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58" r:id="rId4"/>
    <p:sldId id="259" r:id="rId5"/>
    <p:sldId id="260" r:id="rId6"/>
    <p:sldId id="267"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911" y="699911"/>
            <a:ext cx="8286045" cy="1207911"/>
          </a:xfrm>
        </p:spPr>
        <p:txBody>
          <a:bodyPr/>
          <a:lstStyle/>
          <a:p>
            <a:r>
              <a:rPr lang="en-IN" dirty="0" smtClean="0">
                <a:solidFill>
                  <a:srgbClr val="002060"/>
                </a:solidFill>
              </a:rPr>
              <a:t>How to </a:t>
            </a:r>
            <a:r>
              <a:rPr lang="en-IN" dirty="0" smtClean="0">
                <a:solidFill>
                  <a:srgbClr val="002060"/>
                </a:solidFill>
              </a:rPr>
              <a:t>write </a:t>
            </a:r>
            <a:r>
              <a:rPr lang="en-IN" dirty="0" smtClean="0">
                <a:solidFill>
                  <a:srgbClr val="002060"/>
                </a:solidFill>
              </a:rPr>
              <a:t>a </a:t>
            </a:r>
            <a:r>
              <a:rPr lang="en-IN" dirty="0" smtClean="0">
                <a:solidFill>
                  <a:srgbClr val="002060"/>
                </a:solidFill>
              </a:rPr>
              <a:t> good CV</a:t>
            </a:r>
            <a:endParaRPr lang="en-IN" dirty="0">
              <a:solidFill>
                <a:srgbClr val="002060"/>
              </a:solidFill>
            </a:endParaRPr>
          </a:p>
        </p:txBody>
      </p:sp>
      <p:sp>
        <p:nvSpPr>
          <p:cNvPr id="3" name="Subtitle 2"/>
          <p:cNvSpPr>
            <a:spLocks noGrp="1"/>
          </p:cNvSpPr>
          <p:nvPr>
            <p:ph type="subTitle" idx="1"/>
          </p:nvPr>
        </p:nvSpPr>
        <p:spPr>
          <a:xfrm>
            <a:off x="1507066" y="2302933"/>
            <a:ext cx="6970889" cy="4131734"/>
          </a:xfrm>
        </p:spPr>
        <p:txBody>
          <a:bodyPr>
            <a:normAutofit/>
          </a:bodyPr>
          <a:lstStyle/>
          <a:p>
            <a:endParaRPr lang="en-IN" sz="3200" dirty="0" smtClean="0">
              <a:solidFill>
                <a:srgbClr val="0070C0"/>
              </a:solidFill>
            </a:endParaRPr>
          </a:p>
          <a:p>
            <a:endParaRPr lang="en-IN" sz="3200" dirty="0">
              <a:solidFill>
                <a:srgbClr val="0070C0"/>
              </a:solidFill>
            </a:endParaRPr>
          </a:p>
          <a:p>
            <a:r>
              <a:rPr lang="en-IN" sz="3200" dirty="0" smtClean="0">
                <a:solidFill>
                  <a:srgbClr val="0070C0"/>
                </a:solidFill>
              </a:rPr>
              <a:t> </a:t>
            </a:r>
            <a:r>
              <a:rPr lang="en-IN" sz="3200" dirty="0" err="1" smtClean="0">
                <a:solidFill>
                  <a:srgbClr val="0070C0"/>
                </a:solidFill>
              </a:rPr>
              <a:t>Prof.</a:t>
            </a:r>
            <a:r>
              <a:rPr lang="en-IN" sz="3200" dirty="0" smtClean="0">
                <a:solidFill>
                  <a:srgbClr val="0070C0"/>
                </a:solidFill>
              </a:rPr>
              <a:t> Krishna </a:t>
            </a:r>
            <a:r>
              <a:rPr lang="en-IN" sz="3200" dirty="0" err="1" smtClean="0">
                <a:solidFill>
                  <a:srgbClr val="0070C0"/>
                </a:solidFill>
              </a:rPr>
              <a:t>Misra</a:t>
            </a:r>
            <a:endParaRPr lang="en-IN" sz="3200" dirty="0" smtClean="0">
              <a:solidFill>
                <a:srgbClr val="0070C0"/>
              </a:solidFill>
            </a:endParaRPr>
          </a:p>
          <a:p>
            <a:r>
              <a:rPr lang="en-IN" sz="3200" dirty="0" smtClean="0">
                <a:solidFill>
                  <a:srgbClr val="0070C0"/>
                </a:solidFill>
              </a:rPr>
              <a:t>IIIT-Allahabad</a:t>
            </a:r>
          </a:p>
          <a:p>
            <a:endParaRPr lang="en-IN" sz="3200" dirty="0">
              <a:solidFill>
                <a:srgbClr val="0070C0"/>
              </a:solidFill>
            </a:endParaRPr>
          </a:p>
          <a:p>
            <a:endParaRPr lang="en-IN" sz="3200" dirty="0" smtClean="0">
              <a:solidFill>
                <a:srgbClr val="0070C0"/>
              </a:solidFill>
            </a:endParaRPr>
          </a:p>
          <a:p>
            <a:r>
              <a:rPr lang="en-IN" sz="2000" dirty="0" smtClean="0">
                <a:solidFill>
                  <a:srgbClr val="0070C0"/>
                </a:solidFill>
              </a:rPr>
              <a:t>Dated October 6 , 2021</a:t>
            </a:r>
            <a:endParaRPr lang="en-IN" sz="2000" dirty="0">
              <a:solidFill>
                <a:srgbClr val="0070C0"/>
              </a:solidFill>
            </a:endParaRPr>
          </a:p>
        </p:txBody>
      </p:sp>
    </p:spTree>
    <p:extLst>
      <p:ext uri="{BB962C8B-B14F-4D97-AF65-F5344CB8AC3E}">
        <p14:creationId xmlns:p14="http://schemas.microsoft.com/office/powerpoint/2010/main" val="31068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089" y="152402"/>
            <a:ext cx="8142111" cy="838199"/>
          </a:xfrm>
        </p:spPr>
        <p:txBody>
          <a:bodyPr>
            <a:normAutofit/>
          </a:bodyPr>
          <a:lstStyle/>
          <a:p>
            <a:r>
              <a:rPr lang="en-US" sz="3200" dirty="0">
                <a:solidFill>
                  <a:srgbClr val="002060"/>
                </a:solidFill>
              </a:rPr>
              <a:t>How to write a good CV (Curriculum </a:t>
            </a:r>
            <a:r>
              <a:rPr lang="en-US" sz="3200" dirty="0" smtClean="0">
                <a:solidFill>
                  <a:srgbClr val="002060"/>
                </a:solidFill>
              </a:rPr>
              <a:t>Vitae)</a:t>
            </a:r>
            <a:r>
              <a:rPr lang="en-US" sz="3200" dirty="0" smtClean="0"/>
              <a:t>)</a:t>
            </a:r>
            <a:endParaRPr lang="en-US" sz="3200" dirty="0"/>
          </a:p>
        </p:txBody>
      </p:sp>
      <p:sp>
        <p:nvSpPr>
          <p:cNvPr id="3" name="Subtitle 2"/>
          <p:cNvSpPr>
            <a:spLocks noGrp="1"/>
          </p:cNvSpPr>
          <p:nvPr>
            <p:ph type="subTitle" idx="1"/>
          </p:nvPr>
        </p:nvSpPr>
        <p:spPr>
          <a:xfrm>
            <a:off x="2209800" y="1295400"/>
            <a:ext cx="7848600" cy="4800600"/>
          </a:xfrm>
        </p:spPr>
        <p:txBody>
          <a:bodyPr>
            <a:noAutofit/>
          </a:bodyPr>
          <a:lstStyle/>
          <a:p>
            <a:pPr marL="285750" indent="-285750" algn="l">
              <a:buFont typeface="Wingdings" panose="05000000000000000000" pitchFamily="2" charset="2"/>
              <a:buChar char="v"/>
            </a:pPr>
            <a:r>
              <a:rPr lang="en-US" sz="2400" dirty="0">
                <a:solidFill>
                  <a:schemeClr val="tx1"/>
                </a:solidFill>
              </a:rPr>
              <a:t>Identify the right personal details to include. </a:t>
            </a:r>
          </a:p>
          <a:p>
            <a:pPr marL="285750" indent="-285750" algn="l">
              <a:buFont typeface="Wingdings" panose="05000000000000000000" pitchFamily="2" charset="2"/>
              <a:buChar char="v"/>
            </a:pPr>
            <a:r>
              <a:rPr lang="en-US" sz="2400" dirty="0">
                <a:solidFill>
                  <a:schemeClr val="tx1"/>
                </a:solidFill>
              </a:rPr>
              <a:t>Learn what to add and what to leave out, such as whether to include your marital status or nickname.</a:t>
            </a:r>
          </a:p>
          <a:p>
            <a:pPr marL="285750" indent="-285750" algn="l">
              <a:buFont typeface="Wingdings" panose="05000000000000000000" pitchFamily="2" charset="2"/>
              <a:buChar char="v"/>
            </a:pPr>
            <a:r>
              <a:rPr lang="en-US" sz="2400" dirty="0">
                <a:solidFill>
                  <a:schemeClr val="tx1"/>
                </a:solidFill>
              </a:rPr>
              <a:t>Add a personal statement.</a:t>
            </a:r>
          </a:p>
          <a:p>
            <a:pPr marL="285750" indent="-285750" algn="l">
              <a:buFont typeface="Wingdings" panose="05000000000000000000" pitchFamily="2" charset="2"/>
              <a:buChar char="v"/>
            </a:pPr>
            <a:r>
              <a:rPr lang="en-US" sz="2400" dirty="0">
                <a:solidFill>
                  <a:schemeClr val="tx1"/>
                </a:solidFill>
              </a:rPr>
              <a:t> Find out what one is and how it can be used to focus a potential employer’s attention on your best attributes.</a:t>
            </a:r>
          </a:p>
          <a:p>
            <a:pPr marL="285750" indent="-285750" algn="l">
              <a:buFont typeface="Wingdings" panose="05000000000000000000" pitchFamily="2" charset="2"/>
              <a:buChar char="v"/>
            </a:pPr>
            <a:r>
              <a:rPr lang="en-US" sz="2400" dirty="0">
                <a:solidFill>
                  <a:schemeClr val="tx1"/>
                </a:solidFill>
              </a:rPr>
              <a:t>Know what to include in the skill section.</a:t>
            </a:r>
          </a:p>
          <a:p>
            <a:pPr marL="285750" indent="-285750" algn="l">
              <a:buFont typeface="Wingdings" panose="05000000000000000000" pitchFamily="2" charset="2"/>
              <a:buChar char="v"/>
            </a:pPr>
            <a:r>
              <a:rPr lang="en-US" sz="2400" dirty="0">
                <a:solidFill>
                  <a:schemeClr val="tx1"/>
                </a:solidFill>
              </a:rPr>
              <a:t> Discover how to bring your skills to the fore and make sure you understand the difference between transferable, job-related and adaptive skills.</a:t>
            </a:r>
          </a:p>
        </p:txBody>
      </p:sp>
    </p:spTree>
    <p:extLst>
      <p:ext uri="{BB962C8B-B14F-4D97-AF65-F5344CB8AC3E}">
        <p14:creationId xmlns:p14="http://schemas.microsoft.com/office/powerpoint/2010/main" val="197635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        Writing a good CV</a:t>
            </a:r>
            <a:endParaRPr lang="en-US" dirty="0">
              <a:solidFill>
                <a:srgbClr val="002060"/>
              </a:solidFill>
            </a:endParaRPr>
          </a:p>
        </p:txBody>
      </p:sp>
      <p:sp>
        <p:nvSpPr>
          <p:cNvPr id="3" name="Content Placeholder 2"/>
          <p:cNvSpPr>
            <a:spLocks noGrp="1"/>
          </p:cNvSpPr>
          <p:nvPr>
            <p:ph idx="1"/>
          </p:nvPr>
        </p:nvSpPr>
        <p:spPr>
          <a:xfrm>
            <a:off x="1981200" y="990601"/>
            <a:ext cx="8229600" cy="5135563"/>
          </a:xfrm>
        </p:spPr>
        <p:txBody>
          <a:bodyPr>
            <a:normAutofit/>
          </a:bodyPr>
          <a:lstStyle/>
          <a:p>
            <a:pPr>
              <a:buFont typeface="Wingdings" panose="05000000000000000000" pitchFamily="2" charset="2"/>
              <a:buChar char="v"/>
            </a:pPr>
            <a:r>
              <a:rPr lang="en-US" sz="2400" dirty="0" smtClean="0"/>
              <a:t>Mention former jobs. Brush up on the best ways to present former or current employment in a way that shows you in the best light.</a:t>
            </a:r>
          </a:p>
          <a:p>
            <a:pPr>
              <a:buFont typeface="Wingdings" panose="05000000000000000000" pitchFamily="2" charset="2"/>
              <a:buChar char="v"/>
            </a:pPr>
            <a:r>
              <a:rPr lang="en-US" sz="2400" dirty="0" smtClean="0"/>
              <a:t>Don’t forget your qualifications. Learn what to include, how to select relevant qualifications for a particular CV and why not listing everything exhaustively is crucial.</a:t>
            </a:r>
          </a:p>
          <a:p>
            <a:pPr>
              <a:buFont typeface="Wingdings" panose="05000000000000000000" pitchFamily="2" charset="2"/>
              <a:buChar char="v"/>
            </a:pPr>
            <a:r>
              <a:rPr lang="en-US" sz="2400" dirty="0" smtClean="0"/>
              <a:t>Tailor it to the application. Gain skills with writing a CV that is adapted to an individual employer or a particular sector of industry to get the best results.</a:t>
            </a:r>
          </a:p>
          <a:p>
            <a:pPr>
              <a:buFont typeface="Wingdings" panose="05000000000000000000" pitchFamily="2" charset="2"/>
              <a:buChar char="v"/>
            </a:pPr>
            <a:r>
              <a:rPr lang="en-US" sz="2400" dirty="0" smtClean="0"/>
              <a:t>Keep it up to date . Find out the best ways of keeping your CV up to date so that it is ready to go at a moment’s notice.</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476864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normAutofit/>
          </a:bodyPr>
          <a:lstStyle/>
          <a:p>
            <a:r>
              <a:rPr lang="en-US" dirty="0" smtClean="0"/>
              <a:t>    What to say about yourself ?</a:t>
            </a:r>
            <a:endParaRPr lang="en-US" dirty="0"/>
          </a:p>
        </p:txBody>
      </p:sp>
      <p:sp>
        <p:nvSpPr>
          <p:cNvPr id="3" name="Content Placeholder 2"/>
          <p:cNvSpPr>
            <a:spLocks noGrp="1"/>
          </p:cNvSpPr>
          <p:nvPr>
            <p:ph idx="1"/>
          </p:nvPr>
        </p:nvSpPr>
        <p:spPr>
          <a:xfrm>
            <a:off x="2057400" y="609601"/>
            <a:ext cx="8229600" cy="5516563"/>
          </a:xfrm>
        </p:spPr>
        <p:txBody>
          <a:bodyPr>
            <a:noAutofit/>
          </a:bodyPr>
          <a:lstStyle/>
          <a:p>
            <a:endParaRPr lang="en-US" sz="2000" dirty="0"/>
          </a:p>
          <a:p>
            <a:r>
              <a:rPr lang="en-US" sz="2800" dirty="0"/>
              <a:t>When you are being speculative, it is best to keep your options open, so don't focus on one particular skill or qualification. </a:t>
            </a:r>
          </a:p>
          <a:p>
            <a:r>
              <a:rPr lang="en-US" sz="2800" dirty="0"/>
              <a:t>Showing that you are an all-rounder can be much more effective than being a specialist.</a:t>
            </a:r>
          </a:p>
          <a:p>
            <a:r>
              <a:rPr lang="en-US" sz="2800" dirty="0"/>
              <a:t>Key information, such as stating that you are a second-jobber looking for career progress, can be helpful.</a:t>
            </a:r>
          </a:p>
          <a:p>
            <a:r>
              <a:rPr lang="en-US" sz="2800" dirty="0"/>
              <a:t> These details are a chance to say that you are ambitious – something that most prospective employers want to hear.</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2100707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147762"/>
          </a:xfrm>
        </p:spPr>
        <p:txBody>
          <a:bodyPr>
            <a:normAutofit fontScale="90000"/>
          </a:bodyPr>
          <a:lstStyle/>
          <a:p>
            <a:r>
              <a:rPr lang="en-US" dirty="0" smtClean="0"/>
              <a:t/>
            </a:r>
            <a:br>
              <a:rPr lang="en-US" dirty="0" smtClean="0"/>
            </a:br>
            <a:r>
              <a:rPr lang="en-US" dirty="0" smtClean="0">
                <a:solidFill>
                  <a:srgbClr val="002060"/>
                </a:solidFill>
              </a:rPr>
              <a:t>How </a:t>
            </a:r>
            <a:r>
              <a:rPr lang="en-US" dirty="0">
                <a:solidFill>
                  <a:srgbClr val="002060"/>
                </a:solidFill>
              </a:rPr>
              <a:t>to write a </a:t>
            </a:r>
            <a:r>
              <a:rPr lang="en-US" dirty="0" smtClean="0">
                <a:solidFill>
                  <a:srgbClr val="002060"/>
                </a:solidFill>
              </a:rPr>
              <a:t> good CV</a:t>
            </a:r>
            <a:r>
              <a:rPr lang="en-US" dirty="0">
                <a:solidFill>
                  <a:srgbClr val="002060"/>
                </a:solidFill>
              </a:rPr>
              <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981200" y="1704622"/>
            <a:ext cx="8229600" cy="4421542"/>
          </a:xfrm>
        </p:spPr>
        <p:txBody>
          <a:bodyPr>
            <a:normAutofit/>
          </a:bodyPr>
          <a:lstStyle/>
          <a:p>
            <a:endParaRPr lang="en-US" dirty="0" smtClean="0"/>
          </a:p>
          <a:p>
            <a:r>
              <a:rPr lang="en-US" sz="2400" dirty="0" smtClean="0"/>
              <a:t>Example </a:t>
            </a:r>
            <a:r>
              <a:rPr lang="en-US" sz="2400" dirty="0"/>
              <a:t>CV</a:t>
            </a:r>
          </a:p>
          <a:p>
            <a:r>
              <a:rPr lang="en-US" sz="2400" dirty="0"/>
              <a:t>Research your target roles </a:t>
            </a:r>
          </a:p>
          <a:p>
            <a:r>
              <a:rPr lang="en-US" sz="2400" dirty="0"/>
              <a:t>Create an effective structure and format</a:t>
            </a:r>
          </a:p>
          <a:p>
            <a:r>
              <a:rPr lang="en-US" sz="2400" dirty="0"/>
              <a:t>Write a powerful CV profile</a:t>
            </a:r>
          </a:p>
          <a:p>
            <a:r>
              <a:rPr lang="en-US" sz="2400" dirty="0"/>
              <a:t>Detail your work experience in well structured roles</a:t>
            </a:r>
          </a:p>
          <a:p>
            <a:r>
              <a:rPr lang="en-US" sz="2400" dirty="0"/>
              <a:t>List your education and qualifications</a:t>
            </a:r>
          </a:p>
          <a:p>
            <a:r>
              <a:rPr lang="en-US" sz="2400" dirty="0"/>
              <a:t>Interests and hobbies are optional </a:t>
            </a:r>
          </a:p>
          <a:p>
            <a:pPr marL="0" indent="0">
              <a:buNone/>
            </a:pPr>
            <a:r>
              <a:rPr lang="en-US" sz="2400" dirty="0"/>
              <a:t> </a:t>
            </a:r>
          </a:p>
        </p:txBody>
      </p:sp>
    </p:spTree>
    <p:extLst>
      <p:ext uri="{BB962C8B-B14F-4D97-AF65-F5344CB8AC3E}">
        <p14:creationId xmlns:p14="http://schemas.microsoft.com/office/powerpoint/2010/main" val="2082661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533400"/>
            <a:ext cx="7761112" cy="956734"/>
          </a:xfrm>
        </p:spPr>
        <p:txBody>
          <a:bodyPr>
            <a:normAutofit/>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578556"/>
            <a:ext cx="7972425" cy="2400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6784623"/>
            <a:ext cx="7972425" cy="27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201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22" y="609600"/>
            <a:ext cx="8280580" cy="1320800"/>
          </a:xfrm>
        </p:spPr>
        <p:txBody>
          <a:bodyPr/>
          <a:lstStyle/>
          <a:p>
            <a:r>
              <a:rPr lang="en-IN" dirty="0" smtClean="0"/>
              <a:t>            </a:t>
            </a:r>
            <a:r>
              <a:rPr lang="en-IN" dirty="0" smtClean="0">
                <a:solidFill>
                  <a:srgbClr val="002060"/>
                </a:solidFill>
              </a:rPr>
              <a:t>An artistically designed CV</a:t>
            </a:r>
            <a:endParaRPr lang="en-IN"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1416755" y="1632127"/>
            <a:ext cx="8686800" cy="5364162"/>
          </a:xfrm>
          <a:prstGeom prst="rect">
            <a:avLst/>
          </a:prstGeom>
        </p:spPr>
      </p:pic>
    </p:spTree>
    <p:extLst>
      <p:ext uri="{BB962C8B-B14F-4D97-AF65-F5344CB8AC3E}">
        <p14:creationId xmlns:p14="http://schemas.microsoft.com/office/powerpoint/2010/main" val="384496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0"/>
            <a:ext cx="6530802" cy="643467"/>
          </a:xfrm>
        </p:spPr>
        <p:txBody>
          <a:bodyPr/>
          <a:lstStyle/>
          <a:p>
            <a:r>
              <a:rPr lang="en-IN" dirty="0" smtClean="0">
                <a:solidFill>
                  <a:srgbClr val="002060"/>
                </a:solidFill>
              </a:rPr>
              <a:t>A brief to the point CV</a:t>
            </a:r>
            <a:endParaRPr lang="en-IN"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2009423" y="1295401"/>
            <a:ext cx="7724422" cy="5410200"/>
          </a:xfrm>
          <a:prstGeom prst="rect">
            <a:avLst/>
          </a:prstGeom>
        </p:spPr>
      </p:pic>
    </p:spTree>
    <p:extLst>
      <p:ext uri="{BB962C8B-B14F-4D97-AF65-F5344CB8AC3E}">
        <p14:creationId xmlns:p14="http://schemas.microsoft.com/office/powerpoint/2010/main" val="39913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s://i.pinimg.com/564x/81/66/63/816663e200203eea2a1bb71aa46bf33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93511"/>
            <a:ext cx="9302044" cy="656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7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170340"/>
          </a:xfrm>
        </p:spPr>
        <p:txBody>
          <a:bodyPr>
            <a:normAutofit fontScale="90000"/>
          </a:bodyPr>
          <a:lstStyle/>
          <a:p>
            <a:r>
              <a:rPr lang="en-US" dirty="0" smtClean="0"/>
              <a:t/>
            </a:r>
            <a:br>
              <a:rPr lang="en-US" dirty="0" smtClean="0"/>
            </a:br>
            <a:r>
              <a:rPr lang="en-US" dirty="0" smtClean="0"/>
              <a:t>    </a:t>
            </a:r>
            <a:r>
              <a:rPr lang="en-US" dirty="0" smtClean="0">
                <a:solidFill>
                  <a:srgbClr val="002060"/>
                </a:solidFill>
              </a:rPr>
              <a:t>Before </a:t>
            </a:r>
            <a:r>
              <a:rPr lang="en-US" dirty="0">
                <a:solidFill>
                  <a:srgbClr val="002060"/>
                </a:solidFill>
              </a:rPr>
              <a:t>you start writing your CV</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411112" y="1659467"/>
            <a:ext cx="8026400" cy="4466697"/>
          </a:xfrm>
        </p:spPr>
        <p:txBody>
          <a:bodyPr>
            <a:noAutofit/>
          </a:bodyPr>
          <a:lstStyle/>
          <a:p>
            <a:r>
              <a:rPr lang="en-US" dirty="0" smtClean="0"/>
              <a:t>Solid </a:t>
            </a:r>
            <a:r>
              <a:rPr lang="en-US" dirty="0"/>
              <a:t>preparation is the key to success in most areas of life and CV writing is no different.</a:t>
            </a:r>
          </a:p>
          <a:p>
            <a:endParaRPr lang="en-US" dirty="0"/>
          </a:p>
          <a:p>
            <a:r>
              <a:rPr lang="en-US" dirty="0"/>
              <a:t>Your CV is one of the most important documents you will ever create and it will shape the future of your career, so it pays to put in some prep time to get yourself on the right track.</a:t>
            </a:r>
          </a:p>
          <a:p>
            <a:endParaRPr lang="en-US" dirty="0"/>
          </a:p>
          <a:p>
            <a:r>
              <a:rPr lang="en-US" dirty="0"/>
              <a:t>Before you start crafting your CV, you will need to understand a few things if you want to be successful;</a:t>
            </a:r>
          </a:p>
          <a:p>
            <a:endParaRPr lang="en-US" dirty="0"/>
          </a:p>
          <a:p>
            <a:pPr>
              <a:buFont typeface="Wingdings" panose="05000000000000000000" pitchFamily="2" charset="2"/>
              <a:buChar char="v"/>
            </a:pPr>
            <a:r>
              <a:rPr lang="en-US" dirty="0"/>
              <a:t>What your CV is supposed to achieve</a:t>
            </a:r>
          </a:p>
          <a:p>
            <a:pPr>
              <a:buFont typeface="Wingdings" panose="05000000000000000000" pitchFamily="2" charset="2"/>
              <a:buChar char="v"/>
            </a:pPr>
            <a:r>
              <a:rPr lang="en-US" dirty="0"/>
              <a:t>What employers want to see in your CV</a:t>
            </a:r>
          </a:p>
          <a:p>
            <a:pPr>
              <a:buFont typeface="Wingdings" panose="05000000000000000000" pitchFamily="2" charset="2"/>
              <a:buChar char="v"/>
            </a:pPr>
            <a:r>
              <a:rPr lang="en-US" dirty="0"/>
              <a:t>Who will be reading your CV (Recruiters &amp; Hiring Managers)</a:t>
            </a:r>
          </a:p>
          <a:p>
            <a:endParaRPr lang="en-US" dirty="0"/>
          </a:p>
        </p:txBody>
      </p:sp>
    </p:spTree>
    <p:extLst>
      <p:ext uri="{BB962C8B-B14F-4D97-AF65-F5344CB8AC3E}">
        <p14:creationId xmlns:p14="http://schemas.microsoft.com/office/powerpoint/2010/main" val="2258891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021"/>
            <a:ext cx="8596668" cy="1456266"/>
          </a:xfrm>
        </p:spPr>
        <p:txBody>
          <a:bodyPr>
            <a:normAutofit fontScale="90000"/>
          </a:bodyPr>
          <a:lstStyle/>
          <a:p>
            <a:r>
              <a:rPr lang="en-US" dirty="0" smtClean="0"/>
              <a:t/>
            </a:r>
            <a:br>
              <a:rPr lang="en-US" dirty="0" smtClean="0"/>
            </a:br>
            <a:r>
              <a:rPr lang="en-US" dirty="0" smtClean="0"/>
              <a:t>      </a:t>
            </a:r>
            <a:r>
              <a:rPr lang="en-US" dirty="0" smtClean="0">
                <a:solidFill>
                  <a:srgbClr val="002060"/>
                </a:solidFill>
              </a:rPr>
              <a:t>What </a:t>
            </a:r>
            <a:r>
              <a:rPr lang="en-US" dirty="0">
                <a:solidFill>
                  <a:srgbClr val="002060"/>
                </a:solidFill>
              </a:rPr>
              <a:t>is your CV actually supposed to </a:t>
            </a:r>
            <a:r>
              <a:rPr lang="en-US" dirty="0" smtClean="0">
                <a:solidFill>
                  <a:srgbClr val="002060"/>
                </a:solidFill>
              </a:rPr>
              <a:t>  </a:t>
            </a:r>
            <a:br>
              <a:rPr lang="en-US" dirty="0" smtClean="0">
                <a:solidFill>
                  <a:srgbClr val="002060"/>
                </a:solidFill>
              </a:rPr>
            </a:br>
            <a:r>
              <a:rPr lang="en-US" dirty="0">
                <a:solidFill>
                  <a:srgbClr val="002060"/>
                </a:solidFill>
              </a:rPr>
              <a:t> </a:t>
            </a:r>
            <a:r>
              <a:rPr lang="en-US" dirty="0" smtClean="0">
                <a:solidFill>
                  <a:srgbClr val="002060"/>
                </a:solidFill>
              </a:rPr>
              <a:t>                          achieve</a:t>
            </a:r>
            <a:r>
              <a:rPr lang="en-US" dirty="0">
                <a:solidFill>
                  <a:srgbClr val="002060"/>
                </a:solidFill>
              </a:rPr>
              <a:t>?</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196623" y="1512711"/>
            <a:ext cx="8918222" cy="4921956"/>
          </a:xfrm>
        </p:spPr>
        <p:txBody>
          <a:bodyPr>
            <a:normAutofit fontScale="40000" lnSpcReduction="20000"/>
          </a:bodyPr>
          <a:lstStyle/>
          <a:p>
            <a:r>
              <a:rPr lang="en-US" sz="5100" dirty="0" smtClean="0"/>
              <a:t>A </a:t>
            </a:r>
            <a:r>
              <a:rPr lang="en-US" sz="5100" dirty="0"/>
              <a:t>good CV is supposed to get you lots of job interviews for the jobs you want – it’s that simple</a:t>
            </a:r>
          </a:p>
          <a:p>
            <a:endParaRPr lang="en-US" sz="5100" dirty="0"/>
          </a:p>
          <a:p>
            <a:r>
              <a:rPr lang="en-US" sz="5100" dirty="0"/>
              <a:t>That’s obviously easier said than done, but try to remember that point throughout your CV writing process.</a:t>
            </a:r>
          </a:p>
          <a:p>
            <a:endParaRPr lang="en-US" sz="5100" dirty="0"/>
          </a:p>
          <a:p>
            <a:r>
              <a:rPr lang="en-US" sz="5100" dirty="0"/>
              <a:t>The way which a CV wins job interviews for you, is by quickly demonstrating to employers that you are the right person for their job.</a:t>
            </a:r>
          </a:p>
          <a:p>
            <a:endParaRPr lang="en-US" sz="5100" dirty="0"/>
          </a:p>
          <a:p>
            <a:r>
              <a:rPr lang="en-US" sz="5100" dirty="0"/>
              <a:t>In order to achieve this, you need to understand what employers want to see and how they want to see </a:t>
            </a:r>
            <a:r>
              <a:rPr lang="en-US" sz="5100" dirty="0" smtClean="0"/>
              <a:t>it</a:t>
            </a:r>
            <a:endParaRPr lang="en-US" sz="5100" dirty="0"/>
          </a:p>
          <a:p>
            <a:endParaRPr lang="en-US" sz="5100" dirty="0"/>
          </a:p>
          <a:p>
            <a:r>
              <a:rPr lang="en-US" sz="5100" dirty="0"/>
              <a:t>What do employers want to see in your CV?</a:t>
            </a:r>
          </a:p>
          <a:p>
            <a:r>
              <a:rPr lang="en-US" sz="5100" dirty="0" smtClean="0"/>
              <a:t>99</a:t>
            </a:r>
            <a:r>
              <a:rPr lang="en-US" sz="5100" dirty="0"/>
              <a:t>% of candidates ruin their chances of job hunt success before they have even typed one word on their CV.</a:t>
            </a:r>
          </a:p>
          <a:p>
            <a:endParaRPr lang="en-US" sz="5100" dirty="0"/>
          </a:p>
          <a:p>
            <a:pPr marL="0" indent="0">
              <a:buNone/>
            </a:pPr>
            <a:endParaRPr lang="en-US" dirty="0"/>
          </a:p>
          <a:p>
            <a:endParaRPr lang="en-US" dirty="0"/>
          </a:p>
        </p:txBody>
      </p:sp>
    </p:spTree>
    <p:extLst>
      <p:ext uri="{BB962C8B-B14F-4D97-AF65-F5344CB8AC3E}">
        <p14:creationId xmlns:p14="http://schemas.microsoft.com/office/powerpoint/2010/main" val="194484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62844"/>
            <a:ext cx="7433733" cy="722488"/>
          </a:xfrm>
        </p:spPr>
        <p:txBody>
          <a:bodyPr>
            <a:normAutofit/>
          </a:bodyPr>
          <a:lstStyle/>
          <a:p>
            <a:r>
              <a:rPr lang="en-US" dirty="0" smtClean="0"/>
              <a:t>        </a:t>
            </a:r>
            <a:r>
              <a:rPr lang="en-US" dirty="0" smtClean="0">
                <a:solidFill>
                  <a:srgbClr val="002060"/>
                </a:solidFill>
              </a:rPr>
              <a:t>Why ruin your chances?</a:t>
            </a:r>
            <a:endParaRPr lang="en-US" dirty="0">
              <a:solidFill>
                <a:srgbClr val="002060"/>
              </a:solidFill>
            </a:endParaRPr>
          </a:p>
        </p:txBody>
      </p:sp>
      <p:sp>
        <p:nvSpPr>
          <p:cNvPr id="3" name="Content Placeholder 2"/>
          <p:cNvSpPr>
            <a:spLocks noGrp="1"/>
          </p:cNvSpPr>
          <p:nvPr>
            <p:ph idx="1"/>
          </p:nvPr>
        </p:nvSpPr>
        <p:spPr>
          <a:xfrm>
            <a:off x="1151467" y="1185333"/>
            <a:ext cx="9059333" cy="5317067"/>
          </a:xfrm>
        </p:spPr>
        <p:txBody>
          <a:bodyPr>
            <a:normAutofit fontScale="25000" lnSpcReduction="20000"/>
          </a:bodyPr>
          <a:lstStyle/>
          <a:p>
            <a:endParaRPr lang="en-US" dirty="0"/>
          </a:p>
          <a:p>
            <a:r>
              <a:rPr lang="en-US" sz="7200" dirty="0"/>
              <a:t>Because  they don’t take the time to find out what  their target employers are looking for. </a:t>
            </a:r>
          </a:p>
          <a:p>
            <a:r>
              <a:rPr lang="en-US" sz="7200" dirty="0"/>
              <a:t>They simply write their CV based on the qualities that they think are important.</a:t>
            </a:r>
          </a:p>
          <a:p>
            <a:endParaRPr lang="en-US" sz="7200" dirty="0"/>
          </a:p>
          <a:p>
            <a:r>
              <a:rPr lang="en-US" sz="7200" dirty="0"/>
              <a:t>If you don’t research the needs of the companies that you are hoping to work for, then you don’t actually know what you should be including in your CV. </a:t>
            </a:r>
          </a:p>
          <a:p>
            <a:r>
              <a:rPr lang="en-US" sz="7200" dirty="0"/>
              <a:t>You will be using guess work as the foundation of your CV, which will set you up to fail in your job search.</a:t>
            </a:r>
          </a:p>
          <a:p>
            <a:endParaRPr lang="en-US" sz="7200" dirty="0"/>
          </a:p>
          <a:p>
            <a:r>
              <a:rPr lang="en-US" sz="7200" dirty="0"/>
              <a:t>The very first thing you need to do, is find out what your target employers are looking for in candidates' CVs, so that you can then fill your CV with content that matches their needs – and therefore impress them.</a:t>
            </a:r>
          </a:p>
          <a:p>
            <a:endParaRPr lang="en-US" sz="7200" dirty="0"/>
          </a:p>
          <a:p>
            <a:r>
              <a:rPr lang="en-US" sz="7200" dirty="0"/>
              <a:t> You can actually find out what these needs are quite easily with some simple online research – looking at relevant job adverts is a good place to start.</a:t>
            </a:r>
          </a:p>
          <a:p>
            <a:endParaRPr lang="en-US" sz="7200" dirty="0"/>
          </a:p>
          <a:p>
            <a:r>
              <a:rPr lang="en-US" sz="7200" dirty="0"/>
              <a:t>Hit the job websites and run a search for the main type of job you are interested in.</a:t>
            </a:r>
          </a:p>
        </p:txBody>
      </p:sp>
    </p:spTree>
    <p:extLst>
      <p:ext uri="{BB962C8B-B14F-4D97-AF65-F5344CB8AC3E}">
        <p14:creationId xmlns:p14="http://schemas.microsoft.com/office/powerpoint/2010/main" val="76097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162</TotalTime>
  <Words>792</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How to write a  good CV</vt:lpstr>
      <vt:lpstr> How to write a  good CV </vt:lpstr>
      <vt:lpstr>PowerPoint Presentation</vt:lpstr>
      <vt:lpstr>            An artistically designed CV</vt:lpstr>
      <vt:lpstr>A brief to the point CV</vt:lpstr>
      <vt:lpstr>PowerPoint Presentation</vt:lpstr>
      <vt:lpstr>     Before you start writing your CV </vt:lpstr>
      <vt:lpstr>       What is your CV actually supposed to                               achieve? </vt:lpstr>
      <vt:lpstr>        Why ruin your chances?</vt:lpstr>
      <vt:lpstr>How to write a good CV (Curriculum Vitae))</vt:lpstr>
      <vt:lpstr>        Writing a good CV</vt:lpstr>
      <vt:lpstr>    What to say about yourself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dc:creator>
  <cp:lastModifiedBy>Krishna</cp:lastModifiedBy>
  <cp:revision>12</cp:revision>
  <dcterms:created xsi:type="dcterms:W3CDTF">2021-03-08T16:31:40Z</dcterms:created>
  <dcterms:modified xsi:type="dcterms:W3CDTF">2021-10-05T15:12:34Z</dcterms:modified>
</cp:coreProperties>
</file>