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110" autoAdjust="0"/>
  </p:normalViewPr>
  <p:slideViewPr>
    <p:cSldViewPr snapToGrid="0">
      <p:cViewPr varScale="1">
        <p:scale>
          <a:sx n="81" d="100"/>
          <a:sy n="81" d="100"/>
        </p:scale>
        <p:origin x="2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911" y="699911"/>
            <a:ext cx="8884356" cy="1207911"/>
          </a:xfrm>
        </p:spPr>
        <p:txBody>
          <a:bodyPr/>
          <a:lstStyle/>
          <a:p>
            <a:r>
              <a:rPr lang="en-IN" dirty="0" smtClean="0">
                <a:solidFill>
                  <a:srgbClr val="002060"/>
                </a:solidFill>
              </a:rPr>
              <a:t>How to rite a cover letter</a:t>
            </a:r>
            <a:endParaRPr lang="en-IN" dirty="0">
              <a:solidFill>
                <a:srgbClr val="002060"/>
              </a:solidFill>
            </a:endParaRPr>
          </a:p>
        </p:txBody>
      </p:sp>
      <p:sp>
        <p:nvSpPr>
          <p:cNvPr id="3" name="Subtitle 2"/>
          <p:cNvSpPr>
            <a:spLocks noGrp="1"/>
          </p:cNvSpPr>
          <p:nvPr>
            <p:ph type="subTitle" idx="1"/>
          </p:nvPr>
        </p:nvSpPr>
        <p:spPr>
          <a:xfrm>
            <a:off x="1507066" y="2302933"/>
            <a:ext cx="6970889" cy="4131734"/>
          </a:xfrm>
        </p:spPr>
        <p:txBody>
          <a:bodyPr>
            <a:normAutofit/>
          </a:bodyPr>
          <a:lstStyle/>
          <a:p>
            <a:endParaRPr lang="en-IN" sz="3200" dirty="0" smtClean="0">
              <a:solidFill>
                <a:srgbClr val="0070C0"/>
              </a:solidFill>
            </a:endParaRPr>
          </a:p>
          <a:p>
            <a:endParaRPr lang="en-IN" sz="3200" dirty="0">
              <a:solidFill>
                <a:srgbClr val="0070C0"/>
              </a:solidFill>
            </a:endParaRPr>
          </a:p>
          <a:p>
            <a:r>
              <a:rPr lang="en-IN" sz="3200" dirty="0" smtClean="0">
                <a:solidFill>
                  <a:srgbClr val="0070C0"/>
                </a:solidFill>
              </a:rPr>
              <a:t> </a:t>
            </a:r>
            <a:r>
              <a:rPr lang="en-IN" sz="3200" dirty="0" err="1" smtClean="0">
                <a:solidFill>
                  <a:srgbClr val="0070C0"/>
                </a:solidFill>
              </a:rPr>
              <a:t>Prof.</a:t>
            </a:r>
            <a:r>
              <a:rPr lang="en-IN" sz="3200" dirty="0" smtClean="0">
                <a:solidFill>
                  <a:srgbClr val="0070C0"/>
                </a:solidFill>
              </a:rPr>
              <a:t> Krishna </a:t>
            </a:r>
            <a:r>
              <a:rPr lang="en-IN" sz="3200" dirty="0" err="1" smtClean="0">
                <a:solidFill>
                  <a:srgbClr val="0070C0"/>
                </a:solidFill>
              </a:rPr>
              <a:t>Misra</a:t>
            </a:r>
            <a:endParaRPr lang="en-IN" sz="3200" dirty="0" smtClean="0">
              <a:solidFill>
                <a:srgbClr val="0070C0"/>
              </a:solidFill>
            </a:endParaRPr>
          </a:p>
          <a:p>
            <a:r>
              <a:rPr lang="en-IN" sz="3200" dirty="0" smtClean="0">
                <a:solidFill>
                  <a:srgbClr val="0070C0"/>
                </a:solidFill>
              </a:rPr>
              <a:t>IIIT-Allahabad</a:t>
            </a:r>
          </a:p>
          <a:p>
            <a:endParaRPr lang="en-IN" sz="3200" dirty="0">
              <a:solidFill>
                <a:srgbClr val="0070C0"/>
              </a:solidFill>
            </a:endParaRPr>
          </a:p>
          <a:p>
            <a:endParaRPr lang="en-IN" sz="3200" dirty="0" smtClean="0">
              <a:solidFill>
                <a:srgbClr val="0070C0"/>
              </a:solidFill>
            </a:endParaRPr>
          </a:p>
          <a:p>
            <a:r>
              <a:rPr lang="en-IN" sz="2000" dirty="0" smtClean="0">
                <a:solidFill>
                  <a:srgbClr val="0070C0"/>
                </a:solidFill>
              </a:rPr>
              <a:t>Dated </a:t>
            </a:r>
            <a:r>
              <a:rPr lang="en-IN" sz="2000" dirty="0" smtClean="0">
                <a:solidFill>
                  <a:srgbClr val="0070C0"/>
                </a:solidFill>
              </a:rPr>
              <a:t>October 6 </a:t>
            </a:r>
            <a:r>
              <a:rPr lang="en-IN" sz="2000" dirty="0" smtClean="0">
                <a:solidFill>
                  <a:srgbClr val="0070C0"/>
                </a:solidFill>
              </a:rPr>
              <a:t>, 2021</a:t>
            </a:r>
            <a:endParaRPr lang="en-IN" sz="2000" dirty="0">
              <a:solidFill>
                <a:srgbClr val="0070C0"/>
              </a:solidFill>
            </a:endParaRPr>
          </a:p>
        </p:txBody>
      </p:sp>
    </p:spTree>
    <p:extLst>
      <p:ext uri="{BB962C8B-B14F-4D97-AF65-F5344CB8AC3E}">
        <p14:creationId xmlns:p14="http://schemas.microsoft.com/office/powerpoint/2010/main" val="139540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              </a:t>
            </a:r>
            <a:r>
              <a:rPr lang="en-US" dirty="0" smtClean="0">
                <a:solidFill>
                  <a:srgbClr val="002060"/>
                </a:solidFill>
              </a:rPr>
              <a:t>Market </a:t>
            </a:r>
            <a:r>
              <a:rPr lang="en-US" dirty="0">
                <a:solidFill>
                  <a:srgbClr val="002060"/>
                </a:solidFill>
              </a:rPr>
              <a:t>research</a:t>
            </a:r>
          </a:p>
        </p:txBody>
      </p:sp>
      <p:sp>
        <p:nvSpPr>
          <p:cNvPr id="3" name="Content Placeholder 2"/>
          <p:cNvSpPr>
            <a:spLocks noGrp="1"/>
          </p:cNvSpPr>
          <p:nvPr>
            <p:ph idx="1"/>
          </p:nvPr>
        </p:nvSpPr>
        <p:spPr>
          <a:xfrm>
            <a:off x="1761068" y="990601"/>
            <a:ext cx="7958666" cy="5376332"/>
          </a:xfrm>
        </p:spPr>
        <p:txBody>
          <a:bodyPr>
            <a:normAutofit fontScale="40000" lnSpcReduction="20000"/>
          </a:bodyPr>
          <a:lstStyle/>
          <a:p>
            <a:endParaRPr lang="en-US" dirty="0" smtClean="0"/>
          </a:p>
          <a:p>
            <a:r>
              <a:rPr lang="en-US" sz="5100" dirty="0"/>
              <a:t>As a professional marketer, you wouldn’t send out direct mails to any old address. </a:t>
            </a:r>
          </a:p>
          <a:p>
            <a:r>
              <a:rPr lang="en-US" sz="5100" dirty="0"/>
              <a:t>The same logic applies to your marketing cover letter, except in this case your market is your potential new employer. </a:t>
            </a:r>
          </a:p>
          <a:p>
            <a:r>
              <a:rPr lang="en-US" sz="5100" dirty="0"/>
              <a:t>The purpose of this research is for you to be able to show how your experience can complement and enhance what the company is already doing.</a:t>
            </a:r>
          </a:p>
          <a:p>
            <a:r>
              <a:rPr lang="en-US" sz="5100" dirty="0"/>
              <a:t>Spend a good couple of hours reading up about the company to get a feel for what they do and how they work. </a:t>
            </a:r>
          </a:p>
          <a:p>
            <a:r>
              <a:rPr lang="en-US" sz="5100" dirty="0"/>
              <a:t>If you’re applying to work for an agency, learn who their clients are – especially any big-name brands. If you’re applying for in-house jobs, get a feel for who the customers are.</a:t>
            </a:r>
          </a:p>
          <a:p>
            <a:r>
              <a:rPr lang="en-US" sz="5100" dirty="0"/>
              <a:t>It’s also worth investing time in getting to grips with the company’s own marketing – do they advertise? Are they active on social media? What style and tone do they go for? What’s the wider strategy – how do the marketing, sales and operations functions work together?</a:t>
            </a:r>
          </a:p>
          <a:p>
            <a:endParaRPr lang="en-US" sz="5100" dirty="0"/>
          </a:p>
        </p:txBody>
      </p:sp>
    </p:spTree>
    <p:extLst>
      <p:ext uri="{BB962C8B-B14F-4D97-AF65-F5344CB8AC3E}">
        <p14:creationId xmlns:p14="http://schemas.microsoft.com/office/powerpoint/2010/main" val="189722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89718"/>
          </a:xfrm>
        </p:spPr>
        <p:txBody>
          <a:bodyPr>
            <a:normAutofit fontScale="90000"/>
          </a:bodyPr>
          <a:lstStyle/>
          <a:p>
            <a:r>
              <a:rPr lang="en-US" dirty="0" smtClean="0"/>
              <a:t/>
            </a:r>
            <a:br>
              <a:rPr lang="en-US" dirty="0" smtClean="0"/>
            </a:br>
            <a:r>
              <a:rPr lang="en-US" dirty="0" smtClean="0">
                <a:solidFill>
                  <a:srgbClr val="002060"/>
                </a:solidFill>
              </a:rPr>
              <a:t>Match </a:t>
            </a:r>
            <a:r>
              <a:rPr lang="en-US" dirty="0">
                <a:solidFill>
                  <a:srgbClr val="002060"/>
                </a:solidFill>
              </a:rPr>
              <a:t>your experiences to their needs</a:t>
            </a:r>
            <a:r>
              <a:rPr lang="en-US" dirty="0"/>
              <a:t/>
            </a:r>
            <a:br>
              <a:rPr lang="en-US" dirty="0"/>
            </a:br>
            <a:endParaRPr lang="en-US" dirty="0"/>
          </a:p>
        </p:txBody>
      </p:sp>
      <p:sp>
        <p:nvSpPr>
          <p:cNvPr id="3" name="Content Placeholder 2"/>
          <p:cNvSpPr>
            <a:spLocks noGrp="1"/>
          </p:cNvSpPr>
          <p:nvPr>
            <p:ph idx="1"/>
          </p:nvPr>
        </p:nvSpPr>
        <p:spPr>
          <a:xfrm>
            <a:off x="1636889" y="1343378"/>
            <a:ext cx="8342489" cy="5870222"/>
          </a:xfrm>
        </p:spPr>
        <p:txBody>
          <a:bodyPr>
            <a:noAutofit/>
          </a:bodyPr>
          <a:lstStyle/>
          <a:p>
            <a:r>
              <a:rPr lang="en-US" sz="2000" dirty="0"/>
              <a:t>Just like in a typical marketing campaign, your marketing cover letter needs to show how the product (that’s you!) can respond to the customer’s needs. </a:t>
            </a:r>
          </a:p>
          <a:p>
            <a:r>
              <a:rPr lang="en-US" sz="2000" dirty="0"/>
              <a:t>Your cover letter needs to show very clearly how you respond to the listed requirements with clear, empirical facts. </a:t>
            </a:r>
          </a:p>
          <a:p>
            <a:r>
              <a:rPr lang="en-US" sz="2000" dirty="0"/>
              <a:t>Yet, it also needs to inspire and impress – to make them really see the value in investing in you.</a:t>
            </a:r>
          </a:p>
          <a:p>
            <a:r>
              <a:rPr lang="en-US" sz="2000" dirty="0"/>
              <a:t>Say you’re applying for a marketing role at a well-established business that’s looking to </a:t>
            </a:r>
            <a:r>
              <a:rPr lang="en-US" sz="2000" dirty="0" err="1"/>
              <a:t>modernise</a:t>
            </a:r>
            <a:r>
              <a:rPr lang="en-US" sz="2000" dirty="0"/>
              <a:t> its marketing activities.</a:t>
            </a:r>
          </a:p>
          <a:p>
            <a:r>
              <a:rPr lang="en-US" sz="2000" dirty="0"/>
              <a:t> Yes, you want to mention your knowledge and experience of digital marketing, but you also need to excite and inspire. </a:t>
            </a:r>
          </a:p>
          <a:p>
            <a:r>
              <a:rPr lang="en-US" sz="2000" dirty="0"/>
              <a:t>Give a concrete example of how you helped a similar business improve sales by 50% in nine months after </a:t>
            </a:r>
            <a:r>
              <a:rPr lang="en-US" sz="2000" dirty="0" smtClean="0"/>
              <a:t>the implementation </a:t>
            </a:r>
            <a:r>
              <a:rPr lang="en-US" sz="2000" dirty="0"/>
              <a:t>of your new digital strategy.</a:t>
            </a:r>
          </a:p>
        </p:txBody>
      </p:sp>
    </p:spTree>
    <p:extLst>
      <p:ext uri="{BB962C8B-B14F-4D97-AF65-F5344CB8AC3E}">
        <p14:creationId xmlns:p14="http://schemas.microsoft.com/office/powerpoint/2010/main" val="24039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670" y="310264"/>
            <a:ext cx="8560130" cy="1067274"/>
          </a:xfrm>
        </p:spPr>
        <p:txBody>
          <a:bodyPr>
            <a:normAutofit fontScale="90000"/>
          </a:bodyPr>
          <a:lstStyle/>
          <a:p>
            <a:r>
              <a:rPr lang="en-US" dirty="0" smtClean="0"/>
              <a:t>   </a:t>
            </a:r>
            <a:br>
              <a:rPr lang="en-US" dirty="0" smtClean="0"/>
            </a:br>
            <a:r>
              <a:rPr lang="en-US" sz="4000" dirty="0" smtClean="0">
                <a:solidFill>
                  <a:srgbClr val="002060"/>
                </a:solidFill>
              </a:rPr>
              <a:t>Show </a:t>
            </a:r>
            <a:r>
              <a:rPr lang="en-US" sz="4000" dirty="0">
                <a:solidFill>
                  <a:srgbClr val="002060"/>
                </a:solidFill>
              </a:rPr>
              <a:t>how you fit with their culture</a:t>
            </a:r>
            <a:r>
              <a:rPr lang="en-US" dirty="0">
                <a:solidFill>
                  <a:srgbClr val="002060"/>
                </a:solidFill>
              </a:rPr>
              <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650670" y="1484415"/>
            <a:ext cx="8336478" cy="5985163"/>
          </a:xfrm>
        </p:spPr>
        <p:txBody>
          <a:bodyPr>
            <a:normAutofit fontScale="25000" lnSpcReduction="20000"/>
          </a:bodyPr>
          <a:lstStyle/>
          <a:p>
            <a:r>
              <a:rPr lang="en-US" sz="8000" dirty="0" smtClean="0"/>
              <a:t>Study </a:t>
            </a:r>
            <a:r>
              <a:rPr lang="en-US" sz="8000" dirty="0"/>
              <a:t>the job ad and the company’s website to get a feel for the kind of culture they have, and the marketing that mirrors this. </a:t>
            </a:r>
          </a:p>
          <a:p>
            <a:r>
              <a:rPr lang="en-US" sz="8000" dirty="0"/>
              <a:t>For instance, some marketing agencies will focus heavily on statistics – such as how many pairs of eyes saw their latest ad campaign, or the impact it had on quarterly sales. </a:t>
            </a:r>
          </a:p>
          <a:p>
            <a:r>
              <a:rPr lang="en-US" sz="8000" dirty="0"/>
              <a:t>Mirror this kind of language in your cover letter, using solid facts to back it up.</a:t>
            </a:r>
          </a:p>
          <a:p>
            <a:r>
              <a:rPr lang="en-US" sz="8000" dirty="0"/>
              <a:t>On the other hand, some marketing departments talk much more about wider strategy. In this case draw on a case study of a marketing plan you developed for a previous employer, one that brought together teams across disciplines for maximum results.</a:t>
            </a:r>
          </a:p>
          <a:p>
            <a:r>
              <a:rPr lang="en-US" sz="8000" dirty="0"/>
              <a:t>Not every marketing job requires a certificate  or even a degree – but if you have such a qualification it’s certainly worth shouting about. </a:t>
            </a:r>
          </a:p>
          <a:p>
            <a:r>
              <a:rPr lang="en-US" sz="8000" dirty="0"/>
              <a:t>What’s more, since the world of marketing is constantly changing as new technologies are introduced, you should certainly mention any courses you’ve attended </a:t>
            </a:r>
          </a:p>
          <a:p>
            <a:pPr marL="0" indent="0">
              <a:buNone/>
            </a:pPr>
            <a:r>
              <a:rPr lang="en-US" sz="8000" dirty="0" smtClean="0">
                <a:solidFill>
                  <a:srgbClr val="FF0000"/>
                </a:solidFill>
              </a:rPr>
              <a:t>This </a:t>
            </a:r>
            <a:r>
              <a:rPr lang="en-US" sz="8000" dirty="0">
                <a:solidFill>
                  <a:srgbClr val="FF0000"/>
                </a:solidFill>
              </a:rPr>
              <a:t>is all about showing you understand how they work and what is important to them.</a:t>
            </a:r>
          </a:p>
          <a:p>
            <a:endParaRPr lang="en-US" dirty="0"/>
          </a:p>
        </p:txBody>
      </p:sp>
    </p:spTree>
    <p:extLst>
      <p:ext uri="{BB962C8B-B14F-4D97-AF65-F5344CB8AC3E}">
        <p14:creationId xmlns:p14="http://schemas.microsoft.com/office/powerpoint/2010/main" val="4042959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167310" cy="886691"/>
          </a:xfrm>
        </p:spPr>
        <p:txBody>
          <a:bodyPr/>
          <a:lstStyle/>
          <a:p>
            <a:r>
              <a:rPr lang="en-IN" dirty="0" smtClean="0"/>
              <a:t>    </a:t>
            </a:r>
            <a:r>
              <a:rPr lang="en-IN" dirty="0" smtClean="0">
                <a:solidFill>
                  <a:srgbClr val="FF0000"/>
                </a:solidFill>
              </a:rPr>
              <a:t>Good CV/cover letter  for good career</a:t>
            </a:r>
            <a:endParaRPr lang="en-IN" dirty="0">
              <a:solidFill>
                <a:srgbClr val="FF0000"/>
              </a:solidFill>
            </a:endParaRPr>
          </a:p>
        </p:txBody>
      </p:sp>
      <p:sp>
        <p:nvSpPr>
          <p:cNvPr id="3" name="Content Placeholder 2"/>
          <p:cNvSpPr>
            <a:spLocks noGrp="1"/>
          </p:cNvSpPr>
          <p:nvPr>
            <p:ph idx="1"/>
          </p:nvPr>
        </p:nvSpPr>
        <p:spPr>
          <a:xfrm>
            <a:off x="677334" y="2160589"/>
            <a:ext cx="8596668" cy="2447037"/>
          </a:xfrm>
        </p:spPr>
        <p:txBody>
          <a:bodyPr>
            <a:normAutofit fontScale="92500" lnSpcReduction="10000"/>
          </a:bodyPr>
          <a:lstStyle/>
          <a:p>
            <a:pPr marL="0" indent="0">
              <a:buNone/>
            </a:pPr>
            <a:r>
              <a:rPr lang="en-IN" dirty="0"/>
              <a:t> </a:t>
            </a:r>
            <a:r>
              <a:rPr lang="en-IN" dirty="0" smtClean="0"/>
              <a:t>                  </a:t>
            </a:r>
          </a:p>
          <a:p>
            <a:pPr marL="0" indent="0">
              <a:buNone/>
            </a:pPr>
            <a:endParaRPr lang="en-IN" sz="6600" b="1" dirty="0">
              <a:latin typeface="Bahnschrift SemiBold SemiConden" panose="020B0502040204020203" pitchFamily="34" charset="0"/>
            </a:endParaRPr>
          </a:p>
          <a:p>
            <a:pPr marL="0" indent="0">
              <a:buNone/>
            </a:pPr>
            <a:r>
              <a:rPr lang="en-IN" sz="6600" b="1" dirty="0">
                <a:latin typeface="Bahnschrift SemiBold SemiConden" panose="020B0502040204020203" pitchFamily="34" charset="0"/>
              </a:rPr>
              <a:t>           </a:t>
            </a:r>
            <a:r>
              <a:rPr lang="en-IN" sz="8000" b="1" i="1" dirty="0">
                <a:latin typeface="Bahnschrift SemiBold SemiConden" panose="020B0502040204020203" pitchFamily="34" charset="0"/>
              </a:rPr>
              <a:t>THANK YOU</a:t>
            </a:r>
          </a:p>
        </p:txBody>
      </p:sp>
    </p:spTree>
    <p:extLst>
      <p:ext uri="{BB962C8B-B14F-4D97-AF65-F5344CB8AC3E}">
        <p14:creationId xmlns:p14="http://schemas.microsoft.com/office/powerpoint/2010/main" val="323388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274637"/>
            <a:ext cx="7947378" cy="1113895"/>
          </a:xfrm>
        </p:spPr>
        <p:txBody>
          <a:bodyPr>
            <a:normAutofit/>
          </a:bodyPr>
          <a:lstStyle/>
          <a:p>
            <a:r>
              <a:rPr lang="en-US" sz="3200" dirty="0" smtClean="0">
                <a:solidFill>
                  <a:srgbClr val="002060"/>
                </a:solidFill>
              </a:rPr>
              <a:t>How </a:t>
            </a:r>
            <a:r>
              <a:rPr lang="en-US" sz="3200" dirty="0">
                <a:solidFill>
                  <a:srgbClr val="002060"/>
                </a:solidFill>
              </a:rPr>
              <a:t>to Write a Speculative </a:t>
            </a:r>
            <a:r>
              <a:rPr lang="en-US" sz="3200" dirty="0" smtClean="0">
                <a:solidFill>
                  <a:srgbClr val="002060"/>
                </a:solidFill>
              </a:rPr>
              <a:t>Cover Letter</a:t>
            </a:r>
            <a:r>
              <a:rPr lang="en-US" sz="3200" dirty="0">
                <a:solidFill>
                  <a:srgbClr val="002060"/>
                </a:solidFill>
              </a:rPr>
              <a:t/>
            </a:r>
            <a:br>
              <a:rPr lang="en-US" sz="3200" dirty="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1286933" y="1185333"/>
            <a:ext cx="8923867" cy="5486400"/>
          </a:xfrm>
        </p:spPr>
        <p:txBody>
          <a:bodyPr>
            <a:normAutofit fontScale="92500" lnSpcReduction="20000"/>
          </a:bodyPr>
          <a:lstStyle/>
          <a:p>
            <a:r>
              <a:rPr lang="en-US" dirty="0" smtClean="0"/>
              <a:t>Learning how to write a speculative cover letter successfully can really pay off if you are looking to switch jobs or gain a step up in your career path.</a:t>
            </a:r>
          </a:p>
          <a:p>
            <a:r>
              <a:rPr lang="en-US" dirty="0" smtClean="0"/>
              <a:t> It shows you are pro-active, keen and can even get you considered for roles that are not advertised yet.  </a:t>
            </a:r>
          </a:p>
          <a:p>
            <a:pPr marL="0" indent="0">
              <a:buNone/>
            </a:pPr>
            <a:endParaRPr lang="en-US" dirty="0" smtClean="0"/>
          </a:p>
          <a:p>
            <a:r>
              <a:rPr lang="en-US" dirty="0" smtClean="0"/>
              <a:t>Getting the tone of a cover letter right, especially a speculative one, takes a lot of consideration. </a:t>
            </a:r>
          </a:p>
          <a:p>
            <a:pPr marL="0" indent="0">
              <a:buNone/>
            </a:pPr>
            <a:endParaRPr lang="en-US" dirty="0" smtClean="0"/>
          </a:p>
          <a:p>
            <a:r>
              <a:rPr lang="en-US" dirty="0" smtClean="0"/>
              <a:t>Address the letter to the right person</a:t>
            </a:r>
          </a:p>
          <a:p>
            <a:r>
              <a:rPr lang="en-US" dirty="0" smtClean="0"/>
              <a:t>Format it correctly</a:t>
            </a:r>
          </a:p>
          <a:p>
            <a:pPr marL="0" indent="0">
              <a:buNone/>
            </a:pPr>
            <a:endParaRPr lang="en-US" dirty="0" smtClean="0"/>
          </a:p>
          <a:p>
            <a:r>
              <a:rPr lang="en-US" dirty="0" smtClean="0"/>
              <a:t>Say why you are a good candidate for the company, the position or the department.</a:t>
            </a:r>
          </a:p>
          <a:p>
            <a:pPr marL="0" indent="0">
              <a:buNone/>
            </a:pPr>
            <a:endParaRPr lang="en-US" dirty="0" smtClean="0"/>
          </a:p>
          <a:p>
            <a:r>
              <a:rPr lang="en-US" dirty="0" smtClean="0"/>
              <a:t>Applying for a job without a formal invitation to do so does not mean that you are being presumptuous, so go for it!</a:t>
            </a:r>
          </a:p>
          <a:p>
            <a:endParaRPr lang="en-US" dirty="0" smtClean="0"/>
          </a:p>
          <a:p>
            <a:r>
              <a:rPr lang="en-US" dirty="0" smtClean="0"/>
              <a:t>Who to address a prospective cover letter to</a:t>
            </a:r>
          </a:p>
        </p:txBody>
      </p:sp>
    </p:spTree>
    <p:extLst>
      <p:ext uri="{BB962C8B-B14F-4D97-AF65-F5344CB8AC3E}">
        <p14:creationId xmlns:p14="http://schemas.microsoft.com/office/powerpoint/2010/main" val="687865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26873"/>
          </a:xfrm>
        </p:spPr>
        <p:txBody>
          <a:bodyPr>
            <a:normAutofit fontScale="90000"/>
          </a:bodyPr>
          <a:lstStyle/>
          <a:p>
            <a:r>
              <a:rPr lang="en-US" sz="3200" dirty="0">
                <a:solidFill>
                  <a:srgbClr val="002060"/>
                </a:solidFill>
              </a:rPr>
              <a:t>Who to address a prospective cover letter to</a:t>
            </a:r>
          </a:p>
        </p:txBody>
      </p:sp>
      <p:sp>
        <p:nvSpPr>
          <p:cNvPr id="3" name="Content Placeholder 2"/>
          <p:cNvSpPr>
            <a:spLocks noGrp="1"/>
          </p:cNvSpPr>
          <p:nvPr>
            <p:ph idx="1"/>
          </p:nvPr>
        </p:nvSpPr>
        <p:spPr>
          <a:xfrm>
            <a:off x="1286933" y="1185332"/>
            <a:ext cx="8923867" cy="5367867"/>
          </a:xfrm>
        </p:spPr>
        <p:txBody>
          <a:bodyPr>
            <a:normAutofit fontScale="92500" lnSpcReduction="20000"/>
          </a:bodyPr>
          <a:lstStyle/>
          <a:p>
            <a:r>
              <a:rPr lang="en-US" dirty="0" smtClean="0"/>
              <a:t>When you are writing a cover letter for speculative application, it is advisable to address it to an individual if possible.</a:t>
            </a:r>
          </a:p>
          <a:p>
            <a:endParaRPr lang="en-US" dirty="0" smtClean="0"/>
          </a:p>
          <a:p>
            <a:r>
              <a:rPr lang="en-US" dirty="0" smtClean="0"/>
              <a:t>Avoid sending a speculative cover letter to the HR department of a company or the sales director since these are likely to get nowhere.</a:t>
            </a:r>
          </a:p>
          <a:p>
            <a:endParaRPr lang="en-US" dirty="0" smtClean="0"/>
          </a:p>
          <a:p>
            <a:r>
              <a:rPr lang="en-US" dirty="0" smtClean="0"/>
              <a:t>Find out who the hiring decision maker might be in your field and address that individual directly. </a:t>
            </a:r>
          </a:p>
          <a:p>
            <a:pPr marL="0" indent="0">
              <a:buNone/>
            </a:pPr>
            <a:endParaRPr lang="en-US" dirty="0" smtClean="0"/>
          </a:p>
          <a:p>
            <a:r>
              <a:rPr lang="en-US" dirty="0" smtClean="0"/>
              <a:t>This may mean phoning to find out or looking up the relevant personnel details from the corporate website.</a:t>
            </a:r>
          </a:p>
          <a:p>
            <a:endParaRPr lang="en-US" dirty="0" smtClean="0"/>
          </a:p>
          <a:p>
            <a:r>
              <a:rPr lang="en-US" dirty="0" smtClean="0"/>
              <a:t>Bear in mind that addressing a prospective cover letter to the right person has twin benefits. </a:t>
            </a:r>
          </a:p>
          <a:p>
            <a:r>
              <a:rPr lang="en-US" dirty="0" smtClean="0"/>
              <a:t>Firstly, it will help you to get noticed by the right person. </a:t>
            </a:r>
          </a:p>
          <a:p>
            <a:endParaRPr lang="en-US" dirty="0" smtClean="0"/>
          </a:p>
          <a:p>
            <a:r>
              <a:rPr lang="en-US" dirty="0" smtClean="0"/>
              <a:t>Secondly, it will show that you have done your research and this will demonstrate your professionalism in its own right.</a:t>
            </a:r>
          </a:p>
          <a:p>
            <a:endParaRPr lang="en-US" dirty="0"/>
          </a:p>
        </p:txBody>
      </p:sp>
    </p:spTree>
    <p:extLst>
      <p:ext uri="{BB962C8B-B14F-4D97-AF65-F5344CB8AC3E}">
        <p14:creationId xmlns:p14="http://schemas.microsoft.com/office/powerpoint/2010/main" val="973744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200" dirty="0">
                <a:solidFill>
                  <a:srgbClr val="002060"/>
                </a:solidFill>
              </a:rPr>
              <a:t>How to format a speculative application</a:t>
            </a:r>
          </a:p>
        </p:txBody>
      </p:sp>
      <p:sp>
        <p:nvSpPr>
          <p:cNvPr id="3" name="Content Placeholder 2"/>
          <p:cNvSpPr>
            <a:spLocks noGrp="1"/>
          </p:cNvSpPr>
          <p:nvPr>
            <p:ph idx="1"/>
          </p:nvPr>
        </p:nvSpPr>
        <p:spPr>
          <a:xfrm>
            <a:off x="1981200" y="990600"/>
            <a:ext cx="8229600" cy="5638800"/>
          </a:xfrm>
        </p:spPr>
        <p:txBody>
          <a:bodyPr>
            <a:normAutofit/>
          </a:bodyPr>
          <a:lstStyle/>
          <a:p>
            <a:pPr>
              <a:buFont typeface="Wingdings" panose="05000000000000000000" pitchFamily="2" charset="2"/>
              <a:buChar char="v"/>
            </a:pPr>
            <a:r>
              <a:rPr lang="en-US" dirty="0" smtClean="0"/>
              <a:t>By setting out your cover letter formally, you stand a better chance of your speculative application succeeding.</a:t>
            </a:r>
          </a:p>
          <a:p>
            <a:pPr>
              <a:buFont typeface="Wingdings" panose="05000000000000000000" pitchFamily="2" charset="2"/>
              <a:buChar char="v"/>
            </a:pPr>
            <a:r>
              <a:rPr lang="en-US" dirty="0" smtClean="0"/>
              <a:t> This means adding your name, address and the date on the top right and the addressee's details below this, on the left. </a:t>
            </a:r>
          </a:p>
          <a:p>
            <a:pPr>
              <a:buFont typeface="Wingdings" panose="05000000000000000000" pitchFamily="2" charset="2"/>
              <a:buChar char="v"/>
            </a:pPr>
            <a:r>
              <a:rPr lang="en-US" dirty="0" smtClean="0"/>
              <a:t>Begin with 'Dear...' and end with 'Yours faithfully,' which is the correct format if you don't happen to already know the person you are writing to.</a:t>
            </a:r>
          </a:p>
          <a:p>
            <a:pPr>
              <a:buFont typeface="Wingdings" panose="05000000000000000000" pitchFamily="2" charset="2"/>
              <a:buChar char="v"/>
            </a:pPr>
            <a:r>
              <a:rPr lang="en-US" dirty="0" smtClean="0"/>
              <a:t>In the body of the letter, add three or four paragraphs. </a:t>
            </a:r>
          </a:p>
          <a:p>
            <a:pPr>
              <a:buFont typeface="Wingdings" panose="05000000000000000000" pitchFamily="2" charset="2"/>
              <a:buChar char="v"/>
            </a:pPr>
            <a:r>
              <a:rPr lang="en-US" dirty="0" smtClean="0"/>
              <a:t>Begin by explaining that you are looking for work and try to be as specific about the sort of work you want, ideally highlighting why this means you have identified the company you are writing to as a potential employer.</a:t>
            </a:r>
          </a:p>
          <a:p>
            <a:pPr>
              <a:buFont typeface="Wingdings" panose="05000000000000000000" pitchFamily="2" charset="2"/>
              <a:buChar char="v"/>
            </a:pPr>
            <a:r>
              <a:rPr lang="en-US" dirty="0" smtClean="0"/>
              <a:t>Make a quick summary of your skills and what benefits you could bring to the organization or company you are writing to.</a:t>
            </a:r>
          </a:p>
          <a:p>
            <a:pPr>
              <a:buFont typeface="Wingdings" panose="05000000000000000000" pitchFamily="2" charset="2"/>
              <a:buChar char="v"/>
            </a:pPr>
            <a:r>
              <a:rPr lang="en-US" dirty="0" smtClean="0"/>
              <a:t> Separate each paragraph with a line break to make them more accessible and easy to read. </a:t>
            </a:r>
          </a:p>
          <a:p>
            <a:pPr>
              <a:buFont typeface="Wingdings" panose="05000000000000000000" pitchFamily="2" charset="2"/>
              <a:buChar char="v"/>
            </a:pPr>
            <a:r>
              <a:rPr lang="en-US" dirty="0" smtClean="0"/>
              <a:t>Choose a professional looking font and avoid emotions and slangs.</a:t>
            </a:r>
            <a:endParaRPr lang="en-US" dirty="0"/>
          </a:p>
        </p:txBody>
      </p:sp>
    </p:spTree>
    <p:extLst>
      <p:ext uri="{BB962C8B-B14F-4D97-AF65-F5344CB8AC3E}">
        <p14:creationId xmlns:p14="http://schemas.microsoft.com/office/powerpoint/2010/main" val="303471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normAutofit/>
          </a:bodyPr>
          <a:lstStyle/>
          <a:p>
            <a:r>
              <a:rPr lang="en-US" dirty="0" smtClean="0">
                <a:solidFill>
                  <a:srgbClr val="002060"/>
                </a:solidFill>
              </a:rPr>
              <a:t>What to say about yourself ?</a:t>
            </a:r>
            <a:endParaRPr lang="en-US" dirty="0">
              <a:solidFill>
                <a:srgbClr val="002060"/>
              </a:solidFill>
            </a:endParaRPr>
          </a:p>
        </p:txBody>
      </p:sp>
      <p:sp>
        <p:nvSpPr>
          <p:cNvPr id="3" name="Content Placeholder 2"/>
          <p:cNvSpPr>
            <a:spLocks noGrp="1"/>
          </p:cNvSpPr>
          <p:nvPr>
            <p:ph idx="1"/>
          </p:nvPr>
        </p:nvSpPr>
        <p:spPr>
          <a:xfrm>
            <a:off x="1580444" y="609601"/>
            <a:ext cx="8706556" cy="5516563"/>
          </a:xfrm>
        </p:spPr>
        <p:txBody>
          <a:bodyPr>
            <a:noAutofit/>
          </a:bodyPr>
          <a:lstStyle/>
          <a:p>
            <a:endParaRPr lang="en-US" sz="2000" dirty="0"/>
          </a:p>
          <a:p>
            <a:r>
              <a:rPr lang="en-US" sz="2800" dirty="0"/>
              <a:t>When you are being speculative, it is best to keep your options open, so don't focus on one particular skill or qualification. </a:t>
            </a:r>
          </a:p>
          <a:p>
            <a:r>
              <a:rPr lang="en-US" sz="2800" dirty="0"/>
              <a:t>Showing that you are an all-rounder can be much more effective than being a specialist.</a:t>
            </a:r>
          </a:p>
          <a:p>
            <a:r>
              <a:rPr lang="en-US" sz="2800" dirty="0"/>
              <a:t>Key information, such as stating that you are a second-jobber looking for career progress, can be helpful.</a:t>
            </a:r>
          </a:p>
          <a:p>
            <a:r>
              <a:rPr lang="en-US" sz="2800" dirty="0"/>
              <a:t> These details are a chance to say that you are ambitious – something that most prospective employers want to hear.</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1134760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1"/>
          </a:xfrm>
        </p:spPr>
        <p:txBody>
          <a:bodyPr/>
          <a:lstStyle/>
          <a:p>
            <a:r>
              <a:rPr lang="en-US" dirty="0" smtClean="0"/>
              <a:t>             </a:t>
            </a:r>
            <a:r>
              <a:rPr lang="en-US" dirty="0" smtClean="0">
                <a:solidFill>
                  <a:srgbClr val="002060"/>
                </a:solidFill>
              </a:rPr>
              <a:t>Say about yourself……..</a:t>
            </a:r>
            <a:endParaRPr lang="en-US" dirty="0">
              <a:solidFill>
                <a:srgbClr val="002060"/>
              </a:solidFill>
            </a:endParaRPr>
          </a:p>
        </p:txBody>
      </p:sp>
      <p:sp>
        <p:nvSpPr>
          <p:cNvPr id="3" name="Content Placeholder 2"/>
          <p:cNvSpPr>
            <a:spLocks noGrp="1"/>
          </p:cNvSpPr>
          <p:nvPr>
            <p:ph idx="1"/>
          </p:nvPr>
        </p:nvSpPr>
        <p:spPr>
          <a:xfrm>
            <a:off x="1580444" y="1295401"/>
            <a:ext cx="8630356" cy="4830763"/>
          </a:xfrm>
        </p:spPr>
        <p:txBody>
          <a:bodyPr>
            <a:normAutofit/>
          </a:bodyPr>
          <a:lstStyle/>
          <a:p>
            <a:endParaRPr lang="en-US" dirty="0" smtClean="0"/>
          </a:p>
          <a:p>
            <a:r>
              <a:rPr lang="en-US" dirty="0" smtClean="0"/>
              <a:t>Make </a:t>
            </a:r>
            <a:r>
              <a:rPr lang="en-US" dirty="0"/>
              <a:t>sure that you include a preferred means of contact, ideally your phone number or email address</a:t>
            </a:r>
            <a:r>
              <a:rPr lang="en-US" dirty="0" smtClean="0"/>
              <a:t>.</a:t>
            </a:r>
          </a:p>
          <a:p>
            <a:pPr marL="0" indent="0">
              <a:buNone/>
            </a:pPr>
            <a:endParaRPr lang="en-US" dirty="0"/>
          </a:p>
          <a:p>
            <a:r>
              <a:rPr lang="en-US" dirty="0"/>
              <a:t>Don't sit back and think the job is done once your cover letter has been created and sent off. </a:t>
            </a:r>
            <a:endParaRPr lang="en-US" dirty="0" smtClean="0"/>
          </a:p>
          <a:p>
            <a:pPr marL="0" indent="0">
              <a:buNone/>
            </a:pPr>
            <a:endParaRPr lang="en-US" dirty="0" smtClean="0"/>
          </a:p>
          <a:p>
            <a:r>
              <a:rPr lang="en-US" dirty="0" smtClean="0"/>
              <a:t>Follow </a:t>
            </a:r>
            <a:r>
              <a:rPr lang="en-US" dirty="0"/>
              <a:t>up any that you send with a phone call after about one </a:t>
            </a:r>
            <a:r>
              <a:rPr lang="en-US" dirty="0" smtClean="0"/>
              <a:t>week.</a:t>
            </a:r>
          </a:p>
          <a:p>
            <a:pPr marL="0" indent="0">
              <a:buNone/>
            </a:pPr>
            <a:endParaRPr lang="en-US" dirty="0"/>
          </a:p>
          <a:p>
            <a:r>
              <a:rPr lang="en-US" dirty="0" smtClean="0"/>
              <a:t>Even </a:t>
            </a:r>
            <a:r>
              <a:rPr lang="en-US" dirty="0"/>
              <a:t>if your letter hasn't been read yet, this can help to </a:t>
            </a:r>
            <a:r>
              <a:rPr lang="en-US" dirty="0" smtClean="0"/>
              <a:t>personalize </a:t>
            </a:r>
            <a:r>
              <a:rPr lang="en-US" dirty="0"/>
              <a:t>your contact and increases the chances of a positive outcome.</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113599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467" y="274638"/>
            <a:ext cx="8551333" cy="639762"/>
          </a:xfrm>
        </p:spPr>
        <p:txBody>
          <a:bodyPr>
            <a:normAutofit fontScale="90000"/>
          </a:bodyPr>
          <a:lstStyle/>
          <a:p>
            <a:r>
              <a:rPr lang="en-US" sz="3200" dirty="0">
                <a:solidFill>
                  <a:srgbClr val="002060"/>
                </a:solidFill>
              </a:rPr>
              <a:t>How to Write a Cover Letter for Marketing Jobs</a:t>
            </a:r>
          </a:p>
        </p:txBody>
      </p:sp>
      <p:sp>
        <p:nvSpPr>
          <p:cNvPr id="3" name="Content Placeholder 2"/>
          <p:cNvSpPr>
            <a:spLocks noGrp="1"/>
          </p:cNvSpPr>
          <p:nvPr>
            <p:ph idx="1"/>
          </p:nvPr>
        </p:nvSpPr>
        <p:spPr>
          <a:xfrm>
            <a:off x="1490133" y="914401"/>
            <a:ext cx="8720667" cy="5211763"/>
          </a:xfrm>
        </p:spPr>
        <p:txBody>
          <a:bodyPr>
            <a:normAutofit fontScale="47500" lnSpcReduction="20000"/>
          </a:bodyPr>
          <a:lstStyle/>
          <a:p>
            <a:endParaRPr lang="en-US" dirty="0" smtClean="0"/>
          </a:p>
          <a:p>
            <a:r>
              <a:rPr lang="en-US" sz="4200" dirty="0"/>
              <a:t>When companies are looking to fill marketing jobs, they’re likely to </a:t>
            </a:r>
            <a:r>
              <a:rPr lang="en-US" sz="4200" dirty="0" err="1"/>
              <a:t>scrutinise</a:t>
            </a:r>
            <a:r>
              <a:rPr lang="en-US" sz="4200" dirty="0"/>
              <a:t> your cover letter and CV more than most. </a:t>
            </a:r>
          </a:p>
          <a:p>
            <a:pPr marL="0" indent="0">
              <a:buNone/>
            </a:pPr>
            <a:endParaRPr lang="en-US" sz="4200" dirty="0"/>
          </a:p>
          <a:p>
            <a:r>
              <a:rPr lang="en-US" sz="4200" dirty="0"/>
              <a:t>Marketing professionals need to be born communicators, with attention to detail, vision and specialist knowledge.</a:t>
            </a:r>
          </a:p>
          <a:p>
            <a:pPr marL="0" indent="0">
              <a:buNone/>
            </a:pPr>
            <a:r>
              <a:rPr lang="en-US" sz="4200" dirty="0"/>
              <a:t> </a:t>
            </a:r>
          </a:p>
          <a:p>
            <a:r>
              <a:rPr lang="en-US" sz="4200" dirty="0"/>
              <a:t>If your cover letter comes across as generic or contains spelling and grammar mistakes, don’t expect to be called in for an interview.</a:t>
            </a:r>
          </a:p>
          <a:p>
            <a:endParaRPr lang="en-US" sz="4200" dirty="0"/>
          </a:p>
          <a:p>
            <a:r>
              <a:rPr lang="en-US" sz="4200" dirty="0"/>
              <a:t>It’s therefore sensible to spend a good amount of time on your cover letter – this is your opportunity to show why you’re the best qualified candidate, and what you could bring to their company.</a:t>
            </a:r>
          </a:p>
          <a:p>
            <a:endParaRPr lang="en-US" sz="4200" dirty="0"/>
          </a:p>
          <a:p>
            <a:r>
              <a:rPr lang="en-US" sz="4200" dirty="0"/>
              <a:t>If this is your first job or you haven’t written a cover letter in a while, it’s worth refreshing your memory on the best points to include. </a:t>
            </a:r>
          </a:p>
          <a:p>
            <a:endParaRPr lang="en-US" sz="4200" dirty="0"/>
          </a:p>
          <a:p>
            <a:pPr marL="0" indent="0">
              <a:buNone/>
            </a:pPr>
            <a:endParaRPr lang="en-US" sz="4200" dirty="0"/>
          </a:p>
        </p:txBody>
      </p:sp>
    </p:spTree>
    <p:extLst>
      <p:ext uri="{BB962C8B-B14F-4D97-AF65-F5344CB8AC3E}">
        <p14:creationId xmlns:p14="http://schemas.microsoft.com/office/powerpoint/2010/main" val="1740928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5378"/>
          </a:xfrm>
        </p:spPr>
        <p:txBody>
          <a:bodyPr>
            <a:normAutofit fontScale="90000"/>
          </a:bodyPr>
          <a:lstStyle/>
          <a:p>
            <a:r>
              <a:rPr lang="en-US" dirty="0" smtClean="0">
                <a:solidFill>
                  <a:srgbClr val="002060"/>
                </a:solidFill>
              </a:rPr>
              <a:t>    How </a:t>
            </a:r>
            <a:r>
              <a:rPr lang="en-US" dirty="0">
                <a:solidFill>
                  <a:srgbClr val="002060"/>
                </a:solidFill>
              </a:rPr>
              <a:t>to write a marketing cover letter</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508000" y="1591733"/>
            <a:ext cx="8997244" cy="4534431"/>
          </a:xfrm>
        </p:spPr>
        <p:txBody>
          <a:bodyPr>
            <a:normAutofit lnSpcReduction="10000"/>
          </a:bodyPr>
          <a:lstStyle/>
          <a:p>
            <a:r>
              <a:rPr lang="en-US" sz="2800" dirty="0" smtClean="0"/>
              <a:t>Marketers </a:t>
            </a:r>
            <a:r>
              <a:rPr lang="en-US" sz="2800" dirty="0"/>
              <a:t>know the importance of good messaging better than most. </a:t>
            </a:r>
            <a:endParaRPr lang="en-US" sz="2800" dirty="0" smtClean="0"/>
          </a:p>
          <a:p>
            <a:pPr marL="0" indent="0">
              <a:buNone/>
            </a:pPr>
            <a:endParaRPr lang="en-US" sz="2800" dirty="0" smtClean="0"/>
          </a:p>
          <a:p>
            <a:r>
              <a:rPr lang="en-US" sz="2800" dirty="0" smtClean="0"/>
              <a:t>In </a:t>
            </a:r>
            <a:r>
              <a:rPr lang="en-US" sz="2800" dirty="0"/>
              <a:t>many ways, your cover letter is literally a piece of marketing for yourself – so get the hiring manager intrigued with a great </a:t>
            </a:r>
            <a:r>
              <a:rPr lang="en-US" sz="2800" dirty="0" smtClean="0"/>
              <a:t>hook.</a:t>
            </a:r>
          </a:p>
          <a:p>
            <a:pPr marL="0" indent="0">
              <a:buNone/>
            </a:pPr>
            <a:endParaRPr lang="en-US" sz="2800" dirty="0" smtClean="0"/>
          </a:p>
          <a:p>
            <a:r>
              <a:rPr lang="en-US" sz="2800" dirty="0" smtClean="0"/>
              <a:t>Make </a:t>
            </a:r>
            <a:r>
              <a:rPr lang="en-US" sz="2800" dirty="0"/>
              <a:t>sure you focus on the benefits of having you work for their company and include a call to action that makes getting in touch hard to resist.   </a:t>
            </a:r>
          </a:p>
          <a:p>
            <a:endParaRPr lang="en-US" sz="2800" dirty="0"/>
          </a:p>
          <a:p>
            <a:endParaRPr lang="en-US" sz="2800" dirty="0"/>
          </a:p>
        </p:txBody>
      </p:sp>
    </p:spTree>
    <p:extLst>
      <p:ext uri="{BB962C8B-B14F-4D97-AF65-F5344CB8AC3E}">
        <p14:creationId xmlns:p14="http://schemas.microsoft.com/office/powerpoint/2010/main" val="559137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289" y="274637"/>
            <a:ext cx="8675511" cy="1034873"/>
          </a:xfrm>
        </p:spPr>
        <p:txBody>
          <a:bodyPr>
            <a:normAutofit fontScale="90000"/>
          </a:bodyPr>
          <a:lstStyle/>
          <a:p>
            <a:r>
              <a:rPr lang="en-US" dirty="0" smtClean="0"/>
              <a:t/>
            </a:r>
            <a:br>
              <a:rPr lang="en-US" dirty="0" smtClean="0"/>
            </a:br>
            <a:r>
              <a:rPr lang="en-US" dirty="0" smtClean="0">
                <a:solidFill>
                  <a:srgbClr val="002060"/>
                </a:solidFill>
              </a:rPr>
              <a:t>   Build </a:t>
            </a:r>
            <a:r>
              <a:rPr lang="en-US" dirty="0">
                <a:solidFill>
                  <a:srgbClr val="002060"/>
                </a:solidFill>
              </a:rPr>
              <a:t>your personal brand narrative</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1614312" y="1625600"/>
            <a:ext cx="8432800" cy="5057422"/>
          </a:xfrm>
        </p:spPr>
        <p:txBody>
          <a:bodyPr>
            <a:noAutofit/>
          </a:bodyPr>
          <a:lstStyle/>
          <a:p>
            <a:r>
              <a:rPr lang="en-US" sz="2400" dirty="0" smtClean="0"/>
              <a:t>As </a:t>
            </a:r>
            <a:r>
              <a:rPr lang="en-US" sz="2400" dirty="0"/>
              <a:t>a marketing professional, you know that stories sell, and the same is true for you. </a:t>
            </a:r>
            <a:endParaRPr lang="en-US" sz="2400" dirty="0" smtClean="0"/>
          </a:p>
          <a:p>
            <a:r>
              <a:rPr lang="en-US" sz="2400" dirty="0" smtClean="0"/>
              <a:t>Paint </a:t>
            </a:r>
            <a:r>
              <a:rPr lang="en-US" sz="2400" dirty="0"/>
              <a:t>a picture of yourself as a marketer by explaining your particular strengths and showing what drives you</a:t>
            </a:r>
            <a:r>
              <a:rPr lang="en-US" sz="2400" dirty="0" smtClean="0"/>
              <a:t>.</a:t>
            </a:r>
          </a:p>
          <a:p>
            <a:r>
              <a:rPr lang="en-US" sz="2400" dirty="0" smtClean="0"/>
              <a:t> </a:t>
            </a:r>
            <a:r>
              <a:rPr lang="en-US" sz="2400" dirty="0"/>
              <a:t>You don’t have to back everything up in the cover letter – your marketing CV can act as evidence – the important thing is to craft a story that leaves your reader dying to open that attachment.</a:t>
            </a:r>
          </a:p>
          <a:p>
            <a:r>
              <a:rPr lang="en-US" sz="2400" dirty="0" smtClean="0"/>
              <a:t>Whether you are </a:t>
            </a:r>
            <a:r>
              <a:rPr lang="en-US" sz="2400" dirty="0"/>
              <a:t>applying for a role that’s similar to what you’ve done before or something totally new, now’s the time to sit down with pen and paper and work out a coherent story.</a:t>
            </a:r>
          </a:p>
          <a:p>
            <a:endParaRPr lang="en-US" sz="2400" dirty="0"/>
          </a:p>
        </p:txBody>
      </p:sp>
    </p:spTree>
    <p:extLst>
      <p:ext uri="{BB962C8B-B14F-4D97-AF65-F5344CB8AC3E}">
        <p14:creationId xmlns:p14="http://schemas.microsoft.com/office/powerpoint/2010/main" val="2038594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1517</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SemiBold SemiConden</vt:lpstr>
      <vt:lpstr>Trebuchet MS</vt:lpstr>
      <vt:lpstr>Wingdings</vt:lpstr>
      <vt:lpstr>Wingdings 3</vt:lpstr>
      <vt:lpstr>Facet</vt:lpstr>
      <vt:lpstr>How to rite a cover letter</vt:lpstr>
      <vt:lpstr>How to Write a Speculative Cover Letter </vt:lpstr>
      <vt:lpstr>Who to address a prospective cover letter to</vt:lpstr>
      <vt:lpstr>How to format a speculative application</vt:lpstr>
      <vt:lpstr>What to say about yourself ?</vt:lpstr>
      <vt:lpstr>             Say about yourself……..</vt:lpstr>
      <vt:lpstr>How to Write a Cover Letter for Marketing Jobs</vt:lpstr>
      <vt:lpstr>    How to write a marketing cover letter </vt:lpstr>
      <vt:lpstr>    Build your personal brand narrative </vt:lpstr>
      <vt:lpstr>              Market research</vt:lpstr>
      <vt:lpstr> Match your experiences to their needs </vt:lpstr>
      <vt:lpstr>    Show how you fit with their culture </vt:lpstr>
      <vt:lpstr>    Good CV/cover letter  for good career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rite a cover letter</dc:title>
  <dc:creator>Krishna</dc:creator>
  <cp:lastModifiedBy>Krishna</cp:lastModifiedBy>
  <cp:revision>6</cp:revision>
  <dcterms:created xsi:type="dcterms:W3CDTF">2021-03-09T17:16:55Z</dcterms:created>
  <dcterms:modified xsi:type="dcterms:W3CDTF">2021-10-05T14:45:01Z</dcterms:modified>
</cp:coreProperties>
</file>