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5" d="100"/>
          <a:sy n="85" d="100"/>
        </p:scale>
        <p:origin x="1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783A72-3B17-4EE2-AF69-C74D33DE3658}" type="datetimeFigureOut">
              <a:rPr lang="en-IN" smtClean="0"/>
              <a:t>06-10-2021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33E8BB-90DD-446F-98F7-A6847E7DE69E}" type="slidenum">
              <a:rPr lang="en-IN" smtClean="0"/>
              <a:t>‹#›</a:t>
            </a:fld>
            <a:endParaRPr lang="en-IN"/>
          </a:p>
        </p:txBody>
      </p:sp>
    </p:spTree>
    <p:extLst>
      <p:ext uri="{BB962C8B-B14F-4D97-AF65-F5344CB8AC3E}">
        <p14:creationId xmlns:p14="http://schemas.microsoft.com/office/powerpoint/2010/main" val="1683850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BE626A-425F-4E22-BC0A-D2986F925CCC}" type="slidenum">
              <a:rPr lang="en-US" smtClean="0"/>
              <a:t>11</a:t>
            </a:fld>
            <a:endParaRPr lang="en-US"/>
          </a:p>
        </p:txBody>
      </p:sp>
    </p:spTree>
    <p:extLst>
      <p:ext uri="{BB962C8B-B14F-4D97-AF65-F5344CB8AC3E}">
        <p14:creationId xmlns:p14="http://schemas.microsoft.com/office/powerpoint/2010/main" val="2562970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10/6/2021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10/6/2021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10/6/2021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10/6/2021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vitae.ac.uk/doing-research/doing-a-doctorate/completing-your-doctorate/writing-and-submitting-your-doctoral-thesis/getting-started#analysing-a-thesi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skillsyouneed.com/learn/dissertation-introduction.html#ixzz4NQlRL0sx"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www.skillsyouneed.com/learn/dissertation-introduction.html#ixzz4NQhZvNmw"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541868"/>
            <a:ext cx="8540044" cy="1095021"/>
          </a:xfrm>
        </p:spPr>
        <p:txBody>
          <a:bodyPr/>
          <a:lstStyle/>
          <a:p>
            <a:r>
              <a:rPr lang="en-IN" sz="4000" b="1" dirty="0" smtClean="0">
                <a:solidFill>
                  <a:srgbClr val="002060"/>
                </a:solidFill>
              </a:rPr>
              <a:t>Writing Dissertation/ PhD thesis</a:t>
            </a:r>
            <a:endParaRPr lang="en-IN" sz="4000" b="1" dirty="0">
              <a:solidFill>
                <a:srgbClr val="002060"/>
              </a:solidFill>
            </a:endParaRPr>
          </a:p>
        </p:txBody>
      </p:sp>
      <p:sp>
        <p:nvSpPr>
          <p:cNvPr id="3" name="Subtitle 2"/>
          <p:cNvSpPr>
            <a:spLocks noGrp="1"/>
          </p:cNvSpPr>
          <p:nvPr>
            <p:ph type="subTitle" idx="1"/>
          </p:nvPr>
        </p:nvSpPr>
        <p:spPr>
          <a:xfrm>
            <a:off x="2506133" y="1907823"/>
            <a:ext cx="5633156" cy="4707466"/>
          </a:xfrm>
        </p:spPr>
        <p:txBody>
          <a:bodyPr>
            <a:noAutofit/>
          </a:bodyPr>
          <a:lstStyle/>
          <a:p>
            <a:endParaRPr lang="en-IN" sz="3200" dirty="0" smtClean="0"/>
          </a:p>
          <a:p>
            <a:endParaRPr lang="en-IN" sz="3200" dirty="0"/>
          </a:p>
          <a:p>
            <a:r>
              <a:rPr lang="en-IN" sz="3200" dirty="0" smtClean="0">
                <a:solidFill>
                  <a:srgbClr val="002060"/>
                </a:solidFill>
              </a:rPr>
              <a:t>Krishna </a:t>
            </a:r>
            <a:r>
              <a:rPr lang="en-IN" sz="3200" dirty="0" err="1" smtClean="0">
                <a:solidFill>
                  <a:srgbClr val="002060"/>
                </a:solidFill>
              </a:rPr>
              <a:t>Misra</a:t>
            </a:r>
            <a:endParaRPr lang="en-IN" sz="3200" dirty="0" smtClean="0">
              <a:solidFill>
                <a:srgbClr val="002060"/>
              </a:solidFill>
            </a:endParaRPr>
          </a:p>
          <a:p>
            <a:r>
              <a:rPr lang="en-IN" sz="3200" dirty="0" smtClean="0">
                <a:solidFill>
                  <a:srgbClr val="002060"/>
                </a:solidFill>
              </a:rPr>
              <a:t>IIIT-A, </a:t>
            </a:r>
            <a:r>
              <a:rPr lang="en-IN" sz="3200" dirty="0" err="1" smtClean="0">
                <a:solidFill>
                  <a:srgbClr val="002060"/>
                </a:solidFill>
              </a:rPr>
              <a:t>Prayagraj</a:t>
            </a:r>
            <a:endParaRPr lang="en-IN" sz="3200" dirty="0">
              <a:solidFill>
                <a:srgbClr val="002060"/>
              </a:solidFill>
            </a:endParaRPr>
          </a:p>
          <a:p>
            <a:endParaRPr lang="en-IN" sz="3200" dirty="0" smtClean="0">
              <a:solidFill>
                <a:srgbClr val="002060"/>
              </a:solidFill>
            </a:endParaRPr>
          </a:p>
          <a:p>
            <a:endParaRPr lang="en-IN" sz="2000" dirty="0" smtClean="0">
              <a:solidFill>
                <a:srgbClr val="002060"/>
              </a:solidFill>
            </a:endParaRPr>
          </a:p>
          <a:p>
            <a:endParaRPr lang="en-IN" sz="2000" dirty="0">
              <a:solidFill>
                <a:srgbClr val="002060"/>
              </a:solidFill>
            </a:endParaRPr>
          </a:p>
          <a:p>
            <a:r>
              <a:rPr lang="en-IN" sz="2000" dirty="0">
                <a:solidFill>
                  <a:srgbClr val="002060"/>
                </a:solidFill>
              </a:rPr>
              <a:t>O</a:t>
            </a:r>
            <a:r>
              <a:rPr lang="en-IN" sz="2000" dirty="0" smtClean="0">
                <a:solidFill>
                  <a:srgbClr val="002060"/>
                </a:solidFill>
              </a:rPr>
              <a:t>ctober7 , </a:t>
            </a:r>
            <a:r>
              <a:rPr lang="en-IN" sz="2000" dirty="0" smtClean="0">
                <a:solidFill>
                  <a:srgbClr val="002060"/>
                </a:solidFill>
              </a:rPr>
              <a:t>2021 </a:t>
            </a:r>
            <a:endParaRPr lang="en-IN" sz="2000" dirty="0">
              <a:solidFill>
                <a:srgbClr val="002060"/>
              </a:solidFill>
            </a:endParaRPr>
          </a:p>
        </p:txBody>
      </p:sp>
    </p:spTree>
    <p:extLst>
      <p:ext uri="{BB962C8B-B14F-4D97-AF65-F5344CB8AC3E}">
        <p14:creationId xmlns:p14="http://schemas.microsoft.com/office/powerpoint/2010/main" val="3544151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fontScale="90000"/>
          </a:bodyPr>
          <a:lstStyle/>
          <a:p>
            <a:r>
              <a:rPr lang="en-US" dirty="0" smtClean="0">
                <a:solidFill>
                  <a:srgbClr val="002060"/>
                </a:solidFill>
              </a:rPr>
              <a:t>            Doctoral thesis format</a:t>
            </a:r>
            <a:endParaRPr lang="en-US" dirty="0">
              <a:solidFill>
                <a:srgbClr val="002060"/>
              </a:solidFill>
            </a:endParaRPr>
          </a:p>
        </p:txBody>
      </p:sp>
      <p:sp>
        <p:nvSpPr>
          <p:cNvPr id="3" name="Content Placeholder 2"/>
          <p:cNvSpPr>
            <a:spLocks noGrp="1"/>
          </p:cNvSpPr>
          <p:nvPr>
            <p:ph idx="1"/>
          </p:nvPr>
        </p:nvSpPr>
        <p:spPr>
          <a:xfrm>
            <a:off x="1981200" y="1309511"/>
            <a:ext cx="8229600" cy="4816653"/>
          </a:xfrm>
        </p:spPr>
        <p:txBody>
          <a:bodyPr>
            <a:normAutofit/>
          </a:bodyPr>
          <a:lstStyle/>
          <a:p>
            <a:r>
              <a:rPr lang="en-US" sz="2000" dirty="0" smtClean="0"/>
              <a:t>The </a:t>
            </a:r>
            <a:r>
              <a:rPr lang="en-US" sz="2000" dirty="0"/>
              <a:t>conventions governing the doctoral thesis format depend on the country or even institution you are doing your doctorate in. </a:t>
            </a:r>
            <a:endParaRPr lang="en-US" sz="2000" dirty="0" smtClean="0"/>
          </a:p>
          <a:p>
            <a:r>
              <a:rPr lang="en-US" sz="2000" dirty="0" smtClean="0"/>
              <a:t>In </a:t>
            </a:r>
            <a:r>
              <a:rPr lang="en-US" sz="2000" dirty="0"/>
              <a:t>some countries, you will be expected to publish a series of research articles and reviews in peer-reviewed journals and then write an introduction to tie them together to form the thesis. </a:t>
            </a:r>
            <a:endParaRPr lang="en-US" sz="2000" dirty="0" smtClean="0"/>
          </a:p>
          <a:p>
            <a:r>
              <a:rPr lang="en-US" sz="2000" dirty="0" smtClean="0"/>
              <a:t>In </a:t>
            </a:r>
            <a:r>
              <a:rPr lang="en-US" sz="2000" dirty="0"/>
              <a:t>other countries, including </a:t>
            </a:r>
            <a:r>
              <a:rPr lang="en-US" sz="2000" dirty="0" smtClean="0"/>
              <a:t>India and UK</a:t>
            </a:r>
            <a:r>
              <a:rPr lang="en-US" sz="2000" dirty="0"/>
              <a:t>, the thesis is commonly a stand-alone piece of writing, with an introduction, several results chapters and a closing discussion.</a:t>
            </a:r>
          </a:p>
          <a:p>
            <a:r>
              <a:rPr lang="en-US" sz="2000" dirty="0" smtClean="0"/>
              <a:t>By reading and </a:t>
            </a:r>
            <a:r>
              <a:rPr lang="en-US" sz="2000" dirty="0" smtClean="0"/>
              <a:t>analyzing </a:t>
            </a:r>
            <a:r>
              <a:rPr lang="en-US" sz="2000" dirty="0" smtClean="0"/>
              <a:t>theses</a:t>
            </a:r>
            <a:r>
              <a:rPr lang="en-US" sz="2000" dirty="0">
                <a:hlinkClick r:id="rId2" tooltip=" Getting started on writing your thesis"/>
              </a:rPr>
              <a:t> </a:t>
            </a:r>
            <a:r>
              <a:rPr lang="en-US" sz="2000" dirty="0"/>
              <a:t>by other researchers in your department or institution, you can get an idea of the format expected of you.</a:t>
            </a:r>
          </a:p>
          <a:p>
            <a:endParaRPr lang="en-US" sz="2000" dirty="0"/>
          </a:p>
        </p:txBody>
      </p:sp>
    </p:spTree>
    <p:extLst>
      <p:ext uri="{BB962C8B-B14F-4D97-AF65-F5344CB8AC3E}">
        <p14:creationId xmlns:p14="http://schemas.microsoft.com/office/powerpoint/2010/main" val="37687239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a:bodyPr>
          <a:lstStyle/>
          <a:p>
            <a:r>
              <a:rPr lang="en-US" dirty="0" smtClean="0">
                <a:solidFill>
                  <a:srgbClr val="002060"/>
                </a:solidFill>
              </a:rPr>
              <a:t>    Sequence of writing a thesis</a:t>
            </a:r>
            <a:endParaRPr lang="en-US" dirty="0">
              <a:solidFill>
                <a:srgbClr val="002060"/>
              </a:solidFill>
            </a:endParaRPr>
          </a:p>
        </p:txBody>
      </p:sp>
      <p:sp>
        <p:nvSpPr>
          <p:cNvPr id="3" name="Content Placeholder 2"/>
          <p:cNvSpPr>
            <a:spLocks noGrp="1"/>
          </p:cNvSpPr>
          <p:nvPr>
            <p:ph idx="1"/>
          </p:nvPr>
        </p:nvSpPr>
        <p:spPr>
          <a:xfrm>
            <a:off x="1981200" y="1066800"/>
            <a:ext cx="8229600" cy="5638800"/>
          </a:xfrm>
        </p:spPr>
        <p:txBody>
          <a:bodyPr>
            <a:noAutofit/>
          </a:bodyPr>
          <a:lstStyle/>
          <a:p>
            <a:pPr>
              <a:buFont typeface="Wingdings" panose="05000000000000000000" pitchFamily="2" charset="2"/>
              <a:buChar char="q"/>
            </a:pPr>
            <a:r>
              <a:rPr lang="en-US" sz="2000" b="1" dirty="0"/>
              <a:t>Start writing the experimental section first </a:t>
            </a:r>
            <a:r>
              <a:rPr lang="en-US" sz="2000" b="1" dirty="0" err="1"/>
              <a:t>i.e</a:t>
            </a:r>
            <a:r>
              <a:rPr lang="en-US" sz="2000" b="1" dirty="0"/>
              <a:t> materials and methods, results and discussion of each chapter, followed by the chapter’s introduction and lastly conclusion and references.</a:t>
            </a:r>
          </a:p>
          <a:p>
            <a:pPr>
              <a:buFont typeface="Wingdings" panose="05000000000000000000" pitchFamily="2" charset="2"/>
              <a:buChar char="q"/>
            </a:pPr>
            <a:r>
              <a:rPr lang="en-US" sz="2000" b="1" dirty="0"/>
              <a:t>The introductory chapter should set the scene, the very objective of work, review of literature showing that there is a gap in knowledge and a brief mention how the gap has been filled in the thesis.</a:t>
            </a:r>
          </a:p>
          <a:p>
            <a:pPr>
              <a:buFont typeface="Wingdings" panose="05000000000000000000" pitchFamily="2" charset="2"/>
              <a:buChar char="q"/>
            </a:pPr>
            <a:r>
              <a:rPr lang="en-US" sz="2000" b="1" dirty="0"/>
              <a:t>The introduction to your dissertation or thesis may well be the last part that you complete, excepting perhaps the abstract. However, it should not be the last part that you think about.</a:t>
            </a:r>
          </a:p>
          <a:p>
            <a:pPr>
              <a:buFont typeface="Wingdings" panose="05000000000000000000" pitchFamily="2" charset="2"/>
              <a:buChar char="q"/>
            </a:pPr>
            <a:r>
              <a:rPr lang="en-US" sz="2000" b="1" dirty="0"/>
              <a:t>Sometimes thesis consists of general chapters for methods, results and discussion , common to several experiments.</a:t>
            </a:r>
          </a:p>
          <a:p>
            <a:pPr>
              <a:buFont typeface="Wingdings" panose="05000000000000000000" pitchFamily="2" charset="2"/>
              <a:buChar char="q"/>
            </a:pPr>
            <a:r>
              <a:rPr lang="en-US" sz="2000" b="1" dirty="0"/>
              <a:t>The style and layout of thesis is selected according to the nature of research program.</a:t>
            </a:r>
          </a:p>
          <a:p>
            <a:pPr>
              <a:buFont typeface="Wingdings" panose="05000000000000000000" pitchFamily="2" charset="2"/>
              <a:buChar char="q"/>
            </a:pPr>
            <a:r>
              <a:rPr lang="en-US" sz="2000" b="1" dirty="0"/>
              <a:t>There is no one correct way to divide a thesis into sections or chapters</a:t>
            </a:r>
            <a:r>
              <a:rPr lang="en-US" sz="2000" dirty="0"/>
              <a:t>.</a:t>
            </a:r>
          </a:p>
          <a:p>
            <a:endParaRPr lang="en-US" sz="2400" dirty="0"/>
          </a:p>
        </p:txBody>
      </p:sp>
    </p:spTree>
    <p:extLst>
      <p:ext uri="{BB962C8B-B14F-4D97-AF65-F5344CB8AC3E}">
        <p14:creationId xmlns:p14="http://schemas.microsoft.com/office/powerpoint/2010/main" val="6699270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57956"/>
            <a:ext cx="8596668" cy="869244"/>
          </a:xfrm>
        </p:spPr>
        <p:txBody>
          <a:bodyPr/>
          <a:lstStyle/>
          <a:p>
            <a:r>
              <a:rPr lang="en-US" dirty="0" smtClean="0">
                <a:solidFill>
                  <a:srgbClr val="002060"/>
                </a:solidFill>
              </a:rPr>
              <a:t>      General discussion and conclusion</a:t>
            </a:r>
            <a:endParaRPr lang="en-US" dirty="0">
              <a:solidFill>
                <a:srgbClr val="002060"/>
              </a:solidFill>
            </a:endParaRPr>
          </a:p>
        </p:txBody>
      </p:sp>
      <p:sp>
        <p:nvSpPr>
          <p:cNvPr id="3" name="Content Placeholder 2"/>
          <p:cNvSpPr>
            <a:spLocks noGrp="1"/>
          </p:cNvSpPr>
          <p:nvPr>
            <p:ph idx="1"/>
          </p:nvPr>
        </p:nvSpPr>
        <p:spPr>
          <a:xfrm>
            <a:off x="677334" y="1727201"/>
            <a:ext cx="8596668" cy="4314162"/>
          </a:xfrm>
        </p:spPr>
        <p:txBody>
          <a:bodyPr>
            <a:normAutofit/>
          </a:bodyPr>
          <a:lstStyle/>
          <a:p>
            <a:r>
              <a:rPr lang="en-US" sz="2400" dirty="0" smtClean="0"/>
              <a:t>The </a:t>
            </a:r>
            <a:r>
              <a:rPr lang="en-US" sz="2400" dirty="0"/>
              <a:t>general discussion of a thesis or collection of papers requires a different approach than that of a scientific paper or review of </a:t>
            </a:r>
            <a:r>
              <a:rPr lang="en-US" sz="2400" dirty="0" smtClean="0"/>
              <a:t>literature.</a:t>
            </a:r>
          </a:p>
          <a:p>
            <a:r>
              <a:rPr lang="en-US" sz="2400" dirty="0" smtClean="0"/>
              <a:t>You not only ,compare your results with previously published information and interpret the implications, but also need to discuss the relationships among your individual experiments and to conclude how the overall program fits your hypothesis.</a:t>
            </a:r>
          </a:p>
          <a:p>
            <a:r>
              <a:rPr lang="en-US" sz="2400" dirty="0" smtClean="0"/>
              <a:t>You have to consider the whole picture as well as the individual pieces</a:t>
            </a:r>
            <a:endParaRPr lang="en-US" sz="2400" dirty="0"/>
          </a:p>
          <a:p>
            <a:endParaRPr lang="en-US" sz="2400" dirty="0"/>
          </a:p>
        </p:txBody>
      </p:sp>
    </p:spTree>
    <p:extLst>
      <p:ext uri="{BB962C8B-B14F-4D97-AF65-F5344CB8AC3E}">
        <p14:creationId xmlns:p14="http://schemas.microsoft.com/office/powerpoint/2010/main" val="692282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4"/>
          </a:xfrm>
        </p:spPr>
        <p:txBody>
          <a:bodyPr>
            <a:normAutofit fontScale="90000"/>
          </a:bodyPr>
          <a:lstStyle/>
          <a:p>
            <a:r>
              <a:rPr lang="en-US" b="1" dirty="0" smtClean="0">
                <a:solidFill>
                  <a:srgbClr val="002060"/>
                </a:solidFill>
              </a:rPr>
              <a:t>    Thesis Abstract (Summary)</a:t>
            </a:r>
            <a:r>
              <a:rPr lang="en-US" dirty="0" smtClean="0">
                <a:solidFill>
                  <a:srgbClr val="002060"/>
                </a:solidFill>
              </a:rPr>
              <a:t/>
            </a:r>
            <a:br>
              <a:rPr lang="en-US" dirty="0" smtClean="0">
                <a:solidFill>
                  <a:srgbClr val="002060"/>
                </a:solidFill>
              </a:rPr>
            </a:br>
            <a:endParaRPr lang="en-US" dirty="0">
              <a:solidFill>
                <a:srgbClr val="002060"/>
              </a:solidFill>
            </a:endParaRPr>
          </a:p>
        </p:txBody>
      </p:sp>
      <p:sp>
        <p:nvSpPr>
          <p:cNvPr id="3" name="Content Placeholder 2"/>
          <p:cNvSpPr>
            <a:spLocks noGrp="1"/>
          </p:cNvSpPr>
          <p:nvPr>
            <p:ph idx="1"/>
          </p:nvPr>
        </p:nvSpPr>
        <p:spPr>
          <a:xfrm>
            <a:off x="1981200" y="1309511"/>
            <a:ext cx="8229600" cy="4816653"/>
          </a:xfrm>
        </p:spPr>
        <p:txBody>
          <a:bodyPr>
            <a:noAutofit/>
          </a:bodyPr>
          <a:lstStyle/>
          <a:p>
            <a:r>
              <a:rPr lang="en-US" sz="2400" dirty="0"/>
              <a:t>The abstract should summarize the </a:t>
            </a:r>
            <a:r>
              <a:rPr lang="en-US" sz="2400" i="1" dirty="0"/>
              <a:t>entire</a:t>
            </a:r>
            <a:r>
              <a:rPr lang="en-US" sz="2400" dirty="0"/>
              <a:t> thesis. A common mistake is that abstract summarizes only the first chapter (Introduction) and says nothing about the content of other chapters.</a:t>
            </a:r>
          </a:p>
          <a:p>
            <a:pPr marL="0" indent="0">
              <a:buNone/>
            </a:pPr>
            <a:endParaRPr lang="en-US" sz="2400" dirty="0"/>
          </a:p>
          <a:p>
            <a:r>
              <a:rPr lang="en-US" sz="2400" dirty="0"/>
              <a:t>The point  is not really in summarizing the content of all chapters, but rather  that the abstract should be very specific about the problem being solved, about the methods employed, and about the results achieved. </a:t>
            </a:r>
          </a:p>
          <a:p>
            <a:endParaRPr lang="en-US" sz="2400" dirty="0"/>
          </a:p>
        </p:txBody>
      </p:sp>
    </p:spTree>
    <p:extLst>
      <p:ext uri="{BB962C8B-B14F-4D97-AF65-F5344CB8AC3E}">
        <p14:creationId xmlns:p14="http://schemas.microsoft.com/office/powerpoint/2010/main" val="2572957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9601"/>
          </a:xfrm>
        </p:spPr>
        <p:txBody>
          <a:bodyPr>
            <a:normAutofit fontScale="90000"/>
          </a:bodyPr>
          <a:lstStyle/>
          <a:p>
            <a:r>
              <a:rPr lang="en-IN" dirty="0" smtClean="0"/>
              <a:t>                    </a:t>
            </a:r>
            <a:r>
              <a:rPr lang="en-IN" dirty="0" smtClean="0">
                <a:solidFill>
                  <a:srgbClr val="002060"/>
                </a:solidFill>
              </a:rPr>
              <a:t>Abstract </a:t>
            </a:r>
            <a:r>
              <a:rPr lang="en-IN" dirty="0" err="1" smtClean="0">
                <a:solidFill>
                  <a:srgbClr val="002060"/>
                </a:solidFill>
              </a:rPr>
              <a:t>contd</a:t>
            </a:r>
            <a:r>
              <a:rPr lang="en-IN" dirty="0" smtClean="0">
                <a:solidFill>
                  <a:srgbClr val="002060"/>
                </a:solidFill>
              </a:rPr>
              <a:t>……….</a:t>
            </a:r>
            <a:endParaRPr lang="en-IN" dirty="0">
              <a:solidFill>
                <a:srgbClr val="002060"/>
              </a:solidFill>
            </a:endParaRPr>
          </a:p>
        </p:txBody>
      </p:sp>
      <p:sp>
        <p:nvSpPr>
          <p:cNvPr id="3" name="Content Placeholder 2"/>
          <p:cNvSpPr>
            <a:spLocks noGrp="1"/>
          </p:cNvSpPr>
          <p:nvPr>
            <p:ph idx="1"/>
          </p:nvPr>
        </p:nvSpPr>
        <p:spPr>
          <a:xfrm>
            <a:off x="1981200" y="1219201"/>
            <a:ext cx="8229600" cy="4906963"/>
          </a:xfrm>
        </p:spPr>
        <p:txBody>
          <a:bodyPr>
            <a:normAutofit/>
          </a:bodyPr>
          <a:lstStyle/>
          <a:p>
            <a:endParaRPr lang="en-IN" dirty="0" smtClean="0"/>
          </a:p>
          <a:p>
            <a:r>
              <a:rPr lang="en-IN" dirty="0" smtClean="0"/>
              <a:t>A </a:t>
            </a:r>
            <a:r>
              <a:rPr lang="en-IN" dirty="0"/>
              <a:t>good abstract enumerates what you did. </a:t>
            </a:r>
            <a:endParaRPr lang="en-IN" dirty="0" smtClean="0"/>
          </a:p>
          <a:p>
            <a:r>
              <a:rPr lang="en-IN" dirty="0" smtClean="0"/>
              <a:t>In </a:t>
            </a:r>
            <a:r>
              <a:rPr lang="en-IN" dirty="0"/>
              <a:t>other words, your abstract should have a lot of sentences starting with:</a:t>
            </a:r>
            <a:br>
              <a:rPr lang="en-IN" dirty="0"/>
            </a:br>
            <a:r>
              <a:rPr lang="en-IN" dirty="0"/>
              <a:t>"We developed [this]", or "We designed [that]", or "We implemented [this] using [that]", or "We evaluated our system and obtained [such and such result]". </a:t>
            </a:r>
            <a:endParaRPr lang="en-IN" dirty="0" smtClean="0"/>
          </a:p>
          <a:p>
            <a:endParaRPr lang="en-IN" dirty="0" smtClean="0"/>
          </a:p>
          <a:p>
            <a:r>
              <a:rPr lang="en-IN" dirty="0" smtClean="0"/>
              <a:t>State </a:t>
            </a:r>
            <a:r>
              <a:rPr lang="en-IN" dirty="0"/>
              <a:t>explicitly what you achieved in your work. Try using quantitative data, such as "improved performance by 30% compared to the existing methods," or "reduced effort needed to accomplish the task by 50</a:t>
            </a:r>
            <a:r>
              <a:rPr lang="en-IN" dirty="0" smtClean="0"/>
              <a:t>%.“</a:t>
            </a:r>
          </a:p>
          <a:p>
            <a:pPr marL="0" indent="0">
              <a:buNone/>
            </a:pPr>
            <a:r>
              <a:rPr lang="en-IN" dirty="0"/>
              <a:t/>
            </a:r>
            <a:br>
              <a:rPr lang="en-IN" dirty="0"/>
            </a:br>
            <a:r>
              <a:rPr lang="en-IN" dirty="0"/>
              <a:t>Do not explain how you did it in the abstract; such </a:t>
            </a:r>
            <a:r>
              <a:rPr lang="en-IN" dirty="0" smtClean="0"/>
              <a:t>explanations </a:t>
            </a:r>
            <a:r>
              <a:rPr lang="en-IN" dirty="0"/>
              <a:t>should be left for the thesis document. If the reader is interested in what you did, they will read your thesis to find out how you did it.</a:t>
            </a:r>
          </a:p>
          <a:p>
            <a:endParaRPr lang="en-IN" dirty="0"/>
          </a:p>
        </p:txBody>
      </p:sp>
    </p:spTree>
    <p:extLst>
      <p:ext uri="{BB962C8B-B14F-4D97-AF65-F5344CB8AC3E}">
        <p14:creationId xmlns:p14="http://schemas.microsoft.com/office/powerpoint/2010/main" val="1150846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92162"/>
          </a:xfrm>
        </p:spPr>
        <p:txBody>
          <a:bodyPr/>
          <a:lstStyle/>
          <a:p>
            <a:r>
              <a:rPr lang="en-US" dirty="0" smtClean="0"/>
              <a:t>                </a:t>
            </a:r>
            <a:r>
              <a:rPr lang="en-US" dirty="0" smtClean="0">
                <a:solidFill>
                  <a:srgbClr val="002060"/>
                </a:solidFill>
              </a:rPr>
              <a:t>INTRODUCTION</a:t>
            </a:r>
            <a:endParaRPr lang="en-US" dirty="0">
              <a:solidFill>
                <a:srgbClr val="002060"/>
              </a:solidFill>
            </a:endParaRPr>
          </a:p>
        </p:txBody>
      </p:sp>
      <p:sp>
        <p:nvSpPr>
          <p:cNvPr id="3" name="Content Placeholder 2"/>
          <p:cNvSpPr>
            <a:spLocks noGrp="1"/>
          </p:cNvSpPr>
          <p:nvPr>
            <p:ph idx="1"/>
          </p:nvPr>
        </p:nvSpPr>
        <p:spPr>
          <a:xfrm>
            <a:off x="1981200" y="1591733"/>
            <a:ext cx="8229600" cy="4534431"/>
          </a:xfrm>
        </p:spPr>
        <p:txBody>
          <a:bodyPr>
            <a:normAutofit/>
          </a:bodyPr>
          <a:lstStyle/>
          <a:p>
            <a:r>
              <a:rPr lang="en-US" sz="2800" dirty="0" smtClean="0"/>
              <a:t>Your </a:t>
            </a:r>
            <a:r>
              <a:rPr lang="en-US" sz="2800" dirty="0"/>
              <a:t>introduction is the reader’s ‘door’ into your thesis or dissertation. It therefore needs to make sense to the non-expert. Ask a friend to read it for you, and see if they can understand it easily.</a:t>
            </a:r>
            <a:br>
              <a:rPr lang="en-US" sz="2800" dirty="0"/>
            </a:br>
            <a:r>
              <a:rPr lang="en-US" sz="2800" dirty="0"/>
              <a:t/>
            </a:r>
            <a:br>
              <a:rPr lang="en-US" sz="2800" dirty="0"/>
            </a:br>
            <a:r>
              <a:rPr lang="en-US" sz="2800" dirty="0"/>
              <a:t>Find more at: </a:t>
            </a:r>
            <a:r>
              <a:rPr lang="en-US" sz="2800" dirty="0">
                <a:hlinkClick r:id="rId2"/>
              </a:rPr>
              <a:t>http://www.skillsyouneed.com/learn/dissertation-introduction.html#ixzz4NQlRL0sx</a:t>
            </a:r>
            <a:endParaRPr lang="en-US" sz="2800" dirty="0"/>
          </a:p>
        </p:txBody>
      </p:sp>
    </p:spTree>
    <p:extLst>
      <p:ext uri="{BB962C8B-B14F-4D97-AF65-F5344CB8AC3E}">
        <p14:creationId xmlns:p14="http://schemas.microsoft.com/office/powerpoint/2010/main" val="13222186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8537" y="-305594"/>
            <a:ext cx="8229600" cy="611187"/>
          </a:xfrm>
        </p:spPr>
        <p:txBody>
          <a:bodyPr>
            <a:normAutofit fontScale="90000"/>
          </a:bodyPr>
          <a:lstStyle/>
          <a:p>
            <a:r>
              <a:rPr lang="en-US" dirty="0" smtClean="0">
                <a:solidFill>
                  <a:srgbClr val="002060"/>
                </a:solidFill>
              </a:rPr>
              <a:t>           </a:t>
            </a:r>
            <a:br>
              <a:rPr lang="en-US" dirty="0" smtClean="0">
                <a:solidFill>
                  <a:srgbClr val="002060"/>
                </a:solidFill>
              </a:rPr>
            </a:br>
            <a:r>
              <a:rPr lang="en-US" dirty="0" smtClean="0">
                <a:solidFill>
                  <a:srgbClr val="002060"/>
                </a:solidFill>
              </a:rPr>
              <a:t>Introduction chapter</a:t>
            </a:r>
            <a:endParaRPr lang="en-US" dirty="0">
              <a:solidFill>
                <a:srgbClr val="002060"/>
              </a:solidFill>
            </a:endParaRPr>
          </a:p>
        </p:txBody>
      </p:sp>
      <p:sp>
        <p:nvSpPr>
          <p:cNvPr id="3" name="Content Placeholder 2"/>
          <p:cNvSpPr>
            <a:spLocks noGrp="1"/>
          </p:cNvSpPr>
          <p:nvPr>
            <p:ph idx="1"/>
          </p:nvPr>
        </p:nvSpPr>
        <p:spPr>
          <a:xfrm>
            <a:off x="1981200" y="1295400"/>
            <a:ext cx="8229600" cy="5029200"/>
          </a:xfrm>
          <a:solidFill>
            <a:schemeClr val="accent2"/>
          </a:solidFill>
        </p:spPr>
        <p:txBody>
          <a:bodyPr>
            <a:normAutofit/>
          </a:bodyPr>
          <a:lstStyle/>
          <a:p>
            <a:endParaRPr lang="en-US" dirty="0" smtClean="0"/>
          </a:p>
          <a:p>
            <a:pPr>
              <a:buFont typeface="Wingdings" panose="05000000000000000000" pitchFamily="2" charset="2"/>
              <a:buChar char="q"/>
            </a:pPr>
            <a:r>
              <a:rPr lang="en-US" sz="2400" dirty="0">
                <a:solidFill>
                  <a:srgbClr val="FFFF00"/>
                </a:solidFill>
                <a:latin typeface="Times New Roman" panose="02020603050405020304" pitchFamily="18" charset="0"/>
                <a:cs typeface="Times New Roman" panose="02020603050405020304" pitchFamily="18" charset="0"/>
              </a:rPr>
              <a:t>A usual mistake that students commit in the Introduction chapter is to start from the beginning i.e. basics, and keep introducing the background without ever telling what this thesis actually is about. </a:t>
            </a:r>
          </a:p>
          <a:p>
            <a:pPr marL="0" indent="0">
              <a:buNone/>
            </a:pPr>
            <a:endParaRPr lang="en-US" sz="2400" dirty="0">
              <a:solidFill>
                <a:srgbClr val="FFFF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a:solidFill>
                  <a:srgbClr val="FFFF00"/>
                </a:solidFill>
                <a:latin typeface="Times New Roman" panose="02020603050405020304" pitchFamily="18" charset="0"/>
                <a:cs typeface="Times New Roman" panose="02020603050405020304" pitchFamily="18" charset="0"/>
              </a:rPr>
              <a:t>Recall the  guidelines: "First you tell '</a:t>
            </a:r>
            <a:r>
              <a:rPr lang="en-US" sz="2400" dirty="0" err="1">
                <a:solidFill>
                  <a:srgbClr val="FFFF00"/>
                </a:solidFill>
                <a:latin typeface="Times New Roman" panose="02020603050405020304" pitchFamily="18" charset="0"/>
                <a:cs typeface="Times New Roman" panose="02020603050405020304" pitchFamily="18" charset="0"/>
              </a:rPr>
              <a:t>em</a:t>
            </a:r>
            <a:r>
              <a:rPr lang="en-US" sz="2400" dirty="0">
                <a:solidFill>
                  <a:srgbClr val="FFFF00"/>
                </a:solidFill>
                <a:latin typeface="Times New Roman" panose="02020603050405020304" pitchFamily="18" charset="0"/>
                <a:cs typeface="Times New Roman" panose="02020603050405020304" pitchFamily="18" charset="0"/>
              </a:rPr>
              <a:t> what you're going to tell '</a:t>
            </a:r>
            <a:r>
              <a:rPr lang="en-US" sz="2400" dirty="0" err="1">
                <a:solidFill>
                  <a:srgbClr val="FFFF00"/>
                </a:solidFill>
                <a:latin typeface="Times New Roman" panose="02020603050405020304" pitchFamily="18" charset="0"/>
                <a:cs typeface="Times New Roman" panose="02020603050405020304" pitchFamily="18" charset="0"/>
              </a:rPr>
              <a:t>em</a:t>
            </a:r>
            <a:r>
              <a:rPr lang="en-US" sz="2400" dirty="0">
                <a:solidFill>
                  <a:srgbClr val="FFFF00"/>
                </a:solidFill>
                <a:latin typeface="Times New Roman" panose="02020603050405020304" pitchFamily="18" charset="0"/>
                <a:cs typeface="Times New Roman" panose="02020603050405020304" pitchFamily="18" charset="0"/>
              </a:rPr>
              <a:t>." This literally means providing an "elevator speech" about your work. Describe at a high level </a:t>
            </a:r>
            <a:r>
              <a:rPr lang="en-US" sz="2400" i="1" dirty="0">
                <a:solidFill>
                  <a:srgbClr val="FFFF00"/>
                </a:solidFill>
                <a:latin typeface="Times New Roman" panose="02020603050405020304" pitchFamily="18" charset="0"/>
                <a:cs typeface="Times New Roman" panose="02020603050405020304" pitchFamily="18" charset="0"/>
              </a:rPr>
              <a:t>what your thesis actually achieves and how</a:t>
            </a:r>
            <a:r>
              <a:rPr lang="en-US" sz="2400" dirty="0">
                <a:solidFill>
                  <a:srgbClr val="FFFF00"/>
                </a:solidFill>
                <a:latin typeface="Times New Roman" panose="02020603050405020304" pitchFamily="18" charset="0"/>
                <a:cs typeface="Times New Roman" panose="02020603050405020304" pitchFamily="18" charset="0"/>
              </a:rPr>
              <a:t>, rather than talking in general </a:t>
            </a:r>
            <a:endParaRPr lang="en-US" sz="7200" b="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23194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563"/>
          </a:xfrm>
        </p:spPr>
        <p:txBody>
          <a:bodyPr/>
          <a:lstStyle/>
          <a:p>
            <a:r>
              <a:rPr lang="en-US" dirty="0" smtClean="0">
                <a:solidFill>
                  <a:srgbClr val="002060"/>
                </a:solidFill>
              </a:rPr>
              <a:t>                  Introduction………</a:t>
            </a:r>
            <a:endParaRPr lang="en-US" dirty="0">
              <a:solidFill>
                <a:srgbClr val="002060"/>
              </a:solidFill>
            </a:endParaRPr>
          </a:p>
        </p:txBody>
      </p:sp>
      <p:sp>
        <p:nvSpPr>
          <p:cNvPr id="3" name="Content Placeholder 2"/>
          <p:cNvSpPr>
            <a:spLocks noGrp="1"/>
          </p:cNvSpPr>
          <p:nvPr>
            <p:ph idx="1"/>
          </p:nvPr>
        </p:nvSpPr>
        <p:spPr>
          <a:xfrm>
            <a:off x="677333" y="1414463"/>
            <a:ext cx="8909579" cy="4626899"/>
          </a:xfrm>
        </p:spPr>
        <p:txBody>
          <a:bodyPr>
            <a:normAutofit/>
          </a:bodyPr>
          <a:lstStyle/>
          <a:p>
            <a:r>
              <a:rPr lang="en-US" sz="2400" dirty="0"/>
              <a:t>Describe why is the work relevant and worthy solving; why would anybody care about the problem that you're trying to solve? what use of it? What benefits would be accrued should your effort succeed? Justify the whole effort</a:t>
            </a:r>
            <a:r>
              <a:rPr lang="en-US" sz="2400" dirty="0" smtClean="0"/>
              <a:t>.</a:t>
            </a:r>
          </a:p>
          <a:p>
            <a:pPr marL="0" indent="0">
              <a:buNone/>
            </a:pPr>
            <a:endParaRPr lang="en-US" sz="2400" dirty="0"/>
          </a:p>
          <a:p>
            <a:r>
              <a:rPr lang="en-US" sz="2400" dirty="0"/>
              <a:t>What is the problem that you're solving?</a:t>
            </a:r>
          </a:p>
          <a:p>
            <a:r>
              <a:rPr lang="en-US" sz="2400" dirty="0"/>
              <a:t>Why is it relevant and worthy solving?</a:t>
            </a:r>
          </a:p>
          <a:p>
            <a:r>
              <a:rPr lang="en-US" sz="2400" dirty="0"/>
              <a:t>What is difficult about your problem?</a:t>
            </a:r>
          </a:p>
          <a:p>
            <a:endParaRPr lang="en-US" sz="2400" dirty="0"/>
          </a:p>
        </p:txBody>
      </p:sp>
    </p:spTree>
    <p:extLst>
      <p:ext uri="{BB962C8B-B14F-4D97-AF65-F5344CB8AC3E}">
        <p14:creationId xmlns:p14="http://schemas.microsoft.com/office/powerpoint/2010/main" val="1366363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0588"/>
          </a:xfrm>
        </p:spPr>
        <p:txBody>
          <a:bodyPr/>
          <a:lstStyle/>
          <a:p>
            <a:r>
              <a:rPr lang="en-US" dirty="0" smtClean="0">
                <a:solidFill>
                  <a:srgbClr val="002060"/>
                </a:solidFill>
              </a:rPr>
              <a:t>            Introduction </a:t>
            </a:r>
            <a:r>
              <a:rPr lang="en-US" dirty="0" err="1" smtClean="0">
                <a:solidFill>
                  <a:srgbClr val="002060"/>
                </a:solidFill>
              </a:rPr>
              <a:t>contd</a:t>
            </a:r>
            <a:r>
              <a:rPr lang="en-US" dirty="0" smtClean="0">
                <a:solidFill>
                  <a:srgbClr val="002060"/>
                </a:solidFill>
              </a:rPr>
              <a:t>….</a:t>
            </a:r>
            <a:endParaRPr lang="en-US" dirty="0">
              <a:solidFill>
                <a:srgbClr val="002060"/>
              </a:solidFill>
            </a:endParaRPr>
          </a:p>
        </p:txBody>
      </p:sp>
      <p:sp>
        <p:nvSpPr>
          <p:cNvPr id="3" name="Content Placeholder 2"/>
          <p:cNvSpPr>
            <a:spLocks noGrp="1"/>
          </p:cNvSpPr>
          <p:nvPr>
            <p:ph idx="1"/>
          </p:nvPr>
        </p:nvSpPr>
        <p:spPr>
          <a:xfrm>
            <a:off x="677334" y="1500189"/>
            <a:ext cx="8596668" cy="4541174"/>
          </a:xfrm>
        </p:spPr>
        <p:txBody>
          <a:bodyPr>
            <a:normAutofit/>
          </a:bodyPr>
          <a:lstStyle/>
          <a:p>
            <a:r>
              <a:rPr lang="en-US" sz="2400" dirty="0"/>
              <a:t>Hypothesize what approach could be pursued and what kind of results should be expected. </a:t>
            </a:r>
            <a:endParaRPr lang="en-US" sz="2400" dirty="0" smtClean="0"/>
          </a:p>
          <a:p>
            <a:r>
              <a:rPr lang="en-US" sz="2400" dirty="0" smtClean="0"/>
              <a:t>State </a:t>
            </a:r>
            <a:r>
              <a:rPr lang="en-US" sz="2400" dirty="0"/>
              <a:t>explicitly your intuitions and expectations in the following form: </a:t>
            </a:r>
            <a:br>
              <a:rPr lang="en-US" sz="2400" dirty="0"/>
            </a:br>
            <a:r>
              <a:rPr lang="en-US" sz="2400" dirty="0"/>
              <a:t>If this approach is taken, the resulting system/product will have faster performance, or shorter code, or smaller communication overhead, or the new approach will prevent user errors, or ...</a:t>
            </a:r>
          </a:p>
          <a:p>
            <a:r>
              <a:rPr lang="en-US" sz="2400" dirty="0"/>
              <a:t>Present a Roadmap of the </a:t>
            </a:r>
            <a:r>
              <a:rPr lang="en-US" sz="2400" dirty="0" smtClean="0"/>
              <a:t>thesis _how </a:t>
            </a:r>
            <a:r>
              <a:rPr lang="en-US" sz="2400" dirty="0"/>
              <a:t>it is organized, what the reader should expect in each chapter.</a:t>
            </a:r>
          </a:p>
          <a:p>
            <a:endParaRPr lang="en-US" sz="2400" dirty="0"/>
          </a:p>
          <a:p>
            <a:endParaRPr lang="en-US" sz="2400" dirty="0"/>
          </a:p>
        </p:txBody>
      </p:sp>
      <p:cxnSp>
        <p:nvCxnSpPr>
          <p:cNvPr id="5" name="Elbow Connector 4"/>
          <p:cNvCxnSpPr/>
          <p:nvPr/>
        </p:nvCxnSpPr>
        <p:spPr>
          <a:xfrm>
            <a:off x="9832622" y="4876800"/>
            <a:ext cx="914400" cy="914400"/>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5657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a:bodyPr>
          <a:lstStyle/>
          <a:p>
            <a:r>
              <a:rPr lang="en-US" dirty="0" smtClean="0">
                <a:solidFill>
                  <a:srgbClr val="002060"/>
                </a:solidFill>
              </a:rPr>
              <a:t>           Thesis Introduction</a:t>
            </a:r>
            <a:endParaRPr lang="en-US" dirty="0">
              <a:solidFill>
                <a:srgbClr val="002060"/>
              </a:solidFill>
            </a:endParaRPr>
          </a:p>
        </p:txBody>
      </p:sp>
      <p:sp>
        <p:nvSpPr>
          <p:cNvPr id="3" name="Content Placeholder 2"/>
          <p:cNvSpPr>
            <a:spLocks noGrp="1"/>
          </p:cNvSpPr>
          <p:nvPr>
            <p:ph idx="1"/>
          </p:nvPr>
        </p:nvSpPr>
        <p:spPr>
          <a:xfrm>
            <a:off x="1524000" y="1143001"/>
            <a:ext cx="8686800" cy="4983163"/>
          </a:xfrm>
        </p:spPr>
        <p:txBody>
          <a:bodyPr>
            <a:normAutofit/>
          </a:bodyPr>
          <a:lstStyle/>
          <a:p>
            <a:r>
              <a:rPr lang="en-US" sz="2800" b="1" dirty="0"/>
              <a:t>Stages in </a:t>
            </a:r>
            <a:r>
              <a:rPr lang="en-US" sz="2800" b="1" dirty="0" smtClean="0"/>
              <a:t>writing a </a:t>
            </a:r>
            <a:r>
              <a:rPr lang="en-US" sz="2800" b="1" dirty="0"/>
              <a:t>thesis introduction</a:t>
            </a:r>
            <a:endParaRPr lang="en-US" sz="2800" dirty="0"/>
          </a:p>
          <a:p>
            <a:r>
              <a:rPr lang="en-US" sz="2800" dirty="0"/>
              <a:t>state the general topic and give some background.</a:t>
            </a:r>
          </a:p>
          <a:p>
            <a:r>
              <a:rPr lang="en-US" sz="2800" dirty="0"/>
              <a:t>provide a review of the literature related to the topic.</a:t>
            </a:r>
          </a:p>
          <a:p>
            <a:r>
              <a:rPr lang="en-US" sz="2800" dirty="0"/>
              <a:t>define the terms and scope of the topic.</a:t>
            </a:r>
          </a:p>
          <a:p>
            <a:r>
              <a:rPr lang="en-US" sz="2800" dirty="0"/>
              <a:t>outline the current situation.</a:t>
            </a:r>
          </a:p>
          <a:p>
            <a:r>
              <a:rPr lang="en-US" sz="2800" dirty="0"/>
              <a:t>evaluate the current situation (</a:t>
            </a:r>
            <a:r>
              <a:rPr lang="en-US" sz="2800" dirty="0" smtClean="0"/>
              <a:t>advantages and / or disadvantages</a:t>
            </a:r>
            <a:r>
              <a:rPr lang="en-US" sz="2800" dirty="0"/>
              <a:t>) and identify the gap.</a:t>
            </a:r>
          </a:p>
          <a:p>
            <a:endParaRPr lang="en-US" sz="2800" dirty="0"/>
          </a:p>
        </p:txBody>
      </p:sp>
    </p:spTree>
    <p:extLst>
      <p:ext uri="{BB962C8B-B14F-4D97-AF65-F5344CB8AC3E}">
        <p14:creationId xmlns:p14="http://schemas.microsoft.com/office/powerpoint/2010/main" val="2256918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2044" y="152402"/>
            <a:ext cx="7552267" cy="1142999"/>
          </a:xfrm>
        </p:spPr>
        <p:txBody>
          <a:bodyPr>
            <a:normAutofit/>
          </a:bodyPr>
          <a:lstStyle/>
          <a:p>
            <a:r>
              <a:rPr lang="en-US" sz="3200" b="1" dirty="0" smtClean="0">
                <a:solidFill>
                  <a:srgbClr val="002060"/>
                </a:solidFill>
              </a:rPr>
              <a:t>Synopsis for your PhD </a:t>
            </a:r>
            <a:r>
              <a:rPr lang="en-US" sz="3200" b="1" dirty="0" err="1" smtClean="0">
                <a:solidFill>
                  <a:srgbClr val="002060"/>
                </a:solidFill>
              </a:rPr>
              <a:t>programme</a:t>
            </a:r>
            <a:endParaRPr lang="en-US" sz="3200" b="1" dirty="0">
              <a:solidFill>
                <a:srgbClr val="002060"/>
              </a:solidFill>
            </a:endParaRPr>
          </a:p>
        </p:txBody>
      </p:sp>
      <p:sp>
        <p:nvSpPr>
          <p:cNvPr id="3" name="Subtitle 2"/>
          <p:cNvSpPr>
            <a:spLocks noGrp="1"/>
          </p:cNvSpPr>
          <p:nvPr>
            <p:ph type="subTitle" idx="1"/>
          </p:nvPr>
        </p:nvSpPr>
        <p:spPr>
          <a:xfrm>
            <a:off x="1185333" y="1693332"/>
            <a:ext cx="8796867" cy="4478867"/>
          </a:xfrm>
        </p:spPr>
        <p:txBody>
          <a:bodyPr>
            <a:normAutofit lnSpcReduction="10000"/>
          </a:bodyPr>
          <a:lstStyle/>
          <a:p>
            <a:r>
              <a:rPr lang="en-US" b="1" dirty="0">
                <a:solidFill>
                  <a:schemeClr val="tx1"/>
                </a:solidFill>
              </a:rPr>
              <a:t>What is a Synopsis?</a:t>
            </a:r>
          </a:p>
          <a:p>
            <a:r>
              <a:rPr lang="en-US" dirty="0" smtClean="0">
                <a:solidFill>
                  <a:schemeClr val="tx1"/>
                </a:solidFill>
              </a:rPr>
              <a:t>Synopsis </a:t>
            </a:r>
            <a:r>
              <a:rPr lang="en-US" dirty="0">
                <a:solidFill>
                  <a:schemeClr val="tx1"/>
                </a:solidFill>
              </a:rPr>
              <a:t>is a document of around 3000-4000 words outlining the research you are going to undertake. The majority of universities require PhD applicants to submit a research proposal when applying for a PhD position.</a:t>
            </a:r>
          </a:p>
          <a:p>
            <a:endParaRPr lang="en-US" dirty="0">
              <a:solidFill>
                <a:schemeClr val="tx1"/>
              </a:solidFill>
            </a:endParaRPr>
          </a:p>
          <a:p>
            <a:r>
              <a:rPr lang="en-US" b="1" dirty="0">
                <a:solidFill>
                  <a:schemeClr val="tx1"/>
                </a:solidFill>
              </a:rPr>
              <a:t>Why a research proposal?</a:t>
            </a:r>
          </a:p>
          <a:p>
            <a:pPr marL="457200" indent="-457200" algn="l">
              <a:buFont typeface="Wingdings" panose="05000000000000000000" pitchFamily="2" charset="2"/>
              <a:buChar char="v"/>
            </a:pPr>
            <a:r>
              <a:rPr lang="en-US" dirty="0" smtClean="0">
                <a:solidFill>
                  <a:schemeClr val="tx1"/>
                </a:solidFill>
              </a:rPr>
              <a:t>Apart </a:t>
            </a:r>
            <a:r>
              <a:rPr lang="en-US" dirty="0">
                <a:solidFill>
                  <a:schemeClr val="tx1"/>
                </a:solidFill>
              </a:rPr>
              <a:t>from being an essential requirement for PhD entry, a research proposal helps your future supervisors to better understand your line of thinking, experience in doing research and how you are planning to go about writing your thesis. </a:t>
            </a:r>
            <a:endParaRPr lang="en-US" dirty="0" smtClean="0">
              <a:solidFill>
                <a:schemeClr val="tx1"/>
              </a:solidFill>
            </a:endParaRPr>
          </a:p>
          <a:p>
            <a:pPr marL="457200" indent="-457200" algn="l">
              <a:buFont typeface="Wingdings" panose="05000000000000000000" pitchFamily="2" charset="2"/>
              <a:buChar char="v"/>
            </a:pPr>
            <a:endParaRPr lang="en-US" dirty="0">
              <a:solidFill>
                <a:schemeClr val="tx1"/>
              </a:solidFill>
            </a:endParaRPr>
          </a:p>
          <a:p>
            <a:pPr marL="457200" indent="-457200" algn="l">
              <a:buFont typeface="Wingdings" panose="05000000000000000000" pitchFamily="2" charset="2"/>
              <a:buChar char="v"/>
            </a:pPr>
            <a:r>
              <a:rPr lang="en-US" dirty="0" smtClean="0">
                <a:solidFill>
                  <a:schemeClr val="tx1"/>
                </a:solidFill>
              </a:rPr>
              <a:t>In </a:t>
            </a:r>
            <a:r>
              <a:rPr lang="en-US" dirty="0">
                <a:solidFill>
                  <a:schemeClr val="tx1"/>
                </a:solidFill>
              </a:rPr>
              <a:t>addition to this, a research proposal is a great tool that can help you to structure your thinking and outline the path you would like to follow during your PhD studies.</a:t>
            </a:r>
          </a:p>
          <a:p>
            <a:pPr marL="457200" indent="-457200" algn="l">
              <a:buFont typeface="Wingdings" panose="05000000000000000000" pitchFamily="2" charset="2"/>
              <a:buChar char="v"/>
            </a:pPr>
            <a:endParaRPr lang="en-US" dirty="0"/>
          </a:p>
        </p:txBody>
      </p:sp>
    </p:spTree>
    <p:extLst>
      <p:ext uri="{BB962C8B-B14F-4D97-AF65-F5344CB8AC3E}">
        <p14:creationId xmlns:p14="http://schemas.microsoft.com/office/powerpoint/2010/main" val="11464623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fontScale="90000"/>
          </a:bodyPr>
          <a:lstStyle/>
          <a:p>
            <a:r>
              <a:rPr lang="en-US" dirty="0" smtClean="0">
                <a:solidFill>
                  <a:srgbClr val="002060"/>
                </a:solidFill>
              </a:rPr>
              <a:t>     Making the Introduction strong</a:t>
            </a:r>
            <a:endParaRPr lang="en-US" dirty="0">
              <a:solidFill>
                <a:srgbClr val="002060"/>
              </a:solidFill>
            </a:endParaRPr>
          </a:p>
        </p:txBody>
      </p:sp>
      <p:sp>
        <p:nvSpPr>
          <p:cNvPr id="3" name="Content Placeholder 2"/>
          <p:cNvSpPr>
            <a:spLocks noGrp="1"/>
          </p:cNvSpPr>
          <p:nvPr>
            <p:ph idx="1"/>
          </p:nvPr>
        </p:nvSpPr>
        <p:spPr>
          <a:xfrm>
            <a:off x="1457325" y="1143001"/>
            <a:ext cx="9058275" cy="4983163"/>
          </a:xfrm>
        </p:spPr>
        <p:txBody>
          <a:bodyPr>
            <a:normAutofit lnSpcReduction="10000"/>
          </a:bodyPr>
          <a:lstStyle/>
          <a:p>
            <a:endParaRPr lang="en-US" b="1" dirty="0" smtClean="0"/>
          </a:p>
          <a:p>
            <a:pPr marL="0" indent="0">
              <a:buNone/>
            </a:pPr>
            <a:r>
              <a:rPr lang="en-US" b="1" dirty="0" smtClean="0"/>
              <a:t>     </a:t>
            </a:r>
            <a:r>
              <a:rPr lang="en-US" sz="2000" b="1" dirty="0" smtClean="0"/>
              <a:t>Some </a:t>
            </a:r>
            <a:r>
              <a:rPr lang="en-US" sz="2000" b="1" dirty="0"/>
              <a:t>good ideas for making your introduction strong include</a:t>
            </a:r>
            <a:r>
              <a:rPr lang="en-US" sz="2000" b="1" dirty="0" smtClean="0"/>
              <a:t>:</a:t>
            </a:r>
          </a:p>
          <a:p>
            <a:pPr marL="0" indent="0">
              <a:buNone/>
            </a:pPr>
            <a:endParaRPr lang="en-US" sz="2000" b="1" dirty="0"/>
          </a:p>
          <a:p>
            <a:r>
              <a:rPr lang="en-US" sz="2000" dirty="0"/>
              <a:t>An interesting opening sentence that will hold the attention of your reader.</a:t>
            </a:r>
          </a:p>
          <a:p>
            <a:r>
              <a:rPr lang="en-US" sz="2000" dirty="0"/>
              <a:t>Don’t try to say everything in the introduction, but do outline the broad thrust of your work and argument.</a:t>
            </a:r>
          </a:p>
          <a:p>
            <a:r>
              <a:rPr lang="en-US" sz="2000" dirty="0"/>
              <a:t>Make sure that you don’t promise anything that can’t be delivered later.</a:t>
            </a:r>
          </a:p>
          <a:p>
            <a:r>
              <a:rPr lang="en-US" sz="2000" dirty="0"/>
              <a:t>Keep the language straightforward. Although you should do this throughout, it is especially important for the introduction.</a:t>
            </a:r>
          </a:p>
          <a:p>
            <a:pPr marL="0" indent="0">
              <a:buNone/>
            </a:pPr>
            <a:r>
              <a:rPr lang="en-US" sz="2000" dirty="0"/>
              <a:t/>
            </a:r>
            <a:br>
              <a:rPr lang="en-US" sz="2000" dirty="0"/>
            </a:br>
            <a:r>
              <a:rPr lang="en-US" sz="2000" dirty="0"/>
              <a:t/>
            </a:r>
            <a:br>
              <a:rPr lang="en-US" sz="2000" dirty="0"/>
            </a:br>
            <a:r>
              <a:rPr lang="en-US" sz="2000" dirty="0"/>
              <a:t>Find more at: </a:t>
            </a:r>
            <a:r>
              <a:rPr lang="en-US" sz="2000" dirty="0">
                <a:hlinkClick r:id="rId2"/>
              </a:rPr>
              <a:t>http://www.skillsyouneed.com/learn/dissertation-introduction.html#ixzz4NQhZvNmw</a:t>
            </a:r>
            <a:endParaRPr lang="en-US" sz="2000" dirty="0"/>
          </a:p>
        </p:txBody>
      </p:sp>
    </p:spTree>
    <p:extLst>
      <p:ext uri="{BB962C8B-B14F-4D97-AF65-F5344CB8AC3E}">
        <p14:creationId xmlns:p14="http://schemas.microsoft.com/office/powerpoint/2010/main" val="42555896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92162"/>
          </a:xfrm>
        </p:spPr>
        <p:txBody>
          <a:bodyPr/>
          <a:lstStyle/>
          <a:p>
            <a:r>
              <a:rPr lang="en-US" dirty="0" smtClean="0">
                <a:solidFill>
                  <a:srgbClr val="002060"/>
                </a:solidFill>
              </a:rPr>
              <a:t>    How to write the Introduction</a:t>
            </a:r>
            <a:endParaRPr lang="en-US" dirty="0">
              <a:solidFill>
                <a:srgbClr val="002060"/>
              </a:solidFill>
            </a:endParaRPr>
          </a:p>
        </p:txBody>
      </p:sp>
      <p:sp>
        <p:nvSpPr>
          <p:cNvPr id="3" name="Content Placeholder 2"/>
          <p:cNvSpPr>
            <a:spLocks noGrp="1"/>
          </p:cNvSpPr>
          <p:nvPr>
            <p:ph idx="1"/>
          </p:nvPr>
        </p:nvSpPr>
        <p:spPr>
          <a:xfrm>
            <a:off x="1981200" y="1066800"/>
            <a:ext cx="8229600" cy="5059365"/>
          </a:xfrm>
        </p:spPr>
        <p:txBody>
          <a:bodyPr>
            <a:normAutofit/>
          </a:bodyPr>
          <a:lstStyle/>
          <a:p>
            <a:pPr>
              <a:buFont typeface="Wingdings" panose="05000000000000000000" pitchFamily="2" charset="2"/>
              <a:buChar char="v"/>
            </a:pPr>
            <a:r>
              <a:rPr lang="en-US" sz="2000" dirty="0"/>
              <a:t>You should write a draft of your introduction very early on, perhaps as early as when you submit your </a:t>
            </a:r>
            <a:r>
              <a:rPr lang="en-US" sz="2000" dirty="0" smtClean="0"/>
              <a:t>research proposal (synopsis), </a:t>
            </a:r>
            <a:r>
              <a:rPr lang="en-US" sz="2000" dirty="0"/>
              <a:t>to set out a broad outline of your ideas, why you want to study this area, and what you hope to explore and/or establish.</a:t>
            </a:r>
          </a:p>
          <a:p>
            <a:pPr>
              <a:buFont typeface="Wingdings" panose="05000000000000000000" pitchFamily="2" charset="2"/>
              <a:buChar char="v"/>
            </a:pPr>
            <a:r>
              <a:rPr lang="en-US" sz="2000" dirty="0"/>
              <a:t>You </a:t>
            </a:r>
            <a:r>
              <a:rPr lang="en-US" sz="2000" dirty="0" smtClean="0"/>
              <a:t>should </a:t>
            </a:r>
            <a:r>
              <a:rPr lang="en-US" sz="2000" dirty="0"/>
              <a:t>update your introduction several times as your ideas develop. Keeping the introduction in mind will help you to ensure that your research stays on track.</a:t>
            </a:r>
          </a:p>
          <a:p>
            <a:pPr>
              <a:buFont typeface="Wingdings" panose="05000000000000000000" pitchFamily="2" charset="2"/>
              <a:buChar char="v"/>
            </a:pPr>
            <a:r>
              <a:rPr lang="en-US" sz="2000" dirty="0"/>
              <a:t>The introduction provides the rationale for your dissertation, thesis or other research project: what you are trying to answer and why it is important to do this research.</a:t>
            </a:r>
          </a:p>
          <a:p>
            <a:pPr>
              <a:buFont typeface="Wingdings" panose="05000000000000000000" pitchFamily="2" charset="2"/>
              <a:buChar char="v"/>
            </a:pPr>
            <a:r>
              <a:rPr lang="en-US" sz="2000" dirty="0"/>
              <a:t>Your introduction should contain a clear statement of the research question and the aims of the research (closely related to the question</a:t>
            </a:r>
            <a:r>
              <a:rPr lang="en-US" sz="2000" dirty="0" smtClean="0"/>
              <a:t>).</a:t>
            </a:r>
            <a:endParaRPr lang="en-US" sz="2000" dirty="0"/>
          </a:p>
        </p:txBody>
      </p:sp>
    </p:spTree>
    <p:extLst>
      <p:ext uri="{BB962C8B-B14F-4D97-AF65-F5344CB8AC3E}">
        <p14:creationId xmlns:p14="http://schemas.microsoft.com/office/powerpoint/2010/main" val="33963739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19125"/>
          </a:xfrm>
        </p:spPr>
        <p:txBody>
          <a:bodyPr>
            <a:normAutofit fontScale="90000"/>
          </a:bodyPr>
          <a:lstStyle/>
          <a:p>
            <a:r>
              <a:rPr lang="en-IN" dirty="0" smtClean="0">
                <a:solidFill>
                  <a:srgbClr val="7030A0"/>
                </a:solidFill>
              </a:rPr>
              <a:t>             Introduction </a:t>
            </a:r>
            <a:r>
              <a:rPr lang="en-IN" dirty="0" err="1" smtClean="0">
                <a:solidFill>
                  <a:srgbClr val="7030A0"/>
                </a:solidFill>
              </a:rPr>
              <a:t>contd</a:t>
            </a:r>
            <a:r>
              <a:rPr lang="en-IN" dirty="0" smtClean="0">
                <a:solidFill>
                  <a:srgbClr val="7030A0"/>
                </a:solidFill>
              </a:rPr>
              <a:t>………….</a:t>
            </a:r>
            <a:endParaRPr lang="en-IN" dirty="0">
              <a:solidFill>
                <a:srgbClr val="7030A0"/>
              </a:solidFill>
            </a:endParaRPr>
          </a:p>
        </p:txBody>
      </p:sp>
      <p:sp>
        <p:nvSpPr>
          <p:cNvPr id="3" name="Content Placeholder 2"/>
          <p:cNvSpPr>
            <a:spLocks noGrp="1"/>
          </p:cNvSpPr>
          <p:nvPr>
            <p:ph idx="1"/>
          </p:nvPr>
        </p:nvSpPr>
        <p:spPr>
          <a:xfrm>
            <a:off x="677334" y="1400175"/>
            <a:ext cx="9152466" cy="4641187"/>
          </a:xfrm>
        </p:spPr>
        <p:txBody>
          <a:bodyPr>
            <a:normAutofit fontScale="92500" lnSpcReduction="10000"/>
          </a:bodyPr>
          <a:lstStyle/>
          <a:p>
            <a:r>
              <a:rPr lang="en-IN" dirty="0"/>
              <a:t>It should also introduce and briefly review the literature on your topic to show what is already known and explain the theoretical framework.  If there are theoretical debates in the literature, then the introduction is a good place for the researcher to give his or her own perspective in conjunction with the literature review section of the dissertation.</a:t>
            </a:r>
          </a:p>
          <a:p>
            <a:r>
              <a:rPr lang="en-IN" dirty="0"/>
              <a:t>The introduction should also indicate how your piece of research will contribute to the theoretical understanding of the topic</a:t>
            </a:r>
            <a:r>
              <a:rPr lang="en-IN" dirty="0" smtClean="0"/>
              <a:t>.</a:t>
            </a:r>
          </a:p>
          <a:p>
            <a:r>
              <a:rPr lang="en-IN" dirty="0"/>
              <a:t>Don’t include too many citations in your introduction: this is your summary of why you want to study this area, and what questions you hope to address. Any citations are only to set the context, and you should leave the bulk of the literature for a later section.</a:t>
            </a:r>
          </a:p>
          <a:p>
            <a:r>
              <a:rPr lang="en-IN" dirty="0"/>
              <a:t>Unlike your research proposal, however, you have now completed the work. This means that your introduction can be much clearer about what exactly you chose to investigate and the precise scope of your work.</a:t>
            </a:r>
          </a:p>
          <a:p>
            <a:r>
              <a:rPr lang="en-IN" dirty="0"/>
              <a:t>Remember, whenever you actually write it, that, for the reader, the introduction is the start of the journey through your work. Although you can give a flavour of the outcomes of your research, you should not include any detailed results or conclusions</a:t>
            </a:r>
          </a:p>
          <a:p>
            <a:endParaRPr lang="en-IN" dirty="0"/>
          </a:p>
        </p:txBody>
      </p:sp>
    </p:spTree>
    <p:extLst>
      <p:ext uri="{BB962C8B-B14F-4D97-AF65-F5344CB8AC3E}">
        <p14:creationId xmlns:p14="http://schemas.microsoft.com/office/powerpoint/2010/main" val="3509694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r>
              <a:rPr lang="en-US" dirty="0" smtClean="0">
                <a:solidFill>
                  <a:srgbClr val="002060"/>
                </a:solidFill>
              </a:rPr>
              <a:t>       Writing Introduction </a:t>
            </a:r>
            <a:r>
              <a:rPr lang="en-US" dirty="0" err="1" smtClean="0">
                <a:solidFill>
                  <a:srgbClr val="002060"/>
                </a:solidFill>
              </a:rPr>
              <a:t>contd</a:t>
            </a:r>
            <a:r>
              <a:rPr lang="en-US" dirty="0" smtClean="0">
                <a:solidFill>
                  <a:srgbClr val="002060"/>
                </a:solidFill>
              </a:rPr>
              <a:t>….</a:t>
            </a:r>
            <a:endParaRPr lang="en-US" dirty="0">
              <a:solidFill>
                <a:srgbClr val="002060"/>
              </a:solidFill>
            </a:endParaRPr>
          </a:p>
        </p:txBody>
      </p:sp>
      <p:sp>
        <p:nvSpPr>
          <p:cNvPr id="3" name="Content Placeholder 2"/>
          <p:cNvSpPr>
            <a:spLocks noGrp="1"/>
          </p:cNvSpPr>
          <p:nvPr>
            <p:ph idx="1"/>
          </p:nvPr>
        </p:nvSpPr>
        <p:spPr>
          <a:xfrm>
            <a:off x="677334" y="1371600"/>
            <a:ext cx="8981016" cy="5143499"/>
          </a:xfrm>
          <a:blipFill>
            <a:blip r:embed="rId2"/>
            <a:tile tx="0" ty="0" sx="100000" sy="100000" flip="none" algn="tl"/>
          </a:blipFill>
        </p:spPr>
        <p:txBody>
          <a:bodyPr>
            <a:noAutofit/>
          </a:bodyPr>
          <a:lstStyle/>
          <a:p>
            <a:pPr>
              <a:buFont typeface="Wingdings" panose="05000000000000000000" pitchFamily="2" charset="2"/>
              <a:buChar char="q"/>
            </a:pPr>
            <a:r>
              <a:rPr lang="en-US" sz="2400" dirty="0"/>
              <a:t>At the end of the introduction, it is also usual to set out an outline of the rest of the dissertation,</a:t>
            </a:r>
          </a:p>
          <a:p>
            <a:r>
              <a:rPr lang="en-US" sz="2400" dirty="0"/>
              <a:t>“This can be as simple as ‘Chapter 2 discusses the chosen methodology, Chapter 3  describes the results obtained in detail, and Chapter 4 discusses the results and draws conclusions”.</a:t>
            </a:r>
          </a:p>
          <a:p>
            <a:r>
              <a:rPr lang="en-US" sz="2400" dirty="0"/>
              <a:t>However, if your thesis is ordered by themes, then a more complex outline may be necessary e.g. </a:t>
            </a:r>
          </a:p>
          <a:p>
            <a:r>
              <a:rPr lang="en-US" sz="2400" dirty="0"/>
              <a:t>“The logical comparison of the reported themes is indicative that certain gaps in the knowledge of the concept are yet to be completed .These have been highlighted  and conclusively it may be stated that ……….”</a:t>
            </a:r>
          </a:p>
          <a:p>
            <a:endParaRPr lang="en-US" sz="2400" dirty="0"/>
          </a:p>
          <a:p>
            <a:endParaRPr lang="en-US" sz="2400" dirty="0"/>
          </a:p>
        </p:txBody>
      </p:sp>
    </p:spTree>
    <p:extLst>
      <p:ext uri="{BB962C8B-B14F-4D97-AF65-F5344CB8AC3E}">
        <p14:creationId xmlns:p14="http://schemas.microsoft.com/office/powerpoint/2010/main" val="3932337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7700"/>
          </a:xfrm>
        </p:spPr>
        <p:txBody>
          <a:bodyPr>
            <a:normAutofit fontScale="90000"/>
          </a:bodyPr>
          <a:lstStyle/>
          <a:p>
            <a:r>
              <a:rPr lang="en-US" b="1" dirty="0" smtClean="0">
                <a:solidFill>
                  <a:srgbClr val="002060"/>
                </a:solidFill>
              </a:rPr>
              <a:t>           Drafting and Redrafting</a:t>
            </a:r>
            <a:r>
              <a:rPr lang="en-US" dirty="0" smtClean="0">
                <a:solidFill>
                  <a:srgbClr val="002060"/>
                </a:solidFill>
              </a:rPr>
              <a:t/>
            </a:r>
            <a:br>
              <a:rPr lang="en-US" dirty="0" smtClean="0">
                <a:solidFill>
                  <a:srgbClr val="002060"/>
                </a:solidFill>
              </a:rPr>
            </a:br>
            <a:endParaRPr lang="en-US" dirty="0">
              <a:solidFill>
                <a:srgbClr val="002060"/>
              </a:solidFill>
            </a:endParaRPr>
          </a:p>
        </p:txBody>
      </p:sp>
      <p:sp>
        <p:nvSpPr>
          <p:cNvPr id="3" name="Content Placeholder 2"/>
          <p:cNvSpPr>
            <a:spLocks noGrp="1"/>
          </p:cNvSpPr>
          <p:nvPr>
            <p:ph idx="1"/>
          </p:nvPr>
        </p:nvSpPr>
        <p:spPr>
          <a:xfrm>
            <a:off x="1000125" y="1614487"/>
            <a:ext cx="8910637" cy="4129087"/>
          </a:xfrm>
        </p:spPr>
        <p:txBody>
          <a:bodyPr>
            <a:noAutofit/>
          </a:bodyPr>
          <a:lstStyle/>
          <a:p>
            <a:r>
              <a:rPr lang="en-US" sz="2800" dirty="0" smtClean="0"/>
              <a:t>As </a:t>
            </a:r>
            <a:r>
              <a:rPr lang="en-US" sz="2800" dirty="0"/>
              <a:t>with any other piece of writing, redrafting and editing will improve your text.</a:t>
            </a:r>
          </a:p>
          <a:p>
            <a:r>
              <a:rPr lang="en-US" sz="2800" dirty="0"/>
              <a:t>This is especially important for the introduction because it needs to hold your reader’s attention and lead them into your research.</a:t>
            </a:r>
          </a:p>
          <a:p>
            <a:r>
              <a:rPr lang="en-US" sz="2800" b="1" dirty="0"/>
              <a:t>The best way to ensure that you can do this is to give yourself enough time to write a really good introduction, including several redrafts.</a:t>
            </a:r>
            <a:endParaRPr lang="en-US" sz="2800" dirty="0"/>
          </a:p>
          <a:p>
            <a:r>
              <a:rPr lang="en-US" sz="2800" b="1" dirty="0"/>
              <a:t>Do not view the introduction as a last minute job.</a:t>
            </a:r>
            <a:endParaRPr lang="en-US" sz="2800" dirty="0"/>
          </a:p>
          <a:p>
            <a:endParaRPr lang="en-US" sz="2800" dirty="0"/>
          </a:p>
        </p:txBody>
      </p:sp>
    </p:spTree>
    <p:extLst>
      <p:ext uri="{BB962C8B-B14F-4D97-AF65-F5344CB8AC3E}">
        <p14:creationId xmlns:p14="http://schemas.microsoft.com/office/powerpoint/2010/main" val="3236581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rmAutofit fontScale="90000"/>
          </a:bodyPr>
          <a:lstStyle/>
          <a:p>
            <a:r>
              <a:rPr lang="en-US" dirty="0" smtClean="0">
                <a:solidFill>
                  <a:srgbClr val="002060"/>
                </a:solidFill>
              </a:rPr>
              <a:t>                 Main body of thesis</a:t>
            </a:r>
            <a:endParaRPr lang="en-US" dirty="0">
              <a:solidFill>
                <a:srgbClr val="002060"/>
              </a:solidFill>
            </a:endParaRPr>
          </a:p>
        </p:txBody>
      </p:sp>
      <p:sp>
        <p:nvSpPr>
          <p:cNvPr id="3" name="Content Placeholder 2"/>
          <p:cNvSpPr>
            <a:spLocks noGrp="1"/>
          </p:cNvSpPr>
          <p:nvPr>
            <p:ph idx="1"/>
          </p:nvPr>
        </p:nvSpPr>
        <p:spPr>
          <a:xfrm>
            <a:off x="1981200" y="1143000"/>
            <a:ext cx="8229600" cy="4983164"/>
          </a:xfrm>
        </p:spPr>
        <p:txBody>
          <a:bodyPr>
            <a:normAutofit fontScale="92500"/>
          </a:bodyPr>
          <a:lstStyle/>
          <a:p>
            <a:pPr>
              <a:buFont typeface="Wingdings" panose="05000000000000000000" pitchFamily="2" charset="2"/>
              <a:buChar char="Ø"/>
            </a:pPr>
            <a:r>
              <a:rPr lang="en-US" sz="2400" dirty="0" smtClean="0"/>
              <a:t>The </a:t>
            </a:r>
            <a:r>
              <a:rPr lang="en-US" sz="2400" dirty="0"/>
              <a:t>main body of a monograph thesis is normally split into chapters corresponding to individual experiments (like a collection of papers)or to different aspects of research program(more like a long scientific paper).</a:t>
            </a:r>
          </a:p>
          <a:p>
            <a:pPr>
              <a:buFont typeface="Wingdings" panose="05000000000000000000" pitchFamily="2" charset="2"/>
              <a:buChar char="Ø"/>
            </a:pPr>
            <a:r>
              <a:rPr lang="en-US" sz="2400" dirty="0"/>
              <a:t>In case each chapter describes a separate experiment, the sections, Material  and Methods, Results and Discussion and conclusion might be included in each chapter.</a:t>
            </a:r>
          </a:p>
          <a:p>
            <a:pPr>
              <a:buFont typeface="Wingdings" panose="05000000000000000000" pitchFamily="2" charset="2"/>
              <a:buChar char="Ø"/>
            </a:pPr>
            <a:r>
              <a:rPr lang="en-US" sz="2400" dirty="0"/>
              <a:t>Alternately general chapters might be written for methods and discussion that are common to several experiments.</a:t>
            </a:r>
          </a:p>
          <a:p>
            <a:pPr>
              <a:buFont typeface="Wingdings" panose="05000000000000000000" pitchFamily="2" charset="2"/>
              <a:buChar char="Ø"/>
            </a:pPr>
            <a:r>
              <a:rPr lang="en-US" sz="2400" dirty="0"/>
              <a:t>The layout of the thesis depends on the nature of research work done, however can also be decided by the candidate in consultation with his/her supervisor</a:t>
            </a:r>
          </a:p>
        </p:txBody>
      </p:sp>
    </p:spTree>
    <p:extLst>
      <p:ext uri="{BB962C8B-B14F-4D97-AF65-F5344CB8AC3E}">
        <p14:creationId xmlns:p14="http://schemas.microsoft.com/office/powerpoint/2010/main" val="20964854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3038" y="274637"/>
            <a:ext cx="8767762" cy="968375"/>
          </a:xfrm>
        </p:spPr>
        <p:txBody>
          <a:bodyPr>
            <a:noAutofit/>
          </a:bodyPr>
          <a:lstStyle/>
          <a:p>
            <a:r>
              <a:rPr lang="en-US" sz="3200" dirty="0" smtClean="0">
                <a:solidFill>
                  <a:srgbClr val="002060"/>
                </a:solidFill>
              </a:rPr>
              <a:t>   Related </a:t>
            </a:r>
            <a:r>
              <a:rPr lang="en-US" sz="3200" dirty="0">
                <a:solidFill>
                  <a:srgbClr val="002060"/>
                </a:solidFill>
              </a:rPr>
              <a:t>work (Introduction to each chapter)</a:t>
            </a:r>
          </a:p>
        </p:txBody>
      </p:sp>
      <p:sp>
        <p:nvSpPr>
          <p:cNvPr id="3" name="Content Placeholder 2"/>
          <p:cNvSpPr>
            <a:spLocks noGrp="1"/>
          </p:cNvSpPr>
          <p:nvPr>
            <p:ph idx="1"/>
          </p:nvPr>
        </p:nvSpPr>
        <p:spPr>
          <a:xfrm>
            <a:off x="1981200" y="990601"/>
            <a:ext cx="8229600" cy="5135563"/>
          </a:xfrm>
        </p:spPr>
        <p:txBody>
          <a:bodyPr>
            <a:normAutofit fontScale="77500" lnSpcReduction="20000"/>
          </a:bodyPr>
          <a:lstStyle/>
          <a:p>
            <a:endParaRPr lang="en-US" dirty="0" smtClean="0"/>
          </a:p>
          <a:p>
            <a:r>
              <a:rPr lang="en-US" sz="3200" dirty="0" smtClean="0"/>
              <a:t>Review </a:t>
            </a:r>
            <a:r>
              <a:rPr lang="en-US" sz="3200" dirty="0"/>
              <a:t>the prior art, what other researchers did so far to advance towards the goal you put forward in </a:t>
            </a:r>
            <a:r>
              <a:rPr lang="en-US" sz="3200" dirty="0" smtClean="0"/>
              <a:t> each Chapter . </a:t>
            </a:r>
            <a:r>
              <a:rPr lang="en-US" sz="3200" dirty="0"/>
              <a:t>Are you the first who tried to solve this problem?</a:t>
            </a:r>
          </a:p>
          <a:p>
            <a:r>
              <a:rPr lang="en-US" sz="3200" dirty="0"/>
              <a:t>Unfortunately, most students </a:t>
            </a:r>
            <a:r>
              <a:rPr lang="en-US" sz="3200" i="1" dirty="0"/>
              <a:t>underemphasize</a:t>
            </a:r>
            <a:r>
              <a:rPr lang="en-US" sz="3200" dirty="0"/>
              <a:t> the importance of this section. </a:t>
            </a:r>
            <a:r>
              <a:rPr lang="en-US" sz="3200" dirty="0" smtClean="0"/>
              <a:t>Keep </a:t>
            </a:r>
            <a:r>
              <a:rPr lang="en-US" sz="3200" dirty="0"/>
              <a:t>in mind that people usually understand things incrementally. So, if you fail to tell them how is your work new </a:t>
            </a:r>
            <a:r>
              <a:rPr lang="en-US" sz="3200" i="1" dirty="0"/>
              <a:t>relative</a:t>
            </a:r>
            <a:r>
              <a:rPr lang="en-US" sz="3200" dirty="0"/>
              <a:t> to the work they already know about, you already lost them </a:t>
            </a:r>
            <a:r>
              <a:rPr lang="en-US" sz="3200" dirty="0" smtClean="0"/>
              <a:t>i.e.  </a:t>
            </a:r>
            <a:r>
              <a:rPr lang="en-US" sz="3200" dirty="0"/>
              <a:t>"you'll end up in trouble."</a:t>
            </a:r>
          </a:p>
          <a:p>
            <a:r>
              <a:rPr lang="en-US" sz="3200" dirty="0"/>
              <a:t>"Prior art" is jargon for whatever knowledge is considered obvious to those most familiar with the area in which a problem is being solved</a:t>
            </a:r>
            <a:r>
              <a:rPr lang="en-US" sz="3200" dirty="0" smtClean="0"/>
              <a:t>.</a:t>
            </a:r>
            <a:endParaRPr lang="en-US" sz="3200" dirty="0"/>
          </a:p>
        </p:txBody>
      </p:sp>
    </p:spTree>
    <p:extLst>
      <p:ext uri="{BB962C8B-B14F-4D97-AF65-F5344CB8AC3E}">
        <p14:creationId xmlns:p14="http://schemas.microsoft.com/office/powerpoint/2010/main" val="28023001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8229600" cy="563562"/>
          </a:xfrm>
        </p:spPr>
        <p:txBody>
          <a:bodyPr>
            <a:normAutofit fontScale="90000"/>
          </a:bodyPr>
          <a:lstStyle/>
          <a:p>
            <a:r>
              <a:rPr lang="en-US" dirty="0" smtClean="0">
                <a:solidFill>
                  <a:srgbClr val="002060"/>
                </a:solidFill>
              </a:rPr>
              <a:t>                       Related work</a:t>
            </a:r>
            <a:endParaRPr lang="en-US" dirty="0">
              <a:solidFill>
                <a:srgbClr val="002060"/>
              </a:solidFill>
            </a:endParaRPr>
          </a:p>
        </p:txBody>
      </p:sp>
      <p:sp>
        <p:nvSpPr>
          <p:cNvPr id="3" name="Content Placeholder 2"/>
          <p:cNvSpPr>
            <a:spLocks noGrp="1"/>
          </p:cNvSpPr>
          <p:nvPr>
            <p:ph idx="1"/>
          </p:nvPr>
        </p:nvSpPr>
        <p:spPr>
          <a:xfrm>
            <a:off x="1981200" y="885824"/>
            <a:ext cx="8229600" cy="5667375"/>
          </a:xfrm>
        </p:spPr>
        <p:txBody>
          <a:bodyPr>
            <a:noAutofit/>
          </a:bodyPr>
          <a:lstStyle/>
          <a:p>
            <a:r>
              <a:rPr lang="en-US" sz="2800" dirty="0"/>
              <a:t>Related work can be related in many ways:</a:t>
            </a:r>
          </a:p>
          <a:p>
            <a:pPr lvl="0"/>
            <a:r>
              <a:rPr lang="en-US" sz="2800" dirty="0"/>
              <a:t>Related in the sense of </a:t>
            </a:r>
            <a:r>
              <a:rPr lang="en-US" sz="2800" b="1" dirty="0"/>
              <a:t>objectives</a:t>
            </a:r>
            <a:r>
              <a:rPr lang="en-US" sz="2800" dirty="0"/>
              <a:t> they're trying to accomplish</a:t>
            </a:r>
          </a:p>
          <a:p>
            <a:pPr lvl="1"/>
            <a:r>
              <a:rPr lang="en-US" dirty="0" smtClean="0"/>
              <a:t>These could be </a:t>
            </a:r>
            <a:r>
              <a:rPr lang="en-US" i="1" dirty="0" smtClean="0"/>
              <a:t>technical performance</a:t>
            </a:r>
            <a:r>
              <a:rPr lang="en-US" dirty="0" smtClean="0"/>
              <a:t> objectives, or</a:t>
            </a:r>
          </a:p>
          <a:p>
            <a:pPr lvl="1"/>
            <a:r>
              <a:rPr lang="en-US" i="1" dirty="0" smtClean="0"/>
              <a:t>Application domain</a:t>
            </a:r>
            <a:r>
              <a:rPr lang="en-US" dirty="0" smtClean="0"/>
              <a:t> (such as healthcare, factory floor, or agriculture) objectives</a:t>
            </a:r>
          </a:p>
          <a:p>
            <a:pPr lvl="0"/>
            <a:r>
              <a:rPr lang="en-US" sz="2800" dirty="0"/>
              <a:t>Related in terms of </a:t>
            </a:r>
            <a:r>
              <a:rPr lang="en-US" sz="2800" b="1" dirty="0"/>
              <a:t>algorithms</a:t>
            </a:r>
            <a:r>
              <a:rPr lang="en-US" sz="2800" dirty="0"/>
              <a:t> or </a:t>
            </a:r>
            <a:r>
              <a:rPr lang="en-US" sz="2800" b="1" dirty="0"/>
              <a:t>models</a:t>
            </a:r>
            <a:r>
              <a:rPr lang="en-US" sz="2800" dirty="0"/>
              <a:t> they developed -- perhaps the algorithms developed by others for a very different application are very similar to your algorithms?</a:t>
            </a:r>
          </a:p>
          <a:p>
            <a:pPr lvl="0"/>
            <a:r>
              <a:rPr lang="en-US" sz="2800" dirty="0"/>
              <a:t>Related in terms of </a:t>
            </a:r>
            <a:r>
              <a:rPr lang="en-US" sz="2800" b="1" dirty="0"/>
              <a:t>specific tools</a:t>
            </a:r>
            <a:r>
              <a:rPr lang="en-US" sz="2800" dirty="0"/>
              <a:t> (software toolkit, ... ) they are employing to solve the problem</a:t>
            </a:r>
          </a:p>
          <a:p>
            <a:endParaRPr lang="en-US" sz="2800" dirty="0"/>
          </a:p>
        </p:txBody>
      </p:sp>
    </p:spTree>
    <p:extLst>
      <p:ext uri="{BB962C8B-B14F-4D97-AF65-F5344CB8AC3E}">
        <p14:creationId xmlns:p14="http://schemas.microsoft.com/office/powerpoint/2010/main" val="12930857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r>
              <a:rPr lang="en-US" dirty="0" smtClean="0">
                <a:solidFill>
                  <a:srgbClr val="002060"/>
                </a:solidFill>
              </a:rPr>
              <a:t>                    Related work</a:t>
            </a:r>
            <a:endParaRPr lang="en-US" dirty="0">
              <a:solidFill>
                <a:srgbClr val="002060"/>
              </a:solidFill>
            </a:endParaRPr>
          </a:p>
        </p:txBody>
      </p:sp>
      <p:sp>
        <p:nvSpPr>
          <p:cNvPr id="3" name="Content Placeholder 2"/>
          <p:cNvSpPr>
            <a:spLocks noGrp="1"/>
          </p:cNvSpPr>
          <p:nvPr>
            <p:ph idx="1"/>
          </p:nvPr>
        </p:nvSpPr>
        <p:spPr>
          <a:xfrm>
            <a:off x="1057275" y="1514475"/>
            <a:ext cx="9153525" cy="4611689"/>
          </a:xfrm>
        </p:spPr>
        <p:txBody>
          <a:bodyPr>
            <a:normAutofit/>
          </a:bodyPr>
          <a:lstStyle/>
          <a:p>
            <a:r>
              <a:rPr lang="en-US" sz="2400" dirty="0"/>
              <a:t>Of course, at a certain level of abstraction, everything appears similar and related. That is why you have to employ your own judgement about the degree of relatedness and be very specific. Making such judgements is part of the thesis work.</a:t>
            </a:r>
          </a:p>
          <a:p>
            <a:r>
              <a:rPr lang="en-US" sz="2400" dirty="0"/>
              <a:t>If there is an existing work, explain clearly how is your work different from that? What was focused on and why do you think a different focus or approach would yield better results?</a:t>
            </a:r>
          </a:p>
          <a:p>
            <a:r>
              <a:rPr lang="en-US" sz="2400" dirty="0"/>
              <a:t>Try to organize the presentation chronologically: who did what first -&gt; who improved upon it and how -&gt; how do you expect to improve upon their work.</a:t>
            </a:r>
          </a:p>
          <a:p>
            <a:endParaRPr lang="en-US" sz="2400" dirty="0"/>
          </a:p>
          <a:p>
            <a:endParaRPr lang="en-US" sz="2400" dirty="0"/>
          </a:p>
        </p:txBody>
      </p:sp>
    </p:spTree>
    <p:extLst>
      <p:ext uri="{BB962C8B-B14F-4D97-AF65-F5344CB8AC3E}">
        <p14:creationId xmlns:p14="http://schemas.microsoft.com/office/powerpoint/2010/main" val="20927468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a:bodyPr>
          <a:lstStyle/>
          <a:p>
            <a:r>
              <a:rPr lang="en-US" sz="3200" b="1" dirty="0">
                <a:solidFill>
                  <a:srgbClr val="002060"/>
                </a:solidFill>
              </a:rPr>
              <a:t>Technical Approach (Materials &amp; Methods</a:t>
            </a:r>
            <a:r>
              <a:rPr lang="en-US" sz="3200" b="1" dirty="0"/>
              <a:t>)</a:t>
            </a:r>
          </a:p>
        </p:txBody>
      </p:sp>
      <p:sp>
        <p:nvSpPr>
          <p:cNvPr id="3" name="Content Placeholder 2"/>
          <p:cNvSpPr>
            <a:spLocks noGrp="1"/>
          </p:cNvSpPr>
          <p:nvPr>
            <p:ph idx="1"/>
          </p:nvPr>
        </p:nvSpPr>
        <p:spPr>
          <a:xfrm>
            <a:off x="1981200" y="990601"/>
            <a:ext cx="8491538" cy="5135563"/>
          </a:xfrm>
        </p:spPr>
        <p:txBody>
          <a:bodyPr>
            <a:normAutofit/>
          </a:bodyPr>
          <a:lstStyle/>
          <a:p>
            <a:r>
              <a:rPr lang="en-US" b="1" dirty="0" smtClean="0"/>
              <a:t>Provide </a:t>
            </a:r>
            <a:r>
              <a:rPr lang="en-US" b="1" dirty="0"/>
              <a:t>a brief overview of the tools and methods that you will use to solve the problem. </a:t>
            </a:r>
            <a:endParaRPr lang="en-US" b="1" dirty="0" smtClean="0"/>
          </a:p>
          <a:p>
            <a:r>
              <a:rPr lang="en-US" b="1" dirty="0" smtClean="0"/>
              <a:t>Here </a:t>
            </a:r>
            <a:r>
              <a:rPr lang="en-US" b="1" dirty="0"/>
              <a:t>you provide a brief review of the software toolkits or libraries that you used. Or, network technologies, such as Motes, RFID ((Radio Frequency </a:t>
            </a:r>
            <a:r>
              <a:rPr lang="en-US" b="1" dirty="0" err="1"/>
              <a:t>IDentification</a:t>
            </a:r>
            <a:r>
              <a:rPr lang="en-US" b="1" dirty="0"/>
              <a:t>) , ZigBee </a:t>
            </a:r>
            <a:r>
              <a:rPr lang="en-US" b="1" dirty="0" smtClean="0"/>
              <a:t>protocol (Wireless sensors), </a:t>
            </a:r>
            <a:r>
              <a:rPr lang="en-US" b="1" dirty="0"/>
              <a:t>or whatever are the tools that you employed to your purpose. Some of the details may be appropriate to put in the </a:t>
            </a:r>
            <a:r>
              <a:rPr lang="en-US" b="1" dirty="0" smtClean="0"/>
              <a:t>appendix. </a:t>
            </a:r>
          </a:p>
          <a:p>
            <a:r>
              <a:rPr lang="en-US" b="1" dirty="0" smtClean="0"/>
              <a:t>Cite </a:t>
            </a:r>
            <a:r>
              <a:rPr lang="en-US" b="1" dirty="0"/>
              <a:t>references to more detailed sources about these tools and techniques.</a:t>
            </a:r>
          </a:p>
          <a:p>
            <a:r>
              <a:rPr lang="en-US" b="1" dirty="0"/>
              <a:t>Elaborate your idea for solving the problem, with all the details of software design or mathematical model derivation</a:t>
            </a:r>
            <a:r>
              <a:rPr lang="en-US" b="1" dirty="0" smtClean="0"/>
              <a:t>.</a:t>
            </a:r>
          </a:p>
          <a:p>
            <a:pPr marL="0" indent="0">
              <a:buNone/>
            </a:pPr>
            <a:r>
              <a:rPr lang="en-US" b="1" dirty="0"/>
              <a:t/>
            </a:r>
            <a:br>
              <a:rPr lang="en-US" b="1" dirty="0"/>
            </a:br>
            <a:r>
              <a:rPr lang="en-US" b="1" dirty="0"/>
              <a:t>- Provide arguments why you believe your approach should work</a:t>
            </a:r>
            <a:br>
              <a:rPr lang="en-US" b="1" dirty="0"/>
            </a:br>
            <a:r>
              <a:rPr lang="en-US" b="1" dirty="0"/>
              <a:t>- Describe the alternatives that you considered at every step</a:t>
            </a:r>
            <a:br>
              <a:rPr lang="en-US" b="1" dirty="0"/>
            </a:br>
            <a:r>
              <a:rPr lang="en-US" b="1" dirty="0"/>
              <a:t>- Explain why you decided not to pursue the alternatives.</a:t>
            </a:r>
          </a:p>
          <a:p>
            <a:endParaRPr lang="en-US" b="1" dirty="0"/>
          </a:p>
        </p:txBody>
      </p:sp>
    </p:spTree>
    <p:extLst>
      <p:ext uri="{BB962C8B-B14F-4D97-AF65-F5344CB8AC3E}">
        <p14:creationId xmlns:p14="http://schemas.microsoft.com/office/powerpoint/2010/main" val="42941694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sz="4000" b="1" dirty="0">
                <a:solidFill>
                  <a:srgbClr val="002060"/>
                </a:solidFill>
              </a:rPr>
              <a:t>What should you include in a Synopsis?</a:t>
            </a:r>
            <a:br>
              <a:rPr lang="en-US" sz="4000" b="1" dirty="0">
                <a:solidFill>
                  <a:srgbClr val="002060"/>
                </a:solidFill>
              </a:rPr>
            </a:br>
            <a:endParaRPr lang="en-US" sz="4000" b="1" dirty="0">
              <a:solidFill>
                <a:srgbClr val="002060"/>
              </a:solidFill>
            </a:endParaRPr>
          </a:p>
        </p:txBody>
      </p:sp>
      <p:sp>
        <p:nvSpPr>
          <p:cNvPr id="3" name="Content Placeholder 2"/>
          <p:cNvSpPr>
            <a:spLocks noGrp="1"/>
          </p:cNvSpPr>
          <p:nvPr>
            <p:ph idx="1"/>
          </p:nvPr>
        </p:nvSpPr>
        <p:spPr/>
        <p:txBody>
          <a:bodyPr>
            <a:normAutofit fontScale="92500" lnSpcReduction="20000"/>
          </a:bodyPr>
          <a:lstStyle/>
          <a:p>
            <a:r>
              <a:rPr lang="en-US" dirty="0" smtClean="0"/>
              <a:t>Before </a:t>
            </a:r>
            <a:r>
              <a:rPr lang="en-US" dirty="0"/>
              <a:t>you start writing a synopsis, carefully check the website of the university you are applying for. </a:t>
            </a:r>
            <a:endParaRPr lang="en-US" dirty="0" smtClean="0"/>
          </a:p>
          <a:p>
            <a:r>
              <a:rPr lang="en-US" dirty="0" smtClean="0"/>
              <a:t>Many </a:t>
            </a:r>
            <a:r>
              <a:rPr lang="en-US" dirty="0"/>
              <a:t>universities provide guidelines on writing research proposals that will help you both to structure your thinking and meet the requirements of a specific university.</a:t>
            </a:r>
          </a:p>
          <a:p>
            <a:endParaRPr lang="en-US" dirty="0"/>
          </a:p>
          <a:p>
            <a:r>
              <a:rPr lang="en-US" b="1" dirty="0">
                <a:solidFill>
                  <a:srgbClr val="FF0000"/>
                </a:solidFill>
              </a:rPr>
              <a:t>Most of the synopses usually include:</a:t>
            </a:r>
          </a:p>
          <a:p>
            <a:r>
              <a:rPr lang="en-US" dirty="0"/>
              <a:t>◾</a:t>
            </a:r>
            <a:r>
              <a:rPr lang="en-US" b="1" dirty="0"/>
              <a:t>Title and abstract: </a:t>
            </a:r>
            <a:r>
              <a:rPr lang="en-US" dirty="0"/>
              <a:t>In case of predefined PhD projects, a title is usually provided by the university. </a:t>
            </a:r>
            <a:endParaRPr lang="en-US" dirty="0" smtClean="0"/>
          </a:p>
          <a:p>
            <a:r>
              <a:rPr lang="en-US" dirty="0" smtClean="0"/>
              <a:t>In </a:t>
            </a:r>
            <a:r>
              <a:rPr lang="en-US" dirty="0"/>
              <a:t>other cases, an applicant is expected to provide a preliminary title which will be further elaborated in the process of thesis writing. </a:t>
            </a:r>
            <a:endParaRPr lang="en-US" dirty="0" smtClean="0"/>
          </a:p>
          <a:p>
            <a:r>
              <a:rPr lang="en-US" dirty="0" smtClean="0"/>
              <a:t>An </a:t>
            </a:r>
            <a:r>
              <a:rPr lang="en-US" dirty="0"/>
              <a:t>abstract should usually be no longer than a page, and provide a brief summary of what you are going to cover in your research proposal.</a:t>
            </a:r>
          </a:p>
          <a:p>
            <a:endParaRPr lang="en-US" dirty="0"/>
          </a:p>
        </p:txBody>
      </p:sp>
    </p:spTree>
    <p:extLst>
      <p:ext uri="{BB962C8B-B14F-4D97-AF65-F5344CB8AC3E}">
        <p14:creationId xmlns:p14="http://schemas.microsoft.com/office/powerpoint/2010/main" val="785872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a:bodyPr>
          <a:lstStyle/>
          <a:p>
            <a:r>
              <a:rPr lang="en-US" dirty="0" smtClean="0">
                <a:solidFill>
                  <a:srgbClr val="002060"/>
                </a:solidFill>
              </a:rPr>
              <a:t>           Results &amp; Discussion</a:t>
            </a:r>
            <a:endParaRPr lang="en-US" dirty="0">
              <a:solidFill>
                <a:srgbClr val="002060"/>
              </a:solidFill>
            </a:endParaRPr>
          </a:p>
        </p:txBody>
      </p:sp>
      <p:sp>
        <p:nvSpPr>
          <p:cNvPr id="3" name="Content Placeholder 2"/>
          <p:cNvSpPr>
            <a:spLocks noGrp="1"/>
          </p:cNvSpPr>
          <p:nvPr>
            <p:ph idx="1"/>
          </p:nvPr>
        </p:nvSpPr>
        <p:spPr>
          <a:xfrm>
            <a:off x="1981200" y="1243013"/>
            <a:ext cx="8229600" cy="4883151"/>
          </a:xfrm>
        </p:spPr>
        <p:txBody>
          <a:bodyPr>
            <a:noAutofit/>
          </a:bodyPr>
          <a:lstStyle/>
          <a:p>
            <a:r>
              <a:rPr lang="en-US" sz="2800" dirty="0" smtClean="0"/>
              <a:t>Describe </a:t>
            </a:r>
            <a:r>
              <a:rPr lang="en-US" sz="2800" dirty="0"/>
              <a:t>how you implemented your idea: software system or a simulation on a simulator.</a:t>
            </a:r>
          </a:p>
          <a:p>
            <a:r>
              <a:rPr lang="en-US" sz="2800" dirty="0"/>
              <a:t>Present all the measurements that are relevant for evaluation of the idea and the technical approach.</a:t>
            </a:r>
          </a:p>
          <a:p>
            <a:r>
              <a:rPr lang="en-US" sz="2800" dirty="0"/>
              <a:t>Discuss whether or not the expectations presented in the introduction are met. </a:t>
            </a:r>
            <a:r>
              <a:rPr lang="en-US" sz="2800" i="1" dirty="0"/>
              <a:t>What makes you think so. </a:t>
            </a:r>
            <a:endParaRPr lang="en-US" sz="2800" i="1" dirty="0" smtClean="0"/>
          </a:p>
          <a:p>
            <a:r>
              <a:rPr lang="en-US" sz="2800" b="1" i="1" dirty="0" smtClean="0"/>
              <a:t>Can </a:t>
            </a:r>
            <a:r>
              <a:rPr lang="en-US" sz="2800" b="1" i="1" dirty="0"/>
              <a:t>you provide hard evidence to defend your answer?</a:t>
            </a:r>
            <a:endParaRPr lang="en-US" sz="2800" dirty="0"/>
          </a:p>
          <a:p>
            <a:endParaRPr lang="en-US" sz="2800" dirty="0"/>
          </a:p>
        </p:txBody>
      </p:sp>
    </p:spTree>
    <p:extLst>
      <p:ext uri="{BB962C8B-B14F-4D97-AF65-F5344CB8AC3E}">
        <p14:creationId xmlns:p14="http://schemas.microsoft.com/office/powerpoint/2010/main" val="40645388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a:bodyPr>
          <a:lstStyle/>
          <a:p>
            <a:r>
              <a:rPr lang="en-US" dirty="0" smtClean="0">
                <a:solidFill>
                  <a:srgbClr val="002060"/>
                </a:solidFill>
              </a:rPr>
              <a:t>Results &amp; Discussion (</a:t>
            </a:r>
            <a:r>
              <a:rPr lang="en-US" dirty="0" err="1" smtClean="0">
                <a:solidFill>
                  <a:srgbClr val="002060"/>
                </a:solidFill>
              </a:rPr>
              <a:t>contd</a:t>
            </a:r>
            <a:r>
              <a:rPr lang="en-US" dirty="0" smtClean="0">
                <a:solidFill>
                  <a:srgbClr val="002060"/>
                </a:solidFill>
              </a:rPr>
              <a:t>)…….</a:t>
            </a:r>
            <a:endParaRPr lang="en-US" dirty="0">
              <a:solidFill>
                <a:srgbClr val="002060"/>
              </a:solidFill>
            </a:endParaRPr>
          </a:p>
        </p:txBody>
      </p:sp>
      <p:sp>
        <p:nvSpPr>
          <p:cNvPr id="3" name="Content Placeholder 2"/>
          <p:cNvSpPr>
            <a:spLocks noGrp="1"/>
          </p:cNvSpPr>
          <p:nvPr>
            <p:ph idx="1"/>
          </p:nvPr>
        </p:nvSpPr>
        <p:spPr>
          <a:xfrm>
            <a:off x="1981200" y="1185863"/>
            <a:ext cx="8420100" cy="4940301"/>
          </a:xfrm>
        </p:spPr>
        <p:txBody>
          <a:bodyPr>
            <a:normAutofit/>
          </a:bodyPr>
          <a:lstStyle/>
          <a:p>
            <a:r>
              <a:rPr lang="en-US" sz="2400" dirty="0"/>
              <a:t>Hard evidence in engineering usually means some sort of measurement. </a:t>
            </a:r>
            <a:endParaRPr lang="en-US" sz="2400" dirty="0" smtClean="0"/>
          </a:p>
          <a:p>
            <a:r>
              <a:rPr lang="en-US" sz="2400" dirty="0" smtClean="0"/>
              <a:t>If </a:t>
            </a:r>
            <a:r>
              <a:rPr lang="en-US" sz="2400" dirty="0"/>
              <a:t>you claimed that the resulting system/product will have faster performance or smaller code or shorter communication overhead, then measure these and present the (quantitative!) results. </a:t>
            </a:r>
          </a:p>
          <a:p>
            <a:r>
              <a:rPr lang="en-US" sz="2400" dirty="0" smtClean="0"/>
              <a:t>It </a:t>
            </a:r>
            <a:r>
              <a:rPr lang="en-US" sz="2400" dirty="0"/>
              <a:t>may appear difficult to measure the "scalability" or "ease of use" of </a:t>
            </a:r>
            <a:r>
              <a:rPr lang="en-US" sz="2400" dirty="0" smtClean="0"/>
              <a:t>      software</a:t>
            </a:r>
            <a:r>
              <a:rPr lang="en-US" sz="2400" dirty="0"/>
              <a:t>. However, if such a claim is made, you should invest effort to </a:t>
            </a:r>
            <a:r>
              <a:rPr lang="en-US" sz="2400" b="1" dirty="0"/>
              <a:t>make explicit </a:t>
            </a:r>
            <a:r>
              <a:rPr lang="en-US" sz="2400" dirty="0"/>
              <a:t>any indicators by which it is possible to convince other people to the validity of your claims</a:t>
            </a:r>
            <a:r>
              <a:rPr lang="en-US" sz="2400" dirty="0" smtClean="0"/>
              <a:t>.</a:t>
            </a:r>
            <a:endParaRPr lang="en-US" sz="2400" dirty="0"/>
          </a:p>
        </p:txBody>
      </p:sp>
    </p:spTree>
    <p:extLst>
      <p:ext uri="{BB962C8B-B14F-4D97-AF65-F5344CB8AC3E}">
        <p14:creationId xmlns:p14="http://schemas.microsoft.com/office/powerpoint/2010/main" val="4027781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6275"/>
          </a:xfrm>
        </p:spPr>
        <p:txBody>
          <a:bodyPr/>
          <a:lstStyle/>
          <a:p>
            <a:r>
              <a:rPr lang="en-US" dirty="0" smtClean="0">
                <a:solidFill>
                  <a:srgbClr val="002060"/>
                </a:solidFill>
              </a:rPr>
              <a:t>         Results &amp; Discussion </a:t>
            </a:r>
            <a:r>
              <a:rPr lang="en-US" dirty="0" err="1" smtClean="0">
                <a:solidFill>
                  <a:srgbClr val="002060"/>
                </a:solidFill>
              </a:rPr>
              <a:t>contd</a:t>
            </a:r>
            <a:r>
              <a:rPr lang="en-US" dirty="0" smtClean="0">
                <a:solidFill>
                  <a:srgbClr val="002060"/>
                </a:solidFill>
              </a:rPr>
              <a:t>…..</a:t>
            </a:r>
            <a:endParaRPr lang="en-US" dirty="0">
              <a:solidFill>
                <a:srgbClr val="002060"/>
              </a:solidFill>
            </a:endParaRPr>
          </a:p>
        </p:txBody>
      </p:sp>
      <p:sp>
        <p:nvSpPr>
          <p:cNvPr id="3" name="Content Placeholder 2"/>
          <p:cNvSpPr>
            <a:spLocks noGrp="1"/>
          </p:cNvSpPr>
          <p:nvPr>
            <p:ph idx="1"/>
          </p:nvPr>
        </p:nvSpPr>
        <p:spPr>
          <a:xfrm>
            <a:off x="677333" y="1571625"/>
            <a:ext cx="9295341" cy="4469737"/>
          </a:xfrm>
        </p:spPr>
        <p:txBody>
          <a:bodyPr>
            <a:noAutofit/>
          </a:bodyPr>
          <a:lstStyle/>
          <a:p>
            <a:r>
              <a:rPr lang="en-US" sz="2400" dirty="0"/>
              <a:t>When presenting your results, it is not sufficient just to show numbers, tables, or charts. You should tell the reader what he/she should see in the chart, what to pay attention to.</a:t>
            </a:r>
          </a:p>
          <a:p>
            <a:r>
              <a:rPr lang="en-US" sz="2400" dirty="0"/>
              <a:t> Offer your explanation why this occurs, and what is the significance and implications. </a:t>
            </a:r>
          </a:p>
          <a:p>
            <a:r>
              <a:rPr lang="en-US" sz="2400" dirty="0"/>
              <a:t>You need to explicitly tell the  reader how to understand your results. Do not expect the reader to invest effort and make such inferences, because they will not, or they may get it wrong.</a:t>
            </a:r>
          </a:p>
          <a:p>
            <a:r>
              <a:rPr lang="en-US" sz="2400" dirty="0"/>
              <a:t>Your results should be compared to the results achieved by researchers who previously worked on this or related problem.</a:t>
            </a:r>
          </a:p>
          <a:p>
            <a:endParaRPr lang="en-US" sz="2400" dirty="0"/>
          </a:p>
        </p:txBody>
      </p:sp>
    </p:spTree>
    <p:extLst>
      <p:ext uri="{BB962C8B-B14F-4D97-AF65-F5344CB8AC3E}">
        <p14:creationId xmlns:p14="http://schemas.microsoft.com/office/powerpoint/2010/main" val="33407041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54037"/>
          </a:xfrm>
        </p:spPr>
        <p:txBody>
          <a:bodyPr>
            <a:normAutofit fontScale="90000"/>
          </a:bodyPr>
          <a:lstStyle/>
          <a:p>
            <a:r>
              <a:rPr lang="en-US" dirty="0" smtClean="0">
                <a:solidFill>
                  <a:srgbClr val="002060"/>
                </a:solidFill>
              </a:rPr>
              <a:t>                       Conclusion</a:t>
            </a:r>
            <a:endParaRPr lang="en-US" dirty="0">
              <a:solidFill>
                <a:srgbClr val="002060"/>
              </a:solidFill>
            </a:endParaRPr>
          </a:p>
        </p:txBody>
      </p:sp>
      <p:sp>
        <p:nvSpPr>
          <p:cNvPr id="3" name="Content Placeholder 2"/>
          <p:cNvSpPr>
            <a:spLocks noGrp="1"/>
          </p:cNvSpPr>
          <p:nvPr>
            <p:ph idx="1"/>
          </p:nvPr>
        </p:nvSpPr>
        <p:spPr>
          <a:xfrm>
            <a:off x="1981200" y="1171575"/>
            <a:ext cx="8229600" cy="4954589"/>
          </a:xfrm>
        </p:spPr>
        <p:txBody>
          <a:bodyPr>
            <a:normAutofit/>
          </a:bodyPr>
          <a:lstStyle/>
          <a:p>
            <a:r>
              <a:rPr lang="en-US" sz="2400" dirty="0" smtClean="0"/>
              <a:t>Briefly </a:t>
            </a:r>
            <a:r>
              <a:rPr lang="en-US" sz="2400" dirty="0"/>
              <a:t>summarize what are the main contributions of your work. </a:t>
            </a:r>
            <a:endParaRPr lang="en-US" sz="2400" dirty="0" smtClean="0"/>
          </a:p>
          <a:p>
            <a:pPr marL="0" indent="0">
              <a:buNone/>
            </a:pPr>
            <a:endParaRPr lang="en-US" sz="2400" dirty="0" smtClean="0"/>
          </a:p>
          <a:p>
            <a:r>
              <a:rPr lang="en-US" sz="2400" dirty="0" smtClean="0"/>
              <a:t>This </a:t>
            </a:r>
            <a:r>
              <a:rPr lang="en-US" sz="2400" dirty="0"/>
              <a:t>is usually best done by restating the hypotheses and describing how the observed results met those expectations. Best format is a </a:t>
            </a:r>
            <a:r>
              <a:rPr lang="en-US" sz="2400" dirty="0" smtClean="0"/>
              <a:t>bulleted </a:t>
            </a:r>
            <a:r>
              <a:rPr lang="en-US" sz="2400" dirty="0"/>
              <a:t>list</a:t>
            </a:r>
            <a:r>
              <a:rPr lang="en-US" sz="2400" dirty="0" smtClean="0"/>
              <a:t>.</a:t>
            </a:r>
          </a:p>
          <a:p>
            <a:pPr marL="0" indent="0">
              <a:buNone/>
            </a:pPr>
            <a:endParaRPr lang="en-US" sz="2400" dirty="0"/>
          </a:p>
          <a:p>
            <a:r>
              <a:rPr lang="en-US" sz="2400" dirty="0"/>
              <a:t>Should somebody else follow up along the lines of your work, what would you recommend to do next. In other words, what would be a good topic or topics for a new thesis related to this problem.</a:t>
            </a:r>
          </a:p>
          <a:p>
            <a:endParaRPr lang="en-US" sz="2400" dirty="0"/>
          </a:p>
        </p:txBody>
      </p:sp>
    </p:spTree>
    <p:extLst>
      <p:ext uri="{BB962C8B-B14F-4D97-AF65-F5344CB8AC3E}">
        <p14:creationId xmlns:p14="http://schemas.microsoft.com/office/powerpoint/2010/main" val="41645592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92162"/>
          </a:xfrm>
        </p:spPr>
        <p:txBody>
          <a:bodyPr/>
          <a:lstStyle/>
          <a:p>
            <a:r>
              <a:rPr lang="en-US" dirty="0" smtClean="0">
                <a:solidFill>
                  <a:srgbClr val="002060"/>
                </a:solidFill>
              </a:rPr>
              <a:t>                     References</a:t>
            </a:r>
            <a:endParaRPr lang="en-US" dirty="0">
              <a:solidFill>
                <a:srgbClr val="002060"/>
              </a:solidFill>
            </a:endParaRPr>
          </a:p>
        </p:txBody>
      </p:sp>
      <p:sp>
        <p:nvSpPr>
          <p:cNvPr id="3" name="Content Placeholder 2"/>
          <p:cNvSpPr>
            <a:spLocks noGrp="1"/>
          </p:cNvSpPr>
          <p:nvPr>
            <p:ph idx="1"/>
          </p:nvPr>
        </p:nvSpPr>
        <p:spPr>
          <a:xfrm>
            <a:off x="1600200" y="1143001"/>
            <a:ext cx="8610600" cy="4983163"/>
          </a:xfrm>
        </p:spPr>
        <p:txBody>
          <a:bodyPr>
            <a:normAutofit fontScale="92500"/>
          </a:bodyPr>
          <a:lstStyle/>
          <a:p>
            <a:r>
              <a:rPr lang="en-US" sz="2400" dirty="0"/>
              <a:t>References should be ordered alphabetically, by the (first) author's last name.</a:t>
            </a:r>
          </a:p>
          <a:p>
            <a:r>
              <a:rPr lang="en-US" sz="2400" dirty="0"/>
              <a:t>Cite all the sources you use and provide full citations even for the webpage URL:</a:t>
            </a:r>
          </a:p>
          <a:p>
            <a:pPr marL="0" indent="0">
              <a:buNone/>
            </a:pPr>
            <a:r>
              <a:rPr lang="en-US" sz="2400" dirty="0"/>
              <a:t>    Author, "Title of the Work," </a:t>
            </a:r>
            <a:r>
              <a:rPr lang="en-US" sz="2400" i="1" dirty="0"/>
              <a:t>Forum where it   </a:t>
            </a:r>
          </a:p>
          <a:p>
            <a:pPr marL="0" indent="0">
              <a:buNone/>
            </a:pPr>
            <a:r>
              <a:rPr lang="en-US" sz="2400" i="1" dirty="0"/>
              <a:t>    Appeared</a:t>
            </a:r>
            <a:r>
              <a:rPr lang="en-US" sz="2400" dirty="0"/>
              <a:t> (journal, conference, web, ...), Year.</a:t>
            </a:r>
          </a:p>
          <a:p>
            <a:r>
              <a:rPr lang="en-US" sz="2400" dirty="0"/>
              <a:t>If you copy a figure or a method for solving a (small or large) problem, make sure you credit the source</a:t>
            </a:r>
            <a:r>
              <a:rPr lang="en-US" dirty="0" smtClean="0"/>
              <a:t>.</a:t>
            </a:r>
          </a:p>
          <a:p>
            <a:r>
              <a:rPr lang="en-US" sz="2400" dirty="0"/>
              <a:t>EndNote is the industry standard software tool for publishing and managing bibliographies, citations and references on the Windows and Macintosh desktop . This changes the style of references automatically as per requirement of the journal.</a:t>
            </a:r>
          </a:p>
          <a:p>
            <a:endParaRPr lang="en-US" dirty="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2855048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5801"/>
          </a:xfrm>
        </p:spPr>
        <p:txBody>
          <a:bodyPr/>
          <a:lstStyle/>
          <a:p>
            <a:r>
              <a:rPr lang="en-US" b="1" dirty="0" smtClean="0">
                <a:solidFill>
                  <a:srgbClr val="002060"/>
                </a:solidFill>
              </a:rPr>
              <a:t>                       Appendix</a:t>
            </a:r>
            <a:endParaRPr lang="en-US" dirty="0">
              <a:solidFill>
                <a:srgbClr val="002060"/>
              </a:solidFill>
            </a:endParaRPr>
          </a:p>
        </p:txBody>
      </p:sp>
      <p:sp>
        <p:nvSpPr>
          <p:cNvPr id="3" name="Content Placeholder 2"/>
          <p:cNvSpPr>
            <a:spLocks noGrp="1"/>
          </p:cNvSpPr>
          <p:nvPr>
            <p:ph idx="1"/>
          </p:nvPr>
        </p:nvSpPr>
        <p:spPr>
          <a:xfrm>
            <a:off x="1981200" y="1700213"/>
            <a:ext cx="8229600" cy="4425951"/>
          </a:xfrm>
        </p:spPr>
        <p:txBody>
          <a:bodyPr>
            <a:normAutofit/>
          </a:bodyPr>
          <a:lstStyle/>
          <a:p>
            <a:pPr>
              <a:buFont typeface="Wingdings" panose="05000000000000000000" pitchFamily="2" charset="2"/>
              <a:buChar char="q"/>
            </a:pPr>
            <a:r>
              <a:rPr lang="en-US" sz="2400" dirty="0" smtClean="0"/>
              <a:t>This </a:t>
            </a:r>
            <a:r>
              <a:rPr lang="en-US" sz="2400" dirty="0"/>
              <a:t>section is optional, in case you want to attach a printout of the source code, or some involved mathematical derivations, or user's manual for running your system, or printout of simulation results, etc</a:t>
            </a:r>
            <a:r>
              <a:rPr lang="en-US" sz="2400" dirty="0" smtClean="0"/>
              <a:t>.</a:t>
            </a:r>
          </a:p>
          <a:p>
            <a:pPr>
              <a:buFont typeface="Wingdings" panose="05000000000000000000" pitchFamily="2" charset="2"/>
              <a:buChar char="q"/>
            </a:pPr>
            <a:r>
              <a:rPr lang="en-US" sz="2400" dirty="0" smtClean="0"/>
              <a:t>You </a:t>
            </a:r>
            <a:r>
              <a:rPr lang="en-US" sz="2400" dirty="0"/>
              <a:t>may also want to put in this section description of the software toolkits or other technologies that you </a:t>
            </a:r>
            <a:r>
              <a:rPr lang="en-US" sz="2400" dirty="0" smtClean="0"/>
              <a:t>used.</a:t>
            </a:r>
          </a:p>
          <a:p>
            <a:pPr>
              <a:buFont typeface="Wingdings" panose="05000000000000000000" pitchFamily="2" charset="2"/>
              <a:buChar char="q"/>
            </a:pPr>
            <a:r>
              <a:rPr lang="en-US" sz="2400" dirty="0" smtClean="0"/>
              <a:t>The spectral details of chemical compounds or other analytical details may also be included in this section.</a:t>
            </a:r>
            <a:endParaRPr lang="en-US" sz="2400" dirty="0"/>
          </a:p>
        </p:txBody>
      </p:sp>
    </p:spTree>
    <p:extLst>
      <p:ext uri="{BB962C8B-B14F-4D97-AF65-F5344CB8AC3E}">
        <p14:creationId xmlns:p14="http://schemas.microsoft.com/office/powerpoint/2010/main" val="17389208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852554" cy="790575"/>
          </a:xfrm>
        </p:spPr>
        <p:txBody>
          <a:bodyPr>
            <a:normAutofit/>
          </a:bodyPr>
          <a:lstStyle/>
          <a:p>
            <a:r>
              <a:rPr lang="en-US" b="1" dirty="0">
                <a:solidFill>
                  <a:srgbClr val="002060"/>
                </a:solidFill>
              </a:rPr>
              <a:t>Guidelines and format for submitting thesis</a:t>
            </a:r>
          </a:p>
        </p:txBody>
      </p:sp>
      <p:sp>
        <p:nvSpPr>
          <p:cNvPr id="3" name="Content Placeholder 2"/>
          <p:cNvSpPr>
            <a:spLocks noGrp="1"/>
          </p:cNvSpPr>
          <p:nvPr>
            <p:ph idx="1"/>
          </p:nvPr>
        </p:nvSpPr>
        <p:spPr>
          <a:xfrm>
            <a:off x="677333" y="1528763"/>
            <a:ext cx="9352491" cy="4512599"/>
          </a:xfrm>
        </p:spPr>
        <p:txBody>
          <a:bodyPr>
            <a:normAutofit lnSpcReduction="10000"/>
          </a:bodyPr>
          <a:lstStyle/>
          <a:p>
            <a:r>
              <a:rPr lang="en-US" sz="2400" dirty="0"/>
              <a:t>Your institution will have specific regulations governing the format of your thesis, including word limits and formatting. </a:t>
            </a:r>
            <a:endParaRPr lang="en-US" sz="2400" dirty="0" smtClean="0"/>
          </a:p>
          <a:p>
            <a:pPr marL="0" indent="0">
              <a:buNone/>
            </a:pPr>
            <a:endParaRPr lang="en-US" sz="2400" dirty="0" smtClean="0"/>
          </a:p>
          <a:p>
            <a:r>
              <a:rPr lang="en-US" sz="2400" dirty="0" smtClean="0"/>
              <a:t>There </a:t>
            </a:r>
            <a:r>
              <a:rPr lang="en-US" sz="2400" dirty="0"/>
              <a:t>will be stipulations on how many copies you need to submit and how they need to be </a:t>
            </a:r>
            <a:r>
              <a:rPr lang="en-US" sz="2400" dirty="0" smtClean="0"/>
              <a:t>bound (spiral or hard bound)</a:t>
            </a:r>
          </a:p>
          <a:p>
            <a:endParaRPr lang="en-US" sz="2400" dirty="0" smtClean="0"/>
          </a:p>
          <a:p>
            <a:r>
              <a:rPr lang="en-US" sz="2400" dirty="0" smtClean="0"/>
              <a:t>Hard bound copies only after viva voce</a:t>
            </a:r>
          </a:p>
          <a:p>
            <a:pPr marL="0" indent="0">
              <a:buNone/>
            </a:pPr>
            <a:endParaRPr lang="en-US" sz="2400" dirty="0" smtClean="0"/>
          </a:p>
          <a:p>
            <a:r>
              <a:rPr lang="en-US" sz="2400" dirty="0" smtClean="0"/>
              <a:t>Make </a:t>
            </a:r>
            <a:r>
              <a:rPr lang="en-US" sz="2400" dirty="0"/>
              <a:t>sure you know what these are in advance and before submitting check again that your thesis adheres to the required guidelines.</a:t>
            </a:r>
          </a:p>
        </p:txBody>
      </p:sp>
    </p:spTree>
    <p:extLst>
      <p:ext uri="{BB962C8B-B14F-4D97-AF65-F5344CB8AC3E}">
        <p14:creationId xmlns:p14="http://schemas.microsoft.com/office/powerpoint/2010/main" val="1670285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1039812"/>
          </a:xfrm>
        </p:spPr>
        <p:txBody>
          <a:bodyPr>
            <a:normAutofit fontScale="90000"/>
          </a:bodyPr>
          <a:lstStyle/>
          <a:p>
            <a:r>
              <a:rPr lang="en-US" b="1" dirty="0" smtClean="0"/>
              <a:t/>
            </a:r>
            <a:br>
              <a:rPr lang="en-US" b="1" dirty="0" smtClean="0"/>
            </a:br>
            <a:r>
              <a:rPr lang="en-US" b="1" dirty="0" smtClean="0"/>
              <a:t>   </a:t>
            </a:r>
            <a:r>
              <a:rPr lang="en-US" b="1" dirty="0" err="1" smtClean="0">
                <a:solidFill>
                  <a:srgbClr val="002060"/>
                </a:solidFill>
              </a:rPr>
              <a:t>Finalising</a:t>
            </a:r>
            <a:r>
              <a:rPr lang="en-US" b="1" dirty="0">
                <a:solidFill>
                  <a:srgbClr val="002060"/>
                </a:solidFill>
              </a:rPr>
              <a:t> your doctoral thesis</a:t>
            </a:r>
            <a:r>
              <a:rPr lang="en-US" b="1" dirty="0"/>
              <a:t/>
            </a:r>
            <a:br>
              <a:rPr lang="en-US" b="1" dirty="0"/>
            </a:br>
            <a:endParaRPr lang="en-US" dirty="0"/>
          </a:p>
        </p:txBody>
      </p:sp>
      <p:sp>
        <p:nvSpPr>
          <p:cNvPr id="3" name="Content Placeholder 2"/>
          <p:cNvSpPr>
            <a:spLocks noGrp="1"/>
          </p:cNvSpPr>
          <p:nvPr>
            <p:ph idx="1"/>
          </p:nvPr>
        </p:nvSpPr>
        <p:spPr>
          <a:xfrm>
            <a:off x="1981200" y="1443038"/>
            <a:ext cx="8229600" cy="4683126"/>
          </a:xfrm>
        </p:spPr>
        <p:txBody>
          <a:bodyPr>
            <a:normAutofit/>
          </a:bodyPr>
          <a:lstStyle/>
          <a:p>
            <a:r>
              <a:rPr lang="en-US" sz="2400" dirty="0" smtClean="0"/>
              <a:t>The </a:t>
            </a:r>
            <a:r>
              <a:rPr lang="en-US" sz="2400" dirty="0"/>
              <a:t>prospect of sitting down to write your thesis can be intimidating. </a:t>
            </a:r>
            <a:endParaRPr lang="en-US" sz="2400" dirty="0" smtClean="0"/>
          </a:p>
          <a:p>
            <a:r>
              <a:rPr lang="en-US" sz="2400" dirty="0" smtClean="0"/>
              <a:t>Your</a:t>
            </a:r>
            <a:r>
              <a:rPr lang="en-US" sz="2400" dirty="0"/>
              <a:t> </a:t>
            </a:r>
            <a:r>
              <a:rPr lang="en-US" sz="2400" dirty="0" smtClean="0"/>
              <a:t>supervisor</a:t>
            </a:r>
            <a:r>
              <a:rPr lang="en-US" sz="2400" dirty="0"/>
              <a:t> should support you by reading drafts, providing feedback and helping you to judge appropriate style and level. </a:t>
            </a:r>
            <a:endParaRPr lang="en-US" sz="2400" dirty="0" smtClean="0"/>
          </a:p>
          <a:p>
            <a:r>
              <a:rPr lang="en-US" sz="2400" dirty="0" smtClean="0"/>
              <a:t>You </a:t>
            </a:r>
            <a:r>
              <a:rPr lang="en-US" sz="2400" dirty="0"/>
              <a:t>can expect them to read your whole thesis, probably more than </a:t>
            </a:r>
            <a:r>
              <a:rPr lang="en-US" sz="2400" dirty="0" smtClean="0"/>
              <a:t>once.</a:t>
            </a:r>
          </a:p>
          <a:p>
            <a:r>
              <a:rPr lang="en-US" sz="2400" dirty="0" smtClean="0"/>
              <a:t>However, </a:t>
            </a:r>
            <a:r>
              <a:rPr lang="en-US" sz="2400" dirty="0"/>
              <a:t>make sure to get someone else to proofread it as your supervisor is most likely to be concentrating on the technical detail.</a:t>
            </a:r>
          </a:p>
          <a:p>
            <a:endParaRPr lang="en-US" sz="2400" dirty="0"/>
          </a:p>
        </p:txBody>
      </p:sp>
    </p:spTree>
    <p:extLst>
      <p:ext uri="{BB962C8B-B14F-4D97-AF65-F5344CB8AC3E}">
        <p14:creationId xmlns:p14="http://schemas.microsoft.com/office/powerpoint/2010/main" val="4374323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1"/>
          </a:xfrm>
        </p:spPr>
        <p:txBody>
          <a:bodyPr/>
          <a:lstStyle/>
          <a:p>
            <a:r>
              <a:rPr lang="en-US" dirty="0" smtClean="0">
                <a:solidFill>
                  <a:srgbClr val="002060"/>
                </a:solidFill>
              </a:rPr>
              <a:t>           </a:t>
            </a:r>
            <a:r>
              <a:rPr lang="en-US" dirty="0" err="1" smtClean="0">
                <a:solidFill>
                  <a:srgbClr val="002060"/>
                </a:solidFill>
              </a:rPr>
              <a:t>Shodhganga@INFLIBNET</a:t>
            </a:r>
            <a:r>
              <a:rPr lang="en-US" dirty="0" smtClean="0">
                <a:solidFill>
                  <a:srgbClr val="002060"/>
                </a:solidFill>
              </a:rPr>
              <a:t> </a:t>
            </a:r>
            <a:r>
              <a:rPr lang="en-US" dirty="0">
                <a:solidFill>
                  <a:srgbClr val="002060"/>
                </a:solidFill>
              </a:rPr>
              <a:t>Centre</a:t>
            </a:r>
          </a:p>
        </p:txBody>
      </p:sp>
      <p:sp>
        <p:nvSpPr>
          <p:cNvPr id="3" name="Content Placeholder 2"/>
          <p:cNvSpPr>
            <a:spLocks noGrp="1"/>
          </p:cNvSpPr>
          <p:nvPr>
            <p:ph idx="1"/>
          </p:nvPr>
        </p:nvSpPr>
        <p:spPr>
          <a:xfrm>
            <a:off x="1214438" y="1785938"/>
            <a:ext cx="8996362" cy="4340226"/>
          </a:xfrm>
        </p:spPr>
        <p:txBody>
          <a:bodyPr>
            <a:noAutofit/>
          </a:bodyPr>
          <a:lstStyle/>
          <a:p>
            <a:pPr>
              <a:buFont typeface="Wingdings" panose="05000000000000000000" pitchFamily="2" charset="2"/>
              <a:buChar char="v"/>
            </a:pPr>
            <a:r>
              <a:rPr lang="en-US" sz="2400" dirty="0"/>
              <a:t>The </a:t>
            </a:r>
            <a:r>
              <a:rPr lang="en-US" sz="2400" dirty="0" err="1"/>
              <a:t>Shodhganga@INFLIBNET</a:t>
            </a:r>
            <a:r>
              <a:rPr lang="en-US" sz="2400" dirty="0"/>
              <a:t> </a:t>
            </a:r>
            <a:r>
              <a:rPr lang="en-US" sz="2400" dirty="0" smtClean="0"/>
              <a:t>Centre at UGC, New Delhi </a:t>
            </a:r>
            <a:r>
              <a:rPr lang="en-US" sz="2400" dirty="0"/>
              <a:t>provides a platform for research students to deposit their Ph.D. theses and make it available to the entire scholarly community in open access</a:t>
            </a:r>
            <a:r>
              <a:rPr lang="en-US" sz="2400" dirty="0" smtClean="0"/>
              <a:t>.</a:t>
            </a:r>
          </a:p>
          <a:p>
            <a:pPr>
              <a:buFont typeface="Wingdings" panose="05000000000000000000" pitchFamily="2" charset="2"/>
              <a:buChar char="v"/>
            </a:pPr>
            <a:r>
              <a:rPr lang="en-US" sz="2400" dirty="0" smtClean="0"/>
              <a:t> </a:t>
            </a:r>
            <a:r>
              <a:rPr lang="en-US" sz="2400" dirty="0"/>
              <a:t>The repository has the ability to capture, index, store, disseminate and preserve ETDs </a:t>
            </a:r>
            <a:r>
              <a:rPr lang="en-US" sz="2400" dirty="0" smtClean="0"/>
              <a:t> (Electronic theses &amp; Dissertations)submitted </a:t>
            </a:r>
            <a:r>
              <a:rPr lang="en-US" sz="2400" dirty="0"/>
              <a:t>by the </a:t>
            </a:r>
            <a:r>
              <a:rPr lang="en-US" sz="2400" dirty="0" smtClean="0"/>
              <a:t>researchers</a:t>
            </a:r>
          </a:p>
          <a:p>
            <a:pPr>
              <a:buFont typeface="Wingdings" panose="05000000000000000000" pitchFamily="2" charset="2"/>
              <a:buChar char="v"/>
            </a:pPr>
            <a:r>
              <a:rPr lang="en-US" sz="2400" dirty="0"/>
              <a:t>The </a:t>
            </a:r>
            <a:r>
              <a:rPr lang="en-US" sz="2400" dirty="0" err="1"/>
              <a:t>Shodhganga@INFLIBNET</a:t>
            </a:r>
            <a:r>
              <a:rPr lang="en-US" sz="2400" dirty="0"/>
              <a:t> is set-up using an open source digital repository software called </a:t>
            </a:r>
            <a:r>
              <a:rPr lang="en-US" sz="2400" dirty="0" err="1"/>
              <a:t>DSpace</a:t>
            </a:r>
            <a:r>
              <a:rPr lang="en-US" sz="2400" dirty="0"/>
              <a:t> developed by MIT (Massachusetts Institute of Technology) in partnership between Hewlett- Packard (HP). </a:t>
            </a:r>
            <a:endParaRPr lang="en-US" sz="2400" dirty="0" smtClean="0"/>
          </a:p>
        </p:txBody>
      </p:sp>
    </p:spTree>
    <p:extLst>
      <p:ext uri="{BB962C8B-B14F-4D97-AF65-F5344CB8AC3E}">
        <p14:creationId xmlns:p14="http://schemas.microsoft.com/office/powerpoint/2010/main" val="12938588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944562"/>
          </a:xfrm>
        </p:spPr>
        <p:txBody>
          <a:bodyPr/>
          <a:lstStyle/>
          <a:p>
            <a:r>
              <a:rPr lang="en-US" dirty="0" err="1">
                <a:solidFill>
                  <a:srgbClr val="002060"/>
                </a:solidFill>
              </a:rPr>
              <a:t>Shodhganga@INFLIBNET</a:t>
            </a:r>
            <a:r>
              <a:rPr lang="en-US" dirty="0">
                <a:solidFill>
                  <a:srgbClr val="002060"/>
                </a:solidFill>
              </a:rPr>
              <a:t> Centre</a:t>
            </a:r>
          </a:p>
        </p:txBody>
      </p:sp>
      <p:sp>
        <p:nvSpPr>
          <p:cNvPr id="3" name="Content Placeholder 2"/>
          <p:cNvSpPr>
            <a:spLocks noGrp="1"/>
          </p:cNvSpPr>
          <p:nvPr>
            <p:ph idx="1"/>
          </p:nvPr>
        </p:nvSpPr>
        <p:spPr>
          <a:xfrm>
            <a:off x="677334" y="1385889"/>
            <a:ext cx="8995304" cy="5057774"/>
          </a:xfrm>
        </p:spPr>
        <p:txBody>
          <a:bodyPr>
            <a:noAutofit/>
          </a:bodyPr>
          <a:lstStyle/>
          <a:p>
            <a:pPr>
              <a:buFont typeface="Wingdings" panose="05000000000000000000" pitchFamily="2" charset="2"/>
              <a:buChar char="q"/>
            </a:pPr>
            <a:r>
              <a:rPr lang="en-US" sz="2400" dirty="0"/>
              <a:t>The </a:t>
            </a:r>
            <a:r>
              <a:rPr lang="en-US" sz="2400" dirty="0" err="1"/>
              <a:t>DSpace</a:t>
            </a:r>
            <a:r>
              <a:rPr lang="en-US" sz="2400" dirty="0"/>
              <a:t> uses internationally recognized protocols and interoperability standards.  </a:t>
            </a:r>
          </a:p>
          <a:p>
            <a:pPr>
              <a:buFont typeface="Wingdings" panose="05000000000000000000" pitchFamily="2" charset="2"/>
              <a:buChar char="q"/>
            </a:pPr>
            <a:r>
              <a:rPr lang="en-US" sz="2400" dirty="0" err="1"/>
              <a:t>DSpace</a:t>
            </a:r>
            <a:r>
              <a:rPr lang="en-US" sz="2400" dirty="0"/>
              <a:t> open source software is a turnkey repository application used by more than 1000+ organizations and institutions worldwide to provide durable access to digital resources.</a:t>
            </a:r>
          </a:p>
          <a:p>
            <a:pPr>
              <a:buFont typeface="Wingdings" panose="05000000000000000000" pitchFamily="2" charset="2"/>
              <a:buChar char="q"/>
            </a:pPr>
            <a:r>
              <a:rPr lang="en-US" sz="2400" dirty="0"/>
              <a:t>Option for simple search and advance search are available on the home page along with browsing facility through universities and departments. </a:t>
            </a:r>
          </a:p>
          <a:p>
            <a:pPr>
              <a:buFont typeface="Wingdings" panose="05000000000000000000" pitchFamily="2" charset="2"/>
              <a:buChar char="q"/>
            </a:pPr>
            <a:r>
              <a:rPr lang="en-US" sz="2400" dirty="0"/>
              <a:t>The Centre is also developing a semantic web-based interface to facilitate subject-based browsing, navigation, search and retrieval of content available in the repository</a:t>
            </a:r>
          </a:p>
        </p:txBody>
      </p:sp>
    </p:spTree>
    <p:extLst>
      <p:ext uri="{BB962C8B-B14F-4D97-AF65-F5344CB8AC3E}">
        <p14:creationId xmlns:p14="http://schemas.microsoft.com/office/powerpoint/2010/main" val="41524995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a:bodyPr>
          <a:lstStyle/>
          <a:p>
            <a:r>
              <a:rPr lang="en-US" dirty="0" smtClean="0">
                <a:solidFill>
                  <a:srgbClr val="002060"/>
                </a:solidFill>
              </a:rPr>
              <a:t>Synopsis </a:t>
            </a:r>
            <a:r>
              <a:rPr lang="en-US" dirty="0" err="1" smtClean="0">
                <a:solidFill>
                  <a:srgbClr val="002060"/>
                </a:solidFill>
              </a:rPr>
              <a:t>contd</a:t>
            </a:r>
            <a:r>
              <a:rPr lang="en-US" dirty="0" smtClean="0">
                <a:solidFill>
                  <a:srgbClr val="002060"/>
                </a:solidFill>
              </a:rPr>
              <a:t>……</a:t>
            </a:r>
            <a:endParaRPr lang="en-US" dirty="0">
              <a:solidFill>
                <a:srgbClr val="002060"/>
              </a:solidFill>
            </a:endParaRPr>
          </a:p>
        </p:txBody>
      </p:sp>
      <p:sp>
        <p:nvSpPr>
          <p:cNvPr id="3" name="Content Placeholder 2"/>
          <p:cNvSpPr>
            <a:spLocks noGrp="1"/>
          </p:cNvSpPr>
          <p:nvPr>
            <p:ph idx="1"/>
          </p:nvPr>
        </p:nvSpPr>
        <p:spPr>
          <a:xfrm>
            <a:off x="1196621" y="990601"/>
            <a:ext cx="9482667" cy="5135563"/>
          </a:xfrm>
        </p:spPr>
        <p:txBody>
          <a:bodyPr>
            <a:noAutofit/>
          </a:bodyPr>
          <a:lstStyle/>
          <a:p>
            <a:r>
              <a:rPr lang="en-US" sz="2000" b="1" dirty="0"/>
              <a:t>Literature review: </a:t>
            </a:r>
            <a:r>
              <a:rPr lang="en-US" sz="2000" dirty="0"/>
              <a:t>The literature review demonstrates the applicant’s knowledge of the main research achievements in the area of study. You should pay attention to providing some of the key references in your area of research which requires doing extensive research on your part.</a:t>
            </a:r>
          </a:p>
          <a:p>
            <a:r>
              <a:rPr lang="en-US" sz="2000" b="1" dirty="0"/>
              <a:t>Research problem, aim and objectives</a:t>
            </a:r>
            <a:r>
              <a:rPr lang="en-US" sz="2000" dirty="0"/>
              <a:t>: As a result of your literature review, you should identify the main gap in your research area on which you are going to focus in your PhD project. Once the research problem is identified, you will be able to pose the main aim and objectives of your project.</a:t>
            </a:r>
          </a:p>
          <a:p>
            <a:r>
              <a:rPr lang="en-US" sz="2000" b="1" dirty="0"/>
              <a:t>Research methodology:</a:t>
            </a:r>
            <a:r>
              <a:rPr lang="en-US" sz="2000" dirty="0"/>
              <a:t> Explain how you are going to go about doing your research. This section also demonstrates your knowledge of the existing research methodologies in your area of </a:t>
            </a:r>
            <a:r>
              <a:rPr lang="en-US" sz="2000" dirty="0" smtClean="0"/>
              <a:t>study.in addition your knowledge about the infrastructure available at host institution </a:t>
            </a:r>
            <a:endParaRPr lang="en-US" sz="2000" dirty="0"/>
          </a:p>
          <a:p>
            <a:r>
              <a:rPr lang="en-US" sz="2000" b="1" dirty="0"/>
              <a:t>Ethical considerations: </a:t>
            </a:r>
            <a:r>
              <a:rPr lang="en-US" sz="2000" dirty="0"/>
              <a:t>You should check some literature on ethics of conducting research in your area and outline some key ethical aspects related to the proposed project.</a:t>
            </a:r>
          </a:p>
        </p:txBody>
      </p:sp>
    </p:spTree>
    <p:extLst>
      <p:ext uri="{BB962C8B-B14F-4D97-AF65-F5344CB8AC3E}">
        <p14:creationId xmlns:p14="http://schemas.microsoft.com/office/powerpoint/2010/main" val="41216911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7200" dirty="0"/>
              <a:t>                                                </a:t>
            </a:r>
          </a:p>
          <a:p>
            <a:pPr marL="0" indent="0">
              <a:buNone/>
            </a:pPr>
            <a:r>
              <a:rPr lang="en-US" sz="7200" dirty="0"/>
              <a:t>        THANK YOU</a:t>
            </a:r>
          </a:p>
        </p:txBody>
      </p:sp>
    </p:spTree>
    <p:extLst>
      <p:ext uri="{BB962C8B-B14F-4D97-AF65-F5344CB8AC3E}">
        <p14:creationId xmlns:p14="http://schemas.microsoft.com/office/powerpoint/2010/main" val="7308327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64444"/>
          </a:xfrm>
        </p:spPr>
        <p:txBody>
          <a:bodyPr>
            <a:normAutofit fontScale="90000"/>
          </a:bodyPr>
          <a:lstStyle/>
          <a:p>
            <a:r>
              <a:rPr lang="en-US" dirty="0" smtClean="0"/>
              <a:t>                </a:t>
            </a:r>
            <a:r>
              <a:rPr lang="en-US" dirty="0" smtClean="0">
                <a:solidFill>
                  <a:srgbClr val="002060"/>
                </a:solidFill>
              </a:rPr>
              <a:t>Synopsis </a:t>
            </a:r>
            <a:r>
              <a:rPr lang="en-US" dirty="0" err="1" smtClean="0">
                <a:solidFill>
                  <a:srgbClr val="002060"/>
                </a:solidFill>
              </a:rPr>
              <a:t>Contd</a:t>
            </a:r>
            <a:r>
              <a:rPr lang="en-US" dirty="0" smtClean="0">
                <a:solidFill>
                  <a:srgbClr val="002060"/>
                </a:solidFill>
              </a:rPr>
              <a:t>…</a:t>
            </a:r>
            <a:endParaRPr lang="en-US" dirty="0">
              <a:solidFill>
                <a:srgbClr val="002060"/>
              </a:solidFill>
            </a:endParaRPr>
          </a:p>
        </p:txBody>
      </p:sp>
      <p:sp>
        <p:nvSpPr>
          <p:cNvPr id="3" name="Content Placeholder 2"/>
          <p:cNvSpPr>
            <a:spLocks noGrp="1"/>
          </p:cNvSpPr>
          <p:nvPr>
            <p:ph idx="1"/>
          </p:nvPr>
        </p:nvSpPr>
        <p:spPr>
          <a:xfrm>
            <a:off x="1981200" y="1444979"/>
            <a:ext cx="8229600" cy="4681186"/>
          </a:xfrm>
        </p:spPr>
        <p:txBody>
          <a:bodyPr/>
          <a:lstStyle/>
          <a:p>
            <a:r>
              <a:rPr lang="en-US" sz="2400" dirty="0" smtClean="0"/>
              <a:t>Increasingly </a:t>
            </a:r>
            <a:r>
              <a:rPr lang="en-US" sz="2400" dirty="0"/>
              <a:t>applicants are asked to outline the impact of their research studies. </a:t>
            </a:r>
            <a:endParaRPr lang="en-US" sz="2400" dirty="0" smtClean="0"/>
          </a:p>
          <a:p>
            <a:r>
              <a:rPr lang="en-US" sz="2400" dirty="0" smtClean="0"/>
              <a:t>This </a:t>
            </a:r>
            <a:r>
              <a:rPr lang="en-US" sz="2400" dirty="0"/>
              <a:t>can include both the impact on your research area and society in general</a:t>
            </a:r>
            <a:r>
              <a:rPr lang="en-US" sz="2400" dirty="0" smtClean="0"/>
              <a:t>.</a:t>
            </a:r>
          </a:p>
          <a:p>
            <a:r>
              <a:rPr lang="en-US" sz="2400" dirty="0" smtClean="0"/>
              <a:t> </a:t>
            </a:r>
            <a:r>
              <a:rPr lang="en-US" sz="2400" dirty="0"/>
              <a:t>It is important to dedicate some time to this section since it will add more value to your proposal</a:t>
            </a:r>
            <a:r>
              <a:rPr lang="en-US" sz="2400" dirty="0" smtClean="0"/>
              <a:t>.</a:t>
            </a:r>
          </a:p>
          <a:p>
            <a:pPr marL="0" indent="0">
              <a:buNone/>
            </a:pPr>
            <a:endParaRPr lang="en-US" sz="2400" dirty="0" smtClean="0"/>
          </a:p>
          <a:p>
            <a:r>
              <a:rPr lang="en-US" sz="2400" dirty="0" smtClean="0"/>
              <a:t>References</a:t>
            </a:r>
            <a:r>
              <a:rPr lang="en-US" sz="2400" dirty="0"/>
              <a:t>: Do not forget to specify all the references at the end of the proposal.</a:t>
            </a:r>
          </a:p>
          <a:p>
            <a:endParaRPr lang="en-US" sz="2400" dirty="0"/>
          </a:p>
          <a:p>
            <a:endParaRPr lang="en-US" dirty="0"/>
          </a:p>
        </p:txBody>
      </p:sp>
    </p:spTree>
    <p:extLst>
      <p:ext uri="{BB962C8B-B14F-4D97-AF65-F5344CB8AC3E}">
        <p14:creationId xmlns:p14="http://schemas.microsoft.com/office/powerpoint/2010/main" val="3689992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8489" y="381000"/>
            <a:ext cx="8472311" cy="443089"/>
          </a:xfrm>
        </p:spPr>
        <p:txBody>
          <a:bodyPr>
            <a:noAutofit/>
          </a:bodyPr>
          <a:lstStyle/>
          <a:p>
            <a:r>
              <a:rPr lang="en-US" sz="2000" b="1" dirty="0" smtClean="0">
                <a:solidFill>
                  <a:srgbClr val="002060"/>
                </a:solidFill>
              </a:rPr>
              <a:t>    </a:t>
            </a:r>
            <a:r>
              <a:rPr lang="en-US" sz="2400" b="1" dirty="0" smtClean="0">
                <a:solidFill>
                  <a:srgbClr val="002060"/>
                </a:solidFill>
              </a:rPr>
              <a:t>Start </a:t>
            </a:r>
            <a:r>
              <a:rPr lang="en-US" sz="2400" b="1" dirty="0">
                <a:solidFill>
                  <a:srgbClr val="002060"/>
                </a:solidFill>
              </a:rPr>
              <a:t>planning for your international PhD </a:t>
            </a:r>
            <a:r>
              <a:rPr lang="en-US" sz="2400" b="1" dirty="0" smtClean="0">
                <a:solidFill>
                  <a:srgbClr val="002060"/>
                </a:solidFill>
              </a:rPr>
              <a:t>experience</a:t>
            </a:r>
            <a:r>
              <a:rPr lang="en-US" sz="2000" dirty="0">
                <a:solidFill>
                  <a:srgbClr val="002060"/>
                </a:solidFill>
              </a:rPr>
              <a:t/>
            </a:r>
            <a:br>
              <a:rPr lang="en-US" sz="2000" dirty="0">
                <a:solidFill>
                  <a:srgbClr val="002060"/>
                </a:solidFill>
              </a:rPr>
            </a:br>
            <a:endParaRPr lang="en-US" sz="2000" dirty="0">
              <a:solidFill>
                <a:srgbClr val="002060"/>
              </a:solidFill>
            </a:endParaRPr>
          </a:p>
        </p:txBody>
      </p:sp>
      <p:sp>
        <p:nvSpPr>
          <p:cNvPr id="3" name="Content Placeholder 2"/>
          <p:cNvSpPr>
            <a:spLocks noGrp="1"/>
          </p:cNvSpPr>
          <p:nvPr>
            <p:ph idx="1"/>
          </p:nvPr>
        </p:nvSpPr>
        <p:spPr>
          <a:xfrm>
            <a:off x="1981200" y="1143001"/>
            <a:ext cx="8229600" cy="4983163"/>
          </a:xfrm>
        </p:spPr>
        <p:txBody>
          <a:bodyPr>
            <a:normAutofit/>
          </a:bodyPr>
          <a:lstStyle/>
          <a:p>
            <a:r>
              <a:rPr lang="en-US" dirty="0"/>
              <a:t>An obvious but very important point is the format of your research </a:t>
            </a:r>
            <a:r>
              <a:rPr lang="en-US" dirty="0" smtClean="0"/>
              <a:t>synopsis.</a:t>
            </a:r>
          </a:p>
          <a:p>
            <a:r>
              <a:rPr lang="en-US" dirty="0" smtClean="0"/>
              <a:t> </a:t>
            </a:r>
            <a:r>
              <a:rPr lang="en-US" dirty="0"/>
              <a:t>Make sure that the formatting of the document is consistent throughout and that the structure is clear. If possible, it can be a good idea to give the document to your academic tutor or colleague for revision.</a:t>
            </a:r>
          </a:p>
          <a:p>
            <a:endParaRPr lang="en-US" dirty="0"/>
          </a:p>
          <a:p>
            <a:r>
              <a:rPr lang="en-US" dirty="0"/>
              <a:t>It is important to remember that a synopsis  is a provisional rather than a definitive document. It will most likely change extensively during the first several months of your PhD </a:t>
            </a:r>
            <a:r>
              <a:rPr lang="en-US" dirty="0" smtClean="0"/>
              <a:t>program.</a:t>
            </a:r>
            <a:endParaRPr lang="en-US" dirty="0" smtClean="0"/>
          </a:p>
          <a:p>
            <a:endParaRPr lang="en-US" dirty="0"/>
          </a:p>
          <a:p>
            <a:r>
              <a:rPr lang="en-US" dirty="0" smtClean="0"/>
              <a:t> </a:t>
            </a:r>
            <a:r>
              <a:rPr lang="en-US" dirty="0"/>
              <a:t>Nevertheless, at the stage of application it is an essential document that helps evaluators make their decision in relation to your application. Therefore, it is worth investing time and effort in it!</a:t>
            </a:r>
          </a:p>
          <a:p>
            <a:endParaRPr lang="en-US" dirty="0"/>
          </a:p>
          <a:p>
            <a:endParaRPr lang="en-US" dirty="0"/>
          </a:p>
        </p:txBody>
      </p:sp>
    </p:spTree>
    <p:extLst>
      <p:ext uri="{BB962C8B-B14F-4D97-AF65-F5344CB8AC3E}">
        <p14:creationId xmlns:p14="http://schemas.microsoft.com/office/powerpoint/2010/main" val="2333419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2045" y="76202"/>
            <a:ext cx="8300156" cy="914399"/>
          </a:xfrm>
        </p:spPr>
        <p:txBody>
          <a:bodyPr>
            <a:normAutofit fontScale="90000"/>
          </a:bodyPr>
          <a:lstStyle/>
          <a:p>
            <a:r>
              <a:rPr lang="en-US" sz="3600" b="1" dirty="0">
                <a:solidFill>
                  <a:srgbClr val="002060"/>
                </a:solidFill>
              </a:rPr>
              <a:t>Writing and submitting your </a:t>
            </a:r>
            <a:r>
              <a:rPr lang="en-US" sz="3600" b="1" dirty="0" smtClean="0">
                <a:solidFill>
                  <a:srgbClr val="002060"/>
                </a:solidFill>
              </a:rPr>
              <a:t>PhD </a:t>
            </a:r>
            <a:r>
              <a:rPr lang="en-US" sz="3600" b="1" dirty="0">
                <a:solidFill>
                  <a:srgbClr val="002060"/>
                </a:solidFill>
              </a:rPr>
              <a:t>thesis</a:t>
            </a:r>
          </a:p>
        </p:txBody>
      </p:sp>
      <p:sp>
        <p:nvSpPr>
          <p:cNvPr id="3" name="Subtitle 2"/>
          <p:cNvSpPr>
            <a:spLocks noGrp="1"/>
          </p:cNvSpPr>
          <p:nvPr>
            <p:ph type="subTitle" idx="1"/>
          </p:nvPr>
        </p:nvSpPr>
        <p:spPr>
          <a:xfrm>
            <a:off x="2286000" y="1174044"/>
            <a:ext cx="7620000" cy="5379156"/>
          </a:xfrm>
        </p:spPr>
        <p:txBody>
          <a:bodyPr>
            <a:normAutofit/>
          </a:bodyPr>
          <a:lstStyle/>
          <a:p>
            <a:pPr algn="l"/>
            <a:r>
              <a:rPr lang="en-US" sz="2800" dirty="0" smtClean="0">
                <a:solidFill>
                  <a:schemeClr val="tx1"/>
                </a:solidFill>
              </a:rPr>
              <a:t>1. Getting </a:t>
            </a:r>
            <a:r>
              <a:rPr lang="en-US" sz="2800" dirty="0">
                <a:solidFill>
                  <a:schemeClr val="tx1"/>
                </a:solidFill>
              </a:rPr>
              <a:t>started on writing your thesis. </a:t>
            </a:r>
          </a:p>
          <a:p>
            <a:pPr algn="l"/>
            <a:r>
              <a:rPr lang="en-US" sz="2800" dirty="0">
                <a:solidFill>
                  <a:schemeClr val="tx1"/>
                </a:solidFill>
              </a:rPr>
              <a:t>2.Writing your thesis as you go.</a:t>
            </a:r>
          </a:p>
          <a:p>
            <a:pPr algn="l"/>
            <a:r>
              <a:rPr lang="en-US" sz="2800" dirty="0">
                <a:solidFill>
                  <a:schemeClr val="tx1"/>
                </a:solidFill>
              </a:rPr>
              <a:t> 3.Structuring your thesis.</a:t>
            </a:r>
          </a:p>
          <a:p>
            <a:pPr algn="l"/>
            <a:r>
              <a:rPr lang="en-US" sz="2800" dirty="0">
                <a:solidFill>
                  <a:schemeClr val="tx1"/>
                </a:solidFill>
              </a:rPr>
              <a:t>4. Knowing when your thesis work is complete. </a:t>
            </a:r>
          </a:p>
          <a:p>
            <a:pPr algn="l"/>
            <a:r>
              <a:rPr lang="en-US" sz="2800" dirty="0">
                <a:solidFill>
                  <a:schemeClr val="tx1"/>
                </a:solidFill>
              </a:rPr>
              <a:t>5.Submitting your doctoral thesis</a:t>
            </a:r>
          </a:p>
          <a:p>
            <a:pPr algn="l"/>
            <a:r>
              <a:rPr lang="en-US" sz="2800" dirty="0">
                <a:solidFill>
                  <a:schemeClr val="tx1"/>
                </a:solidFill>
              </a:rPr>
              <a:t>6. Writing up your thesis - quick tips.</a:t>
            </a:r>
          </a:p>
          <a:p>
            <a:pPr algn="l"/>
            <a:r>
              <a:rPr lang="en-US" sz="2800" dirty="0">
                <a:solidFill>
                  <a:schemeClr val="tx1"/>
                </a:solidFill>
              </a:rPr>
              <a:t>7. Defending your thesis: the </a:t>
            </a:r>
            <a:r>
              <a:rPr lang="en-US" sz="2800" dirty="0" smtClean="0">
                <a:solidFill>
                  <a:schemeClr val="tx1"/>
                </a:solidFill>
              </a:rPr>
              <a:t>viva voce</a:t>
            </a:r>
            <a:endParaRPr lang="en-US" sz="2800" dirty="0">
              <a:solidFill>
                <a:schemeClr val="tx1"/>
              </a:solidFill>
            </a:endParaRPr>
          </a:p>
          <a:p>
            <a:pPr algn="l"/>
            <a:r>
              <a:rPr lang="en-US" sz="2800" dirty="0">
                <a:solidFill>
                  <a:schemeClr val="tx1"/>
                </a:solidFill>
              </a:rPr>
              <a:t>8. Finishing your doctorate - quick tips.</a:t>
            </a:r>
          </a:p>
          <a:p>
            <a:pPr algn="l"/>
            <a:r>
              <a:rPr lang="en-US" sz="2800" dirty="0">
                <a:solidFill>
                  <a:schemeClr val="tx1"/>
                </a:solidFill>
              </a:rPr>
              <a:t>9. Publishing your research</a:t>
            </a:r>
            <a:r>
              <a:rPr lang="en-US" sz="2800" dirty="0"/>
              <a:t>.</a:t>
            </a:r>
          </a:p>
          <a:p>
            <a:endParaRPr lang="en-US" dirty="0"/>
          </a:p>
        </p:txBody>
      </p:sp>
    </p:spTree>
    <p:extLst>
      <p:ext uri="{BB962C8B-B14F-4D97-AF65-F5344CB8AC3E}">
        <p14:creationId xmlns:p14="http://schemas.microsoft.com/office/powerpoint/2010/main" val="28615659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7333"/>
          </a:xfrm>
        </p:spPr>
        <p:txBody>
          <a:bodyPr/>
          <a:lstStyle/>
          <a:p>
            <a:r>
              <a:rPr lang="en-US" dirty="0" smtClean="0">
                <a:solidFill>
                  <a:srgbClr val="002060"/>
                </a:solidFill>
              </a:rPr>
              <a:t>             Guideline for writing thesis</a:t>
            </a:r>
            <a:endParaRPr lang="en-US" dirty="0">
              <a:solidFill>
                <a:srgbClr val="002060"/>
              </a:solidFill>
            </a:endParaRPr>
          </a:p>
        </p:txBody>
      </p:sp>
      <p:sp>
        <p:nvSpPr>
          <p:cNvPr id="3" name="Content Placeholder 2"/>
          <p:cNvSpPr>
            <a:spLocks noGrp="1"/>
          </p:cNvSpPr>
          <p:nvPr>
            <p:ph idx="1"/>
          </p:nvPr>
        </p:nvSpPr>
        <p:spPr>
          <a:xfrm>
            <a:off x="1981200" y="1371601"/>
            <a:ext cx="8229600" cy="4754563"/>
          </a:xfrm>
        </p:spPr>
        <p:txBody>
          <a:bodyPr>
            <a:normAutofit/>
          </a:bodyPr>
          <a:lstStyle/>
          <a:p>
            <a:pPr marL="0" indent="0">
              <a:buNone/>
            </a:pPr>
            <a:endParaRPr lang="en-US" sz="3200" dirty="0" smtClean="0"/>
          </a:p>
          <a:p>
            <a:pPr marL="0" indent="0">
              <a:buNone/>
            </a:pPr>
            <a:r>
              <a:rPr lang="en-US" sz="3200" dirty="0" smtClean="0"/>
              <a:t>Thesis </a:t>
            </a:r>
            <a:r>
              <a:rPr lang="en-US" sz="3200" dirty="0"/>
              <a:t>writing guideline is best summarized in the following advice, variously attributed to different authors: </a:t>
            </a:r>
            <a:r>
              <a:rPr lang="en-US" sz="3200" b="1" dirty="0"/>
              <a:t>"First you tell '</a:t>
            </a:r>
            <a:r>
              <a:rPr lang="en-US" sz="3200" b="1" dirty="0" err="1"/>
              <a:t>em</a:t>
            </a:r>
            <a:r>
              <a:rPr lang="en-US" sz="3200" b="1" dirty="0"/>
              <a:t> what you're going to tell '</a:t>
            </a:r>
            <a:r>
              <a:rPr lang="en-US" sz="3200" b="1" dirty="0" err="1"/>
              <a:t>em</a:t>
            </a:r>
            <a:r>
              <a:rPr lang="en-US" sz="3200" b="1" dirty="0"/>
              <a:t>. Then you tell '</a:t>
            </a:r>
            <a:r>
              <a:rPr lang="en-US" sz="3200" b="1" dirty="0" err="1"/>
              <a:t>em</a:t>
            </a:r>
            <a:r>
              <a:rPr lang="en-US" sz="3200" b="1" dirty="0"/>
              <a:t>. Then you tell '</a:t>
            </a:r>
            <a:r>
              <a:rPr lang="en-US" sz="3200" b="1" dirty="0" err="1"/>
              <a:t>em</a:t>
            </a:r>
            <a:r>
              <a:rPr lang="en-US" sz="3200" b="1" dirty="0"/>
              <a:t> what you've told '</a:t>
            </a:r>
            <a:r>
              <a:rPr lang="en-US" sz="3200" b="1" dirty="0" err="1"/>
              <a:t>em</a:t>
            </a:r>
            <a:r>
              <a:rPr lang="en-US" sz="3200" b="1" dirty="0"/>
              <a:t>."</a:t>
            </a:r>
            <a:endParaRPr lang="en-US" sz="3200" dirty="0"/>
          </a:p>
        </p:txBody>
      </p:sp>
    </p:spTree>
    <p:extLst>
      <p:ext uri="{BB962C8B-B14F-4D97-AF65-F5344CB8AC3E}">
        <p14:creationId xmlns:p14="http://schemas.microsoft.com/office/powerpoint/2010/main" val="19317258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a:bodyPr>
          <a:lstStyle/>
          <a:p>
            <a:r>
              <a:rPr lang="en-US" dirty="0" smtClean="0">
                <a:solidFill>
                  <a:srgbClr val="002060"/>
                </a:solidFill>
              </a:rPr>
              <a:t>      Thesis /Dissertation</a:t>
            </a:r>
            <a:endParaRPr lang="en-US" dirty="0">
              <a:solidFill>
                <a:srgbClr val="002060"/>
              </a:solidFill>
            </a:endParaRPr>
          </a:p>
        </p:txBody>
      </p:sp>
      <p:sp>
        <p:nvSpPr>
          <p:cNvPr id="3" name="Content Placeholder 2"/>
          <p:cNvSpPr>
            <a:spLocks noGrp="1"/>
          </p:cNvSpPr>
          <p:nvPr>
            <p:ph idx="1"/>
          </p:nvPr>
        </p:nvSpPr>
        <p:spPr>
          <a:xfrm>
            <a:off x="1981200" y="1411111"/>
            <a:ext cx="8229600" cy="4715053"/>
          </a:xfrm>
        </p:spPr>
        <p:txBody>
          <a:bodyPr>
            <a:normAutofit/>
          </a:bodyPr>
          <a:lstStyle/>
          <a:p>
            <a:r>
              <a:rPr lang="en-US" sz="2000" dirty="0" smtClean="0"/>
              <a:t>Writing a thesis is most difficult out of all scientific writings.</a:t>
            </a:r>
          </a:p>
          <a:p>
            <a:r>
              <a:rPr lang="en-US" sz="2000" dirty="0" smtClean="0"/>
              <a:t>The dissertation for </a:t>
            </a:r>
            <a:r>
              <a:rPr lang="en-US" sz="2000" dirty="0" err="1" smtClean="0"/>
              <a:t>B.Tech</a:t>
            </a:r>
            <a:r>
              <a:rPr lang="en-US" sz="2000" dirty="0" smtClean="0"/>
              <a:t> /</a:t>
            </a:r>
            <a:r>
              <a:rPr lang="en-US" sz="2000" dirty="0" err="1" smtClean="0"/>
              <a:t>M.Tech</a:t>
            </a:r>
            <a:r>
              <a:rPr lang="en-US" sz="2000" dirty="0" smtClean="0"/>
              <a:t> is usually a monograph, a complete “book” on a specific topic.</a:t>
            </a:r>
          </a:p>
          <a:p>
            <a:r>
              <a:rPr lang="en-US" sz="2000" dirty="0" smtClean="0"/>
              <a:t>A PhD thesis is often a monograph, however in some cases it may be a compilation of published, submitted or draft papers with an introduction and general discussion to link the papers together.</a:t>
            </a:r>
          </a:p>
          <a:p>
            <a:r>
              <a:rPr lang="en-US" sz="2000" dirty="0" smtClean="0"/>
              <a:t>The above two types of PhD  thesis sometimes look similar, however these are different in style and layout.</a:t>
            </a:r>
          </a:p>
          <a:p>
            <a:r>
              <a:rPr lang="en-US" sz="2000" dirty="0" smtClean="0"/>
              <a:t>Generally a PhD thesis has an introductory chapter and the compilation of papers type has a concluding chapter</a:t>
            </a:r>
          </a:p>
          <a:p>
            <a:endParaRPr lang="en-US" sz="2000" dirty="0" smtClean="0"/>
          </a:p>
          <a:p>
            <a:endParaRPr lang="en-US" sz="2000" dirty="0"/>
          </a:p>
        </p:txBody>
      </p:sp>
    </p:spTree>
    <p:extLst>
      <p:ext uri="{BB962C8B-B14F-4D97-AF65-F5344CB8AC3E}">
        <p14:creationId xmlns:p14="http://schemas.microsoft.com/office/powerpoint/2010/main" val="54584891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303</TotalTime>
  <Words>2760</Words>
  <Application>Microsoft Office PowerPoint</Application>
  <PresentationFormat>Widescreen</PresentationFormat>
  <Paragraphs>229</Paragraphs>
  <Slides>40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Times New Roman</vt:lpstr>
      <vt:lpstr>Trebuchet MS</vt:lpstr>
      <vt:lpstr>Wingdings</vt:lpstr>
      <vt:lpstr>Wingdings 3</vt:lpstr>
      <vt:lpstr>Facet</vt:lpstr>
      <vt:lpstr>Writing Dissertation/ PhD thesis</vt:lpstr>
      <vt:lpstr>Synopsis for your PhD programme</vt:lpstr>
      <vt:lpstr> What should you include in a Synopsis? </vt:lpstr>
      <vt:lpstr>Synopsis contd……</vt:lpstr>
      <vt:lpstr>                Synopsis Contd…</vt:lpstr>
      <vt:lpstr>    Start planning for your international PhD experience </vt:lpstr>
      <vt:lpstr>Writing and submitting your PhD thesis</vt:lpstr>
      <vt:lpstr>             Guideline for writing thesis</vt:lpstr>
      <vt:lpstr>      Thesis /Dissertation</vt:lpstr>
      <vt:lpstr>            Doctoral thesis format</vt:lpstr>
      <vt:lpstr>    Sequence of writing a thesis</vt:lpstr>
      <vt:lpstr>      General discussion and conclusion</vt:lpstr>
      <vt:lpstr>    Thesis Abstract (Summary) </vt:lpstr>
      <vt:lpstr>                    Abstract contd……….</vt:lpstr>
      <vt:lpstr>                INTRODUCTION</vt:lpstr>
      <vt:lpstr>            Introduction chapter</vt:lpstr>
      <vt:lpstr>                  Introduction………</vt:lpstr>
      <vt:lpstr>            Introduction contd….</vt:lpstr>
      <vt:lpstr>           Thesis Introduction</vt:lpstr>
      <vt:lpstr>     Making the Introduction strong</vt:lpstr>
      <vt:lpstr>    How to write the Introduction</vt:lpstr>
      <vt:lpstr>             Introduction contd………….</vt:lpstr>
      <vt:lpstr>       Writing Introduction contd….</vt:lpstr>
      <vt:lpstr>           Drafting and Redrafting </vt:lpstr>
      <vt:lpstr>                 Main body of thesis</vt:lpstr>
      <vt:lpstr>   Related work (Introduction to each chapter)</vt:lpstr>
      <vt:lpstr>                       Related work</vt:lpstr>
      <vt:lpstr>                    Related work</vt:lpstr>
      <vt:lpstr>Technical Approach (Materials &amp; Methods)</vt:lpstr>
      <vt:lpstr>           Results &amp; Discussion</vt:lpstr>
      <vt:lpstr>Results &amp; Discussion (contd)…….</vt:lpstr>
      <vt:lpstr>         Results &amp; Discussion contd…..</vt:lpstr>
      <vt:lpstr>                       Conclusion</vt:lpstr>
      <vt:lpstr>                     References</vt:lpstr>
      <vt:lpstr>                       Appendix</vt:lpstr>
      <vt:lpstr>Guidelines and format for submitting thesis</vt:lpstr>
      <vt:lpstr>    Finalising your doctoral thesis </vt:lpstr>
      <vt:lpstr>           Shodhganga@INFLIBNET Centre</vt:lpstr>
      <vt:lpstr>Shodhganga@INFLIBNET Centre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Dissertation/ Ph.D thesis</dc:title>
  <dc:creator>Krishna</dc:creator>
  <cp:lastModifiedBy>Krishna</cp:lastModifiedBy>
  <cp:revision>19</cp:revision>
  <dcterms:created xsi:type="dcterms:W3CDTF">2021-02-02T17:25:16Z</dcterms:created>
  <dcterms:modified xsi:type="dcterms:W3CDTF">2021-10-06T13:52:05Z</dcterms:modified>
</cp:coreProperties>
</file>