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sldIdLst>
    <p:sldId id="256" r:id="rId3"/>
    <p:sldId id="269" r:id="rId4"/>
    <p:sldId id="266" r:id="rId5"/>
    <p:sldId id="267" r:id="rId6"/>
    <p:sldId id="268" r:id="rId7"/>
    <p:sldId id="257" r:id="rId8"/>
    <p:sldId id="258" r:id="rId9"/>
    <p:sldId id="259" r:id="rId10"/>
    <p:sldId id="260" r:id="rId11"/>
    <p:sldId id="261" r:id="rId12"/>
    <p:sldId id="262" r:id="rId13"/>
    <p:sldId id="263" r:id="rId14"/>
    <p:sldId id="265" r:id="rId15"/>
    <p:sldId id="270" r:id="rId16"/>
    <p:sldId id="278" r:id="rId17"/>
    <p:sldId id="271" r:id="rId18"/>
    <p:sldId id="279"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7B5F2E-D440-435A-8037-1C6860C0496A}"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3474988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7B5F2E-D440-435A-8037-1C6860C0496A}"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66562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7B5F2E-D440-435A-8037-1C6860C0496A}"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1150451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7B5F2E-D440-435A-8037-1C6860C0496A}"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1813216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7B5F2E-D440-435A-8037-1C6860C0496A}"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3775116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7B5F2E-D440-435A-8037-1C6860C0496A}" type="datetimeFigureOut">
              <a:rPr lang="en-IN" smtClean="0"/>
              <a:t>20-10-2021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399938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B5F2E-D440-435A-8037-1C6860C0496A}" type="datetimeFigureOut">
              <a:rPr lang="en-IN" smtClean="0"/>
              <a:t>20-10-2021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747014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B5F2E-D440-435A-8037-1C6860C0496A}"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3366571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B5F2E-D440-435A-8037-1C6860C0496A}"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1281100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7B5F2E-D440-435A-8037-1C6860C0496A}"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960791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7B5F2E-D440-435A-8037-1C6860C0496A}"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7F6D2-939A-4F3A-BFD8-414AA8241677}" type="slidenum">
              <a:rPr lang="en-IN" smtClean="0"/>
              <a:t>‹#›</a:t>
            </a:fld>
            <a:endParaRPr lang="en-IN"/>
          </a:p>
        </p:txBody>
      </p:sp>
    </p:spTree>
    <p:extLst>
      <p:ext uri="{BB962C8B-B14F-4D97-AF65-F5344CB8AC3E}">
        <p14:creationId xmlns:p14="http://schemas.microsoft.com/office/powerpoint/2010/main" val="227297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B5F2E-D440-435A-8037-1C6860C0496A}" type="datetimeFigureOut">
              <a:rPr lang="en-IN" smtClean="0"/>
              <a:t>20-10-2021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7F6D2-939A-4F3A-BFD8-414AA8241677}" type="slidenum">
              <a:rPr lang="en-IN" smtClean="0"/>
              <a:t>‹#›</a:t>
            </a:fld>
            <a:endParaRPr lang="en-IN"/>
          </a:p>
        </p:txBody>
      </p:sp>
    </p:spTree>
    <p:extLst>
      <p:ext uri="{BB962C8B-B14F-4D97-AF65-F5344CB8AC3E}">
        <p14:creationId xmlns:p14="http://schemas.microsoft.com/office/powerpoint/2010/main" val="32267356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2"/>
            <a:ext cx="6815669" cy="555980"/>
          </a:xfrm>
        </p:spPr>
        <p:txBody>
          <a:bodyPr/>
          <a:lstStyle/>
          <a:p>
            <a:r>
              <a:rPr lang="en-IN" dirty="0" smtClean="0"/>
              <a:t>Ethics in Science</a:t>
            </a:r>
            <a:endParaRPr lang="en-IN" dirty="0"/>
          </a:p>
        </p:txBody>
      </p:sp>
      <p:sp>
        <p:nvSpPr>
          <p:cNvPr id="3" name="Subtitle 2"/>
          <p:cNvSpPr>
            <a:spLocks noGrp="1"/>
          </p:cNvSpPr>
          <p:nvPr>
            <p:ph type="subTitle" idx="1"/>
          </p:nvPr>
        </p:nvSpPr>
        <p:spPr>
          <a:xfrm>
            <a:off x="2692398" y="2246490"/>
            <a:ext cx="6815669" cy="2731910"/>
          </a:xfrm>
        </p:spPr>
        <p:txBody>
          <a:bodyPr/>
          <a:lstStyle/>
          <a:p>
            <a:endParaRPr lang="en-IN" dirty="0" smtClean="0"/>
          </a:p>
          <a:p>
            <a:r>
              <a:rPr lang="en-IN" dirty="0" smtClean="0"/>
              <a:t>Krishna </a:t>
            </a:r>
            <a:r>
              <a:rPr lang="en-IN" dirty="0" err="1" smtClean="0"/>
              <a:t>Misra</a:t>
            </a:r>
            <a:endParaRPr lang="en-IN" dirty="0" smtClean="0"/>
          </a:p>
          <a:p>
            <a:r>
              <a:rPr lang="en-IN" dirty="0" smtClean="0"/>
              <a:t>IIITA</a:t>
            </a:r>
          </a:p>
          <a:p>
            <a:endParaRPr lang="en-IN" dirty="0"/>
          </a:p>
          <a:p>
            <a:endParaRPr lang="en-IN" dirty="0" smtClean="0"/>
          </a:p>
          <a:p>
            <a:r>
              <a:rPr lang="en-IN" dirty="0" smtClean="0"/>
              <a:t>October 21, 2021</a:t>
            </a:r>
            <a:endParaRPr lang="en-IN" dirty="0"/>
          </a:p>
        </p:txBody>
      </p:sp>
    </p:spTree>
    <p:extLst>
      <p:ext uri="{BB962C8B-B14F-4D97-AF65-F5344CB8AC3E}">
        <p14:creationId xmlns:p14="http://schemas.microsoft.com/office/powerpoint/2010/main" val="301604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2" y="530577"/>
            <a:ext cx="9601196" cy="1095024"/>
          </a:xfrm>
        </p:spPr>
        <p:txBody>
          <a:bodyPr/>
          <a:lstStyle/>
          <a:p>
            <a:r>
              <a:rPr lang="en-IN" dirty="0" smtClean="0"/>
              <a:t>Principles in Ethics……</a:t>
            </a:r>
            <a:endParaRPr lang="en-IN" dirty="0"/>
          </a:p>
        </p:txBody>
      </p:sp>
      <p:sp>
        <p:nvSpPr>
          <p:cNvPr id="3" name="Content Placeholder 2"/>
          <p:cNvSpPr>
            <a:spLocks noGrp="1"/>
          </p:cNvSpPr>
          <p:nvPr>
            <p:ph idx="1"/>
          </p:nvPr>
        </p:nvSpPr>
        <p:spPr>
          <a:xfrm>
            <a:off x="1193802" y="1873953"/>
            <a:ext cx="9601196" cy="3318936"/>
          </a:xfrm>
        </p:spPr>
        <p:txBody>
          <a:bodyPr>
            <a:normAutofit fontScale="92500" lnSpcReduction="10000"/>
          </a:bodyPr>
          <a:lstStyle/>
          <a:p>
            <a:r>
              <a:rPr lang="en-IN" b="1" dirty="0"/>
              <a:t>Respect for </a:t>
            </a:r>
            <a:r>
              <a:rPr lang="en-IN" b="1" dirty="0" smtClean="0"/>
              <a:t>Colleagues: </a:t>
            </a:r>
            <a:r>
              <a:rPr lang="en-IN" dirty="0" smtClean="0"/>
              <a:t>Respect </a:t>
            </a:r>
            <a:r>
              <a:rPr lang="en-IN" dirty="0"/>
              <a:t>your colleagues and treat them fairly.</a:t>
            </a:r>
          </a:p>
          <a:p>
            <a:endParaRPr lang="en-IN" dirty="0"/>
          </a:p>
          <a:p>
            <a:r>
              <a:rPr lang="en-IN" b="1" dirty="0"/>
              <a:t>Social </a:t>
            </a:r>
            <a:r>
              <a:rPr lang="en-IN" b="1" dirty="0" smtClean="0"/>
              <a:t>Responsibility</a:t>
            </a:r>
            <a:r>
              <a:rPr lang="en-IN" dirty="0" smtClean="0"/>
              <a:t>:  Strive </a:t>
            </a:r>
            <a:r>
              <a:rPr lang="en-IN" dirty="0"/>
              <a:t>to promote social good and prevent or mitigate social harms through research, public education, and advocacy.</a:t>
            </a:r>
          </a:p>
          <a:p>
            <a:endParaRPr lang="en-IN" dirty="0"/>
          </a:p>
          <a:p>
            <a:r>
              <a:rPr lang="en-IN" b="1" dirty="0" smtClean="0"/>
              <a:t>Non-Discrimination:  </a:t>
            </a:r>
            <a:r>
              <a:rPr lang="en-IN" dirty="0" smtClean="0"/>
              <a:t>Avoid </a:t>
            </a:r>
            <a:r>
              <a:rPr lang="en-IN" dirty="0"/>
              <a:t>discrimination against colleagues or students on the basis of sex, race, ethnicity, or other factors that are not related to their scientific competence and integrity.</a:t>
            </a:r>
          </a:p>
          <a:p>
            <a:endParaRPr lang="en-IN" dirty="0"/>
          </a:p>
        </p:txBody>
      </p:sp>
    </p:spTree>
    <p:extLst>
      <p:ext uri="{BB962C8B-B14F-4D97-AF65-F5344CB8AC3E}">
        <p14:creationId xmlns:p14="http://schemas.microsoft.com/office/powerpoint/2010/main" val="105247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9911"/>
            <a:ext cx="9601196" cy="609601"/>
          </a:xfrm>
        </p:spPr>
        <p:txBody>
          <a:bodyPr>
            <a:normAutofit fontScale="90000"/>
          </a:bodyPr>
          <a:lstStyle/>
          <a:p>
            <a:r>
              <a:rPr lang="en-IN" dirty="0" smtClean="0"/>
              <a:t>Principles in Ethics……</a:t>
            </a:r>
            <a:endParaRPr lang="en-IN" dirty="0"/>
          </a:p>
        </p:txBody>
      </p:sp>
      <p:sp>
        <p:nvSpPr>
          <p:cNvPr id="3" name="Content Placeholder 2"/>
          <p:cNvSpPr>
            <a:spLocks noGrp="1"/>
          </p:cNvSpPr>
          <p:nvPr>
            <p:ph idx="1"/>
          </p:nvPr>
        </p:nvSpPr>
        <p:spPr>
          <a:xfrm>
            <a:off x="1295401" y="1309512"/>
            <a:ext cx="9601196" cy="4566357"/>
          </a:xfrm>
        </p:spPr>
        <p:txBody>
          <a:bodyPr>
            <a:normAutofit fontScale="92500"/>
          </a:bodyPr>
          <a:lstStyle/>
          <a:p>
            <a:r>
              <a:rPr lang="en-IN" b="1" dirty="0" smtClean="0"/>
              <a:t>Competence: </a:t>
            </a:r>
            <a:r>
              <a:rPr lang="en-IN" dirty="0" smtClean="0"/>
              <a:t>Maintain </a:t>
            </a:r>
            <a:r>
              <a:rPr lang="en-IN" dirty="0"/>
              <a:t>and improve your own professional competence and expertise through lifelong education and learning; take steps to promote competence in science as a whole.</a:t>
            </a:r>
          </a:p>
          <a:p>
            <a:r>
              <a:rPr lang="en-IN" b="1" dirty="0" smtClean="0"/>
              <a:t>Legality: </a:t>
            </a:r>
            <a:r>
              <a:rPr lang="en-IN" dirty="0" smtClean="0"/>
              <a:t>Know </a:t>
            </a:r>
            <a:r>
              <a:rPr lang="en-IN" dirty="0"/>
              <a:t>and obey relevant laws and institutional and governmental policies.</a:t>
            </a:r>
          </a:p>
          <a:p>
            <a:r>
              <a:rPr lang="en-IN" b="1" dirty="0" smtClean="0"/>
              <a:t>Animal Care</a:t>
            </a:r>
            <a:r>
              <a:rPr lang="en-IN" dirty="0" smtClean="0"/>
              <a:t>: Show </a:t>
            </a:r>
            <a:r>
              <a:rPr lang="en-IN" dirty="0"/>
              <a:t>proper respect and care for animals when using them in research. Do not conduct unnecessary or poorly designed animal experiments.</a:t>
            </a:r>
          </a:p>
          <a:p>
            <a:r>
              <a:rPr lang="en-IN" b="1" dirty="0" smtClean="0"/>
              <a:t>Human Subjects Protection</a:t>
            </a:r>
            <a:r>
              <a:rPr lang="en-IN" dirty="0" smtClean="0"/>
              <a:t>: When </a:t>
            </a:r>
            <a:r>
              <a:rPr lang="en-IN" dirty="0"/>
              <a:t>conducting research on human subjects, minimize harms and risks and maximize benefits; respect human dignity, privacy, and autonomy.</a:t>
            </a:r>
          </a:p>
          <a:p>
            <a:r>
              <a:rPr lang="en-IN" dirty="0"/>
              <a:t> </a:t>
            </a:r>
          </a:p>
          <a:p>
            <a:endParaRPr lang="en-IN" dirty="0"/>
          </a:p>
        </p:txBody>
      </p:sp>
    </p:spTree>
    <p:extLst>
      <p:ext uri="{BB962C8B-B14F-4D97-AF65-F5344CB8AC3E}">
        <p14:creationId xmlns:p14="http://schemas.microsoft.com/office/powerpoint/2010/main" val="340064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87024"/>
          </a:xfrm>
        </p:spPr>
        <p:txBody>
          <a:bodyPr>
            <a:normAutofit fontScale="90000"/>
          </a:bodyPr>
          <a:lstStyle/>
          <a:p>
            <a:r>
              <a:rPr lang="en-IN" dirty="0" smtClean="0"/>
              <a:t>Research misconducts</a:t>
            </a:r>
            <a:endParaRPr lang="en-IN" dirty="0"/>
          </a:p>
        </p:txBody>
      </p:sp>
      <p:sp>
        <p:nvSpPr>
          <p:cNvPr id="3" name="Content Placeholder 2"/>
          <p:cNvSpPr>
            <a:spLocks noGrp="1"/>
          </p:cNvSpPr>
          <p:nvPr>
            <p:ph idx="1"/>
          </p:nvPr>
        </p:nvSpPr>
        <p:spPr>
          <a:xfrm>
            <a:off x="1295401" y="1569157"/>
            <a:ext cx="9601196" cy="4306711"/>
          </a:xfrm>
        </p:spPr>
        <p:txBody>
          <a:bodyPr>
            <a:normAutofit fontScale="85000" lnSpcReduction="10000"/>
          </a:bodyPr>
          <a:lstStyle/>
          <a:p>
            <a:pPr>
              <a:lnSpc>
                <a:spcPct val="115000"/>
              </a:lnSpc>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IN" b="1" dirty="0" smtClean="0">
                <a:latin typeface="Calibri" panose="020F0502020204030204" pitchFamily="34" charset="0"/>
                <a:ea typeface="Times New Roman" panose="02020603050405020304" pitchFamily="18" charset="0"/>
                <a:cs typeface="Times New Roman" panose="02020603050405020304" pitchFamily="18" charset="0"/>
              </a:rPr>
              <a:t>(a) Fabrication </a:t>
            </a:r>
            <a:r>
              <a:rPr lang="en-IN" dirty="0">
                <a:latin typeface="Calibri" panose="020F0502020204030204" pitchFamily="34" charset="0"/>
                <a:ea typeface="Times New Roman" panose="02020603050405020304" pitchFamily="18" charset="0"/>
                <a:cs typeface="Times New Roman" panose="02020603050405020304" pitchFamily="18" charset="0"/>
              </a:rPr>
              <a:t>- making up data or results and recording or reporting them.</a:t>
            </a:r>
          </a:p>
          <a:p>
            <a:pPr>
              <a:lnSpc>
                <a:spcPct val="115000"/>
              </a:lnSpc>
              <a:spcAft>
                <a:spcPts val="1000"/>
              </a:spcAf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(b) Falsification </a:t>
            </a:r>
            <a:r>
              <a:rPr lang="en-IN" dirty="0">
                <a:latin typeface="Calibri" panose="020F0502020204030204" pitchFamily="34" charset="0"/>
                <a:ea typeface="Times New Roman" panose="02020603050405020304" pitchFamily="18" charset="0"/>
                <a:cs typeface="Times New Roman" panose="02020603050405020304" pitchFamily="18" charset="0"/>
              </a:rPr>
              <a:t>- manipulating research materials, or changing or omitting data or results such that the research is not accurately represented in the research record.</a:t>
            </a:r>
          </a:p>
          <a:p>
            <a:pPr>
              <a:lnSpc>
                <a:spcPct val="115000"/>
              </a:lnSpc>
              <a:spcAft>
                <a:spcPts val="1000"/>
              </a:spcAf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(c) Plagiarism </a:t>
            </a:r>
            <a:r>
              <a:rPr lang="en-IN" dirty="0">
                <a:latin typeface="Calibri" panose="020F0502020204030204" pitchFamily="34" charset="0"/>
                <a:ea typeface="Times New Roman" panose="02020603050405020304" pitchFamily="18" charset="0"/>
                <a:cs typeface="Times New Roman" panose="02020603050405020304" pitchFamily="18" charset="0"/>
              </a:rPr>
              <a:t>- the appropriation of another person's ideas, processes, results, or words without giving appropriate credit.</a:t>
            </a:r>
          </a:p>
          <a:p>
            <a:pPr>
              <a:lnSpc>
                <a:spcPct val="115000"/>
              </a:lnSpc>
              <a:spcAft>
                <a:spcPts val="1000"/>
              </a:spcAf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dirty="0">
                <a:latin typeface="Calibri" panose="020F0502020204030204" pitchFamily="34" charset="0"/>
                <a:ea typeface="Times New Roman" panose="02020603050405020304" pitchFamily="18" charset="0"/>
                <a:cs typeface="Times New Roman" panose="02020603050405020304" pitchFamily="18" charset="0"/>
              </a:rPr>
              <a:t>(d) Research misconduct does not include honest error or differences of opinion.</a:t>
            </a:r>
          </a:p>
        </p:txBody>
      </p:sp>
    </p:spTree>
    <p:extLst>
      <p:ext uri="{BB962C8B-B14F-4D97-AF65-F5344CB8AC3E}">
        <p14:creationId xmlns:p14="http://schemas.microsoft.com/office/powerpoint/2010/main" val="12448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Codes and Policies for Research Ethics</a:t>
            </a:r>
            <a:br>
              <a:rPr lang="en-IN" dirty="0"/>
            </a:br>
            <a:endParaRPr lang="en-IN" dirty="0"/>
          </a:p>
        </p:txBody>
      </p:sp>
      <p:sp>
        <p:nvSpPr>
          <p:cNvPr id="3" name="Content Placeholder 2"/>
          <p:cNvSpPr>
            <a:spLocks noGrp="1"/>
          </p:cNvSpPr>
          <p:nvPr>
            <p:ph idx="1"/>
          </p:nvPr>
        </p:nvSpPr>
        <p:spPr>
          <a:xfrm>
            <a:off x="1295401" y="2285999"/>
            <a:ext cx="9601196" cy="3589869"/>
          </a:xfrm>
        </p:spPr>
        <p:txBody>
          <a:bodyPr/>
          <a:lstStyle/>
          <a:p>
            <a:r>
              <a:rPr lang="en-IN" dirty="0" smtClean="0"/>
              <a:t>Given </a:t>
            </a:r>
            <a:r>
              <a:rPr lang="en-IN" dirty="0"/>
              <a:t>the importance of ethics for the conduct of </a:t>
            </a:r>
            <a:r>
              <a:rPr lang="en-IN" dirty="0" smtClean="0"/>
              <a:t>research </a:t>
            </a:r>
            <a:r>
              <a:rPr lang="en-IN" dirty="0"/>
              <a:t>many different professional associations, government agencies, and universities have adopted specific codes, rules, and policies relating to research ethics. </a:t>
            </a:r>
            <a:endParaRPr lang="en-IN" dirty="0" smtClean="0"/>
          </a:p>
          <a:p>
            <a:pPr marL="0" indent="0">
              <a:buNone/>
            </a:pPr>
            <a:endParaRPr lang="en-IN" dirty="0" smtClean="0"/>
          </a:p>
          <a:p>
            <a:r>
              <a:rPr lang="en-IN" dirty="0" smtClean="0"/>
              <a:t>Many </a:t>
            </a:r>
            <a:r>
              <a:rPr lang="en-IN" dirty="0"/>
              <a:t>government agencies have ethics rules for funded researchers</a:t>
            </a:r>
            <a:r>
              <a:rPr lang="en-IN" dirty="0" smtClean="0"/>
              <a:t>.</a:t>
            </a:r>
          </a:p>
          <a:p>
            <a:r>
              <a:rPr lang="en-IN" dirty="0" smtClean="0"/>
              <a:t>Government </a:t>
            </a:r>
            <a:r>
              <a:rPr lang="en-IN" dirty="0"/>
              <a:t>officials have chosen to limit their </a:t>
            </a:r>
            <a:r>
              <a:rPr lang="en-IN" dirty="0" smtClean="0"/>
              <a:t>focus on “Research misconduct’’</a:t>
            </a:r>
            <a:endParaRPr lang="en-IN" dirty="0"/>
          </a:p>
          <a:p>
            <a:endParaRPr lang="en-IN" dirty="0"/>
          </a:p>
        </p:txBody>
      </p:sp>
    </p:spTree>
    <p:extLst>
      <p:ext uri="{BB962C8B-B14F-4D97-AF65-F5344CB8AC3E}">
        <p14:creationId xmlns:p14="http://schemas.microsoft.com/office/powerpoint/2010/main" val="300363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57957"/>
            <a:ext cx="9601196" cy="395110"/>
          </a:xfrm>
        </p:spPr>
        <p:txBody>
          <a:bodyPr>
            <a:normAutofit fontScale="90000"/>
          </a:bodyPr>
          <a:lstStyle/>
          <a:p>
            <a:r>
              <a:rPr lang="en-IN" dirty="0" smtClean="0"/>
              <a:t>Other Deviations</a:t>
            </a:r>
            <a:endParaRPr lang="en-IN" dirty="0"/>
          </a:p>
        </p:txBody>
      </p:sp>
      <p:sp>
        <p:nvSpPr>
          <p:cNvPr id="3" name="Content Placeholder 2"/>
          <p:cNvSpPr>
            <a:spLocks noGrp="1"/>
          </p:cNvSpPr>
          <p:nvPr>
            <p:ph idx="1"/>
          </p:nvPr>
        </p:nvSpPr>
        <p:spPr>
          <a:xfrm>
            <a:off x="1295401" y="1591733"/>
            <a:ext cx="9601196" cy="4284135"/>
          </a:xfrm>
        </p:spPr>
        <p:txBody>
          <a:bodyPr>
            <a:normAutofit fontScale="47500" lnSpcReduction="20000"/>
          </a:bodyPr>
          <a:lstStyle/>
          <a:p>
            <a:r>
              <a:rPr lang="en-IN" sz="5500" dirty="0" smtClean="0"/>
              <a:t>Many activities </a:t>
            </a:r>
            <a:r>
              <a:rPr lang="en-IN" sz="5500" dirty="0"/>
              <a:t>that the government does not define as "misconduct" but </a:t>
            </a:r>
            <a:r>
              <a:rPr lang="en-IN" sz="5500" dirty="0" smtClean="0"/>
              <a:t> </a:t>
            </a:r>
            <a:r>
              <a:rPr lang="en-IN" sz="5500" dirty="0"/>
              <a:t>are still regarded by most researchers as </a:t>
            </a:r>
            <a:r>
              <a:rPr lang="en-IN" sz="5500" dirty="0" smtClean="0"/>
              <a:t>unethical </a:t>
            </a:r>
            <a:r>
              <a:rPr lang="en-IN" sz="5500" dirty="0"/>
              <a:t>are </a:t>
            </a:r>
            <a:r>
              <a:rPr lang="en-IN" sz="5500" dirty="0" smtClean="0"/>
              <a:t>referred </a:t>
            </a:r>
            <a:r>
              <a:rPr lang="en-IN" sz="5500" dirty="0"/>
              <a:t>to as "other deviations" </a:t>
            </a:r>
            <a:r>
              <a:rPr lang="en-IN" sz="5500" dirty="0" smtClean="0"/>
              <a:t> e.g.</a:t>
            </a:r>
            <a:endParaRPr lang="en-IN" sz="5500" dirty="0"/>
          </a:p>
          <a:p>
            <a:pPr>
              <a:buFont typeface="Wingdings" panose="05000000000000000000" pitchFamily="2" charset="2"/>
              <a:buChar char="§"/>
            </a:pPr>
            <a:r>
              <a:rPr lang="en-IN" sz="4000" b="1" dirty="0" smtClean="0"/>
              <a:t> </a:t>
            </a:r>
            <a:r>
              <a:rPr lang="en-IN" sz="4900" b="1" dirty="0" smtClean="0"/>
              <a:t>Submitting and publishing the </a:t>
            </a:r>
            <a:r>
              <a:rPr lang="en-IN" sz="4900" b="1" dirty="0"/>
              <a:t>same paper </a:t>
            </a:r>
            <a:r>
              <a:rPr lang="en-IN" sz="4900" b="1" dirty="0" smtClean="0"/>
              <a:t>in </a:t>
            </a:r>
            <a:r>
              <a:rPr lang="en-IN" sz="4900" b="1" dirty="0"/>
              <a:t>different journals without telling the editors</a:t>
            </a:r>
          </a:p>
          <a:p>
            <a:pPr>
              <a:buFont typeface="Wingdings" panose="05000000000000000000" pitchFamily="2" charset="2"/>
              <a:buChar char="§"/>
            </a:pPr>
            <a:r>
              <a:rPr lang="en-IN" sz="4900" b="1" dirty="0"/>
              <a:t>Not informing a collaborator of your intent to file a patent in order to make sure that you are the sole inventor</a:t>
            </a:r>
          </a:p>
          <a:p>
            <a:pPr>
              <a:buFont typeface="Wingdings" panose="05000000000000000000" pitchFamily="2" charset="2"/>
              <a:buChar char="§"/>
            </a:pPr>
            <a:r>
              <a:rPr lang="en-IN" sz="4900" b="1" dirty="0"/>
              <a:t>Including a colleague as an author on a paper in return for a </a:t>
            </a:r>
            <a:r>
              <a:rPr lang="en-IN" sz="4900" b="1" dirty="0" smtClean="0"/>
              <a:t>favour </a:t>
            </a:r>
            <a:r>
              <a:rPr lang="en-IN" sz="4900" b="1" dirty="0"/>
              <a:t>even though the colleague did not make a serious contribution to the paper</a:t>
            </a:r>
          </a:p>
          <a:p>
            <a:pPr>
              <a:buFont typeface="Wingdings" panose="05000000000000000000" pitchFamily="2" charset="2"/>
              <a:buChar char="§"/>
            </a:pPr>
            <a:r>
              <a:rPr lang="en-IN" sz="4900" b="1" dirty="0" smtClean="0"/>
              <a:t>Share with </a:t>
            </a:r>
            <a:r>
              <a:rPr lang="en-IN" sz="4900" b="1" dirty="0"/>
              <a:t>your colleagues confidential data from a paper that you are reviewing for a journal</a:t>
            </a:r>
          </a:p>
          <a:p>
            <a:endParaRPr lang="en-IN" dirty="0"/>
          </a:p>
        </p:txBody>
      </p:sp>
    </p:spTree>
    <p:extLst>
      <p:ext uri="{BB962C8B-B14F-4D97-AF65-F5344CB8AC3E}">
        <p14:creationId xmlns:p14="http://schemas.microsoft.com/office/powerpoint/2010/main" val="143935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98311"/>
          </a:xfrm>
        </p:spPr>
        <p:txBody>
          <a:bodyPr>
            <a:normAutofit fontScale="90000"/>
          </a:bodyPr>
          <a:lstStyle/>
          <a:p>
            <a:r>
              <a:rPr lang="en-IN" dirty="0" smtClean="0"/>
              <a:t>Other deviations……….</a:t>
            </a:r>
            <a:endParaRPr lang="en-IN" dirty="0"/>
          </a:p>
        </p:txBody>
      </p:sp>
      <p:sp>
        <p:nvSpPr>
          <p:cNvPr id="3" name="Content Placeholder 2"/>
          <p:cNvSpPr>
            <a:spLocks noGrp="1"/>
          </p:cNvSpPr>
          <p:nvPr>
            <p:ph idx="1"/>
          </p:nvPr>
        </p:nvSpPr>
        <p:spPr>
          <a:xfrm>
            <a:off x="1295401" y="1580445"/>
            <a:ext cx="9601196" cy="4295424"/>
          </a:xfrm>
        </p:spPr>
        <p:txBody>
          <a:bodyPr>
            <a:normAutofit/>
          </a:bodyPr>
          <a:lstStyle/>
          <a:p>
            <a:r>
              <a:rPr lang="en-IN" dirty="0"/>
              <a:t>Using data, ideas, or methods you learn about while reviewing a grant or a papers without permission</a:t>
            </a:r>
          </a:p>
          <a:p>
            <a:r>
              <a:rPr lang="en-IN" dirty="0"/>
              <a:t>Trimming outliers from a data set without discussing your reasons in paper</a:t>
            </a:r>
          </a:p>
          <a:p>
            <a:r>
              <a:rPr lang="en-IN" dirty="0"/>
              <a:t>Using an inappropriate statistical technique in order to enhance the significance of your research</a:t>
            </a:r>
          </a:p>
          <a:p>
            <a:r>
              <a:rPr lang="en-IN" dirty="0"/>
              <a:t>Stretching the truth on a grant application in order to convince reviewers that your project will make a significant contribution to the field</a:t>
            </a:r>
          </a:p>
          <a:p>
            <a:r>
              <a:rPr lang="en-IN" dirty="0"/>
              <a:t>Conducting a review of the literature that fails to acknowledge the contributions of other people in the field or relevant prior work</a:t>
            </a:r>
          </a:p>
          <a:p>
            <a:endParaRPr lang="en-IN" dirty="0"/>
          </a:p>
        </p:txBody>
      </p:sp>
    </p:spTree>
    <p:extLst>
      <p:ext uri="{BB962C8B-B14F-4D97-AF65-F5344CB8AC3E}">
        <p14:creationId xmlns:p14="http://schemas.microsoft.com/office/powerpoint/2010/main" val="403869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64446"/>
          </a:xfrm>
        </p:spPr>
        <p:txBody>
          <a:bodyPr>
            <a:normAutofit fontScale="90000"/>
          </a:bodyPr>
          <a:lstStyle/>
          <a:p>
            <a:r>
              <a:rPr lang="en-IN" dirty="0" smtClean="0"/>
              <a:t>Other deviations…….</a:t>
            </a:r>
            <a:endParaRPr lang="en-IN" dirty="0"/>
          </a:p>
        </p:txBody>
      </p:sp>
      <p:sp>
        <p:nvSpPr>
          <p:cNvPr id="3" name="Content Placeholder 2"/>
          <p:cNvSpPr>
            <a:spLocks noGrp="1"/>
          </p:cNvSpPr>
          <p:nvPr>
            <p:ph idx="1"/>
          </p:nvPr>
        </p:nvSpPr>
        <p:spPr>
          <a:xfrm>
            <a:off x="1295401" y="1896533"/>
            <a:ext cx="9601196" cy="3979335"/>
          </a:xfrm>
        </p:spPr>
        <p:txBody>
          <a:bodyPr>
            <a:normAutofit/>
          </a:bodyPr>
          <a:lstStyle/>
          <a:p>
            <a:r>
              <a:rPr lang="en-IN" dirty="0"/>
              <a:t>Stretching the truth on a job application or curriculum vita</a:t>
            </a:r>
          </a:p>
          <a:p>
            <a:r>
              <a:rPr lang="en-IN" dirty="0"/>
              <a:t>Giving the same research project to two graduate students in order to see who can do it the fastest</a:t>
            </a:r>
          </a:p>
          <a:p>
            <a:r>
              <a:rPr lang="en-IN" dirty="0"/>
              <a:t>Overworking, neglecting, or exploiting graduate or post-doctoral students</a:t>
            </a:r>
          </a:p>
          <a:p>
            <a:r>
              <a:rPr lang="en-IN" dirty="0"/>
              <a:t>Failing to keep good research records</a:t>
            </a:r>
          </a:p>
          <a:p>
            <a:r>
              <a:rPr lang="en-IN" dirty="0"/>
              <a:t>Failing to maintain research data for a reasonable period of </a:t>
            </a:r>
            <a:r>
              <a:rPr lang="en-IN" dirty="0" smtClean="0"/>
              <a:t>time</a:t>
            </a:r>
            <a:endParaRPr lang="en-IN" dirty="0"/>
          </a:p>
        </p:txBody>
      </p:sp>
    </p:spTree>
    <p:extLst>
      <p:ext uri="{BB962C8B-B14F-4D97-AF65-F5344CB8AC3E}">
        <p14:creationId xmlns:p14="http://schemas.microsoft.com/office/powerpoint/2010/main" val="281241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179"/>
          </a:xfrm>
        </p:spPr>
        <p:txBody>
          <a:bodyPr>
            <a:normAutofit fontScale="90000"/>
          </a:bodyPr>
          <a:lstStyle/>
          <a:p>
            <a:r>
              <a:rPr lang="en-IN" dirty="0" smtClean="0"/>
              <a:t>Other deviations…….</a:t>
            </a:r>
            <a:endParaRPr lang="en-IN" dirty="0"/>
          </a:p>
        </p:txBody>
      </p:sp>
      <p:sp>
        <p:nvSpPr>
          <p:cNvPr id="3" name="Content Placeholder 2"/>
          <p:cNvSpPr>
            <a:spLocks noGrp="1"/>
          </p:cNvSpPr>
          <p:nvPr>
            <p:ph idx="1"/>
          </p:nvPr>
        </p:nvSpPr>
        <p:spPr>
          <a:xfrm>
            <a:off x="1295401" y="1614311"/>
            <a:ext cx="9601196" cy="4261557"/>
          </a:xfrm>
        </p:spPr>
        <p:txBody>
          <a:bodyPr>
            <a:normAutofit/>
          </a:bodyPr>
          <a:lstStyle/>
          <a:p>
            <a:r>
              <a:rPr lang="en-IN" dirty="0"/>
              <a:t>Making derogatory comments and personal attacks in your review of author's submission</a:t>
            </a:r>
          </a:p>
          <a:p>
            <a:r>
              <a:rPr lang="en-IN" dirty="0"/>
              <a:t>Promising a student a better grade for sexual </a:t>
            </a:r>
            <a:r>
              <a:rPr lang="en-IN" dirty="0" smtClean="0"/>
              <a:t>favours</a:t>
            </a:r>
            <a:endParaRPr lang="en-IN" dirty="0"/>
          </a:p>
          <a:p>
            <a:r>
              <a:rPr lang="en-IN" dirty="0"/>
              <a:t>Using a racist </a:t>
            </a:r>
            <a:r>
              <a:rPr lang="en-IN" dirty="0" smtClean="0"/>
              <a:t>epithet (abuse) </a:t>
            </a:r>
            <a:r>
              <a:rPr lang="en-IN" dirty="0"/>
              <a:t>in the laboratory</a:t>
            </a:r>
          </a:p>
          <a:p>
            <a:r>
              <a:rPr lang="en-IN" dirty="0"/>
              <a:t>Making significant deviations from the research protocol approved by your institution's Animal Care and Use Committee or Institutional Review Board for Human Subjects Research without telling the committee or the board</a:t>
            </a:r>
          </a:p>
          <a:p>
            <a:r>
              <a:rPr lang="en-IN" dirty="0"/>
              <a:t>Not reporting an adverse event in a human research experiment</a:t>
            </a:r>
          </a:p>
          <a:p>
            <a:endParaRPr lang="en-IN" dirty="0"/>
          </a:p>
        </p:txBody>
      </p:sp>
    </p:spTree>
    <p:extLst>
      <p:ext uri="{BB962C8B-B14F-4D97-AF65-F5344CB8AC3E}">
        <p14:creationId xmlns:p14="http://schemas.microsoft.com/office/powerpoint/2010/main" val="309991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72534"/>
          </a:xfrm>
        </p:spPr>
        <p:txBody>
          <a:bodyPr>
            <a:normAutofit fontScale="90000"/>
          </a:bodyPr>
          <a:lstStyle/>
          <a:p>
            <a:r>
              <a:rPr lang="en-IN" dirty="0" smtClean="0"/>
              <a:t>Other deviations…….</a:t>
            </a:r>
            <a:endParaRPr lang="en-IN" dirty="0"/>
          </a:p>
        </p:txBody>
      </p:sp>
      <p:sp>
        <p:nvSpPr>
          <p:cNvPr id="3" name="Content Placeholder 2"/>
          <p:cNvSpPr>
            <a:spLocks noGrp="1"/>
          </p:cNvSpPr>
          <p:nvPr>
            <p:ph idx="1"/>
          </p:nvPr>
        </p:nvSpPr>
        <p:spPr>
          <a:xfrm>
            <a:off x="1295401" y="1444979"/>
            <a:ext cx="9601196" cy="4430890"/>
          </a:xfrm>
        </p:spPr>
        <p:txBody>
          <a:bodyPr>
            <a:normAutofit fontScale="92500" lnSpcReduction="20000"/>
          </a:bodyPr>
          <a:lstStyle/>
          <a:p>
            <a:r>
              <a:rPr lang="en-IN" dirty="0" smtClean="0"/>
              <a:t>Wasting </a:t>
            </a:r>
            <a:r>
              <a:rPr lang="en-IN" dirty="0"/>
              <a:t>animals in research</a:t>
            </a:r>
          </a:p>
          <a:p>
            <a:r>
              <a:rPr lang="en-IN" dirty="0"/>
              <a:t>Exposing students and staff to biological risks in violation of your institution's biosafety rules</a:t>
            </a:r>
          </a:p>
          <a:p>
            <a:r>
              <a:rPr lang="en-IN" dirty="0"/>
              <a:t>Sabotaging someone's work</a:t>
            </a:r>
          </a:p>
          <a:p>
            <a:r>
              <a:rPr lang="en-IN" dirty="0"/>
              <a:t>Stealing supplies, books, or data</a:t>
            </a:r>
          </a:p>
          <a:p>
            <a:r>
              <a:rPr lang="en-IN" dirty="0"/>
              <a:t>Rigging an experiment so you know how it will turn out</a:t>
            </a:r>
          </a:p>
          <a:p>
            <a:r>
              <a:rPr lang="en-IN" dirty="0"/>
              <a:t>Making unauthorized copies of data, papers, or computer programs</a:t>
            </a:r>
          </a:p>
          <a:p>
            <a:r>
              <a:rPr lang="en-IN" dirty="0"/>
              <a:t>Owning </a:t>
            </a:r>
            <a:r>
              <a:rPr lang="en-IN" dirty="0" smtClean="0"/>
              <a:t>huge sum  </a:t>
            </a:r>
            <a:r>
              <a:rPr lang="en-IN" dirty="0"/>
              <a:t>in stock in a company that sponsors your research and not disclosing this financial interest</a:t>
            </a:r>
          </a:p>
          <a:p>
            <a:r>
              <a:rPr lang="en-IN" dirty="0"/>
              <a:t>Deliberately overestimating the clinical significance of a new drug in order to obtain economic benefits</a:t>
            </a:r>
          </a:p>
          <a:p>
            <a:endParaRPr lang="en-IN" dirty="0"/>
          </a:p>
        </p:txBody>
      </p:sp>
    </p:spTree>
    <p:extLst>
      <p:ext uri="{BB962C8B-B14F-4D97-AF65-F5344CB8AC3E}">
        <p14:creationId xmlns:p14="http://schemas.microsoft.com/office/powerpoint/2010/main" val="65945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25690"/>
          </a:xfrm>
        </p:spPr>
        <p:txBody>
          <a:bodyPr>
            <a:normAutofit/>
          </a:bodyPr>
          <a:lstStyle/>
          <a:p>
            <a:r>
              <a:rPr lang="en-IN" dirty="0"/>
              <a:t>E</a:t>
            </a:r>
            <a:r>
              <a:rPr lang="en-IN" dirty="0" smtClean="0"/>
              <a:t>thical dilemmas</a:t>
            </a:r>
            <a:endParaRPr lang="en-IN" dirty="0"/>
          </a:p>
        </p:txBody>
      </p:sp>
      <p:sp>
        <p:nvSpPr>
          <p:cNvPr id="3" name="Content Placeholder 2"/>
          <p:cNvSpPr>
            <a:spLocks noGrp="1"/>
          </p:cNvSpPr>
          <p:nvPr>
            <p:ph idx="1"/>
          </p:nvPr>
        </p:nvSpPr>
        <p:spPr>
          <a:xfrm>
            <a:off x="1295401" y="2370666"/>
            <a:ext cx="9601196" cy="3505201"/>
          </a:xfrm>
        </p:spPr>
        <p:txBody>
          <a:bodyPr/>
          <a:lstStyle/>
          <a:p>
            <a:r>
              <a:rPr lang="en-IN" dirty="0" smtClean="0"/>
              <a:t>Sometimes different </a:t>
            </a:r>
            <a:r>
              <a:rPr lang="en-IN" dirty="0"/>
              <a:t>people disagree about the proper course of action and there is no broad consensus about what should be done. </a:t>
            </a:r>
            <a:endParaRPr lang="en-IN" dirty="0" smtClean="0"/>
          </a:p>
          <a:p>
            <a:r>
              <a:rPr lang="en-IN" dirty="0" smtClean="0"/>
              <a:t>In </a:t>
            </a:r>
            <a:r>
              <a:rPr lang="en-IN" dirty="0"/>
              <a:t>these situations, there may be good arguments on both sides of the issue and different ethical principles may conflict. </a:t>
            </a:r>
            <a:endParaRPr lang="en-IN" dirty="0" smtClean="0"/>
          </a:p>
          <a:p>
            <a:r>
              <a:rPr lang="en-IN" dirty="0" smtClean="0"/>
              <a:t>These </a:t>
            </a:r>
            <a:r>
              <a:rPr lang="en-IN" dirty="0"/>
              <a:t>situations create difficult decisions for research known as ethical or moral dilemmas. </a:t>
            </a:r>
          </a:p>
        </p:txBody>
      </p:sp>
    </p:spTree>
    <p:extLst>
      <p:ext uri="{BB962C8B-B14F-4D97-AF65-F5344CB8AC3E}">
        <p14:creationId xmlns:p14="http://schemas.microsoft.com/office/powerpoint/2010/main" val="261349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66045"/>
            <a:ext cx="9601196" cy="530578"/>
          </a:xfrm>
        </p:spPr>
        <p:txBody>
          <a:bodyPr>
            <a:normAutofit fontScale="90000"/>
          </a:bodyPr>
          <a:lstStyle/>
          <a:p>
            <a:r>
              <a:rPr lang="en-IN" dirty="0" smtClean="0"/>
              <a:t>Books</a:t>
            </a:r>
            <a:endParaRPr lang="en-IN" dirty="0"/>
          </a:p>
        </p:txBody>
      </p:sp>
      <p:sp>
        <p:nvSpPr>
          <p:cNvPr id="3" name="Content Placeholder 2"/>
          <p:cNvSpPr>
            <a:spLocks noGrp="1"/>
          </p:cNvSpPr>
          <p:nvPr>
            <p:ph idx="1"/>
          </p:nvPr>
        </p:nvSpPr>
        <p:spPr>
          <a:xfrm>
            <a:off x="1295401" y="1456267"/>
            <a:ext cx="9601196" cy="4419601"/>
          </a:xfrm>
        </p:spPr>
        <p:txBody>
          <a:bodyPr>
            <a:normAutofit/>
          </a:bodyPr>
          <a:lstStyle/>
          <a:p>
            <a:pPr marL="0" indent="0">
              <a:buNone/>
            </a:pPr>
            <a:r>
              <a:rPr lang="en-IN" sz="2900" dirty="0" smtClean="0"/>
              <a:t>1. Ethics </a:t>
            </a:r>
            <a:r>
              <a:rPr lang="en-IN" sz="2900" dirty="0"/>
              <a:t>in Qualitative </a:t>
            </a:r>
            <a:r>
              <a:rPr lang="en-IN" sz="2900" dirty="0" smtClean="0"/>
              <a:t>Research   (ISBN</a:t>
            </a:r>
            <a:r>
              <a:rPr lang="en-IN" sz="2900" dirty="0"/>
              <a:t>: </a:t>
            </a:r>
            <a:r>
              <a:rPr lang="en-IN" sz="2900" dirty="0" smtClean="0"/>
              <a:t>9780857021410)  Publication </a:t>
            </a:r>
            <a:r>
              <a:rPr lang="en-IN" sz="2900" dirty="0"/>
              <a:t>Date: 2012</a:t>
            </a:r>
          </a:p>
          <a:p>
            <a:pPr marL="0" indent="0">
              <a:buNone/>
            </a:pPr>
            <a:r>
              <a:rPr lang="en-IN" sz="2900" dirty="0" smtClean="0"/>
              <a:t>2.The </a:t>
            </a:r>
            <a:r>
              <a:rPr lang="en-IN" sz="2900" dirty="0"/>
              <a:t>Student's Guide to Research </a:t>
            </a:r>
            <a:r>
              <a:rPr lang="en-IN" sz="2900" dirty="0" smtClean="0"/>
              <a:t>Ethics  (ISBN</a:t>
            </a:r>
            <a:r>
              <a:rPr lang="en-IN" sz="2900" dirty="0"/>
              <a:t>: </a:t>
            </a:r>
            <a:r>
              <a:rPr lang="en-IN" sz="2900" dirty="0" smtClean="0"/>
              <a:t>9780335240166 ) Publication </a:t>
            </a:r>
            <a:r>
              <a:rPr lang="en-IN" sz="2900" dirty="0"/>
              <a:t>Date: 2010</a:t>
            </a:r>
          </a:p>
          <a:p>
            <a:pPr marL="0" indent="0">
              <a:buNone/>
            </a:pPr>
            <a:r>
              <a:rPr lang="en-IN" sz="2900" dirty="0"/>
              <a:t> </a:t>
            </a:r>
            <a:r>
              <a:rPr lang="en-IN" sz="2900" dirty="0" smtClean="0"/>
              <a:t>3. On </a:t>
            </a:r>
            <a:r>
              <a:rPr lang="en-IN" sz="2900" dirty="0"/>
              <a:t>Being a </a:t>
            </a:r>
            <a:r>
              <a:rPr lang="en-IN" sz="2900" dirty="0" smtClean="0"/>
              <a:t>Scientist , (ISBN</a:t>
            </a:r>
            <a:r>
              <a:rPr lang="en-IN" sz="2900" dirty="0"/>
              <a:t>: </a:t>
            </a:r>
            <a:r>
              <a:rPr lang="en-IN" sz="2900" dirty="0" smtClean="0"/>
              <a:t>9780309119702)  , Publication </a:t>
            </a:r>
            <a:r>
              <a:rPr lang="en-IN" sz="2900" dirty="0"/>
              <a:t>Date: 2009</a:t>
            </a:r>
          </a:p>
          <a:p>
            <a:pPr marL="0" indent="0">
              <a:buNone/>
            </a:pPr>
            <a:r>
              <a:rPr lang="en-IN" sz="2900" dirty="0"/>
              <a:t> </a:t>
            </a:r>
            <a:r>
              <a:rPr lang="en-IN" sz="2900" dirty="0" smtClean="0"/>
              <a:t>4.  The </a:t>
            </a:r>
            <a:r>
              <a:rPr lang="en-IN" sz="2900" dirty="0"/>
              <a:t>Ethics of </a:t>
            </a:r>
            <a:r>
              <a:rPr lang="en-IN" sz="2900" dirty="0" smtClean="0"/>
              <a:t>Science (ISBN</a:t>
            </a:r>
            <a:r>
              <a:rPr lang="en-IN" sz="2900" dirty="0"/>
              <a:t>: </a:t>
            </a:r>
            <a:r>
              <a:rPr lang="en-IN" sz="2900" dirty="0" smtClean="0"/>
              <a:t>0415166977) Publication </a:t>
            </a:r>
            <a:r>
              <a:rPr lang="en-IN" sz="2900" dirty="0"/>
              <a:t>Date: 1998</a:t>
            </a:r>
          </a:p>
          <a:p>
            <a:endParaRPr lang="en-IN" dirty="0"/>
          </a:p>
        </p:txBody>
      </p:sp>
    </p:spTree>
    <p:extLst>
      <p:ext uri="{BB962C8B-B14F-4D97-AF65-F5344CB8AC3E}">
        <p14:creationId xmlns:p14="http://schemas.microsoft.com/office/powerpoint/2010/main" val="4112900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3157"/>
          </a:xfrm>
        </p:spPr>
        <p:txBody>
          <a:bodyPr>
            <a:normAutofit fontScale="90000"/>
          </a:bodyPr>
          <a:lstStyle/>
          <a:p>
            <a:r>
              <a:rPr lang="en-IN" dirty="0" smtClean="0"/>
              <a:t>Example of Ethical Dilemma</a:t>
            </a:r>
            <a:endParaRPr lang="en-IN" dirty="0"/>
          </a:p>
        </p:txBody>
      </p:sp>
      <p:sp>
        <p:nvSpPr>
          <p:cNvPr id="3" name="Content Placeholder 2"/>
          <p:cNvSpPr>
            <a:spLocks noGrp="1"/>
          </p:cNvSpPr>
          <p:nvPr>
            <p:ph idx="1"/>
          </p:nvPr>
        </p:nvSpPr>
        <p:spPr>
          <a:xfrm>
            <a:off x="1295401" y="1535289"/>
            <a:ext cx="9601196" cy="4340579"/>
          </a:xfrm>
        </p:spPr>
        <p:txBody>
          <a:bodyPr>
            <a:normAutofit fontScale="77500" lnSpcReduction="20000"/>
          </a:bodyPr>
          <a:lstStyle/>
          <a:p>
            <a:r>
              <a:rPr lang="en-IN" dirty="0" smtClean="0"/>
              <a:t>Suppose a researcher collects data for the effect of pesticides on the health of few thousand  farmers and other workers . </a:t>
            </a:r>
          </a:p>
          <a:p>
            <a:r>
              <a:rPr lang="en-IN" dirty="0" smtClean="0"/>
              <a:t>He publishes  work relating  to the study  of effect of pesticides  on different cancers.</a:t>
            </a:r>
          </a:p>
          <a:p>
            <a:r>
              <a:rPr lang="en-IN" dirty="0" smtClean="0"/>
              <a:t> In the mean time another team asks him for the data to study the pesticide effect on Parkinson and Alzheimer diseases.</a:t>
            </a:r>
          </a:p>
          <a:p>
            <a:r>
              <a:rPr lang="en-IN" dirty="0" smtClean="0"/>
              <a:t>The </a:t>
            </a:r>
            <a:r>
              <a:rPr lang="en-IN" dirty="0" err="1" smtClean="0"/>
              <a:t>researcher,s</a:t>
            </a:r>
            <a:r>
              <a:rPr lang="en-IN" dirty="0" smtClean="0"/>
              <a:t> next plan was to work on the </a:t>
            </a:r>
            <a:r>
              <a:rPr lang="en-IN" dirty="0"/>
              <a:t>same </a:t>
            </a:r>
            <a:r>
              <a:rPr lang="en-IN" dirty="0" smtClean="0"/>
              <a:t>problem</a:t>
            </a:r>
          </a:p>
          <a:p>
            <a:r>
              <a:rPr lang="en-IN" dirty="0" smtClean="0"/>
              <a:t>The </a:t>
            </a:r>
            <a:r>
              <a:rPr lang="en-IN" dirty="0"/>
              <a:t>ethical norm of openness </a:t>
            </a:r>
            <a:r>
              <a:rPr lang="en-IN" dirty="0" smtClean="0"/>
              <a:t>and his funding </a:t>
            </a:r>
            <a:r>
              <a:rPr lang="en-IN" dirty="0" err="1" smtClean="0"/>
              <a:t>agency,s</a:t>
            </a:r>
            <a:r>
              <a:rPr lang="en-IN" dirty="0" smtClean="0"/>
              <a:t> rules oblige him  </a:t>
            </a:r>
            <a:r>
              <a:rPr lang="en-IN" dirty="0"/>
              <a:t>to share data with the other research team. </a:t>
            </a:r>
            <a:endParaRPr lang="en-IN" dirty="0" smtClean="0"/>
          </a:p>
          <a:p>
            <a:r>
              <a:rPr lang="en-IN" dirty="0" smtClean="0"/>
              <a:t> </a:t>
            </a:r>
            <a:r>
              <a:rPr lang="en-IN" dirty="0"/>
              <a:t>On the other hand, if </a:t>
            </a:r>
            <a:r>
              <a:rPr lang="en-IN" dirty="0" smtClean="0"/>
              <a:t>he </a:t>
            </a:r>
            <a:r>
              <a:rPr lang="en-IN" dirty="0"/>
              <a:t>shares data with the other team, they may publish results that </a:t>
            </a:r>
            <a:r>
              <a:rPr lang="en-IN" dirty="0" smtClean="0"/>
              <a:t>he </a:t>
            </a:r>
            <a:r>
              <a:rPr lang="en-IN" dirty="0"/>
              <a:t>was planning to publish, thus depriving </a:t>
            </a:r>
            <a:r>
              <a:rPr lang="en-IN" dirty="0" smtClean="0"/>
              <a:t>him </a:t>
            </a:r>
            <a:r>
              <a:rPr lang="en-IN" dirty="0"/>
              <a:t>(and </a:t>
            </a:r>
            <a:r>
              <a:rPr lang="en-IN" dirty="0" smtClean="0"/>
              <a:t>his </a:t>
            </a:r>
            <a:r>
              <a:rPr lang="en-IN" dirty="0"/>
              <a:t>team) of recognition and priority. </a:t>
            </a:r>
            <a:r>
              <a:rPr lang="en-IN" dirty="0" smtClean="0"/>
              <a:t> </a:t>
            </a:r>
          </a:p>
          <a:p>
            <a:r>
              <a:rPr lang="en-IN" dirty="0" smtClean="0"/>
              <a:t>There </a:t>
            </a:r>
            <a:r>
              <a:rPr lang="en-IN" dirty="0"/>
              <a:t>are good arguments on both sides of this issue </a:t>
            </a:r>
            <a:r>
              <a:rPr lang="en-IN" dirty="0" smtClean="0"/>
              <a:t>One </a:t>
            </a:r>
            <a:r>
              <a:rPr lang="en-IN" dirty="0"/>
              <a:t>possible option is to share data, provided that the investigators sign a data use </a:t>
            </a:r>
            <a:r>
              <a:rPr lang="en-IN" dirty="0" smtClean="0"/>
              <a:t>agreement (MOU). </a:t>
            </a:r>
            <a:r>
              <a:rPr lang="en-IN" dirty="0"/>
              <a:t>The agreement could define allowable uses of the data, publication plans, authorship, etc. </a:t>
            </a:r>
            <a:endParaRPr lang="en-IN" dirty="0" smtClean="0"/>
          </a:p>
          <a:p>
            <a:r>
              <a:rPr lang="en-IN" dirty="0" smtClean="0"/>
              <a:t>Another </a:t>
            </a:r>
            <a:r>
              <a:rPr lang="en-IN" dirty="0"/>
              <a:t>option would be to offer to collaborate with the researchers.</a:t>
            </a:r>
          </a:p>
        </p:txBody>
      </p:sp>
    </p:spTree>
    <p:extLst>
      <p:ext uri="{BB962C8B-B14F-4D97-AF65-F5344CB8AC3E}">
        <p14:creationId xmlns:p14="http://schemas.microsoft.com/office/powerpoint/2010/main" val="310458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33779"/>
          </a:xfrm>
        </p:spPr>
        <p:txBody>
          <a:bodyPr>
            <a:normAutofit fontScale="90000"/>
          </a:bodyPr>
          <a:lstStyle/>
          <a:p>
            <a:r>
              <a:rPr lang="en-IN" sz="2400" b="1" dirty="0"/>
              <a:t>General </a:t>
            </a:r>
            <a:r>
              <a:rPr lang="en-IN" sz="2400" b="1" dirty="0" smtClean="0"/>
              <a:t> ethical guidelines &amp; other deviations  </a:t>
            </a:r>
            <a:r>
              <a:rPr lang="en-IN" sz="2400" b="1" dirty="0"/>
              <a:t>for research students and </a:t>
            </a:r>
            <a:r>
              <a:rPr lang="en-IN" sz="2400" b="1" dirty="0" smtClean="0"/>
              <a:t>supervisors for IIITA</a:t>
            </a:r>
            <a:endParaRPr lang="en-IN" sz="2400" b="1" dirty="0"/>
          </a:p>
        </p:txBody>
      </p:sp>
      <p:sp>
        <p:nvSpPr>
          <p:cNvPr id="3" name="Content Placeholder 2"/>
          <p:cNvSpPr>
            <a:spLocks noGrp="1"/>
          </p:cNvSpPr>
          <p:nvPr>
            <p:ph idx="1"/>
          </p:nvPr>
        </p:nvSpPr>
        <p:spPr>
          <a:xfrm>
            <a:off x="1295401" y="1715911"/>
            <a:ext cx="9601196" cy="4159957"/>
          </a:xfrm>
        </p:spPr>
        <p:txBody>
          <a:bodyPr>
            <a:normAutofit fontScale="85000" lnSpcReduction="20000"/>
          </a:bodyPr>
          <a:lstStyle/>
          <a:p>
            <a:r>
              <a:rPr lang="en-IN" dirty="0" smtClean="0"/>
              <a:t>1</a:t>
            </a:r>
            <a:r>
              <a:rPr lang="en-IN" dirty="0"/>
              <a:t>. A research student cannot collaborate with any other faculty, student or friend in his/her own institute or outside  without  permission of his/her supervisor</a:t>
            </a:r>
          </a:p>
          <a:p>
            <a:r>
              <a:rPr lang="en-IN" dirty="0"/>
              <a:t>2. A research scholar cannot publish in any journal, magazine or popular article pertaining to the work done in his lab (Part or full) , without  taking permission from the supervisor. You can be blacklisted not only from the journal but all other journals belonging to that group</a:t>
            </a:r>
          </a:p>
          <a:p>
            <a:r>
              <a:rPr lang="en-IN" dirty="0"/>
              <a:t>3. Students are not permitted  to disclose ideas/concepts, which have been discussed (partially or fully) with his/her supervisor or  with laboratory members, with others not belonging to his/her group.(otherwise you will not be able to patent it later) </a:t>
            </a:r>
          </a:p>
          <a:p>
            <a:r>
              <a:rPr lang="en-IN" dirty="0"/>
              <a:t>4. Students are not allowed to share or  use equipment,  computational and experimental tools developed (in collaboration with his/her supervisor and colleagues) in the laboratory with others (members of other groups and friends) without intimating the supervisor.</a:t>
            </a:r>
          </a:p>
          <a:p>
            <a:r>
              <a:rPr lang="en-IN" dirty="0"/>
              <a:t>5. A research scholar is supposed to publish the work done by him/her in a laboratory before leaving, however, if he/she leaves without completing a certain piece of work and another student completes it ,it will be supervisor’s decision to give him/her the credit</a:t>
            </a:r>
            <a:r>
              <a:rPr lang="en-IN" dirty="0" smtClean="0"/>
              <a:t>.</a:t>
            </a:r>
            <a:endParaRPr lang="en-IN" dirty="0"/>
          </a:p>
        </p:txBody>
      </p:sp>
    </p:spTree>
    <p:extLst>
      <p:ext uri="{BB962C8B-B14F-4D97-AF65-F5344CB8AC3E}">
        <p14:creationId xmlns:p14="http://schemas.microsoft.com/office/powerpoint/2010/main" val="293967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78935"/>
          </a:xfrm>
        </p:spPr>
        <p:txBody>
          <a:bodyPr>
            <a:normAutofit fontScale="90000"/>
          </a:bodyPr>
          <a:lstStyle/>
          <a:p>
            <a:r>
              <a:rPr lang="en-IN" dirty="0"/>
              <a:t>General  </a:t>
            </a:r>
            <a:r>
              <a:rPr lang="en-IN" dirty="0" smtClean="0"/>
              <a:t>institutional ethical </a:t>
            </a:r>
            <a:r>
              <a:rPr lang="en-IN" dirty="0"/>
              <a:t>guidelines </a:t>
            </a:r>
            <a:r>
              <a:rPr lang="en-IN" dirty="0" smtClean="0"/>
              <a:t>………</a:t>
            </a:r>
            <a:endParaRPr lang="en-IN" dirty="0"/>
          </a:p>
        </p:txBody>
      </p:sp>
      <p:sp>
        <p:nvSpPr>
          <p:cNvPr id="3" name="Content Placeholder 2"/>
          <p:cNvSpPr>
            <a:spLocks noGrp="1"/>
          </p:cNvSpPr>
          <p:nvPr>
            <p:ph idx="1"/>
          </p:nvPr>
        </p:nvSpPr>
        <p:spPr>
          <a:xfrm>
            <a:off x="1295401" y="1761067"/>
            <a:ext cx="9601196" cy="4114801"/>
          </a:xfrm>
        </p:spPr>
        <p:txBody>
          <a:bodyPr>
            <a:normAutofit fontScale="77500" lnSpcReduction="20000"/>
          </a:bodyPr>
          <a:lstStyle/>
          <a:p>
            <a:r>
              <a:rPr lang="en-IN" dirty="0"/>
              <a:t>6. In case a research scholar is involved in developing a computational /experimental tool , and he wants to use that while working in another lab ,still he will have to ask permission of his supervisor. If the tool (may be </a:t>
            </a:r>
            <a:r>
              <a:rPr lang="en-IN" dirty="0" smtClean="0"/>
              <a:t>software</a:t>
            </a:r>
            <a:r>
              <a:rPr lang="en-IN" dirty="0"/>
              <a:t>) is patented or has a copyright , he can use it for academic purpose but not for any financial gain For commercial purpose he has to obtain licence.</a:t>
            </a:r>
          </a:p>
          <a:p>
            <a:r>
              <a:rPr lang="en-IN" dirty="0"/>
              <a:t>7. Copyright infringement  is punishable under law .Substantial monetary damages can be awarded ( reported up to $150,000 if the infringement was wilful )</a:t>
            </a:r>
          </a:p>
          <a:p>
            <a:r>
              <a:rPr lang="en-IN" dirty="0"/>
              <a:t>8. Students working in projects or getting fellowship from institution cannot get involved in any other job even in their spare time . They can collaborate with other investigators and work part time in their labs only to complete their own project work.</a:t>
            </a:r>
          </a:p>
          <a:p>
            <a:r>
              <a:rPr lang="en-IN" dirty="0"/>
              <a:t>9. A student working under  joint  supervision of more than one investigator has the right to work in either, s lab . However the other students  working  with these supervisors can use the other lab only with permission of respective faculty.</a:t>
            </a:r>
          </a:p>
          <a:p>
            <a:r>
              <a:rPr lang="en-IN" dirty="0"/>
              <a:t>10. Plagiarism (copying other’s work and claiming as your own) or manipulating results are  serious ethical offense, and  can  result in serious damage to your career .</a:t>
            </a:r>
          </a:p>
          <a:p>
            <a:endParaRPr lang="en-IN" dirty="0"/>
          </a:p>
          <a:p>
            <a:endParaRPr lang="en-IN" dirty="0"/>
          </a:p>
          <a:p>
            <a:endParaRPr lang="en-IN" dirty="0"/>
          </a:p>
        </p:txBody>
      </p:sp>
    </p:spTree>
    <p:extLst>
      <p:ext uri="{BB962C8B-B14F-4D97-AF65-F5344CB8AC3E}">
        <p14:creationId xmlns:p14="http://schemas.microsoft.com/office/powerpoint/2010/main" val="368885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012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3157"/>
          </a:xfrm>
        </p:spPr>
        <p:txBody>
          <a:bodyPr>
            <a:normAutofit fontScale="90000"/>
          </a:bodyPr>
          <a:lstStyle/>
          <a:p>
            <a:r>
              <a:rPr lang="en-IN" dirty="0"/>
              <a:t>Why is Ethics important in Research?</a:t>
            </a:r>
          </a:p>
        </p:txBody>
      </p:sp>
      <p:sp>
        <p:nvSpPr>
          <p:cNvPr id="3" name="Content Placeholder 2"/>
          <p:cNvSpPr>
            <a:spLocks noGrp="1"/>
          </p:cNvSpPr>
          <p:nvPr>
            <p:ph idx="1"/>
          </p:nvPr>
        </p:nvSpPr>
        <p:spPr>
          <a:xfrm>
            <a:off x="1295401" y="1840089"/>
            <a:ext cx="9601196" cy="4035779"/>
          </a:xfrm>
        </p:spPr>
        <p:txBody>
          <a:bodyPr>
            <a:normAutofit fontScale="85000" lnSpcReduction="20000"/>
          </a:bodyPr>
          <a:lstStyle/>
          <a:p>
            <a:r>
              <a:rPr lang="en-IN" dirty="0"/>
              <a:t>There are several reasons why it is important to adhere to ethical norms in research</a:t>
            </a:r>
            <a:r>
              <a:rPr lang="en-IN" dirty="0" smtClean="0"/>
              <a:t>.</a:t>
            </a:r>
          </a:p>
          <a:p>
            <a:r>
              <a:rPr lang="en-IN" dirty="0" smtClean="0"/>
              <a:t> </a:t>
            </a:r>
          </a:p>
          <a:p>
            <a:r>
              <a:rPr lang="en-IN" dirty="0" smtClean="0"/>
              <a:t>(</a:t>
            </a:r>
            <a:r>
              <a:rPr lang="en-IN" dirty="0"/>
              <a:t>1)	Norms promote the aims of research, such as knowledge, truth, and avoidance of error.  Prohibitions against fabricating, falsifying, or misrepresenting research data promote the truth and minimize error.</a:t>
            </a:r>
          </a:p>
          <a:p>
            <a:r>
              <a:rPr lang="en-IN" dirty="0"/>
              <a:t>(2)	Research involves a great deal of cooperation and coordination at global level  in different disciplines and institutions. </a:t>
            </a:r>
            <a:r>
              <a:rPr lang="en-IN" dirty="0" smtClean="0"/>
              <a:t>Ethical </a:t>
            </a:r>
            <a:r>
              <a:rPr lang="en-IN" dirty="0"/>
              <a:t>standards are essential </a:t>
            </a:r>
            <a:r>
              <a:rPr lang="en-IN" dirty="0" smtClean="0"/>
              <a:t>for </a:t>
            </a:r>
            <a:r>
              <a:rPr lang="en-IN" dirty="0"/>
              <a:t>collaborative work, such as trust, accountability, mutual respect, and fairness.</a:t>
            </a:r>
          </a:p>
          <a:p>
            <a:r>
              <a:rPr lang="en-IN" dirty="0"/>
              <a:t> Many ethical norms , such as guidelines for authorship, copyright, patenting policies, data sharing policies, and confidentiality rules in peer review, are designed to protect intellectual property interests while encouraging collaboration. </a:t>
            </a:r>
            <a:endParaRPr lang="en-IN" dirty="0" smtClean="0"/>
          </a:p>
          <a:p>
            <a:r>
              <a:rPr lang="en-IN" dirty="0" smtClean="0"/>
              <a:t>Researchers </a:t>
            </a:r>
            <a:r>
              <a:rPr lang="en-IN" dirty="0"/>
              <a:t>want  credit for their contributions and do not want to have their ideas stolen or disclosed prematurely.</a:t>
            </a:r>
          </a:p>
        </p:txBody>
      </p:sp>
    </p:spTree>
    <p:extLst>
      <p:ext uri="{BB962C8B-B14F-4D97-AF65-F5344CB8AC3E}">
        <p14:creationId xmlns:p14="http://schemas.microsoft.com/office/powerpoint/2010/main" val="139870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27379"/>
          </a:xfrm>
        </p:spPr>
        <p:txBody>
          <a:bodyPr>
            <a:normAutofit fontScale="90000"/>
          </a:bodyPr>
          <a:lstStyle/>
          <a:p>
            <a:r>
              <a:rPr lang="en-IN" dirty="0" smtClean="0"/>
              <a:t>Importance of Ethics…….</a:t>
            </a:r>
            <a:endParaRPr lang="en-IN" dirty="0"/>
          </a:p>
        </p:txBody>
      </p:sp>
      <p:sp>
        <p:nvSpPr>
          <p:cNvPr id="3" name="Content Placeholder 2"/>
          <p:cNvSpPr>
            <a:spLocks noGrp="1"/>
          </p:cNvSpPr>
          <p:nvPr>
            <p:ph idx="1"/>
          </p:nvPr>
        </p:nvSpPr>
        <p:spPr>
          <a:xfrm>
            <a:off x="1295401" y="1524000"/>
            <a:ext cx="9601196" cy="4351867"/>
          </a:xfrm>
        </p:spPr>
        <p:txBody>
          <a:bodyPr>
            <a:normAutofit/>
          </a:bodyPr>
          <a:lstStyle/>
          <a:p>
            <a:r>
              <a:rPr lang="en-IN" dirty="0" smtClean="0"/>
              <a:t>(</a:t>
            </a:r>
            <a:r>
              <a:rPr lang="en-IN" dirty="0"/>
              <a:t>3)	Federal policies on research misconduct, conflicts of interest, the human subjects protections, and animal care and use are necessary in order to make sure that researchers  funded by public money can be held accountable to the public.</a:t>
            </a:r>
          </a:p>
          <a:p>
            <a:r>
              <a:rPr lang="en-IN" dirty="0"/>
              <a:t>(4)	Ethical norms in research also help to build public support for research. People are more likely to fund a research project if they can trust the quality and integrity of research.</a:t>
            </a:r>
          </a:p>
          <a:p>
            <a:r>
              <a:rPr lang="en-IN" dirty="0"/>
              <a:t>(5)	Many of the norms of research promote a variety of other important moral and social values, such as social responsibility, human rights, animal welfare, compliance with the law, and public health and safety.</a:t>
            </a:r>
          </a:p>
        </p:txBody>
      </p:sp>
    </p:spTree>
    <p:extLst>
      <p:ext uri="{BB962C8B-B14F-4D97-AF65-F5344CB8AC3E}">
        <p14:creationId xmlns:p14="http://schemas.microsoft.com/office/powerpoint/2010/main" val="141249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Ethics……..</a:t>
            </a:r>
            <a:endParaRPr lang="en-IN" dirty="0"/>
          </a:p>
        </p:txBody>
      </p:sp>
      <p:sp>
        <p:nvSpPr>
          <p:cNvPr id="3" name="Content Placeholder 2"/>
          <p:cNvSpPr>
            <a:spLocks noGrp="1"/>
          </p:cNvSpPr>
          <p:nvPr>
            <p:ph idx="1"/>
          </p:nvPr>
        </p:nvSpPr>
        <p:spPr>
          <a:xfrm>
            <a:off x="1295401" y="2285999"/>
            <a:ext cx="9601196" cy="3589869"/>
          </a:xfrm>
        </p:spPr>
        <p:txBody>
          <a:bodyPr/>
          <a:lstStyle/>
          <a:p>
            <a:r>
              <a:rPr lang="en-IN" dirty="0"/>
              <a:t>Ethical lapses in research can significantly harm human and animal subjects, students, and the public. </a:t>
            </a:r>
            <a:endParaRPr lang="en-IN" dirty="0" smtClean="0"/>
          </a:p>
          <a:p>
            <a:r>
              <a:rPr lang="en-IN" dirty="0" smtClean="0"/>
              <a:t>A </a:t>
            </a:r>
            <a:r>
              <a:rPr lang="en-IN" dirty="0"/>
              <a:t>researcher who fabricates data in a clinical trial may harm or even kill </a:t>
            </a:r>
            <a:r>
              <a:rPr lang="en-IN" dirty="0" smtClean="0"/>
              <a:t>patients</a:t>
            </a:r>
          </a:p>
          <a:p>
            <a:r>
              <a:rPr lang="en-IN" dirty="0" smtClean="0"/>
              <a:t>A </a:t>
            </a:r>
            <a:r>
              <a:rPr lang="en-IN" dirty="0"/>
              <a:t>researcher who fails to abide by regulations and guidelines relating to radiation or biological safety may jeopardize his health and safety or the health and safety of staff and students.</a:t>
            </a:r>
          </a:p>
        </p:txBody>
      </p:sp>
    </p:spTree>
    <p:extLst>
      <p:ext uri="{BB962C8B-B14F-4D97-AF65-F5344CB8AC3E}">
        <p14:creationId xmlns:p14="http://schemas.microsoft.com/office/powerpoint/2010/main" val="48055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61157"/>
          </a:xfrm>
        </p:spPr>
        <p:txBody>
          <a:bodyPr/>
          <a:lstStyle/>
          <a:p>
            <a:r>
              <a:rPr lang="en-IN" dirty="0" smtClean="0"/>
              <a:t>Contribution of Ethics in Science Research</a:t>
            </a:r>
            <a:endParaRPr lang="en-IN" dirty="0"/>
          </a:p>
        </p:txBody>
      </p:sp>
      <p:sp>
        <p:nvSpPr>
          <p:cNvPr id="3" name="Content Placeholder 2"/>
          <p:cNvSpPr>
            <a:spLocks noGrp="1"/>
          </p:cNvSpPr>
          <p:nvPr>
            <p:ph idx="1"/>
          </p:nvPr>
        </p:nvSpPr>
        <p:spPr/>
        <p:txBody>
          <a:bodyPr/>
          <a:lstStyle/>
          <a:p>
            <a:endParaRPr lang="en-IN" dirty="0" smtClean="0"/>
          </a:p>
          <a:p>
            <a:r>
              <a:rPr lang="en-IN" dirty="0" smtClean="0"/>
              <a:t>Research </a:t>
            </a:r>
            <a:r>
              <a:rPr lang="en-IN" dirty="0"/>
              <a:t>ethics provides guidelines for the responsible conduct of research</a:t>
            </a:r>
            <a:r>
              <a:rPr lang="en-IN" dirty="0" smtClean="0"/>
              <a:t>.</a:t>
            </a:r>
          </a:p>
          <a:p>
            <a:r>
              <a:rPr lang="en-IN" dirty="0" smtClean="0"/>
              <a:t> </a:t>
            </a:r>
            <a:r>
              <a:rPr lang="en-IN" dirty="0"/>
              <a:t>In addition, it educates and monitors scientists conducting research to ensure a high ethical standard. </a:t>
            </a:r>
            <a:endParaRPr lang="en-IN" dirty="0" smtClean="0"/>
          </a:p>
          <a:p>
            <a:r>
              <a:rPr lang="en-IN" dirty="0" smtClean="0"/>
              <a:t>There are certain principles of Ethics which should be followed</a:t>
            </a:r>
            <a:endParaRPr lang="en-IN" dirty="0"/>
          </a:p>
        </p:txBody>
      </p:sp>
    </p:spTree>
    <p:extLst>
      <p:ext uri="{BB962C8B-B14F-4D97-AF65-F5344CB8AC3E}">
        <p14:creationId xmlns:p14="http://schemas.microsoft.com/office/powerpoint/2010/main" val="410569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179"/>
          </a:xfrm>
        </p:spPr>
        <p:txBody>
          <a:bodyPr>
            <a:normAutofit fontScale="90000"/>
          </a:bodyPr>
          <a:lstStyle/>
          <a:p>
            <a:r>
              <a:rPr lang="en-IN" dirty="0" smtClean="0"/>
              <a:t>Principles of Ethics</a:t>
            </a:r>
            <a:endParaRPr lang="en-IN" dirty="0"/>
          </a:p>
        </p:txBody>
      </p:sp>
      <p:sp>
        <p:nvSpPr>
          <p:cNvPr id="3" name="Content Placeholder 2"/>
          <p:cNvSpPr>
            <a:spLocks noGrp="1"/>
          </p:cNvSpPr>
          <p:nvPr>
            <p:ph idx="1"/>
          </p:nvPr>
        </p:nvSpPr>
        <p:spPr>
          <a:xfrm>
            <a:off x="1295401" y="1727200"/>
            <a:ext cx="9601196" cy="4148668"/>
          </a:xfrm>
        </p:spPr>
        <p:txBody>
          <a:bodyPr>
            <a:normAutofit/>
          </a:bodyPr>
          <a:lstStyle/>
          <a:p>
            <a:r>
              <a:rPr lang="en-IN" b="1" dirty="0" smtClean="0"/>
              <a:t>Honesty:</a:t>
            </a:r>
            <a:r>
              <a:rPr lang="en-IN" dirty="0" smtClean="0"/>
              <a:t>  Honestly </a:t>
            </a:r>
            <a:r>
              <a:rPr lang="en-IN" dirty="0"/>
              <a:t>report data, results, methods and procedures, and publication status. Do not fabricate, falsify, or misrepresent data.</a:t>
            </a:r>
          </a:p>
          <a:p>
            <a:endParaRPr lang="en-IN" dirty="0"/>
          </a:p>
          <a:p>
            <a:r>
              <a:rPr lang="en-IN" b="1" dirty="0" smtClean="0"/>
              <a:t>Objectivity</a:t>
            </a:r>
            <a:r>
              <a:rPr lang="en-IN" dirty="0" smtClean="0"/>
              <a:t>: Strive </a:t>
            </a:r>
            <a:r>
              <a:rPr lang="en-IN" dirty="0"/>
              <a:t>to avoid bias in experimental design, data analysis, data interpretation, peer review, personnel decisions, grant writing, expert testimony, and other aspects of research.</a:t>
            </a:r>
          </a:p>
          <a:p>
            <a:endParaRPr lang="en-IN" dirty="0"/>
          </a:p>
          <a:p>
            <a:r>
              <a:rPr lang="en-IN" b="1" dirty="0" smtClean="0"/>
              <a:t>Integrity:</a:t>
            </a:r>
            <a:r>
              <a:rPr lang="en-IN" dirty="0" smtClean="0"/>
              <a:t> Keep </a:t>
            </a:r>
            <a:r>
              <a:rPr lang="en-IN" dirty="0"/>
              <a:t>your promises and agreements; act with sincerity; strive for consistency of thought and action.</a:t>
            </a:r>
          </a:p>
          <a:p>
            <a:endParaRPr lang="en-IN" dirty="0"/>
          </a:p>
        </p:txBody>
      </p:sp>
    </p:spTree>
    <p:extLst>
      <p:ext uri="{BB962C8B-B14F-4D97-AF65-F5344CB8AC3E}">
        <p14:creationId xmlns:p14="http://schemas.microsoft.com/office/powerpoint/2010/main" val="144134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09600"/>
            <a:ext cx="9601196" cy="677333"/>
          </a:xfrm>
        </p:spPr>
        <p:txBody>
          <a:bodyPr>
            <a:normAutofit fontScale="90000"/>
          </a:bodyPr>
          <a:lstStyle/>
          <a:p>
            <a:r>
              <a:rPr lang="en-IN" dirty="0" smtClean="0"/>
              <a:t>Principles in Ethics……….</a:t>
            </a:r>
            <a:endParaRPr lang="en-IN" dirty="0"/>
          </a:p>
        </p:txBody>
      </p:sp>
      <p:sp>
        <p:nvSpPr>
          <p:cNvPr id="3" name="Content Placeholder 2"/>
          <p:cNvSpPr>
            <a:spLocks noGrp="1"/>
          </p:cNvSpPr>
          <p:nvPr>
            <p:ph idx="1"/>
          </p:nvPr>
        </p:nvSpPr>
        <p:spPr>
          <a:xfrm>
            <a:off x="1295401" y="1286933"/>
            <a:ext cx="9601196" cy="4588935"/>
          </a:xfrm>
        </p:spPr>
        <p:txBody>
          <a:bodyPr>
            <a:normAutofit/>
          </a:bodyPr>
          <a:lstStyle/>
          <a:p>
            <a:pPr marL="0" indent="0">
              <a:buNone/>
            </a:pPr>
            <a:r>
              <a:rPr lang="en-IN" b="1" dirty="0" smtClean="0"/>
              <a:t>Carefulness:</a:t>
            </a:r>
            <a:r>
              <a:rPr lang="en-IN" dirty="0" smtClean="0"/>
              <a:t> Avoid </a:t>
            </a:r>
            <a:r>
              <a:rPr lang="en-IN" dirty="0"/>
              <a:t>careless errors and negligence; carefully and critically examine your own work and the work of your peers. Keep good records of research activities.</a:t>
            </a:r>
          </a:p>
          <a:p>
            <a:r>
              <a:rPr lang="en-IN" b="1" dirty="0" smtClean="0"/>
              <a:t>Openness:</a:t>
            </a:r>
            <a:r>
              <a:rPr lang="en-IN" dirty="0" smtClean="0"/>
              <a:t> Share </a:t>
            </a:r>
            <a:r>
              <a:rPr lang="en-IN" dirty="0"/>
              <a:t>data, results, ideas, tools, resources. Be open to criticism and new ideas.</a:t>
            </a:r>
          </a:p>
          <a:p>
            <a:r>
              <a:rPr lang="en-IN" b="1" dirty="0" smtClean="0"/>
              <a:t>Respect </a:t>
            </a:r>
            <a:r>
              <a:rPr lang="en-IN" b="1" dirty="0"/>
              <a:t>for Intellectual </a:t>
            </a:r>
            <a:r>
              <a:rPr lang="en-IN" b="1" dirty="0" smtClean="0"/>
              <a:t>Property</a:t>
            </a:r>
            <a:r>
              <a:rPr lang="en-IN" dirty="0" smtClean="0"/>
              <a:t>: Honour </a:t>
            </a:r>
            <a:r>
              <a:rPr lang="en-IN" dirty="0"/>
              <a:t>patents, copyrights, and other forms of intellectual property. </a:t>
            </a:r>
            <a:endParaRPr lang="en-IN" dirty="0" smtClean="0"/>
          </a:p>
          <a:p>
            <a:r>
              <a:rPr lang="en-IN" dirty="0" smtClean="0"/>
              <a:t>Do </a:t>
            </a:r>
            <a:r>
              <a:rPr lang="en-IN" dirty="0"/>
              <a:t>not use unpublished data, methods, or results without permission. </a:t>
            </a:r>
            <a:endParaRPr lang="en-IN" dirty="0" smtClean="0"/>
          </a:p>
          <a:p>
            <a:r>
              <a:rPr lang="en-IN" dirty="0" smtClean="0"/>
              <a:t>Give </a:t>
            </a:r>
            <a:r>
              <a:rPr lang="en-IN" dirty="0"/>
              <a:t>credit where credit is due. Never plagiarize.</a:t>
            </a:r>
          </a:p>
        </p:txBody>
      </p:sp>
    </p:spTree>
    <p:extLst>
      <p:ext uri="{BB962C8B-B14F-4D97-AF65-F5344CB8AC3E}">
        <p14:creationId xmlns:p14="http://schemas.microsoft.com/office/powerpoint/2010/main" val="91189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4"/>
            <a:ext cx="9601196" cy="304800"/>
          </a:xfrm>
        </p:spPr>
        <p:txBody>
          <a:bodyPr>
            <a:normAutofit fontScale="90000"/>
          </a:bodyPr>
          <a:lstStyle/>
          <a:p>
            <a:r>
              <a:rPr lang="en-IN" dirty="0" smtClean="0"/>
              <a:t>Principles in Ethics……</a:t>
            </a:r>
            <a:endParaRPr lang="en-IN" dirty="0"/>
          </a:p>
        </p:txBody>
      </p:sp>
      <p:sp>
        <p:nvSpPr>
          <p:cNvPr id="3" name="Content Placeholder 2"/>
          <p:cNvSpPr>
            <a:spLocks noGrp="1"/>
          </p:cNvSpPr>
          <p:nvPr>
            <p:ph idx="1"/>
          </p:nvPr>
        </p:nvSpPr>
        <p:spPr>
          <a:xfrm>
            <a:off x="1295401" y="1467556"/>
            <a:ext cx="9601196" cy="4408313"/>
          </a:xfrm>
        </p:spPr>
        <p:txBody>
          <a:bodyPr>
            <a:normAutofit lnSpcReduction="10000"/>
          </a:bodyPr>
          <a:lstStyle/>
          <a:p>
            <a:r>
              <a:rPr lang="en-IN" b="1" dirty="0" smtClean="0"/>
              <a:t>Confidentiality:</a:t>
            </a:r>
            <a:r>
              <a:rPr lang="en-IN" dirty="0" smtClean="0"/>
              <a:t>  Protect </a:t>
            </a:r>
            <a:r>
              <a:rPr lang="en-IN" dirty="0"/>
              <a:t>confidential communications, such as papers or grants submitted for publication, personnel records, trade or military secrets, and patient records.</a:t>
            </a:r>
          </a:p>
          <a:p>
            <a:endParaRPr lang="en-IN" dirty="0"/>
          </a:p>
          <a:p>
            <a:r>
              <a:rPr lang="en-IN" b="1" dirty="0"/>
              <a:t>Responsible </a:t>
            </a:r>
            <a:r>
              <a:rPr lang="en-IN" b="1" dirty="0" smtClean="0"/>
              <a:t>Publication</a:t>
            </a:r>
            <a:r>
              <a:rPr lang="en-IN" dirty="0" smtClean="0"/>
              <a:t>:  Publish </a:t>
            </a:r>
            <a:r>
              <a:rPr lang="en-IN" dirty="0"/>
              <a:t>in order to advance research and scholarship, not to advance just your own career. Avoid wasteful and duplicative publication.</a:t>
            </a:r>
          </a:p>
          <a:p>
            <a:endParaRPr lang="en-IN" dirty="0"/>
          </a:p>
          <a:p>
            <a:r>
              <a:rPr lang="en-IN" b="1" dirty="0"/>
              <a:t>Responsible </a:t>
            </a:r>
            <a:r>
              <a:rPr lang="en-IN" b="1" dirty="0" smtClean="0"/>
              <a:t>Mentoring: </a:t>
            </a:r>
            <a:r>
              <a:rPr lang="en-IN" dirty="0" smtClean="0"/>
              <a:t>Help </a:t>
            </a:r>
            <a:r>
              <a:rPr lang="en-IN" dirty="0"/>
              <a:t>to educate, mentor, and advise students. Promote their welfare and allow them to make their own decisions.</a:t>
            </a:r>
          </a:p>
          <a:p>
            <a:endParaRPr lang="en-IN" dirty="0"/>
          </a:p>
        </p:txBody>
      </p:sp>
    </p:spTree>
    <p:extLst>
      <p:ext uri="{BB962C8B-B14F-4D97-AF65-F5344CB8AC3E}">
        <p14:creationId xmlns:p14="http://schemas.microsoft.com/office/powerpoint/2010/main" val="3384942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466</TotalTime>
  <Words>1939</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Garamond</vt:lpstr>
      <vt:lpstr>Times New Roman</vt:lpstr>
      <vt:lpstr>Wingdings</vt:lpstr>
      <vt:lpstr>Organic</vt:lpstr>
      <vt:lpstr>Office Theme</vt:lpstr>
      <vt:lpstr>Ethics in Science</vt:lpstr>
      <vt:lpstr>Books</vt:lpstr>
      <vt:lpstr>Why is Ethics important in Research?</vt:lpstr>
      <vt:lpstr>Importance of Ethics…….</vt:lpstr>
      <vt:lpstr>Importance of Ethics……..</vt:lpstr>
      <vt:lpstr>Contribution of Ethics in Science Research</vt:lpstr>
      <vt:lpstr>Principles of Ethics</vt:lpstr>
      <vt:lpstr>Principles in Ethics……….</vt:lpstr>
      <vt:lpstr>Principles in Ethics……</vt:lpstr>
      <vt:lpstr>Principles in Ethics……</vt:lpstr>
      <vt:lpstr>Principles in Ethics……</vt:lpstr>
      <vt:lpstr>Research misconducts</vt:lpstr>
      <vt:lpstr>Codes and Policies for Research Ethics </vt:lpstr>
      <vt:lpstr>Other Deviations</vt:lpstr>
      <vt:lpstr>Other deviations……….</vt:lpstr>
      <vt:lpstr>Other deviations…….</vt:lpstr>
      <vt:lpstr>Other deviations…….</vt:lpstr>
      <vt:lpstr>Other deviations…….</vt:lpstr>
      <vt:lpstr>Ethical dilemmas</vt:lpstr>
      <vt:lpstr>Example of Ethical Dilemma</vt:lpstr>
      <vt:lpstr>General  ethical guidelines &amp; other deviations  for research students and supervisors for IIITA</vt:lpstr>
      <vt:lpstr>General  institutional ethical guidelines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Science</dc:title>
  <dc:creator>Krishna</dc:creator>
  <cp:lastModifiedBy>Krishna</cp:lastModifiedBy>
  <cp:revision>33</cp:revision>
  <dcterms:created xsi:type="dcterms:W3CDTF">2020-11-12T19:05:27Z</dcterms:created>
  <dcterms:modified xsi:type="dcterms:W3CDTF">2021-10-20T15:05:07Z</dcterms:modified>
</cp:coreProperties>
</file>