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72" r:id="rId20"/>
    <p:sldId id="273" r:id="rId21"/>
    <p:sldId id="274"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20DD5-409A-4960-9F78-23141415D9CE}" type="datetimeFigureOut">
              <a:rPr lang="en-IN" smtClean="0"/>
              <a:t>20-10-2021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0F365-2DB1-4A17-A251-6BB7A84C9F95}" type="slidenum">
              <a:rPr lang="en-IN" smtClean="0"/>
              <a:t>‹#›</a:t>
            </a:fld>
            <a:endParaRPr lang="en-IN"/>
          </a:p>
        </p:txBody>
      </p:sp>
    </p:spTree>
    <p:extLst>
      <p:ext uri="{BB962C8B-B14F-4D97-AF65-F5344CB8AC3E}">
        <p14:creationId xmlns:p14="http://schemas.microsoft.com/office/powerpoint/2010/main" val="19310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BF17AC-31ED-45A7-BA9A-C608FD29EED4}" type="slidenum">
              <a:rPr lang="en-US" altLang="en-US">
                <a:latin typeface="Arial" panose="020B0604020202020204" pitchFamily="34" charset="0"/>
              </a:rPr>
              <a:pP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28769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chennai-patent@nic.in" TargetMode="External"/><Relationship Id="rId2" Type="http://schemas.openxmlformats.org/officeDocument/2006/relationships/hyperlink" Target="mailto:kolkata-patent@nic.in" TargetMode="External"/><Relationship Id="rId1" Type="http://schemas.openxmlformats.org/officeDocument/2006/relationships/slideLayout" Target="../slideLayouts/slideLayout2.xml"/><Relationship Id="rId5" Type="http://schemas.openxmlformats.org/officeDocument/2006/relationships/hyperlink" Target="mailto:mumbai-patent@nic.in" TargetMode="External"/><Relationship Id="rId4" Type="http://schemas.openxmlformats.org/officeDocument/2006/relationships/hyperlink" Target="mailto:delhi-patent@nic.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atent.gov.uk/" TargetMode="External"/><Relationship Id="rId2" Type="http://schemas.openxmlformats.org/officeDocument/2006/relationships/hyperlink" Target="http://www.uspto.gov/" TargetMode="External"/><Relationship Id="rId1" Type="http://schemas.openxmlformats.org/officeDocument/2006/relationships/slideLayout" Target="../slideLayouts/slideLayout2.xml"/><Relationship Id="rId5" Type="http://schemas.openxmlformats.org/officeDocument/2006/relationships/hyperlink" Target="http://www.epo.org/" TargetMode="External"/><Relationship Id="rId4" Type="http://schemas.openxmlformats.org/officeDocument/2006/relationships/hyperlink" Target="http://www.jpo.go.j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7645" y="381000"/>
            <a:ext cx="8794044" cy="1131711"/>
          </a:xfrm>
        </p:spPr>
        <p:txBody>
          <a:bodyPr/>
          <a:lstStyle/>
          <a:p>
            <a:pPr eaLnBrk="1" hangingPunct="1"/>
            <a:r>
              <a:rPr lang="en-US" altLang="en-US" sz="4400" b="1" dirty="0" smtClean="0">
                <a:solidFill>
                  <a:srgbClr val="FF0000"/>
                </a:solidFill>
              </a:rPr>
              <a:t>Intellectual Property Rights </a:t>
            </a:r>
          </a:p>
        </p:txBody>
      </p:sp>
      <p:sp>
        <p:nvSpPr>
          <p:cNvPr id="3" name="Subtitle 2"/>
          <p:cNvSpPr>
            <a:spLocks noGrp="1"/>
          </p:cNvSpPr>
          <p:nvPr>
            <p:ph type="subTitle" idx="1"/>
          </p:nvPr>
        </p:nvSpPr>
        <p:spPr>
          <a:xfrm>
            <a:off x="1625599" y="1905000"/>
            <a:ext cx="7563557" cy="3733800"/>
          </a:xfrm>
        </p:spPr>
        <p:txBody>
          <a:bodyPr rtlCol="0">
            <a:normAutofit/>
          </a:bodyPr>
          <a:lstStyle/>
          <a:p>
            <a:pPr>
              <a:defRPr/>
            </a:pPr>
            <a:endParaRPr lang="en-US" sz="2800" dirty="0"/>
          </a:p>
          <a:p>
            <a:pPr>
              <a:defRPr/>
            </a:pPr>
            <a:r>
              <a:rPr lang="en-US" sz="2800" dirty="0" smtClean="0">
                <a:solidFill>
                  <a:schemeClr val="tx1"/>
                </a:solidFill>
              </a:rPr>
              <a:t>Prof</a:t>
            </a:r>
            <a:r>
              <a:rPr lang="en-US" sz="2800" dirty="0">
                <a:solidFill>
                  <a:schemeClr val="tx1"/>
                </a:solidFill>
              </a:rPr>
              <a:t>. Krishna </a:t>
            </a:r>
            <a:r>
              <a:rPr lang="en-US" sz="2800" dirty="0" err="1">
                <a:solidFill>
                  <a:schemeClr val="tx1"/>
                </a:solidFill>
              </a:rPr>
              <a:t>Misra</a:t>
            </a:r>
            <a:r>
              <a:rPr lang="en-US" sz="2800" dirty="0">
                <a:solidFill>
                  <a:schemeClr val="tx1"/>
                </a:solidFill>
              </a:rPr>
              <a:t>, Ph.D.,</a:t>
            </a:r>
            <a:r>
              <a:rPr lang="en-US" sz="2800" dirty="0" err="1">
                <a:solidFill>
                  <a:schemeClr val="tx1"/>
                </a:solidFill>
              </a:rPr>
              <a:t>FNASc</a:t>
            </a:r>
            <a:r>
              <a:rPr lang="en-US" sz="2800" dirty="0">
                <a:solidFill>
                  <a:schemeClr val="tx1"/>
                </a:solidFill>
              </a:rPr>
              <a:t>., </a:t>
            </a:r>
            <a:r>
              <a:rPr lang="en-US" sz="2800" dirty="0" smtClean="0">
                <a:solidFill>
                  <a:schemeClr val="tx1"/>
                </a:solidFill>
              </a:rPr>
              <a:t>FBRSI</a:t>
            </a:r>
          </a:p>
          <a:p>
            <a:pPr>
              <a:defRPr/>
            </a:pPr>
            <a:endParaRPr lang="en-US" sz="2800" dirty="0">
              <a:solidFill>
                <a:schemeClr val="tx1"/>
              </a:solidFill>
            </a:endParaRPr>
          </a:p>
          <a:p>
            <a:pPr>
              <a:defRPr/>
            </a:pPr>
            <a:r>
              <a:rPr lang="en-US" sz="2000" dirty="0" err="1">
                <a:solidFill>
                  <a:schemeClr val="tx1"/>
                </a:solidFill>
              </a:rPr>
              <a:t>Hon.professor</a:t>
            </a:r>
            <a:r>
              <a:rPr lang="en-US" sz="2000" dirty="0">
                <a:solidFill>
                  <a:schemeClr val="tx1"/>
                </a:solidFill>
              </a:rPr>
              <a:t>, Indian Institute of Information Technology</a:t>
            </a:r>
          </a:p>
          <a:p>
            <a:pPr>
              <a:defRPr/>
            </a:pPr>
            <a:r>
              <a:rPr lang="en-US" sz="2400" dirty="0" smtClean="0">
                <a:solidFill>
                  <a:schemeClr val="tx1"/>
                </a:solidFill>
              </a:rPr>
              <a:t>PRAYAGRAJ</a:t>
            </a:r>
          </a:p>
          <a:p>
            <a:pPr>
              <a:defRPr/>
            </a:pPr>
            <a:endParaRPr lang="en-US" sz="2400" dirty="0">
              <a:solidFill>
                <a:schemeClr val="tx1"/>
              </a:solidFill>
            </a:endParaRPr>
          </a:p>
          <a:p>
            <a:pPr>
              <a:defRPr/>
            </a:pPr>
            <a:r>
              <a:rPr lang="en-US" dirty="0" smtClean="0">
                <a:solidFill>
                  <a:schemeClr val="tx1"/>
                </a:solidFill>
              </a:rPr>
              <a:t>October 20, 2021</a:t>
            </a:r>
            <a:endParaRPr lang="en-US" dirty="0">
              <a:solidFill>
                <a:schemeClr val="tx1"/>
              </a:solidFill>
            </a:endParaRPr>
          </a:p>
        </p:txBody>
      </p:sp>
    </p:spTree>
    <p:extLst>
      <p:ext uri="{BB962C8B-B14F-4D97-AF65-F5344CB8AC3E}">
        <p14:creationId xmlns:p14="http://schemas.microsoft.com/office/powerpoint/2010/main" val="2004599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3422" y="274638"/>
            <a:ext cx="9217377" cy="792162"/>
          </a:xfrm>
        </p:spPr>
        <p:txBody>
          <a:bodyPr/>
          <a:lstStyle/>
          <a:p>
            <a:r>
              <a:rPr lang="en-US" altLang="en-US" dirty="0" smtClean="0">
                <a:solidFill>
                  <a:srgbClr val="FF0000"/>
                </a:solidFill>
              </a:rPr>
              <a:t>                Patent protection</a:t>
            </a:r>
          </a:p>
        </p:txBody>
      </p:sp>
      <p:sp>
        <p:nvSpPr>
          <p:cNvPr id="13315" name="Content Placeholder 2"/>
          <p:cNvSpPr>
            <a:spLocks noGrp="1"/>
          </p:cNvSpPr>
          <p:nvPr>
            <p:ph idx="1"/>
          </p:nvPr>
        </p:nvSpPr>
        <p:spPr>
          <a:xfrm>
            <a:off x="677334" y="1174044"/>
            <a:ext cx="8596668" cy="4867319"/>
          </a:xfrm>
        </p:spPr>
        <p:txBody>
          <a:bodyPr>
            <a:normAutofit/>
          </a:bodyPr>
          <a:lstStyle/>
          <a:p>
            <a:endParaRPr lang="en-US" altLang="en-US" sz="2400" dirty="0" smtClean="0"/>
          </a:p>
          <a:p>
            <a:r>
              <a:rPr lang="en-US" altLang="en-US" sz="2400" dirty="0" smtClean="0"/>
              <a:t>Patents and trademarks are territorial and must be filed in each country where protection is sought. </a:t>
            </a:r>
          </a:p>
          <a:p>
            <a:pPr marL="0" indent="0">
              <a:buNone/>
            </a:pPr>
            <a:endParaRPr lang="en-US" altLang="en-US" sz="2400" dirty="0" smtClean="0"/>
          </a:p>
          <a:p>
            <a:r>
              <a:rPr lang="en-US" altLang="en-US" sz="2400" dirty="0" smtClean="0"/>
              <a:t>An Indian  patent or trademark does not afford protection in another country.</a:t>
            </a:r>
          </a:p>
          <a:p>
            <a:pPr marL="0" indent="0">
              <a:buNone/>
            </a:pPr>
            <a:endParaRPr lang="en-US" altLang="en-US" sz="2400" dirty="0" smtClean="0"/>
          </a:p>
          <a:p>
            <a:r>
              <a:rPr lang="en-US" altLang="en-US" sz="2400" dirty="0" smtClean="0"/>
              <a:t> However, the Patent Cooperation Treaty (PCT) streamlines the process of filing patents in multiple countries.</a:t>
            </a:r>
          </a:p>
        </p:txBody>
      </p:sp>
    </p:spTree>
    <p:extLst>
      <p:ext uri="{BB962C8B-B14F-4D97-AF65-F5344CB8AC3E}">
        <p14:creationId xmlns:p14="http://schemas.microsoft.com/office/powerpoint/2010/main" val="323567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274638"/>
            <a:ext cx="8229600" cy="715962"/>
          </a:xfrm>
        </p:spPr>
        <p:txBody>
          <a:bodyPr>
            <a:normAutofit fontScale="90000"/>
          </a:bodyPr>
          <a:lstStyle/>
          <a:p>
            <a:r>
              <a:rPr lang="en-US" altLang="en-US" sz="4000" dirty="0">
                <a:solidFill>
                  <a:srgbClr val="FF0000"/>
                </a:solidFill>
              </a:rPr>
              <a:t>The Patent Cooperation Treaty (PCT) </a:t>
            </a:r>
          </a:p>
        </p:txBody>
      </p:sp>
      <p:sp>
        <p:nvSpPr>
          <p:cNvPr id="14339" name="Content Placeholder 2"/>
          <p:cNvSpPr>
            <a:spLocks noGrp="1"/>
          </p:cNvSpPr>
          <p:nvPr>
            <p:ph idx="1"/>
          </p:nvPr>
        </p:nvSpPr>
        <p:spPr>
          <a:xfrm>
            <a:off x="1151467" y="1143001"/>
            <a:ext cx="9059333" cy="4983163"/>
          </a:xfrm>
        </p:spPr>
        <p:txBody>
          <a:bodyPr>
            <a:normAutofit/>
          </a:bodyPr>
          <a:lstStyle/>
          <a:p>
            <a:r>
              <a:rPr lang="en-US" altLang="en-US" sz="2400" dirty="0" smtClean="0"/>
              <a:t>The Patent Cooperation Treaty (PCT) is important for patent law because it allows patent-seekers to file an international application.</a:t>
            </a:r>
          </a:p>
          <a:p>
            <a:pPr marL="0" indent="0">
              <a:buNone/>
            </a:pPr>
            <a:r>
              <a:rPr lang="en-US" altLang="en-US" sz="2400" dirty="0" smtClean="0"/>
              <a:t> </a:t>
            </a:r>
          </a:p>
          <a:p>
            <a:r>
              <a:rPr lang="en-US" altLang="en-US" sz="2400" dirty="0" smtClean="0"/>
              <a:t>The PCT is open to countries that were a party to the 1883 Paris Convention for the Protection of Industrial Property.</a:t>
            </a:r>
          </a:p>
          <a:p>
            <a:pPr marL="0" indent="0">
              <a:buNone/>
            </a:pPr>
            <a:endParaRPr lang="en-US" altLang="en-US" sz="2400" dirty="0" smtClean="0"/>
          </a:p>
          <a:p>
            <a:r>
              <a:rPr lang="en-US" altLang="en-US" sz="2400" dirty="0" smtClean="0"/>
              <a:t>The PCT concluded in 1970, then amended in 1979, and modified twice, in 1984 and 2001.</a:t>
            </a:r>
          </a:p>
        </p:txBody>
      </p:sp>
    </p:spTree>
    <p:extLst>
      <p:ext uri="{BB962C8B-B14F-4D97-AF65-F5344CB8AC3E}">
        <p14:creationId xmlns:p14="http://schemas.microsoft.com/office/powerpoint/2010/main" val="68102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77244" y="274638"/>
            <a:ext cx="8833556" cy="715962"/>
          </a:xfrm>
        </p:spPr>
        <p:txBody>
          <a:bodyPr/>
          <a:lstStyle/>
          <a:p>
            <a:r>
              <a:rPr lang="en-US" altLang="en-US" sz="3200" dirty="0" smtClean="0">
                <a:solidFill>
                  <a:srgbClr val="FF0000"/>
                </a:solidFill>
              </a:rPr>
              <a:t>      The </a:t>
            </a:r>
            <a:r>
              <a:rPr lang="en-US" altLang="en-US" sz="3200" dirty="0">
                <a:solidFill>
                  <a:srgbClr val="FF0000"/>
                </a:solidFill>
              </a:rPr>
              <a:t>Patent Cooperation Treaty (PCT)</a:t>
            </a:r>
          </a:p>
        </p:txBody>
      </p:sp>
      <p:sp>
        <p:nvSpPr>
          <p:cNvPr id="14339" name="Content Placeholder 2"/>
          <p:cNvSpPr>
            <a:spLocks noGrp="1"/>
          </p:cNvSpPr>
          <p:nvPr>
            <p:ph idx="1"/>
          </p:nvPr>
        </p:nvSpPr>
        <p:spPr>
          <a:xfrm>
            <a:off x="1981200" y="990600"/>
            <a:ext cx="8229600" cy="5638800"/>
          </a:xfrm>
        </p:spPr>
        <p:txBody>
          <a:bodyPr>
            <a:normAutofit lnSpcReduction="10000"/>
          </a:bodyPr>
          <a:lstStyle/>
          <a:p>
            <a:pPr>
              <a:buFont typeface="Arial" charset="0"/>
              <a:buChar char="•"/>
              <a:defRPr/>
            </a:pPr>
            <a:r>
              <a:rPr lang="en-US" sz="2400" dirty="0"/>
              <a:t>The Patent Cooperation Treaty was negotiated at a diplomatic conference in Washington, D.C., in June of 1970. </a:t>
            </a:r>
          </a:p>
          <a:p>
            <a:pPr marL="0" indent="0">
              <a:buNone/>
              <a:defRPr/>
            </a:pPr>
            <a:endParaRPr lang="en-US" sz="2400" dirty="0"/>
          </a:p>
          <a:p>
            <a:pPr>
              <a:buFont typeface="Arial" charset="0"/>
              <a:buChar char="•"/>
              <a:defRPr/>
            </a:pPr>
            <a:r>
              <a:rPr lang="en-US" sz="2400" dirty="0"/>
              <a:t>The treaty came into force on January 24, 1978, t</a:t>
            </a:r>
            <a:r>
              <a:rPr lang="en-IN" sz="2400" dirty="0"/>
              <a:t>he PCT now has 153 Contracting States</a:t>
            </a:r>
          </a:p>
          <a:p>
            <a:pPr>
              <a:buFont typeface="Arial" charset="0"/>
              <a:buChar char="•"/>
              <a:defRPr/>
            </a:pPr>
            <a:endParaRPr lang="en-US" sz="2400" dirty="0"/>
          </a:p>
          <a:p>
            <a:pPr>
              <a:buFont typeface="Arial" charset="0"/>
              <a:buChar char="•"/>
              <a:defRPr/>
            </a:pPr>
            <a:r>
              <a:rPr lang="en-US" sz="2400" dirty="0"/>
              <a:t>The 13</a:t>
            </a:r>
            <a:r>
              <a:rPr lang="en-US" sz="2400" baseline="30000" dirty="0"/>
              <a:t>th</a:t>
            </a:r>
            <a:r>
              <a:rPr lang="en-US" sz="2400" dirty="0"/>
              <a:t> session of PCT working group took place on </a:t>
            </a:r>
            <a:r>
              <a:rPr lang="en-IN" sz="2400" dirty="0"/>
              <a:t>October 5 to October 8, 2020 (Geneva, Switzerland)</a:t>
            </a:r>
          </a:p>
          <a:p>
            <a:pPr marL="0" indent="0">
              <a:buNone/>
              <a:defRPr/>
            </a:pPr>
            <a:endParaRPr lang="en-US" sz="2400" dirty="0"/>
          </a:p>
          <a:p>
            <a:pPr>
              <a:buFont typeface="Arial" charset="0"/>
              <a:buChar char="•"/>
              <a:defRPr/>
            </a:pPr>
            <a:r>
              <a:rPr lang="en-US" sz="2400" dirty="0"/>
              <a:t>The treaty facilitates the filing of applications for patent on the same invention in member countries by providing, among other things, for centralized filing procedures and a standardized application format. </a:t>
            </a:r>
          </a:p>
        </p:txBody>
      </p:sp>
    </p:spTree>
    <p:extLst>
      <p:ext uri="{BB962C8B-B14F-4D97-AF65-F5344CB8AC3E}">
        <p14:creationId xmlns:p14="http://schemas.microsoft.com/office/powerpoint/2010/main" val="120106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274638"/>
            <a:ext cx="8229600" cy="868362"/>
          </a:xfrm>
        </p:spPr>
        <p:txBody>
          <a:bodyPr/>
          <a:lstStyle/>
          <a:p>
            <a:r>
              <a:rPr lang="en-US" altLang="en-US" dirty="0" smtClean="0">
                <a:solidFill>
                  <a:srgbClr val="FF0000"/>
                </a:solidFill>
              </a:rPr>
              <a:t>        What does the PCT do?</a:t>
            </a:r>
          </a:p>
        </p:txBody>
      </p:sp>
      <p:sp>
        <p:nvSpPr>
          <p:cNvPr id="3" name="Content Placeholder 2"/>
          <p:cNvSpPr>
            <a:spLocks noGrp="1"/>
          </p:cNvSpPr>
          <p:nvPr>
            <p:ph idx="1"/>
          </p:nvPr>
        </p:nvSpPr>
        <p:spPr>
          <a:xfrm>
            <a:off x="2286000" y="1143001"/>
            <a:ext cx="8229600" cy="4983163"/>
          </a:xfrm>
        </p:spPr>
        <p:txBody>
          <a:bodyPr>
            <a:normAutofit lnSpcReduction="10000"/>
          </a:bodyPr>
          <a:lstStyle/>
          <a:p>
            <a:pPr>
              <a:buFont typeface="Arial" charset="0"/>
              <a:buChar char="•"/>
              <a:defRPr/>
            </a:pPr>
            <a:r>
              <a:rPr lang="en-IN" sz="2400" dirty="0"/>
              <a:t>PCT makes it possible to seek patent protection for an invention simultaneously in each of a large number of countries by filing an "international" patent application.</a:t>
            </a:r>
          </a:p>
          <a:p>
            <a:pPr marL="0" indent="0">
              <a:buNone/>
              <a:defRPr/>
            </a:pPr>
            <a:endParaRPr lang="en-IN" sz="2400" dirty="0"/>
          </a:p>
          <a:p>
            <a:pPr>
              <a:buFont typeface="Arial" charset="0"/>
              <a:buChar char="•"/>
              <a:defRPr/>
            </a:pPr>
            <a:r>
              <a:rPr lang="en-IN" sz="2400" dirty="0"/>
              <a:t>An inventor may file multi-country type of application if he or she is a national or resident of a Contracting State, meaning the country is party to the PCT. </a:t>
            </a:r>
          </a:p>
          <a:p>
            <a:pPr marL="0" indent="0">
              <a:buNone/>
              <a:defRPr/>
            </a:pPr>
            <a:endParaRPr lang="en-US" sz="2400" dirty="0"/>
          </a:p>
          <a:p>
            <a:pPr>
              <a:buFont typeface="Arial" charset="0"/>
              <a:buChar char="•"/>
              <a:defRPr/>
            </a:pPr>
            <a:r>
              <a:rPr lang="en-US" sz="2400" dirty="0"/>
              <a:t>The application can be filed in the national patent office of the country of which the inventor is a resident or national  or it can be filed with the International Bureau of WIPO in Geneva (</a:t>
            </a:r>
            <a:r>
              <a:rPr lang="en-US" sz="2400" dirty="0" err="1"/>
              <a:t>applicant,s</a:t>
            </a:r>
            <a:r>
              <a:rPr lang="en-US" sz="2400" dirty="0"/>
              <a:t> option).</a:t>
            </a:r>
          </a:p>
        </p:txBody>
      </p:sp>
    </p:spTree>
    <p:extLst>
      <p:ext uri="{BB962C8B-B14F-4D97-AF65-F5344CB8AC3E}">
        <p14:creationId xmlns:p14="http://schemas.microsoft.com/office/powerpoint/2010/main" val="210459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64356" y="274637"/>
            <a:ext cx="8946444" cy="673629"/>
          </a:xfrm>
        </p:spPr>
        <p:txBody>
          <a:bodyPr>
            <a:normAutofit/>
          </a:bodyPr>
          <a:lstStyle/>
          <a:p>
            <a:pPr eaLnBrk="1" hangingPunct="1"/>
            <a:r>
              <a:rPr lang="en-US" altLang="en-US" b="1" dirty="0" smtClean="0">
                <a:solidFill>
                  <a:srgbClr val="FF0000"/>
                </a:solidFill>
              </a:rPr>
              <a:t>                        Patent </a:t>
            </a:r>
            <a:r>
              <a:rPr lang="en-US" altLang="en-US" b="1" dirty="0">
                <a:solidFill>
                  <a:srgbClr val="FF0000"/>
                </a:solidFill>
              </a:rPr>
              <a:t>Types</a:t>
            </a:r>
          </a:p>
        </p:txBody>
      </p:sp>
      <p:sp>
        <p:nvSpPr>
          <p:cNvPr id="56323" name="Content Placeholder 2"/>
          <p:cNvSpPr>
            <a:spLocks noGrp="1"/>
          </p:cNvSpPr>
          <p:nvPr>
            <p:ph idx="1"/>
          </p:nvPr>
        </p:nvSpPr>
        <p:spPr>
          <a:xfrm>
            <a:off x="1981200" y="948266"/>
            <a:ext cx="8229600" cy="5909734"/>
          </a:xfrm>
        </p:spPr>
        <p:txBody>
          <a:bodyPr>
            <a:normAutofit lnSpcReduction="10000"/>
          </a:bodyPr>
          <a:lstStyle/>
          <a:p>
            <a:pPr eaLnBrk="1" hangingPunct="1">
              <a:buFont typeface="Arial" charset="0"/>
              <a:buNone/>
              <a:defRPr/>
            </a:pPr>
            <a:r>
              <a:rPr lang="en-US" sz="2400" b="1" dirty="0"/>
              <a:t>1. Product patents:</a:t>
            </a:r>
          </a:p>
          <a:p>
            <a:pPr eaLnBrk="1" hangingPunct="1">
              <a:buFont typeface="Arial" charset="0"/>
              <a:buChar char="•"/>
              <a:defRPr/>
            </a:pPr>
            <a:r>
              <a:rPr lang="en-US" sz="2800" dirty="0"/>
              <a:t>New Chemical entity</a:t>
            </a:r>
          </a:p>
          <a:p>
            <a:pPr eaLnBrk="1" hangingPunct="1">
              <a:buFont typeface="Arial" charset="0"/>
              <a:buChar char="•"/>
              <a:defRPr/>
            </a:pPr>
            <a:r>
              <a:rPr lang="en-US" sz="2800" dirty="0"/>
              <a:t>Different polymorphic/isomeric forms of a molecule</a:t>
            </a:r>
          </a:p>
          <a:p>
            <a:pPr eaLnBrk="1" hangingPunct="1">
              <a:buFont typeface="Arial" charset="0"/>
              <a:buChar char="•"/>
              <a:defRPr/>
            </a:pPr>
            <a:r>
              <a:rPr lang="en-US" sz="2800" dirty="0"/>
              <a:t>Different crystalline forms of a molecule</a:t>
            </a:r>
          </a:p>
          <a:p>
            <a:pPr eaLnBrk="1" hangingPunct="1">
              <a:buFont typeface="Arial" charset="0"/>
              <a:buChar char="•"/>
              <a:defRPr/>
            </a:pPr>
            <a:r>
              <a:rPr lang="en-US" sz="2800" dirty="0"/>
              <a:t>Amorphous form of a molecule</a:t>
            </a:r>
          </a:p>
          <a:p>
            <a:pPr eaLnBrk="1" hangingPunct="1">
              <a:buFont typeface="Arial" charset="0"/>
              <a:buChar char="•"/>
              <a:defRPr/>
            </a:pPr>
            <a:r>
              <a:rPr lang="en-US" sz="2800" dirty="0"/>
              <a:t>Different hydrated forms of a chemical entity</a:t>
            </a:r>
          </a:p>
          <a:p>
            <a:pPr eaLnBrk="1" hangingPunct="1">
              <a:buFont typeface="Arial" charset="0"/>
              <a:buChar char="•"/>
              <a:defRPr/>
            </a:pPr>
            <a:r>
              <a:rPr lang="en-US" sz="2800" dirty="0"/>
              <a:t>Peptide/polypeptides</a:t>
            </a:r>
          </a:p>
          <a:p>
            <a:pPr marL="0" indent="0">
              <a:buNone/>
              <a:defRPr/>
            </a:pPr>
            <a:r>
              <a:rPr lang="en-US" sz="2800" dirty="0"/>
              <a:t>         (Myriad  company law suit for BRCA genes)</a:t>
            </a:r>
          </a:p>
          <a:p>
            <a:pPr eaLnBrk="1" hangingPunct="1">
              <a:buFont typeface="Arial" charset="0"/>
              <a:buNone/>
              <a:defRPr/>
            </a:pPr>
            <a:r>
              <a:rPr lang="en-US" sz="2400" b="1" dirty="0" smtClean="0"/>
              <a:t>2</a:t>
            </a:r>
            <a:r>
              <a:rPr lang="en-US" sz="2400" b="1" dirty="0"/>
              <a:t>. Composition patents: </a:t>
            </a:r>
          </a:p>
          <a:p>
            <a:pPr eaLnBrk="1" hangingPunct="1">
              <a:buFont typeface="Arial" charset="0"/>
              <a:buNone/>
              <a:defRPr/>
            </a:pPr>
            <a:r>
              <a:rPr lang="en-US" sz="2400" b="1" dirty="0"/>
              <a:t>     </a:t>
            </a:r>
            <a:r>
              <a:rPr lang="en-US" sz="2400" dirty="0"/>
              <a:t>These patents claim different types of pharmaceutical composition of a product.</a:t>
            </a:r>
          </a:p>
        </p:txBody>
      </p:sp>
    </p:spTree>
    <p:extLst>
      <p:ext uri="{BB962C8B-B14F-4D97-AF65-F5344CB8AC3E}">
        <p14:creationId xmlns:p14="http://schemas.microsoft.com/office/powerpoint/2010/main" val="1210814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06311" y="274638"/>
            <a:ext cx="9104489" cy="792162"/>
          </a:xfrm>
        </p:spPr>
        <p:txBody>
          <a:bodyPr/>
          <a:lstStyle/>
          <a:p>
            <a:r>
              <a:rPr lang="en-US" altLang="en-US" dirty="0" smtClean="0">
                <a:solidFill>
                  <a:srgbClr val="FF0000"/>
                </a:solidFill>
              </a:rPr>
              <a:t>                       Patent types…….</a:t>
            </a:r>
          </a:p>
        </p:txBody>
      </p:sp>
      <p:sp>
        <p:nvSpPr>
          <p:cNvPr id="3" name="Content Placeholder 2"/>
          <p:cNvSpPr>
            <a:spLocks noGrp="1"/>
          </p:cNvSpPr>
          <p:nvPr>
            <p:ph idx="1"/>
          </p:nvPr>
        </p:nvSpPr>
        <p:spPr>
          <a:xfrm>
            <a:off x="1981200" y="1320800"/>
            <a:ext cx="8229600" cy="4805364"/>
          </a:xfrm>
        </p:spPr>
        <p:txBody>
          <a:bodyPr>
            <a:normAutofit fontScale="92500" lnSpcReduction="10000"/>
          </a:bodyPr>
          <a:lstStyle/>
          <a:p>
            <a:pPr marL="0" indent="0">
              <a:buNone/>
              <a:defRPr/>
            </a:pPr>
            <a:r>
              <a:rPr lang="en-US" dirty="0" smtClean="0"/>
              <a:t>  </a:t>
            </a:r>
            <a:r>
              <a:rPr lang="en-US" sz="2400" dirty="0"/>
              <a:t>3. </a:t>
            </a:r>
            <a:r>
              <a:rPr lang="en-US" dirty="0" smtClean="0"/>
              <a:t> </a:t>
            </a:r>
            <a:r>
              <a:rPr lang="en-US" sz="2400" b="1" dirty="0"/>
              <a:t>Process patents</a:t>
            </a:r>
            <a:r>
              <a:rPr lang="en-US" sz="2400" dirty="0"/>
              <a:t>:</a:t>
            </a:r>
          </a:p>
          <a:p>
            <a:pPr>
              <a:buFont typeface="Arial" charset="0"/>
              <a:buChar char="•"/>
              <a:defRPr/>
            </a:pPr>
            <a:r>
              <a:rPr lang="en-US" sz="2400" dirty="0"/>
              <a:t>(a) Different methods of manufacturing a product,</a:t>
            </a:r>
          </a:p>
          <a:p>
            <a:pPr marL="0" indent="0">
              <a:buNone/>
              <a:defRPr/>
            </a:pPr>
            <a:r>
              <a:rPr lang="en-US" sz="2400" dirty="0"/>
              <a:t>                             A+B=X, or </a:t>
            </a:r>
          </a:p>
          <a:p>
            <a:pPr marL="0" indent="0">
              <a:buNone/>
              <a:defRPr/>
            </a:pPr>
            <a:r>
              <a:rPr lang="en-US" sz="2400" dirty="0"/>
              <a:t>                             C+ D=X</a:t>
            </a:r>
          </a:p>
          <a:p>
            <a:pPr>
              <a:buFont typeface="Arial" charset="0"/>
              <a:buChar char="•"/>
              <a:defRPr/>
            </a:pPr>
            <a:r>
              <a:rPr lang="en-US" sz="2400" dirty="0"/>
              <a:t>(b) Product by process: Process of making polypeptide by using recombinant DNA technology.</a:t>
            </a:r>
          </a:p>
          <a:p>
            <a:pPr marL="0" indent="0">
              <a:buNone/>
              <a:defRPr/>
            </a:pPr>
            <a:r>
              <a:rPr lang="en-US" sz="2400" dirty="0"/>
              <a:t>    </a:t>
            </a:r>
            <a:r>
              <a:rPr lang="en-US" sz="2000" dirty="0"/>
              <a:t>No one, but the patent owner is allowed to use or   </a:t>
            </a:r>
          </a:p>
          <a:p>
            <a:pPr marL="0" indent="0">
              <a:buNone/>
              <a:defRPr/>
            </a:pPr>
            <a:r>
              <a:rPr lang="en-US" sz="2000" dirty="0"/>
              <a:t>     commercialize the product even if produced by a different process.</a:t>
            </a:r>
          </a:p>
          <a:p>
            <a:pPr marL="0" indent="0">
              <a:buNone/>
              <a:defRPr/>
            </a:pPr>
            <a:endParaRPr lang="en-US" sz="2000" dirty="0"/>
          </a:p>
          <a:p>
            <a:pPr>
              <a:buFont typeface="Arial" charset="0"/>
              <a:buChar char="•"/>
              <a:defRPr/>
            </a:pPr>
            <a:r>
              <a:rPr lang="en-US" sz="2400" b="1" dirty="0"/>
              <a:t>4. Method of use patent: </a:t>
            </a:r>
            <a:r>
              <a:rPr lang="en-US" sz="2400" dirty="0"/>
              <a:t>Different indications for a product may be claimed e.g. </a:t>
            </a:r>
            <a:r>
              <a:rPr lang="en-US" sz="2400" dirty="0" err="1"/>
              <a:t>Paracetamol</a:t>
            </a:r>
            <a:r>
              <a:rPr lang="en-US" sz="2400" dirty="0"/>
              <a:t> is used in fever, headache and some cardiovascular conditions</a:t>
            </a:r>
          </a:p>
          <a:p>
            <a:pPr>
              <a:buFont typeface="Arial" charset="0"/>
              <a:buChar char="•"/>
              <a:defRPr/>
            </a:pPr>
            <a:endParaRPr lang="en-US" sz="2400" dirty="0"/>
          </a:p>
        </p:txBody>
      </p:sp>
    </p:spTree>
    <p:extLst>
      <p:ext uri="{BB962C8B-B14F-4D97-AF65-F5344CB8AC3E}">
        <p14:creationId xmlns:p14="http://schemas.microsoft.com/office/powerpoint/2010/main" val="123989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81200" y="274638"/>
            <a:ext cx="8229600" cy="792162"/>
          </a:xfrm>
        </p:spPr>
        <p:txBody>
          <a:bodyPr>
            <a:normAutofit fontScale="90000"/>
          </a:bodyPr>
          <a:lstStyle/>
          <a:p>
            <a:r>
              <a:rPr lang="en-US" altLang="en-US" sz="3200" b="1" dirty="0"/>
              <a:t> </a:t>
            </a:r>
            <a:r>
              <a:rPr lang="en-US" altLang="en-US" sz="3200" b="1" dirty="0">
                <a:solidFill>
                  <a:srgbClr val="FF0000"/>
                </a:solidFill>
              </a:rPr>
              <a:t>(Myriad  company law suit for BRCA genes)</a:t>
            </a:r>
          </a:p>
        </p:txBody>
      </p:sp>
      <p:sp>
        <p:nvSpPr>
          <p:cNvPr id="20483" name="Content Placeholder 2"/>
          <p:cNvSpPr>
            <a:spLocks noGrp="1"/>
          </p:cNvSpPr>
          <p:nvPr>
            <p:ph idx="1"/>
          </p:nvPr>
        </p:nvSpPr>
        <p:spPr>
          <a:xfrm>
            <a:off x="1981200" y="1066801"/>
            <a:ext cx="8229600" cy="5059363"/>
          </a:xfrm>
        </p:spPr>
        <p:txBody>
          <a:bodyPr/>
          <a:lstStyle/>
          <a:p>
            <a:r>
              <a:rPr lang="en-US" altLang="en-US" sz="2000" dirty="0"/>
              <a:t>On June 13, 2013, in Association for Molecular Pathology v. Myriad Genetics , the US Supreme Court unanimously ruled that "A naturally occurring DNA segment is a product of nature and not patent eligible merely because it has been isolated", invalidating Myriad's patents on the BRCA1 and BRCA2 genes. </a:t>
            </a:r>
          </a:p>
          <a:p>
            <a:r>
              <a:rPr lang="en-US" altLang="en-US" sz="2000" dirty="0"/>
              <a:t>However, the Court also held that manipulation of a gene to create something not found in nature—such as a strand of synthetically-produced complementary DNA (cDNA)—could still be eligible for patent </a:t>
            </a:r>
            <a:r>
              <a:rPr lang="en-US" altLang="en-US" sz="2000" dirty="0" smtClean="0"/>
              <a:t>protection.</a:t>
            </a:r>
          </a:p>
          <a:p>
            <a:r>
              <a:rPr lang="en-US" altLang="en-US" sz="2000" dirty="0" smtClean="0"/>
              <a:t>Australia</a:t>
            </a:r>
            <a:r>
              <a:rPr lang="en-US" altLang="en-US" sz="2000" dirty="0"/>
              <a:t>: D'Arcy v Myriad Genetics </a:t>
            </a:r>
            <a:r>
              <a:rPr lang="en-US" altLang="en-US" sz="2000" dirty="0" err="1"/>
              <a:t>Inc</a:t>
            </a:r>
            <a:r>
              <a:rPr lang="en-US" altLang="en-US" sz="2000" dirty="0"/>
              <a:t> (2015)</a:t>
            </a:r>
          </a:p>
          <a:p>
            <a:r>
              <a:rPr lang="en-US" altLang="en-US" sz="2000" dirty="0"/>
              <a:t>Myriad Genetics has also been involved in litigation in Australia over the patentability of DNA sequences. Regarding BRCA1, the company succeeded in the Federal Court, both at first instance and on appeal to the full court, but in October 2015 lost in a unanimous decision of the High Court.</a:t>
            </a:r>
          </a:p>
        </p:txBody>
      </p:sp>
    </p:spTree>
    <p:extLst>
      <p:ext uri="{BB962C8B-B14F-4D97-AF65-F5344CB8AC3E}">
        <p14:creationId xmlns:p14="http://schemas.microsoft.com/office/powerpoint/2010/main" val="113151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274638"/>
            <a:ext cx="8229600" cy="715962"/>
          </a:xfrm>
        </p:spPr>
        <p:txBody>
          <a:bodyPr/>
          <a:lstStyle/>
          <a:p>
            <a:r>
              <a:rPr lang="en-US" altLang="en-US" sz="3200"/>
              <a:t>Addresses of the patent offices in India</a:t>
            </a:r>
          </a:p>
        </p:txBody>
      </p:sp>
      <p:sp>
        <p:nvSpPr>
          <p:cNvPr id="22531" name="Content Placeholder 2"/>
          <p:cNvSpPr>
            <a:spLocks noGrp="1"/>
          </p:cNvSpPr>
          <p:nvPr>
            <p:ph idx="1"/>
          </p:nvPr>
        </p:nvSpPr>
        <p:spPr>
          <a:xfrm>
            <a:off x="1981200" y="1128889"/>
            <a:ext cx="8229600" cy="5204178"/>
          </a:xfrm>
        </p:spPr>
        <p:txBody>
          <a:bodyPr>
            <a:normAutofit fontScale="92500" lnSpcReduction="10000"/>
          </a:bodyPr>
          <a:lstStyle/>
          <a:p>
            <a:pPr>
              <a:buFont typeface="Arial" panose="020B0604020202020204" pitchFamily="34" charset="0"/>
              <a:buNone/>
            </a:pPr>
            <a:r>
              <a:rPr lang="en-AU" altLang="en-US" sz="1600" dirty="0"/>
              <a:t>1. The Patent Office, </a:t>
            </a:r>
            <a:endParaRPr lang="en-US" altLang="en-US" sz="1600" dirty="0"/>
          </a:p>
          <a:p>
            <a:pPr>
              <a:buFont typeface="Arial" panose="020B0604020202020204" pitchFamily="34" charset="0"/>
              <a:buNone/>
            </a:pPr>
            <a:r>
              <a:rPr lang="en-AU" altLang="en-US" sz="1600" dirty="0"/>
              <a:t>        Intellectual Property Office Building,</a:t>
            </a:r>
            <a:endParaRPr lang="en-US" altLang="en-US" sz="1600" dirty="0"/>
          </a:p>
          <a:p>
            <a:pPr>
              <a:buFont typeface="Arial" panose="020B0604020202020204" pitchFamily="34" charset="0"/>
              <a:buNone/>
            </a:pPr>
            <a:r>
              <a:rPr lang="en-AU" altLang="en-US" sz="1600" dirty="0"/>
              <a:t>        CP-2  Sector V, Salt Lake City,Kolkata-700091, </a:t>
            </a:r>
            <a:r>
              <a:rPr lang="en-AU" altLang="en-US" sz="1600" b="1" dirty="0"/>
              <a:t/>
            </a:r>
            <a:br>
              <a:rPr lang="en-AU" altLang="en-US" sz="1600" b="1" dirty="0"/>
            </a:br>
            <a:r>
              <a:rPr lang="en-AU" altLang="en-US" sz="1600" b="1" dirty="0"/>
              <a:t>Phone :</a:t>
            </a:r>
            <a:r>
              <a:rPr lang="en-AU" altLang="en-US" sz="1600" dirty="0"/>
              <a:t> 23671945, 1946, 1987, </a:t>
            </a:r>
            <a:r>
              <a:rPr lang="en-AU" altLang="en-US" sz="1600" b="1" dirty="0"/>
              <a:t>FAX</a:t>
            </a:r>
            <a:r>
              <a:rPr lang="en-AU" altLang="en-US" sz="1600" dirty="0"/>
              <a:t>-033-2367-1988, </a:t>
            </a:r>
            <a:r>
              <a:rPr lang="en-AU" altLang="en-US" sz="1600" b="1" dirty="0"/>
              <a:t>Email</a:t>
            </a:r>
            <a:r>
              <a:rPr lang="en-AU" altLang="en-US" sz="1600" dirty="0"/>
              <a:t>:- </a:t>
            </a:r>
            <a:r>
              <a:rPr lang="en-AU" altLang="en-US" sz="1600" u="sng" dirty="0">
                <a:hlinkClick r:id="rId2"/>
              </a:rPr>
              <a:t>kolkata-patent@nic.in</a:t>
            </a:r>
            <a:endParaRPr lang="en-AU" altLang="en-US" sz="1600" u="sng" dirty="0"/>
          </a:p>
          <a:p>
            <a:pPr>
              <a:buFont typeface="Arial" panose="020B0604020202020204" pitchFamily="34" charset="0"/>
              <a:buNone/>
            </a:pPr>
            <a:r>
              <a:rPr lang="en-AU" altLang="en-US" sz="1400" dirty="0"/>
              <a:t>2. The Patent Office,</a:t>
            </a:r>
            <a:endParaRPr lang="en-US" altLang="en-US" sz="1400" dirty="0"/>
          </a:p>
          <a:p>
            <a:pPr>
              <a:buFont typeface="Arial" panose="020B0604020202020204" pitchFamily="34" charset="0"/>
              <a:buNone/>
            </a:pPr>
            <a:r>
              <a:rPr lang="en-AU" altLang="en-US" sz="1400" dirty="0"/>
              <a:t>I       </a:t>
            </a:r>
            <a:r>
              <a:rPr lang="en-AU" altLang="en-US" sz="1400" dirty="0" err="1" smtClean="0"/>
              <a:t>I</a:t>
            </a:r>
            <a:r>
              <a:rPr lang="en-AU" altLang="en-US" sz="1400" dirty="0" smtClean="0"/>
              <a:t> </a:t>
            </a:r>
            <a:r>
              <a:rPr lang="en-AU" altLang="en-US" sz="1400" dirty="0" err="1"/>
              <a:t>ntellectual</a:t>
            </a:r>
            <a:r>
              <a:rPr lang="en-AU" altLang="en-US" sz="1400" dirty="0"/>
              <a:t> Property Office Building,</a:t>
            </a:r>
            <a:endParaRPr lang="en-US" altLang="en-US" sz="1400" dirty="0"/>
          </a:p>
          <a:p>
            <a:pPr>
              <a:buFont typeface="Arial" panose="020B0604020202020204" pitchFamily="34" charset="0"/>
              <a:buNone/>
            </a:pPr>
            <a:r>
              <a:rPr lang="en-AU" altLang="en-US" sz="1400" dirty="0"/>
              <a:t>        G.S.T. Road, </a:t>
            </a:r>
            <a:r>
              <a:rPr lang="en-AU" altLang="en-US" sz="1400" dirty="0" err="1"/>
              <a:t>Guindy</a:t>
            </a:r>
            <a:r>
              <a:rPr lang="en-AU" altLang="en-US" sz="1400" dirty="0"/>
              <a:t>, Chennai-600032, </a:t>
            </a:r>
            <a:endParaRPr lang="en-AU" altLang="en-US" sz="1400" b="1" dirty="0"/>
          </a:p>
          <a:p>
            <a:pPr>
              <a:buFont typeface="Arial" panose="020B0604020202020204" pitchFamily="34" charset="0"/>
              <a:buNone/>
            </a:pPr>
            <a:r>
              <a:rPr lang="en-AU" altLang="en-US" sz="1400" b="1" dirty="0"/>
              <a:t>        Phone:</a:t>
            </a:r>
            <a:r>
              <a:rPr lang="en-AU" altLang="en-US" sz="1400" dirty="0"/>
              <a:t> 044-22502081-84</a:t>
            </a:r>
            <a:r>
              <a:rPr lang="en-AU" altLang="en-US" sz="1400" b="1" dirty="0"/>
              <a:t> FAX: </a:t>
            </a:r>
            <a:r>
              <a:rPr lang="en-AU" altLang="en-US" sz="1400" dirty="0"/>
              <a:t>044-22502066, </a:t>
            </a:r>
            <a:r>
              <a:rPr lang="en-AU" altLang="en-US" sz="1400" b="1" dirty="0"/>
              <a:t>Email:</a:t>
            </a:r>
            <a:r>
              <a:rPr lang="en-AU" altLang="en-US" sz="1400" dirty="0"/>
              <a:t> </a:t>
            </a:r>
            <a:r>
              <a:rPr lang="en-AU" altLang="en-US" sz="1400" dirty="0">
                <a:hlinkClick r:id="rId3"/>
              </a:rPr>
              <a:t>chennai-patent@nic.in</a:t>
            </a:r>
            <a:endParaRPr lang="en-AU" altLang="en-US" sz="1400" dirty="0"/>
          </a:p>
          <a:p>
            <a:pPr>
              <a:buFont typeface="Arial" panose="020B0604020202020204" pitchFamily="34" charset="0"/>
              <a:buNone/>
            </a:pPr>
            <a:r>
              <a:rPr lang="en-AU" altLang="en-US" sz="1400" dirty="0"/>
              <a:t>3. </a:t>
            </a:r>
            <a:r>
              <a:rPr lang="en-AU" altLang="en-US" sz="1400" dirty="0" err="1"/>
              <a:t>TThe</a:t>
            </a:r>
            <a:r>
              <a:rPr lang="en-AU" altLang="en-US" sz="1400" dirty="0"/>
              <a:t> Patent Office,</a:t>
            </a:r>
            <a:br>
              <a:rPr lang="en-AU" altLang="en-US" sz="1400" dirty="0"/>
            </a:br>
            <a:r>
              <a:rPr lang="en-AU" altLang="en-US" sz="1400" dirty="0"/>
              <a:t>Intellectual Property Office Building,</a:t>
            </a:r>
            <a:br>
              <a:rPr lang="en-AU" altLang="en-US" sz="1400" dirty="0"/>
            </a:br>
            <a:r>
              <a:rPr lang="en-AU" altLang="en-US" sz="1400" dirty="0"/>
              <a:t>Plot No. 32, Sector 14, </a:t>
            </a:r>
            <a:r>
              <a:rPr lang="en-AU" altLang="en-US" sz="1400" dirty="0" err="1"/>
              <a:t>Dwarka</a:t>
            </a:r>
            <a:r>
              <a:rPr lang="en-AU" altLang="en-US" sz="1400" dirty="0"/>
              <a:t>, </a:t>
            </a:r>
            <a:br>
              <a:rPr lang="en-AU" altLang="en-US" sz="1400" dirty="0"/>
            </a:br>
            <a:r>
              <a:rPr lang="en-AU" altLang="en-US" sz="1400" dirty="0"/>
              <a:t>New Delhi-110075,</a:t>
            </a:r>
            <a:br>
              <a:rPr lang="en-AU" altLang="en-US" sz="1400" dirty="0"/>
            </a:br>
            <a:r>
              <a:rPr lang="en-AU" altLang="en-US" sz="1400" dirty="0"/>
              <a:t>Phone : 011-28034304, 28034305, 28034306</a:t>
            </a:r>
            <a:br>
              <a:rPr lang="en-AU" altLang="en-US" sz="1400" dirty="0"/>
            </a:br>
            <a:r>
              <a:rPr lang="en-AU" altLang="en-US" sz="1400" dirty="0"/>
              <a:t>FAX:011-28034301, 28034302</a:t>
            </a:r>
            <a:br>
              <a:rPr lang="en-AU" altLang="en-US" sz="1400" dirty="0"/>
            </a:br>
            <a:r>
              <a:rPr lang="en-AU" altLang="en-US" sz="1400" dirty="0"/>
              <a:t>Email: </a:t>
            </a:r>
            <a:r>
              <a:rPr lang="en-AU" altLang="en-US" sz="1400" dirty="0">
                <a:hlinkClick r:id="rId4"/>
              </a:rPr>
              <a:t>delhi-patent@nic.in</a:t>
            </a:r>
            <a:endParaRPr lang="en-AU" altLang="en-US" sz="1400" dirty="0"/>
          </a:p>
          <a:p>
            <a:pPr>
              <a:buFont typeface="Arial" panose="020B0604020202020204" pitchFamily="34" charset="0"/>
              <a:buNone/>
            </a:pPr>
            <a:r>
              <a:rPr lang="en-AU" altLang="en-US" sz="1400" dirty="0"/>
              <a:t>4. The Patent Office</a:t>
            </a:r>
            <a:br>
              <a:rPr lang="en-AU" altLang="en-US" sz="1400" dirty="0"/>
            </a:br>
            <a:r>
              <a:rPr lang="en-AU" altLang="en-US" sz="1400" dirty="0" err="1"/>
              <a:t>Boudhik</a:t>
            </a:r>
            <a:r>
              <a:rPr lang="en-AU" altLang="en-US" sz="1400" dirty="0"/>
              <a:t> </a:t>
            </a:r>
            <a:r>
              <a:rPr lang="en-AU" altLang="en-US" sz="1400" dirty="0" err="1"/>
              <a:t>Sampada</a:t>
            </a:r>
            <a:r>
              <a:rPr lang="en-AU" altLang="en-US" sz="1400" dirty="0"/>
              <a:t> </a:t>
            </a:r>
            <a:r>
              <a:rPr lang="en-AU" altLang="en-US" sz="1400" dirty="0" err="1"/>
              <a:t>Bhawan</a:t>
            </a:r>
            <a:r>
              <a:rPr lang="en-AU" altLang="en-US" sz="1400" dirty="0"/>
              <a:t>,</a:t>
            </a:r>
            <a:br>
              <a:rPr lang="en-AU" altLang="en-US" sz="1400" dirty="0"/>
            </a:br>
            <a:r>
              <a:rPr lang="en-AU" altLang="en-US" sz="1400" dirty="0"/>
              <a:t>Near </a:t>
            </a:r>
            <a:r>
              <a:rPr lang="en-AU" altLang="en-US" sz="1400" dirty="0" err="1"/>
              <a:t>Antop</a:t>
            </a:r>
            <a:r>
              <a:rPr lang="en-AU" altLang="en-US" sz="1400" dirty="0"/>
              <a:t> Hill Post Office, </a:t>
            </a:r>
            <a:r>
              <a:rPr lang="en-AU" altLang="en-US" sz="1400" dirty="0" err="1"/>
              <a:t>S.M.Road</a:t>
            </a:r>
            <a:r>
              <a:rPr lang="en-AU" altLang="en-US" sz="1400" dirty="0"/>
              <a:t>,</a:t>
            </a:r>
            <a:br>
              <a:rPr lang="en-AU" altLang="en-US" sz="1400" dirty="0"/>
            </a:br>
            <a:r>
              <a:rPr lang="en-AU" altLang="en-US" sz="1400" dirty="0" err="1"/>
              <a:t>Antop</a:t>
            </a:r>
            <a:r>
              <a:rPr lang="en-AU" altLang="en-US" sz="1400" dirty="0"/>
              <a:t> Hill, </a:t>
            </a:r>
            <a:r>
              <a:rPr lang="en-AU" altLang="en-US" sz="1400" dirty="0" err="1"/>
              <a:t>MumbaiI</a:t>
            </a:r>
            <a:r>
              <a:rPr lang="en-AU" altLang="en-US" sz="1400" dirty="0"/>
              <a:t> - 400 037. </a:t>
            </a:r>
            <a:br>
              <a:rPr lang="en-AU" altLang="en-US" sz="1400" dirty="0"/>
            </a:br>
            <a:r>
              <a:rPr lang="en-AU" altLang="en-US" sz="1400" b="1" dirty="0"/>
              <a:t>Phone :</a:t>
            </a:r>
            <a:r>
              <a:rPr lang="en-AU" altLang="en-US" sz="1400" dirty="0"/>
              <a:t> 24137701, 24141026, 24150381, 24148165, 24171457 </a:t>
            </a:r>
            <a:r>
              <a:rPr lang="en-AU" altLang="en-US" sz="1400" b="1" dirty="0"/>
              <a:t>FAX</a:t>
            </a:r>
            <a:r>
              <a:rPr lang="en-AU" altLang="en-US" sz="1400" dirty="0"/>
              <a:t> : 24130387</a:t>
            </a:r>
            <a:br>
              <a:rPr lang="en-AU" altLang="en-US" sz="1400" dirty="0"/>
            </a:br>
            <a:r>
              <a:rPr lang="en-AU" altLang="en-US" sz="1400" b="1" dirty="0"/>
              <a:t>EMAIL</a:t>
            </a:r>
            <a:r>
              <a:rPr lang="en-AU" altLang="en-US" sz="1400" dirty="0"/>
              <a:t>: </a:t>
            </a:r>
            <a:r>
              <a:rPr lang="en-AU" altLang="en-US" sz="1400" dirty="0">
                <a:hlinkClick r:id="rId5"/>
              </a:rPr>
              <a:t>mumbai-patent@nic.in</a:t>
            </a:r>
            <a:endParaRPr lang="en-US" altLang="en-US" sz="1400" dirty="0"/>
          </a:p>
        </p:txBody>
      </p:sp>
    </p:spTree>
    <p:extLst>
      <p:ext uri="{BB962C8B-B14F-4D97-AF65-F5344CB8AC3E}">
        <p14:creationId xmlns:p14="http://schemas.microsoft.com/office/powerpoint/2010/main" val="85711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The Indian Patent Act</a:t>
            </a:r>
            <a:endParaRPr lang="en-IN" dirty="0"/>
          </a:p>
        </p:txBody>
      </p:sp>
      <p:sp>
        <p:nvSpPr>
          <p:cNvPr id="5" name="Content Placeholder 4"/>
          <p:cNvSpPr>
            <a:spLocks noGrp="1"/>
          </p:cNvSpPr>
          <p:nvPr>
            <p:ph idx="1"/>
          </p:nvPr>
        </p:nvSpPr>
        <p:spPr>
          <a:xfrm>
            <a:off x="677334" y="1636889"/>
            <a:ext cx="8596668" cy="4404473"/>
          </a:xfrm>
        </p:spPr>
        <p:txBody>
          <a:bodyPr/>
          <a:lstStyle/>
          <a:p>
            <a:r>
              <a:rPr lang="en-IN" sz="2400" dirty="0" smtClean="0"/>
              <a:t>In India the grant of patents is governed by Patent act 1970 and Rules 1972(</a:t>
            </a:r>
            <a:r>
              <a:rPr lang="sv-SE" sz="2400" dirty="0"/>
              <a:t>updated till June 23, </a:t>
            </a:r>
            <a:r>
              <a:rPr lang="sv-SE" sz="2400" dirty="0" smtClean="0"/>
              <a:t>2017)</a:t>
            </a:r>
            <a:endParaRPr lang="en-IN" sz="2400" dirty="0" smtClean="0"/>
          </a:p>
          <a:p>
            <a:r>
              <a:rPr lang="en-IN" sz="2400" dirty="0" smtClean="0"/>
              <a:t>The patents granted under the act are operative all over India</a:t>
            </a:r>
          </a:p>
          <a:p>
            <a:r>
              <a:rPr lang="en-IN" sz="2400" dirty="0" smtClean="0"/>
              <a:t>History: </a:t>
            </a:r>
          </a:p>
          <a:p>
            <a:r>
              <a:rPr lang="en-IN" sz="2400" dirty="0" smtClean="0"/>
              <a:t>The patent Law of 1856</a:t>
            </a:r>
          </a:p>
          <a:p>
            <a:r>
              <a:rPr lang="en-IN" sz="2400" dirty="0" smtClean="0"/>
              <a:t>The Patent and Designs act ,1911</a:t>
            </a:r>
          </a:p>
          <a:p>
            <a:r>
              <a:rPr lang="en-IN" sz="2400" dirty="0"/>
              <a:t>by Patent act 1970 and Rules </a:t>
            </a:r>
            <a:r>
              <a:rPr lang="en-IN" sz="2400" dirty="0" smtClean="0"/>
              <a:t>1972</a:t>
            </a:r>
          </a:p>
          <a:p>
            <a:r>
              <a:rPr lang="en-IN" sz="2400" dirty="0" smtClean="0"/>
              <a:t>The Patent amendment act, 2005 </a:t>
            </a:r>
            <a:endParaRPr lang="en-IN" sz="2400" dirty="0"/>
          </a:p>
          <a:p>
            <a:endParaRPr lang="en-IN" sz="2400" dirty="0" smtClean="0"/>
          </a:p>
          <a:p>
            <a:endParaRPr lang="en-IN" sz="2400" dirty="0" smtClean="0"/>
          </a:p>
          <a:p>
            <a:endParaRPr lang="en-IN" dirty="0"/>
          </a:p>
        </p:txBody>
      </p:sp>
    </p:spTree>
    <p:extLst>
      <p:ext uri="{BB962C8B-B14F-4D97-AF65-F5344CB8AC3E}">
        <p14:creationId xmlns:p14="http://schemas.microsoft.com/office/powerpoint/2010/main" val="337281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95022" y="274638"/>
            <a:ext cx="9115778" cy="715962"/>
          </a:xfrm>
        </p:spPr>
        <p:txBody>
          <a:bodyPr/>
          <a:lstStyle/>
          <a:p>
            <a:r>
              <a:rPr lang="en-US" altLang="en-US" dirty="0" smtClean="0"/>
              <a:t>            </a:t>
            </a:r>
            <a:r>
              <a:rPr lang="en-US" altLang="en-US" dirty="0" smtClean="0">
                <a:solidFill>
                  <a:srgbClr val="FF0000"/>
                </a:solidFill>
              </a:rPr>
              <a:t>Jurisdiction of Patent offices</a:t>
            </a:r>
          </a:p>
        </p:txBody>
      </p:sp>
      <p:sp>
        <p:nvSpPr>
          <p:cNvPr id="22531" name="Content Placeholder 2"/>
          <p:cNvSpPr>
            <a:spLocks noGrp="1"/>
          </p:cNvSpPr>
          <p:nvPr>
            <p:ph idx="1"/>
          </p:nvPr>
        </p:nvSpPr>
        <p:spPr>
          <a:xfrm>
            <a:off x="1704622" y="1219201"/>
            <a:ext cx="8506178" cy="4906963"/>
          </a:xfrm>
        </p:spPr>
        <p:txBody>
          <a:bodyPr/>
          <a:lstStyle/>
          <a:p>
            <a:pPr>
              <a:buFont typeface="Wingdings" panose="05000000000000000000" pitchFamily="2" charset="2"/>
              <a:buChar char="q"/>
            </a:pPr>
            <a:r>
              <a:rPr lang="en-US" altLang="en-US" sz="2400" b="1" dirty="0"/>
              <a:t>  Mumbai office</a:t>
            </a:r>
            <a:r>
              <a:rPr lang="en-US" altLang="en-US" dirty="0" smtClean="0"/>
              <a:t>: </a:t>
            </a:r>
            <a:r>
              <a:rPr lang="en-US" altLang="en-US" sz="2400" dirty="0"/>
              <a:t>States of Gujrat, Maharashtra, Madhya Pradesh, Goa , </a:t>
            </a:r>
            <a:r>
              <a:rPr lang="en-US" altLang="en-US" sz="2400" dirty="0" err="1"/>
              <a:t>Chattisgarh</a:t>
            </a:r>
            <a:r>
              <a:rPr lang="en-US" altLang="en-US" sz="2400" dirty="0"/>
              <a:t> &amp; the Union territories of Daman and Diu , Dadra and Nagar Haveli.</a:t>
            </a:r>
          </a:p>
          <a:p>
            <a:pPr>
              <a:buFont typeface="Wingdings" panose="05000000000000000000" pitchFamily="2" charset="2"/>
              <a:buChar char="q"/>
            </a:pPr>
            <a:r>
              <a:rPr lang="en-US" altLang="en-US" sz="2400" b="1" dirty="0"/>
              <a:t>Delhi Office</a:t>
            </a:r>
            <a:r>
              <a:rPr lang="en-US" altLang="en-US" sz="2400" dirty="0"/>
              <a:t>: The states of </a:t>
            </a:r>
            <a:r>
              <a:rPr lang="en-US" altLang="en-US" sz="2400" dirty="0" err="1"/>
              <a:t>Haryana,Himanchal</a:t>
            </a:r>
            <a:r>
              <a:rPr lang="en-US" altLang="en-US" sz="2400" dirty="0"/>
              <a:t> </a:t>
            </a:r>
            <a:r>
              <a:rPr lang="en-US" altLang="en-US" sz="2400" dirty="0" err="1"/>
              <a:t>Pradesh,Jammu</a:t>
            </a:r>
            <a:r>
              <a:rPr lang="en-US" altLang="en-US" sz="2400" dirty="0"/>
              <a:t> &amp; Kashmir, Punjab, Rajasthan, Uttar </a:t>
            </a:r>
            <a:r>
              <a:rPr lang="en-US" altLang="en-US" sz="2400" dirty="0" err="1"/>
              <a:t>Pradesh,Uttaranchal</a:t>
            </a:r>
            <a:r>
              <a:rPr lang="en-US" altLang="en-US" sz="2400" dirty="0"/>
              <a:t>, Delhi and the Union territory of Chandigarh.</a:t>
            </a:r>
          </a:p>
          <a:p>
            <a:pPr>
              <a:buFont typeface="Wingdings" panose="05000000000000000000" pitchFamily="2" charset="2"/>
              <a:buChar char="q"/>
            </a:pPr>
            <a:r>
              <a:rPr lang="en-US" altLang="en-US" sz="2400" b="1" dirty="0"/>
              <a:t>Chennai office: </a:t>
            </a:r>
            <a:r>
              <a:rPr lang="en-US" altLang="en-US" sz="2400" dirty="0"/>
              <a:t>The states of Andhra Pradesh, Karnataka, Kerala, Tamil Nadu , </a:t>
            </a:r>
            <a:r>
              <a:rPr lang="en-US" altLang="en-US" sz="2400" dirty="0" err="1"/>
              <a:t>Pondicheri</a:t>
            </a:r>
            <a:r>
              <a:rPr lang="en-US" altLang="en-US" sz="2400" dirty="0"/>
              <a:t>  and the Union territory of </a:t>
            </a:r>
            <a:r>
              <a:rPr lang="en-US" altLang="en-US" sz="2400" dirty="0" err="1"/>
              <a:t>Lakshadeep</a:t>
            </a:r>
            <a:r>
              <a:rPr lang="en-US" altLang="en-US" sz="2400" dirty="0"/>
              <a:t>.</a:t>
            </a:r>
          </a:p>
          <a:p>
            <a:pPr>
              <a:buFont typeface="Wingdings" panose="05000000000000000000" pitchFamily="2" charset="2"/>
              <a:buChar char="q"/>
            </a:pPr>
            <a:r>
              <a:rPr lang="en-US" altLang="en-US" sz="2400" b="1" dirty="0"/>
              <a:t>Kolkata office</a:t>
            </a:r>
            <a:r>
              <a:rPr lang="en-US" altLang="en-US" sz="2400" dirty="0"/>
              <a:t>: The rest of India</a:t>
            </a:r>
          </a:p>
          <a:p>
            <a:endParaRPr lang="en-US" altLang="en-US" sz="2400" dirty="0"/>
          </a:p>
        </p:txBody>
      </p:sp>
    </p:spTree>
    <p:extLst>
      <p:ext uri="{BB962C8B-B14F-4D97-AF65-F5344CB8AC3E}">
        <p14:creationId xmlns:p14="http://schemas.microsoft.com/office/powerpoint/2010/main" val="2654275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3157"/>
          </a:xfrm>
        </p:spPr>
        <p:txBody>
          <a:bodyPr>
            <a:normAutofit fontScale="90000"/>
          </a:bodyPr>
          <a:lstStyle/>
          <a:p>
            <a:r>
              <a:rPr lang="en-IN" dirty="0" smtClean="0">
                <a:solidFill>
                  <a:srgbClr val="FF0000"/>
                </a:solidFill>
              </a:rPr>
              <a:t>         Why </a:t>
            </a:r>
            <a:r>
              <a:rPr lang="en-IN" dirty="0">
                <a:solidFill>
                  <a:srgbClr val="FF0000"/>
                </a:solidFill>
              </a:rPr>
              <a:t>is Ethics important in Research?</a:t>
            </a:r>
          </a:p>
        </p:txBody>
      </p:sp>
      <p:sp>
        <p:nvSpPr>
          <p:cNvPr id="3" name="Content Placeholder 2"/>
          <p:cNvSpPr>
            <a:spLocks noGrp="1"/>
          </p:cNvSpPr>
          <p:nvPr>
            <p:ph idx="1"/>
          </p:nvPr>
        </p:nvSpPr>
        <p:spPr>
          <a:xfrm>
            <a:off x="1295401" y="1535289"/>
            <a:ext cx="9601196" cy="4967111"/>
          </a:xfrm>
        </p:spPr>
        <p:txBody>
          <a:bodyPr>
            <a:normAutofit/>
          </a:bodyPr>
          <a:lstStyle/>
          <a:p>
            <a:r>
              <a:rPr lang="en-IN" sz="1900" dirty="0"/>
              <a:t>There are several reasons why it is important to adhere to ethical norms in research</a:t>
            </a:r>
            <a:r>
              <a:rPr lang="en-IN" sz="1900" dirty="0" smtClean="0"/>
              <a:t>.</a:t>
            </a:r>
          </a:p>
          <a:p>
            <a:r>
              <a:rPr lang="en-IN" sz="1900" dirty="0" smtClean="0"/>
              <a:t>(</a:t>
            </a:r>
            <a:r>
              <a:rPr lang="en-IN" sz="1900" dirty="0"/>
              <a:t>1)	Norms promote the aims of research, such as knowledge, truth, and avoidance of error.  Prohibitions against fabricating, falsifying, or misrepresenting research data promote the truth and minimize error.</a:t>
            </a:r>
          </a:p>
          <a:p>
            <a:r>
              <a:rPr lang="en-IN" sz="1900" dirty="0"/>
              <a:t>(2)	Research involves a great deal of cooperation and coordination at global level  in different disciplines and institutions. </a:t>
            </a:r>
            <a:r>
              <a:rPr lang="en-IN" sz="1900" dirty="0" smtClean="0"/>
              <a:t>Ethical </a:t>
            </a:r>
            <a:r>
              <a:rPr lang="en-IN" sz="1900" dirty="0"/>
              <a:t>standards are essential </a:t>
            </a:r>
            <a:r>
              <a:rPr lang="en-IN" sz="1900" dirty="0" smtClean="0"/>
              <a:t>for </a:t>
            </a:r>
            <a:r>
              <a:rPr lang="en-IN" sz="1900" dirty="0"/>
              <a:t>collaborative work, such as trust, accountability, mutual respect, and fairness.</a:t>
            </a:r>
          </a:p>
          <a:p>
            <a:r>
              <a:rPr lang="en-IN" sz="1900" dirty="0"/>
              <a:t> Many ethical norms , such as guidelines for authorship, copyright, patenting policies, data sharing policies, and confidentiality rules in peer review, are designed to protect intellectual property interests while encouraging collaboration. </a:t>
            </a:r>
            <a:endParaRPr lang="en-IN" sz="1900" dirty="0" smtClean="0"/>
          </a:p>
          <a:p>
            <a:r>
              <a:rPr lang="en-IN" sz="1900" dirty="0" smtClean="0"/>
              <a:t>Researchers </a:t>
            </a:r>
            <a:r>
              <a:rPr lang="en-IN" sz="1900" dirty="0"/>
              <a:t>want  credit for their contributions and do not want to have their ideas stolen or disclosed prematurely</a:t>
            </a:r>
            <a:r>
              <a:rPr lang="en-IN" dirty="0"/>
              <a:t>.</a:t>
            </a:r>
          </a:p>
        </p:txBody>
      </p:sp>
    </p:spTree>
    <p:extLst>
      <p:ext uri="{BB962C8B-B14F-4D97-AF65-F5344CB8AC3E}">
        <p14:creationId xmlns:p14="http://schemas.microsoft.com/office/powerpoint/2010/main" val="4242754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200" y="274638"/>
            <a:ext cx="8229600" cy="639762"/>
          </a:xfrm>
        </p:spPr>
        <p:txBody>
          <a:bodyPr>
            <a:normAutofit fontScale="90000"/>
          </a:bodyPr>
          <a:lstStyle/>
          <a:p>
            <a:pPr eaLnBrk="1" hangingPunct="1"/>
            <a:r>
              <a:rPr lang="en-US" altLang="en-US" dirty="0" smtClean="0">
                <a:solidFill>
                  <a:srgbClr val="FF0000"/>
                </a:solidFill>
              </a:rPr>
              <a:t>    Prior art and searching for patents</a:t>
            </a:r>
          </a:p>
        </p:txBody>
      </p:sp>
      <p:sp>
        <p:nvSpPr>
          <p:cNvPr id="23555" name="Content Placeholder 2"/>
          <p:cNvSpPr>
            <a:spLocks noGrp="1"/>
          </p:cNvSpPr>
          <p:nvPr>
            <p:ph idx="1"/>
          </p:nvPr>
        </p:nvSpPr>
        <p:spPr>
          <a:xfrm>
            <a:off x="1422400" y="1295401"/>
            <a:ext cx="8788400" cy="4830763"/>
          </a:xfrm>
        </p:spPr>
        <p:txBody>
          <a:bodyPr>
            <a:normAutofit lnSpcReduction="10000"/>
          </a:bodyPr>
          <a:lstStyle/>
          <a:p>
            <a:pPr eaLnBrk="1" hangingPunct="1">
              <a:buFont typeface="Wingdings" panose="05000000000000000000" pitchFamily="2" charset="2"/>
              <a:buChar char="v"/>
            </a:pPr>
            <a:r>
              <a:rPr lang="en-US" altLang="en-US" sz="2400" dirty="0"/>
              <a:t>Prior art is the  knowledge that relates to your invention. It includes previous patents, trade journal articles, publications (including data books and catalogs), public discussions, trade shows, or public use or sales anywhere in the world.</a:t>
            </a:r>
          </a:p>
          <a:p>
            <a:pPr eaLnBrk="1" hangingPunct="1">
              <a:buFont typeface="Wingdings" panose="05000000000000000000" pitchFamily="2" charset="2"/>
              <a:buChar char="v"/>
            </a:pPr>
            <a:r>
              <a:rPr lang="en-US" altLang="en-US" sz="2400" dirty="0"/>
              <a:t>Patents are organized by class and subclass of invention, (similar to the way books are organized in a library). By using the classification system  you can find and examine patents that are in the same field (class) as your idea. </a:t>
            </a:r>
          </a:p>
          <a:p>
            <a:pPr eaLnBrk="1" hangingPunct="1">
              <a:buFont typeface="Wingdings" panose="05000000000000000000" pitchFamily="2" charset="2"/>
              <a:buChar char="v"/>
            </a:pPr>
            <a:r>
              <a:rPr lang="en-US" altLang="en-US" sz="2400" dirty="0"/>
              <a:t>You can conduct your patent search of  databases online. </a:t>
            </a:r>
          </a:p>
          <a:p>
            <a:pPr eaLnBrk="1" hangingPunct="1">
              <a:buFont typeface="Wingdings" panose="05000000000000000000" pitchFamily="2" charset="2"/>
              <a:buChar char="v"/>
            </a:pPr>
            <a:r>
              <a:rPr lang="en-US" altLang="en-US" sz="2400" dirty="0"/>
              <a:t>You can also visit a </a:t>
            </a:r>
            <a:r>
              <a:rPr lang="en-US" altLang="en-US" sz="2400" dirty="0" err="1"/>
              <a:t>specialised</a:t>
            </a:r>
            <a:r>
              <a:rPr lang="en-US" altLang="en-US" sz="2400" dirty="0"/>
              <a:t> library that stores copies of issued patents.</a:t>
            </a:r>
          </a:p>
          <a:p>
            <a:pPr eaLnBrk="1" hangingPunct="1"/>
            <a:endParaRPr lang="en-US" altLang="en-US" sz="2400" dirty="0"/>
          </a:p>
          <a:p>
            <a:pPr eaLnBrk="1" hangingPunct="1"/>
            <a:endParaRPr lang="en-US" altLang="en-US" dirty="0" smtClean="0"/>
          </a:p>
        </p:txBody>
      </p:sp>
    </p:spTree>
    <p:extLst>
      <p:ext uri="{BB962C8B-B14F-4D97-AF65-F5344CB8AC3E}">
        <p14:creationId xmlns:p14="http://schemas.microsoft.com/office/powerpoint/2010/main" val="1938593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78844" y="274638"/>
            <a:ext cx="8731956" cy="563562"/>
          </a:xfrm>
        </p:spPr>
        <p:txBody>
          <a:bodyPr>
            <a:normAutofit fontScale="90000"/>
          </a:bodyPr>
          <a:lstStyle/>
          <a:p>
            <a:r>
              <a:rPr lang="en-US" altLang="en-US" dirty="0" smtClean="0"/>
              <a:t>                 </a:t>
            </a:r>
            <a:r>
              <a:rPr lang="en-US" altLang="en-US" dirty="0" smtClean="0">
                <a:solidFill>
                  <a:srgbClr val="FF0000"/>
                </a:solidFill>
              </a:rPr>
              <a:t>Important websites</a:t>
            </a:r>
          </a:p>
        </p:txBody>
      </p:sp>
      <p:sp>
        <p:nvSpPr>
          <p:cNvPr id="24579" name="Content Placeholder 2"/>
          <p:cNvSpPr>
            <a:spLocks noGrp="1"/>
          </p:cNvSpPr>
          <p:nvPr>
            <p:ph idx="1"/>
          </p:nvPr>
        </p:nvSpPr>
        <p:spPr>
          <a:xfrm>
            <a:off x="1981200" y="990601"/>
            <a:ext cx="8229600" cy="5135563"/>
          </a:xfrm>
        </p:spPr>
        <p:txBody>
          <a:bodyPr>
            <a:normAutofit/>
          </a:bodyPr>
          <a:lstStyle/>
          <a:p>
            <a:r>
              <a:rPr lang="en-US" altLang="en-US" sz="2800" dirty="0" smtClean="0"/>
              <a:t>US patent office:  </a:t>
            </a:r>
            <a:r>
              <a:rPr lang="en-US" altLang="en-US" sz="2800" dirty="0" smtClean="0">
                <a:hlinkClick r:id="rId2"/>
              </a:rPr>
              <a:t>www.uspto.gov</a:t>
            </a:r>
            <a:endParaRPr lang="en-US" altLang="en-US" sz="2800" dirty="0" smtClean="0"/>
          </a:p>
          <a:p>
            <a:r>
              <a:rPr lang="en-US" altLang="en-US" sz="2800" dirty="0" smtClean="0"/>
              <a:t>UK patent office: </a:t>
            </a:r>
            <a:r>
              <a:rPr lang="en-US" altLang="en-US" sz="2800" dirty="0" smtClean="0">
                <a:hlinkClick r:id="rId3"/>
              </a:rPr>
              <a:t>www.patent.gov.uk</a:t>
            </a:r>
            <a:endParaRPr lang="en-US" altLang="en-US" sz="2800" dirty="0" smtClean="0"/>
          </a:p>
          <a:p>
            <a:r>
              <a:rPr lang="en-US" altLang="en-US" sz="2800" dirty="0" smtClean="0"/>
              <a:t>Japan patent office: </a:t>
            </a:r>
            <a:r>
              <a:rPr lang="en-US" altLang="en-US" sz="2800" dirty="0" smtClean="0">
                <a:hlinkClick r:id="rId4"/>
              </a:rPr>
              <a:t>www.jpo.go.jp</a:t>
            </a:r>
            <a:endParaRPr lang="en-US" altLang="en-US" sz="2800" dirty="0" smtClean="0"/>
          </a:p>
          <a:p>
            <a:r>
              <a:rPr lang="en-US" altLang="en-US" sz="2800" dirty="0" smtClean="0"/>
              <a:t>WIPO: www.wipo.org/www.wipo.int.</a:t>
            </a:r>
          </a:p>
          <a:p>
            <a:r>
              <a:rPr lang="en-US" altLang="en-US" sz="2800" dirty="0" smtClean="0"/>
              <a:t>European patent office: </a:t>
            </a:r>
            <a:r>
              <a:rPr lang="en-US" altLang="en-US" sz="2800" dirty="0" smtClean="0">
                <a:hlinkClick r:id="rId5"/>
              </a:rPr>
              <a:t>www.epo.org</a:t>
            </a:r>
            <a:endParaRPr lang="en-US" altLang="en-US" sz="2800" dirty="0" smtClean="0"/>
          </a:p>
          <a:p>
            <a:r>
              <a:rPr lang="en-US" altLang="en-US" sz="2800" dirty="0" smtClean="0"/>
              <a:t>World trade organization : </a:t>
            </a:r>
            <a:r>
              <a:rPr lang="en-US" altLang="en-US" sz="2800" dirty="0" smtClean="0">
                <a:solidFill>
                  <a:srgbClr val="C00000"/>
                </a:solidFill>
              </a:rPr>
              <a:t>www.wto.org</a:t>
            </a:r>
          </a:p>
          <a:p>
            <a:r>
              <a:rPr lang="en-US" altLang="en-US" sz="2800" dirty="0" smtClean="0"/>
              <a:t>Manual of patent examining procedure: </a:t>
            </a:r>
            <a:r>
              <a:rPr lang="en-US" altLang="en-US" sz="2800" dirty="0" smtClean="0">
                <a:solidFill>
                  <a:srgbClr val="C00000"/>
                </a:solidFill>
              </a:rPr>
              <a:t>uspto.gov/web/index, html</a:t>
            </a:r>
          </a:p>
        </p:txBody>
      </p:sp>
    </p:spTree>
    <p:extLst>
      <p:ext uri="{BB962C8B-B14F-4D97-AF65-F5344CB8AC3E}">
        <p14:creationId xmlns:p14="http://schemas.microsoft.com/office/powerpoint/2010/main" val="2323810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02177"/>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89" y="304800"/>
            <a:ext cx="886177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756" y="457200"/>
            <a:ext cx="8616244"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6096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532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77334" y="609600"/>
            <a:ext cx="8596668" cy="632178"/>
          </a:xfrm>
        </p:spPr>
        <p:txBody>
          <a:bodyPr>
            <a:normAutofit fontScale="90000"/>
          </a:bodyPr>
          <a:lstStyle/>
          <a:p>
            <a:pPr eaLnBrk="1" hangingPunct="1"/>
            <a:r>
              <a:rPr lang="en-US" altLang="en-US" dirty="0" smtClean="0"/>
              <a:t>               </a:t>
            </a:r>
            <a:r>
              <a:rPr lang="en-US" altLang="en-US" dirty="0" smtClean="0">
                <a:solidFill>
                  <a:srgbClr val="FF0000"/>
                </a:solidFill>
              </a:rPr>
              <a:t>What is Property  </a:t>
            </a:r>
          </a:p>
        </p:txBody>
      </p:sp>
      <p:sp>
        <p:nvSpPr>
          <p:cNvPr id="4099" name="Content Placeholder 2"/>
          <p:cNvSpPr>
            <a:spLocks noGrp="1"/>
          </p:cNvSpPr>
          <p:nvPr>
            <p:ph idx="1"/>
          </p:nvPr>
        </p:nvSpPr>
        <p:spPr>
          <a:xfrm>
            <a:off x="677334" y="1241778"/>
            <a:ext cx="8596668" cy="5226755"/>
          </a:xfrm>
        </p:spPr>
        <p:txBody>
          <a:bodyPr>
            <a:noAutofit/>
          </a:bodyPr>
          <a:lstStyle/>
          <a:p>
            <a:pPr eaLnBrk="1" hangingPunct="1"/>
            <a:r>
              <a:rPr lang="en-US" altLang="en-US" sz="2400" dirty="0" smtClean="0"/>
              <a:t>Property is synonymous with private wealth. </a:t>
            </a:r>
          </a:p>
          <a:p>
            <a:pPr eaLnBrk="1" hangingPunct="1"/>
            <a:r>
              <a:rPr lang="en-US" altLang="en-US" sz="2400" dirty="0" smtClean="0"/>
              <a:t>Property is bundle of rights (ownership)</a:t>
            </a:r>
          </a:p>
          <a:p>
            <a:pPr eaLnBrk="1" hangingPunct="1"/>
            <a:r>
              <a:rPr lang="en-US" altLang="en-US" sz="2400" dirty="0" smtClean="0"/>
              <a:t>Property may be Corporeal or incorporeal.</a:t>
            </a:r>
          </a:p>
          <a:p>
            <a:pPr eaLnBrk="1" hangingPunct="1"/>
            <a:r>
              <a:rPr lang="en-US" altLang="en-US" sz="2400" dirty="0" smtClean="0"/>
              <a:t>Corporeal property may be movable or immovable</a:t>
            </a:r>
          </a:p>
          <a:p>
            <a:r>
              <a:rPr lang="en-IN" altLang="en-US" sz="2400" dirty="0" smtClean="0"/>
              <a:t>By </a:t>
            </a:r>
            <a:r>
              <a:rPr lang="en-IN" altLang="en-US" sz="2400" dirty="0"/>
              <a:t>corporeal property is meant visible and tangible property, as a house, a parcel of land, vehicle  and the like ; while an annuity, or annual rents derived from land, is </a:t>
            </a:r>
            <a:r>
              <a:rPr lang="en-IN" altLang="en-US" sz="2400" dirty="0" smtClean="0"/>
              <a:t>incorporeal </a:t>
            </a:r>
            <a:r>
              <a:rPr lang="en-IN" altLang="en-US" sz="2400" dirty="0"/>
              <a:t>property, since it has only a mental existence, is intangible, invisible, and only exists in contemplation of law</a:t>
            </a:r>
            <a:r>
              <a:rPr lang="en-IN" altLang="en-US" sz="2400" dirty="0" smtClean="0"/>
              <a:t>.</a:t>
            </a:r>
          </a:p>
          <a:p>
            <a:r>
              <a:rPr lang="en-IN" altLang="en-US" sz="2400" dirty="0"/>
              <a:t>Incorporeal property may be lease securities or intellectual</a:t>
            </a:r>
          </a:p>
          <a:p>
            <a:endParaRPr lang="en-IN" altLang="en-US" sz="2400" dirty="0"/>
          </a:p>
          <a:p>
            <a:pPr eaLnBrk="1" hangingPunct="1"/>
            <a:endParaRPr lang="en-US" altLang="en-US" sz="2400" dirty="0" smtClean="0"/>
          </a:p>
          <a:p>
            <a:pPr eaLnBrk="1" hangingPunct="1">
              <a:buFont typeface="Arial" panose="020B0604020202020204" pitchFamily="34" charset="0"/>
              <a:buNone/>
            </a:pPr>
            <a:endParaRPr lang="en-US" altLang="en-US" sz="2400" dirty="0" smtClean="0"/>
          </a:p>
        </p:txBody>
      </p:sp>
    </p:spTree>
    <p:extLst>
      <p:ext uri="{BB962C8B-B14F-4D97-AF65-F5344CB8AC3E}">
        <p14:creationId xmlns:p14="http://schemas.microsoft.com/office/powerpoint/2010/main" val="316378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51288" y="274638"/>
            <a:ext cx="7659511" cy="639762"/>
          </a:xfrm>
        </p:spPr>
        <p:txBody>
          <a:bodyPr>
            <a:normAutofit fontScale="90000"/>
          </a:bodyPr>
          <a:lstStyle/>
          <a:p>
            <a:pPr eaLnBrk="1" hangingPunct="1"/>
            <a:r>
              <a:rPr lang="en-US" altLang="en-US" dirty="0" smtClean="0">
                <a:solidFill>
                  <a:srgbClr val="FF0000"/>
                </a:solidFill>
              </a:rPr>
              <a:t>Intellectual Property Rights (IPR)</a:t>
            </a:r>
          </a:p>
        </p:txBody>
      </p:sp>
      <p:sp>
        <p:nvSpPr>
          <p:cNvPr id="6147" name="Content Placeholder 2"/>
          <p:cNvSpPr>
            <a:spLocks noGrp="1"/>
          </p:cNvSpPr>
          <p:nvPr>
            <p:ph idx="1"/>
          </p:nvPr>
        </p:nvSpPr>
        <p:spPr>
          <a:xfrm>
            <a:off x="1981200" y="990601"/>
            <a:ext cx="8229600" cy="5135563"/>
          </a:xfrm>
        </p:spPr>
        <p:txBody>
          <a:bodyPr>
            <a:normAutofit fontScale="92500"/>
          </a:bodyPr>
          <a:lstStyle/>
          <a:p>
            <a:pPr eaLnBrk="1" hangingPunct="1">
              <a:buFont typeface="Wingdings" panose="05000000000000000000" pitchFamily="2" charset="2"/>
              <a:buChar char="v"/>
            </a:pPr>
            <a:r>
              <a:rPr lang="en-US" altLang="en-US" sz="2800"/>
              <a:t>An Intellectual Property is any product of human intellect that is unique, novel , non-obvious and has some commercial value</a:t>
            </a:r>
          </a:p>
          <a:p>
            <a:pPr eaLnBrk="1" hangingPunct="1">
              <a:buFont typeface="Wingdings" panose="05000000000000000000" pitchFamily="2" charset="2"/>
              <a:buChar char="v"/>
            </a:pPr>
            <a:r>
              <a:rPr lang="en-US" altLang="en-US" sz="2800"/>
              <a:t>Intellectual Property Rights are the rights given to persons over the creations of their minds.</a:t>
            </a:r>
          </a:p>
          <a:p>
            <a:pPr eaLnBrk="1" hangingPunct="1">
              <a:buFont typeface="Wingdings" panose="05000000000000000000" pitchFamily="2" charset="2"/>
              <a:buChar char="v"/>
            </a:pPr>
            <a:r>
              <a:rPr lang="en-US" altLang="en-US" sz="2800"/>
              <a:t>IPR are a class of legal rights for which law provides protection</a:t>
            </a:r>
          </a:p>
          <a:p>
            <a:pPr eaLnBrk="1" hangingPunct="1">
              <a:buFont typeface="Wingdings" panose="05000000000000000000" pitchFamily="2" charset="2"/>
              <a:buChar char="v"/>
            </a:pPr>
            <a:r>
              <a:rPr lang="en-US" altLang="en-US" sz="2800"/>
              <a:t>The creator gets an exclusive right over the use of his/her creation for a certain period of time.  </a:t>
            </a:r>
          </a:p>
          <a:p>
            <a:pPr eaLnBrk="1" hangingPunct="1">
              <a:buFont typeface="Wingdings" panose="05000000000000000000" pitchFamily="2" charset="2"/>
              <a:buChar char="v"/>
            </a:pPr>
            <a:r>
              <a:rPr lang="en-US" altLang="en-US" sz="2800"/>
              <a:t>These rights give no liability to ignore the rights of other individuals or to override public liabilities.</a:t>
            </a:r>
          </a:p>
        </p:txBody>
      </p:sp>
    </p:spTree>
    <p:extLst>
      <p:ext uri="{BB962C8B-B14F-4D97-AF65-F5344CB8AC3E}">
        <p14:creationId xmlns:p14="http://schemas.microsoft.com/office/powerpoint/2010/main" val="207261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715962"/>
          </a:xfrm>
        </p:spPr>
        <p:txBody>
          <a:bodyPr/>
          <a:lstStyle/>
          <a:p>
            <a:pPr eaLnBrk="1" hangingPunct="1"/>
            <a:r>
              <a:rPr lang="en-US" altLang="en-US" dirty="0" smtClean="0"/>
              <a:t>            </a:t>
            </a:r>
            <a:r>
              <a:rPr lang="en-US" altLang="en-US" dirty="0" smtClean="0">
                <a:solidFill>
                  <a:srgbClr val="FF0000"/>
                </a:solidFill>
              </a:rPr>
              <a:t>Basic Forms of IPR</a:t>
            </a:r>
          </a:p>
        </p:txBody>
      </p:sp>
      <p:sp>
        <p:nvSpPr>
          <p:cNvPr id="7171" name="Content Placeholder 2"/>
          <p:cNvSpPr>
            <a:spLocks noGrp="1"/>
          </p:cNvSpPr>
          <p:nvPr>
            <p:ph idx="1"/>
          </p:nvPr>
        </p:nvSpPr>
        <p:spPr>
          <a:xfrm>
            <a:off x="1981200" y="1143001"/>
            <a:ext cx="8229600" cy="4983163"/>
          </a:xfrm>
        </p:spPr>
        <p:txBody>
          <a:bodyPr/>
          <a:lstStyle/>
          <a:p>
            <a:pPr eaLnBrk="1" hangingPunct="1"/>
            <a:r>
              <a:rPr lang="en-US" altLang="en-US" sz="2800"/>
              <a:t>The international community is taking steps to achieve uniformity regarding the nature of these IPR rights , their enforcements and sanctions of their breach. The four basic forms of IPR are, </a:t>
            </a:r>
          </a:p>
          <a:p>
            <a:pPr eaLnBrk="1" hangingPunct="1"/>
            <a:r>
              <a:rPr lang="en-US" altLang="en-US" sz="2800"/>
              <a:t>Patents</a:t>
            </a:r>
          </a:p>
          <a:p>
            <a:pPr eaLnBrk="1" hangingPunct="1"/>
            <a:r>
              <a:rPr lang="en-US" altLang="en-US" sz="2800"/>
              <a:t>Industrial designs </a:t>
            </a:r>
          </a:p>
          <a:p>
            <a:pPr eaLnBrk="1" hangingPunct="1"/>
            <a:r>
              <a:rPr lang="en-US" altLang="en-US" sz="2800"/>
              <a:t>Trade Marks</a:t>
            </a:r>
          </a:p>
          <a:p>
            <a:pPr eaLnBrk="1" hangingPunct="1"/>
            <a:r>
              <a:rPr lang="en-US" altLang="en-US" sz="2800"/>
              <a:t>Copyrights</a:t>
            </a:r>
            <a:r>
              <a:rPr lang="en-US" altLang="en-US" smtClean="0"/>
              <a:t>   </a:t>
            </a:r>
          </a:p>
          <a:p>
            <a:pPr eaLnBrk="1" hangingPunct="1">
              <a:buFont typeface="Arial" panose="020B0604020202020204" pitchFamily="34" charset="0"/>
              <a:buNone/>
            </a:pPr>
            <a:r>
              <a:rPr lang="en-US" altLang="en-US" smtClean="0"/>
              <a:t>   The first three are collectively known as  </a:t>
            </a:r>
            <a:r>
              <a:rPr lang="en-US" altLang="en-US" b="1" smtClean="0"/>
              <a:t>Industrial property</a:t>
            </a:r>
          </a:p>
        </p:txBody>
      </p:sp>
    </p:spTree>
    <p:extLst>
      <p:ext uri="{BB962C8B-B14F-4D97-AF65-F5344CB8AC3E}">
        <p14:creationId xmlns:p14="http://schemas.microsoft.com/office/powerpoint/2010/main" val="16362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715962"/>
          </a:xfrm>
        </p:spPr>
        <p:txBody>
          <a:bodyPr/>
          <a:lstStyle/>
          <a:p>
            <a:pPr eaLnBrk="1" hangingPunct="1"/>
            <a:r>
              <a:rPr lang="en-US" altLang="en-US" dirty="0" smtClean="0"/>
              <a:t>     </a:t>
            </a:r>
            <a:r>
              <a:rPr lang="en-US" altLang="en-US" dirty="0" smtClean="0">
                <a:solidFill>
                  <a:srgbClr val="FF0000"/>
                </a:solidFill>
              </a:rPr>
              <a:t>Definition of patent</a:t>
            </a:r>
          </a:p>
        </p:txBody>
      </p:sp>
      <p:sp>
        <p:nvSpPr>
          <p:cNvPr id="8195" name="Content Placeholder 2"/>
          <p:cNvSpPr>
            <a:spLocks noGrp="1"/>
          </p:cNvSpPr>
          <p:nvPr>
            <p:ph idx="1"/>
          </p:nvPr>
        </p:nvSpPr>
        <p:spPr>
          <a:xfrm>
            <a:off x="1981200" y="1066800"/>
            <a:ext cx="8229600" cy="5257800"/>
          </a:xfrm>
        </p:spPr>
        <p:txBody>
          <a:bodyPr>
            <a:normAutofit/>
          </a:bodyPr>
          <a:lstStyle/>
          <a:p>
            <a:pPr eaLnBrk="1" hangingPunct="1">
              <a:buFont typeface="Arial" panose="020B0604020202020204" pitchFamily="34" charset="0"/>
              <a:buNone/>
            </a:pPr>
            <a:r>
              <a:rPr lang="en-US" altLang="en-US" sz="2800" dirty="0" smtClean="0"/>
              <a:t>   A patent for an invention is granted by a government to the inventor giving the inventor the right for a limited period to prevent others for making, using or selling the invention without due permission from the inventor. A patent can be,</a:t>
            </a:r>
          </a:p>
          <a:p>
            <a:pPr eaLnBrk="1" hangingPunct="1">
              <a:buFont typeface="Arial" panose="020B0604020202020204" pitchFamily="34" charset="0"/>
              <a:buNone/>
            </a:pPr>
            <a:r>
              <a:rPr lang="en-US" altLang="en-US" sz="2800" dirty="0" smtClean="0"/>
              <a:t>(a) bought</a:t>
            </a:r>
          </a:p>
          <a:p>
            <a:pPr eaLnBrk="1" hangingPunct="1">
              <a:buFont typeface="Arial" panose="020B0604020202020204" pitchFamily="34" charset="0"/>
              <a:buNone/>
            </a:pPr>
            <a:r>
              <a:rPr lang="en-US" altLang="en-US" sz="2800" dirty="0" smtClean="0"/>
              <a:t>(b) sold</a:t>
            </a:r>
          </a:p>
          <a:p>
            <a:pPr eaLnBrk="1" hangingPunct="1">
              <a:buFont typeface="Arial" panose="020B0604020202020204" pitchFamily="34" charset="0"/>
              <a:buNone/>
            </a:pPr>
            <a:r>
              <a:rPr lang="en-US" altLang="en-US" sz="2800" dirty="0" smtClean="0"/>
              <a:t>(c) rented , or </a:t>
            </a:r>
          </a:p>
          <a:p>
            <a:pPr eaLnBrk="1" hangingPunct="1">
              <a:buFont typeface="Arial" panose="020B0604020202020204" pitchFamily="34" charset="0"/>
              <a:buNone/>
            </a:pPr>
            <a:r>
              <a:rPr lang="en-US" altLang="en-US" sz="2800" dirty="0" smtClean="0"/>
              <a:t>(d) hired </a:t>
            </a:r>
          </a:p>
        </p:txBody>
      </p:sp>
    </p:spTree>
    <p:extLst>
      <p:ext uri="{BB962C8B-B14F-4D97-AF65-F5344CB8AC3E}">
        <p14:creationId xmlns:p14="http://schemas.microsoft.com/office/powerpoint/2010/main" val="3928526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563562"/>
          </a:xfrm>
        </p:spPr>
        <p:txBody>
          <a:bodyPr>
            <a:normAutofit fontScale="90000"/>
          </a:bodyPr>
          <a:lstStyle/>
          <a:p>
            <a:pPr eaLnBrk="1" hangingPunct="1"/>
            <a:r>
              <a:rPr lang="en-US" altLang="en-US" dirty="0" smtClean="0"/>
              <a:t>            </a:t>
            </a:r>
            <a:r>
              <a:rPr lang="en-US" altLang="en-US" dirty="0" smtClean="0">
                <a:solidFill>
                  <a:srgbClr val="FF0000"/>
                </a:solidFill>
              </a:rPr>
              <a:t>Features of Patents</a:t>
            </a:r>
          </a:p>
        </p:txBody>
      </p:sp>
      <p:sp>
        <p:nvSpPr>
          <p:cNvPr id="9219" name="Content Placeholder 2"/>
          <p:cNvSpPr>
            <a:spLocks noGrp="1"/>
          </p:cNvSpPr>
          <p:nvPr>
            <p:ph idx="1"/>
          </p:nvPr>
        </p:nvSpPr>
        <p:spPr>
          <a:xfrm>
            <a:off x="1981200" y="990601"/>
            <a:ext cx="8229600" cy="5135563"/>
          </a:xfrm>
        </p:spPr>
        <p:txBody>
          <a:bodyPr>
            <a:normAutofit fontScale="92500"/>
          </a:bodyPr>
          <a:lstStyle/>
          <a:p>
            <a:pPr eaLnBrk="1" hangingPunct="1">
              <a:buFont typeface="Wingdings" panose="05000000000000000000" pitchFamily="2" charset="2"/>
              <a:buChar char="Ø"/>
            </a:pPr>
            <a:r>
              <a:rPr lang="en-US" altLang="en-US" sz="2400"/>
              <a:t>A patent in itself is not a right to sell a product. It is only to prevent others from doing so.</a:t>
            </a:r>
          </a:p>
          <a:p>
            <a:pPr eaLnBrk="1" hangingPunct="1">
              <a:buFont typeface="Wingdings" panose="05000000000000000000" pitchFamily="2" charset="2"/>
              <a:buChar char="Ø"/>
            </a:pPr>
            <a:r>
              <a:rPr lang="en-US" altLang="en-US" sz="2400"/>
              <a:t>Other regulatory approval may be required to commercialize the invention even after getting the patent.</a:t>
            </a:r>
          </a:p>
          <a:p>
            <a:pPr eaLnBrk="1" hangingPunct="1">
              <a:buFont typeface="Wingdings" panose="05000000000000000000" pitchFamily="2" charset="2"/>
              <a:buChar char="Ø"/>
            </a:pPr>
            <a:r>
              <a:rPr lang="en-US" altLang="en-US" sz="2400"/>
              <a:t>A patent owner can infringe other patents based on the same underlying invention (eg. A process patent owner can infringe a product patent)</a:t>
            </a:r>
          </a:p>
          <a:p>
            <a:pPr eaLnBrk="1" hangingPunct="1">
              <a:buFont typeface="Wingdings" panose="05000000000000000000" pitchFamily="2" charset="2"/>
              <a:buChar char="Ø"/>
            </a:pPr>
            <a:r>
              <a:rPr lang="en-US" altLang="en-US" sz="2400"/>
              <a:t>Patents are granted in each country  by the patent office for a fixed period.</a:t>
            </a:r>
          </a:p>
          <a:p>
            <a:pPr eaLnBrk="1" hangingPunct="1">
              <a:buFont typeface="Wingdings" panose="05000000000000000000" pitchFamily="2" charset="2"/>
              <a:buChar char="Ø"/>
            </a:pPr>
            <a:r>
              <a:rPr lang="en-US" altLang="en-US" sz="2400"/>
              <a:t>Invention patented in one country will have monopoly rights only in that country</a:t>
            </a:r>
          </a:p>
          <a:p>
            <a:pPr eaLnBrk="1" hangingPunct="1">
              <a:buFont typeface="Wingdings" panose="05000000000000000000" pitchFamily="2" charset="2"/>
              <a:buChar char="Ø"/>
            </a:pPr>
            <a:r>
              <a:rPr lang="en-US" altLang="en-US" sz="2400"/>
              <a:t>There is no “World Patent”. Patents are granted by individual nations</a:t>
            </a:r>
          </a:p>
          <a:p>
            <a:pPr eaLnBrk="1" hangingPunct="1"/>
            <a:endParaRPr lang="en-US" altLang="en-US" smtClean="0"/>
          </a:p>
        </p:txBody>
      </p:sp>
    </p:spTree>
    <p:extLst>
      <p:ext uri="{BB962C8B-B14F-4D97-AF65-F5344CB8AC3E}">
        <p14:creationId xmlns:p14="http://schemas.microsoft.com/office/powerpoint/2010/main" val="2653440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274638"/>
            <a:ext cx="8229600" cy="715962"/>
          </a:xfrm>
        </p:spPr>
        <p:txBody>
          <a:bodyPr/>
          <a:lstStyle/>
          <a:p>
            <a:r>
              <a:rPr lang="en-US" altLang="en-US" dirty="0" smtClean="0"/>
              <a:t>               </a:t>
            </a:r>
            <a:r>
              <a:rPr lang="en-US" altLang="en-US" dirty="0" smtClean="0">
                <a:solidFill>
                  <a:srgbClr val="FF0000"/>
                </a:solidFill>
              </a:rPr>
              <a:t>What is WIPO?</a:t>
            </a:r>
          </a:p>
        </p:txBody>
      </p:sp>
      <p:sp>
        <p:nvSpPr>
          <p:cNvPr id="10243" name="Content Placeholder 2"/>
          <p:cNvSpPr>
            <a:spLocks noGrp="1"/>
          </p:cNvSpPr>
          <p:nvPr>
            <p:ph idx="1"/>
          </p:nvPr>
        </p:nvSpPr>
        <p:spPr>
          <a:xfrm>
            <a:off x="1981200" y="914400"/>
            <a:ext cx="8229600" cy="5486400"/>
          </a:xfrm>
        </p:spPr>
        <p:txBody>
          <a:bodyPr>
            <a:normAutofit fontScale="92500" lnSpcReduction="10000"/>
          </a:bodyPr>
          <a:lstStyle/>
          <a:p>
            <a:r>
              <a:rPr lang="en-US" altLang="en-US" sz="2000" dirty="0"/>
              <a:t>WIPO (World Intellectual Property Organization) is the global forum for intellectual property services, policy, information and cooperation. </a:t>
            </a:r>
          </a:p>
          <a:p>
            <a:r>
              <a:rPr lang="en-US" altLang="en-US" sz="2000" dirty="0"/>
              <a:t>WIPO is  a self-funding agency of the United Nations, with 193 member states</a:t>
            </a:r>
            <a:r>
              <a:rPr lang="en-US" altLang="en-US" sz="2000" dirty="0" smtClean="0"/>
              <a:t>.</a:t>
            </a:r>
            <a:endParaRPr lang="en-IN" altLang="en-US" sz="2000" dirty="0"/>
          </a:p>
          <a:p>
            <a:r>
              <a:rPr lang="en-IN" altLang="en-US" sz="2000" dirty="0"/>
              <a:t>Member States - WIPOhttps://www.wipo.int › members</a:t>
            </a:r>
          </a:p>
          <a:p>
            <a:r>
              <a:rPr lang="en-US" altLang="en-US" sz="2000" dirty="0" err="1" smtClean="0"/>
              <a:t>Wipo</a:t>
            </a:r>
            <a:r>
              <a:rPr lang="en-US" altLang="en-US" sz="2000" dirty="0" smtClean="0"/>
              <a:t> </a:t>
            </a:r>
            <a:r>
              <a:rPr lang="en-US" altLang="en-US" sz="2000" dirty="0"/>
              <a:t>address, 4, </a:t>
            </a:r>
            <a:r>
              <a:rPr lang="en-US" altLang="en-US" sz="2000" dirty="0" err="1"/>
              <a:t>chemin</a:t>
            </a:r>
            <a:r>
              <a:rPr lang="en-US" altLang="en-US" sz="2000" dirty="0"/>
              <a:t> des </a:t>
            </a:r>
            <a:r>
              <a:rPr lang="en-US" altLang="en-US" sz="2000" dirty="0" err="1"/>
              <a:t>Colombettes</a:t>
            </a:r>
            <a:r>
              <a:rPr lang="en-US" altLang="en-US" sz="2000" dirty="0"/>
              <a:t> ,CH-1211 Geneva 20, Switzerland</a:t>
            </a:r>
          </a:p>
          <a:p>
            <a:r>
              <a:rPr lang="en-US" altLang="en-US" sz="2000" dirty="0"/>
              <a:t>It’s  mission is to lead the development of a balanced and effective international intellectual property (IP) system that enables innovation and creativity for the benefit of all. </a:t>
            </a:r>
          </a:p>
          <a:p>
            <a:r>
              <a:rPr lang="en-US" altLang="en-US" sz="2000" dirty="0"/>
              <a:t>It’s mandate, governing bodies and procedures are set out in the WIPO Convention, which established WIPO in 1967.</a:t>
            </a:r>
          </a:p>
          <a:p>
            <a:r>
              <a:rPr lang="en-US" altLang="en-US" sz="2000" dirty="0"/>
              <a:t>250 non-governmental organizations (NGOs) and intergovernmental organizations (IGOs) have official observer status at WIPO meetings.</a:t>
            </a:r>
          </a:p>
          <a:p>
            <a:r>
              <a:rPr lang="en-IN" altLang="en-US" sz="2000" dirty="0"/>
              <a:t>The member states of WIPO appointed by consensus Mr. Daren Tang  from Singapore as the Organization's </a:t>
            </a:r>
            <a:r>
              <a:rPr lang="en-IN" altLang="en-US" sz="2000" dirty="0" smtClean="0"/>
              <a:t> fifth  </a:t>
            </a:r>
            <a:r>
              <a:rPr lang="en-IN" altLang="en-US" sz="2000" dirty="0"/>
              <a:t>Director General, his six-year term beginning on October 1, 2020.</a:t>
            </a:r>
            <a:r>
              <a:rPr lang="en-US" altLang="en-US" sz="2000" dirty="0"/>
              <a:t> [Francis </a:t>
            </a:r>
            <a:r>
              <a:rPr lang="en-US" altLang="en-US" sz="2000" dirty="0" err="1"/>
              <a:t>Gurry</a:t>
            </a:r>
            <a:r>
              <a:rPr lang="en-US" altLang="en-US" sz="2000" dirty="0"/>
              <a:t> (2008-2020)</a:t>
            </a:r>
          </a:p>
        </p:txBody>
      </p:sp>
    </p:spTree>
    <p:extLst>
      <p:ext uri="{BB962C8B-B14F-4D97-AF65-F5344CB8AC3E}">
        <p14:creationId xmlns:p14="http://schemas.microsoft.com/office/powerpoint/2010/main" val="56183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274638"/>
            <a:ext cx="8229600" cy="1023584"/>
          </a:xfrm>
        </p:spPr>
        <p:txBody>
          <a:bodyPr>
            <a:normAutofit fontScale="90000"/>
          </a:bodyPr>
          <a:lstStyle/>
          <a:p>
            <a:r>
              <a:rPr lang="en-US" altLang="en-US" dirty="0" smtClean="0"/>
              <a:t/>
            </a:r>
            <a:br>
              <a:rPr lang="en-US" altLang="en-US" dirty="0" smtClean="0"/>
            </a:br>
            <a:r>
              <a:rPr lang="en-US" altLang="en-US" dirty="0" smtClean="0"/>
              <a:t>      </a:t>
            </a:r>
            <a:r>
              <a:rPr lang="en-US" altLang="en-US" sz="3200" dirty="0" smtClean="0">
                <a:solidFill>
                  <a:srgbClr val="FF0000"/>
                </a:solidFill>
              </a:rPr>
              <a:t>Standing </a:t>
            </a:r>
            <a:r>
              <a:rPr lang="en-US" altLang="en-US" sz="3200" dirty="0">
                <a:solidFill>
                  <a:srgbClr val="FF0000"/>
                </a:solidFill>
              </a:rPr>
              <a:t>Committees (SCT) of WIPO</a:t>
            </a:r>
            <a:br>
              <a:rPr lang="en-US" altLang="en-US" sz="3200" dirty="0">
                <a:solidFill>
                  <a:srgbClr val="FF0000"/>
                </a:solidFill>
              </a:rPr>
            </a:br>
            <a:endParaRPr lang="en-US" altLang="en-US" sz="3200" dirty="0">
              <a:solidFill>
                <a:srgbClr val="FF0000"/>
              </a:solidFill>
            </a:endParaRPr>
          </a:p>
        </p:txBody>
      </p:sp>
      <p:sp>
        <p:nvSpPr>
          <p:cNvPr id="3" name="Content Placeholder 2"/>
          <p:cNvSpPr>
            <a:spLocks noGrp="1"/>
          </p:cNvSpPr>
          <p:nvPr>
            <p:ph idx="1"/>
          </p:nvPr>
        </p:nvSpPr>
        <p:spPr>
          <a:xfrm>
            <a:off x="1981200" y="1682044"/>
            <a:ext cx="8229600" cy="4444120"/>
          </a:xfrm>
        </p:spPr>
        <p:txBody>
          <a:bodyPr>
            <a:noAutofit/>
          </a:bodyPr>
          <a:lstStyle/>
          <a:p>
            <a:pPr>
              <a:buFont typeface="Arial" charset="0"/>
              <a:buChar char="•"/>
              <a:defRPr/>
            </a:pPr>
            <a:r>
              <a:rPr lang="en-US" sz="2400" dirty="0" smtClean="0"/>
              <a:t>The Standing Committee on the Law of Trademarks, Industrial Designs and Geographical Indications (SCT) is the forum where WIPO's member states discuss policy and legal issues relating to the international development of trademark law and standards.</a:t>
            </a:r>
          </a:p>
          <a:p>
            <a:pPr>
              <a:buFont typeface="Arial" charset="0"/>
              <a:buChar char="•"/>
              <a:defRPr/>
            </a:pPr>
            <a:endParaRPr lang="en-US" sz="2400" dirty="0" smtClean="0"/>
          </a:p>
          <a:p>
            <a:pPr>
              <a:buFont typeface="Arial" charset="0"/>
              <a:buChar char="•"/>
              <a:defRPr/>
            </a:pPr>
            <a:r>
              <a:rPr lang="en-US" sz="2400" dirty="0" smtClean="0"/>
              <a:t>The WIPO Lex database is a comprehensive search tool that allows you to search international treaties and national laws on intellectual property.</a:t>
            </a:r>
          </a:p>
          <a:p>
            <a:pPr>
              <a:buFont typeface="Arial" charset="0"/>
              <a:buChar char="•"/>
              <a:defRPr/>
            </a:pPr>
            <a:endParaRPr lang="en-US" sz="2400" dirty="0" smtClean="0"/>
          </a:p>
          <a:p>
            <a:pPr marL="0" indent="0">
              <a:buNone/>
              <a:defRPr/>
            </a:pPr>
            <a:endParaRPr lang="en-US" sz="2400" dirty="0"/>
          </a:p>
        </p:txBody>
      </p:sp>
    </p:spTree>
    <p:extLst>
      <p:ext uri="{BB962C8B-B14F-4D97-AF65-F5344CB8AC3E}">
        <p14:creationId xmlns:p14="http://schemas.microsoft.com/office/powerpoint/2010/main" val="2065182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288</TotalTime>
  <Words>1713</Words>
  <Application>Microsoft Office PowerPoint</Application>
  <PresentationFormat>Widescreen</PresentationFormat>
  <Paragraphs>152</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Intellectual Property Rights </vt:lpstr>
      <vt:lpstr>         Why is Ethics important in Research?</vt:lpstr>
      <vt:lpstr>               What is Property  </vt:lpstr>
      <vt:lpstr>Intellectual Property Rights (IPR)</vt:lpstr>
      <vt:lpstr>            Basic Forms of IPR</vt:lpstr>
      <vt:lpstr>     Definition of patent</vt:lpstr>
      <vt:lpstr>            Features of Patents</vt:lpstr>
      <vt:lpstr>               What is WIPO?</vt:lpstr>
      <vt:lpstr>       Standing Committees (SCT) of WIPO </vt:lpstr>
      <vt:lpstr>                Patent protection</vt:lpstr>
      <vt:lpstr>The Patent Cooperation Treaty (PCT) </vt:lpstr>
      <vt:lpstr>      The Patent Cooperation Treaty (PCT)</vt:lpstr>
      <vt:lpstr>        What does the PCT do?</vt:lpstr>
      <vt:lpstr>                        Patent Types</vt:lpstr>
      <vt:lpstr>                       Patent types…….</vt:lpstr>
      <vt:lpstr> (Myriad  company law suit for BRCA genes)</vt:lpstr>
      <vt:lpstr>Addresses of the patent offices in India</vt:lpstr>
      <vt:lpstr>            The Indian Patent Act</vt:lpstr>
      <vt:lpstr>            Jurisdiction of Patent offices</vt:lpstr>
      <vt:lpstr>    Prior art and searching for patents</vt:lpstr>
      <vt:lpstr>                 Important websites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,Copyright and Trade marks</dc:title>
  <dc:creator>Krishna</dc:creator>
  <cp:lastModifiedBy>Krishna</cp:lastModifiedBy>
  <cp:revision>18</cp:revision>
  <dcterms:created xsi:type="dcterms:W3CDTF">2021-02-06T17:11:05Z</dcterms:created>
  <dcterms:modified xsi:type="dcterms:W3CDTF">2021-10-20T06:11:26Z</dcterms:modified>
</cp:coreProperties>
</file>