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7" r:id="rId2"/>
    <p:sldId id="281" r:id="rId3"/>
    <p:sldId id="286" r:id="rId4"/>
    <p:sldId id="287" r:id="rId5"/>
    <p:sldId id="289" r:id="rId6"/>
    <p:sldId id="282" r:id="rId7"/>
    <p:sldId id="283" r:id="rId8"/>
    <p:sldId id="284" r:id="rId9"/>
    <p:sldId id="285" r:id="rId10"/>
    <p:sldId id="280"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C2F6C0C-04FA-448F-AACD-CD71490D2CAA}">
          <p14:sldIdLst>
            <p14:sldId id="257"/>
            <p14:sldId id="281"/>
            <p14:sldId id="286"/>
            <p14:sldId id="287"/>
            <p14:sldId id="289"/>
            <p14:sldId id="282"/>
            <p14:sldId id="283"/>
            <p14:sldId id="284"/>
            <p14:sldId id="285"/>
            <p14:sldId id="280"/>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3ECF-2D00-4F48-A6BD-8958ECFE4E9E}" type="datetimeFigureOut">
              <a:rPr lang="en-IN" smtClean="0"/>
              <a:t>17-02-2021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BDE94-8865-4B91-8763-C4872890948C}" type="slidenum">
              <a:rPr lang="en-IN" smtClean="0"/>
              <a:t>‹#›</a:t>
            </a:fld>
            <a:endParaRPr lang="en-IN"/>
          </a:p>
        </p:txBody>
      </p:sp>
    </p:spTree>
    <p:extLst>
      <p:ext uri="{BB962C8B-B14F-4D97-AF65-F5344CB8AC3E}">
        <p14:creationId xmlns:p14="http://schemas.microsoft.com/office/powerpoint/2010/main" val="417037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A15762-E848-488F-99E0-5AF428031849}" type="slidenum">
              <a:rPr lang="en-US" altLang="en-US"/>
              <a:pPr/>
              <a:t>8</a:t>
            </a:fld>
            <a:endParaRPr lang="en-US" altLang="en-US"/>
          </a:p>
        </p:txBody>
      </p:sp>
    </p:spTree>
    <p:extLst>
      <p:ext uri="{BB962C8B-B14F-4D97-AF65-F5344CB8AC3E}">
        <p14:creationId xmlns:p14="http://schemas.microsoft.com/office/powerpoint/2010/main" val="2537952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5997C9A4-727B-4D4A-8F6F-8CC0814FF9C6}" type="slidenum">
              <a:rPr lang="en-US" altLang="en-US">
                <a:solidFill>
                  <a:prstClr val="black"/>
                </a:solidFill>
                <a:latin typeface="Arial" charset="0"/>
              </a:rPr>
              <a:pPr/>
              <a:t>21</a:t>
            </a:fld>
            <a:endParaRPr lang="en-US" altLang="en-US">
              <a:solidFill>
                <a:prstClr val="black"/>
              </a:solidFill>
              <a:latin typeface="Arial" charset="0"/>
            </a:endParaRPr>
          </a:p>
        </p:txBody>
      </p:sp>
      <p:sp>
        <p:nvSpPr>
          <p:cNvPr id="155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Just because a company pays a freelance artist to create an image, does not transfer copyright ownership.  </a:t>
            </a:r>
          </a:p>
        </p:txBody>
      </p:sp>
    </p:spTree>
    <p:extLst>
      <p:ext uri="{BB962C8B-B14F-4D97-AF65-F5344CB8AC3E}">
        <p14:creationId xmlns:p14="http://schemas.microsoft.com/office/powerpoint/2010/main" val="272784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0FC2D1B3-C279-4421-A80F-C90084524144}" type="slidenum">
              <a:rPr lang="en-US" altLang="en-US">
                <a:solidFill>
                  <a:prstClr val="black"/>
                </a:solidFill>
                <a:latin typeface="Arial" charset="0"/>
              </a:rPr>
              <a:pPr/>
              <a:t>22</a:t>
            </a:fld>
            <a:endParaRPr lang="en-US" altLang="en-US">
              <a:solidFill>
                <a:prstClr val="black"/>
              </a:solidFill>
              <a:latin typeface="Arial" charset="0"/>
            </a:endParaRPr>
          </a:p>
        </p:txBody>
      </p:sp>
      <p:sp>
        <p:nvSpPr>
          <p:cNvPr id="156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67535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59DF93D5-8FE5-4418-8172-CF2D21EE9896}" type="slidenum">
              <a:rPr lang="en-US" altLang="en-US">
                <a:solidFill>
                  <a:prstClr val="black"/>
                </a:solidFill>
                <a:latin typeface="Arial" charset="0"/>
              </a:rPr>
              <a:pPr/>
              <a:t>23</a:t>
            </a:fld>
            <a:endParaRPr lang="en-US" altLang="en-US">
              <a:solidFill>
                <a:prstClr val="black"/>
              </a:solidFill>
              <a:latin typeface="Arial" charset="0"/>
            </a:endParaRPr>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445497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6C4E4125-F690-4CD9-9F88-389D18E743A8}" type="slidenum">
              <a:rPr lang="en-US" altLang="en-US">
                <a:solidFill>
                  <a:prstClr val="black"/>
                </a:solidFill>
                <a:latin typeface="Arial" charset="0"/>
              </a:rPr>
              <a:pPr/>
              <a:t>24</a:t>
            </a:fld>
            <a:endParaRPr lang="en-US" altLang="en-US">
              <a:solidFill>
                <a:prstClr val="black"/>
              </a:solidFill>
              <a:latin typeface="Arial" charset="0"/>
            </a:endParaRPr>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FPG v Newsday. FPG brought and action against Newsday, one of the first cases filed involving the creation of an image using computer manipulation and software. The employee combined elements from various images to create a digital work. The case was settled in an amount that included attorney’s fees.</a:t>
            </a:r>
          </a:p>
        </p:txBody>
      </p:sp>
    </p:spTree>
    <p:extLst>
      <p:ext uri="{BB962C8B-B14F-4D97-AF65-F5344CB8AC3E}">
        <p14:creationId xmlns:p14="http://schemas.microsoft.com/office/powerpoint/2010/main" val="3320451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DEFD4AA2-05B0-446D-80E8-E1FBC8FB37E1}" type="slidenum">
              <a:rPr lang="en-US" altLang="en-US">
                <a:solidFill>
                  <a:prstClr val="black"/>
                </a:solidFill>
                <a:latin typeface="Arial" charset="0"/>
              </a:rPr>
              <a:pPr/>
              <a:t>25</a:t>
            </a:fld>
            <a:endParaRPr lang="en-US" altLang="en-US">
              <a:solidFill>
                <a:prstClr val="black"/>
              </a:solidFill>
              <a:latin typeface="Arial" charset="0"/>
            </a:endParaRPr>
          </a:p>
        </p:txBody>
      </p:sp>
      <p:sp>
        <p:nvSpPr>
          <p:cNvPr id="159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Left: photo by James Porto; Right: photo by Joseph Viesti- These images were cropped, flopped and combined but the original artist could still recognize his work as the main elements were retained</a:t>
            </a:r>
          </a:p>
        </p:txBody>
      </p:sp>
    </p:spTree>
    <p:extLst>
      <p:ext uri="{BB962C8B-B14F-4D97-AF65-F5344CB8AC3E}">
        <p14:creationId xmlns:p14="http://schemas.microsoft.com/office/powerpoint/2010/main" val="3728034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CD653C2C-1751-4EF7-87A6-476EAD0795B7}" type="slidenum">
              <a:rPr lang="en-US" altLang="en-US">
                <a:solidFill>
                  <a:prstClr val="black"/>
                </a:solidFill>
                <a:latin typeface="Arial" charset="0"/>
              </a:rPr>
              <a:pPr/>
              <a:t>26</a:t>
            </a:fld>
            <a:endParaRPr lang="en-US" altLang="en-US">
              <a:solidFill>
                <a:prstClr val="black"/>
              </a:solidFill>
              <a:latin typeface="Arial" charset="0"/>
            </a:endParaRPr>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Koons v. Art Rogers</a:t>
            </a:r>
          </a:p>
          <a:p>
            <a:pPr eaLnBrk="1" hangingPunct="1"/>
            <a:r>
              <a:rPr lang="en-US" altLang="en-US" smtClean="0"/>
              <a:t>Sculpture artist Jeff Koons lost this  copyright infringement case. The artiss asserted it was fair use to change a photograph into a 3 dimensional work without obtaining a license. The court disagreed finding that substantial copyrightable elements were borrowed despite the change in medium.</a:t>
            </a:r>
          </a:p>
        </p:txBody>
      </p:sp>
    </p:spTree>
    <p:extLst>
      <p:ext uri="{BB962C8B-B14F-4D97-AF65-F5344CB8AC3E}">
        <p14:creationId xmlns:p14="http://schemas.microsoft.com/office/powerpoint/2010/main" val="4095313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918C9A29-519C-4D66-81B6-2F434D4B64AD}" type="slidenum">
              <a:rPr lang="en-US" altLang="en-US">
                <a:solidFill>
                  <a:prstClr val="black"/>
                </a:solidFill>
                <a:latin typeface="Arial" charset="0"/>
              </a:rPr>
              <a:pPr/>
              <a:t>27</a:t>
            </a:fld>
            <a:endParaRPr lang="en-US" altLang="en-US">
              <a:solidFill>
                <a:prstClr val="black"/>
              </a:solidFill>
              <a:latin typeface="Arial" charset="0"/>
            </a:endParaRPr>
          </a:p>
        </p:txBody>
      </p:sp>
      <p:sp>
        <p:nvSpPr>
          <p:cNvPr id="161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533391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042A5C10-4D37-4F96-B858-BEF4EFDC249C}" type="slidenum">
              <a:rPr lang="en-US" altLang="en-US">
                <a:solidFill>
                  <a:prstClr val="black"/>
                </a:solidFill>
                <a:latin typeface="Arial" charset="0"/>
              </a:rPr>
              <a:pPr/>
              <a:t>28</a:t>
            </a:fld>
            <a:endParaRPr lang="en-US" altLang="en-US">
              <a:solidFill>
                <a:prstClr val="black"/>
              </a:solidFill>
              <a:latin typeface="Arial" charset="0"/>
            </a:endParaRPr>
          </a:p>
        </p:txBody>
      </p:sp>
      <p:sp>
        <p:nvSpPr>
          <p:cNvPr id="162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895701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91A2F0E5-D25C-4D28-AE01-5D133C46EB71}" type="slidenum">
              <a:rPr lang="en-US" altLang="en-US">
                <a:solidFill>
                  <a:prstClr val="black"/>
                </a:solidFill>
                <a:latin typeface="Arial" charset="0"/>
              </a:rPr>
              <a:pPr/>
              <a:t>30</a:t>
            </a:fld>
            <a:endParaRPr lang="en-US" altLang="en-US">
              <a:solidFill>
                <a:prstClr val="black"/>
              </a:solidFill>
              <a:latin typeface="Arial" charset="0"/>
            </a:endParaRPr>
          </a:p>
        </p:txBody>
      </p:sp>
      <p:sp>
        <p:nvSpPr>
          <p:cNvPr id="163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Public Domain is very misunderstood-since 1978 copyright attaches upon creation. Cannot assume that any work on the internet is public domain</a:t>
            </a:r>
          </a:p>
          <a:p>
            <a:pPr eaLnBrk="1" hangingPunct="1"/>
            <a:r>
              <a:rPr lang="en-US" altLang="en-US" smtClean="0"/>
              <a:t>The formality of copyright notice is no longer required under US law and never required in most foreign countries, one cannot assume that any work without notice can be used. </a:t>
            </a:r>
          </a:p>
          <a:p>
            <a:pPr eaLnBrk="1" hangingPunct="1"/>
            <a:r>
              <a:rPr lang="en-US" altLang="en-US" smtClean="0"/>
              <a:t>Altering an image is an exclusive right of the copyright owner and requires permission almost all the time.</a:t>
            </a:r>
          </a:p>
          <a:p>
            <a:pPr eaLnBrk="1" hangingPunct="1"/>
            <a:endParaRPr lang="en-US" altLang="en-US" smtClean="0"/>
          </a:p>
          <a:p>
            <a:pPr eaLnBrk="1" hangingPunct="1"/>
            <a:r>
              <a:rPr lang="en-US" altLang="en-US" smtClean="0"/>
              <a:t>Any unauthorized use is an infringement whether you profit or not </a:t>
            </a:r>
          </a:p>
        </p:txBody>
      </p:sp>
    </p:spTree>
    <p:extLst>
      <p:ext uri="{BB962C8B-B14F-4D97-AF65-F5344CB8AC3E}">
        <p14:creationId xmlns:p14="http://schemas.microsoft.com/office/powerpoint/2010/main" val="2415496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25269F3D-9F51-4FC6-991D-7F8315E993A6}" type="slidenum">
              <a:rPr lang="en-US" altLang="en-US">
                <a:solidFill>
                  <a:prstClr val="black"/>
                </a:solidFill>
                <a:latin typeface="Arial" charset="0"/>
              </a:rPr>
              <a:pPr/>
              <a:t>31</a:t>
            </a:fld>
            <a:endParaRPr lang="en-US" altLang="en-US">
              <a:solidFill>
                <a:prstClr val="black"/>
              </a:solidFill>
              <a:latin typeface="Arial" charset="0"/>
            </a:endParaRPr>
          </a:p>
        </p:txBody>
      </p:sp>
      <p:sp>
        <p:nvSpPr>
          <p:cNvPr id="164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Copyright Lawsuits are expensive to defend, </a:t>
            </a:r>
          </a:p>
          <a:p>
            <a:pPr eaLnBrk="1" hangingPunct="1"/>
            <a:r>
              <a:rPr lang="en-US" altLang="en-US" smtClean="0"/>
              <a:t>In addition you may ruin a client relationship if the client receives a letter from a lawyer asking it to “cease and desist” all use</a:t>
            </a:r>
          </a:p>
          <a:p>
            <a:pPr eaLnBrk="1" hangingPunct="1"/>
            <a:r>
              <a:rPr lang="en-US" altLang="en-US" smtClean="0"/>
              <a:t>Advertising campaigns are expensive, and you don’t want to be embarrassed.</a:t>
            </a:r>
          </a:p>
        </p:txBody>
      </p:sp>
    </p:spTree>
    <p:extLst>
      <p:ext uri="{BB962C8B-B14F-4D97-AF65-F5344CB8AC3E}">
        <p14:creationId xmlns:p14="http://schemas.microsoft.com/office/powerpoint/2010/main" val="41550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F6628CE-F2AC-4E73-BB25-C44808D9BF35}" type="slidenum">
              <a:rPr lang="en-US" altLang="en-US">
                <a:solidFill>
                  <a:srgbClr val="000000"/>
                </a:solidFill>
              </a:rPr>
              <a:pPr eaLnBrk="1" hangingPunct="1"/>
              <a:t>12</a:t>
            </a:fld>
            <a:endParaRPr lang="en-US" altLang="en-US">
              <a:solidFill>
                <a:srgbClr val="000000"/>
              </a:solidFill>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62927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5ED99A-79CF-415A-BFF3-6B3BD00A17B7}" type="slidenum">
              <a:rPr lang="en-US" altLang="en-US">
                <a:solidFill>
                  <a:srgbClr val="000000"/>
                </a:solidFill>
              </a:rPr>
              <a:pPr eaLnBrk="1" hangingPunct="1"/>
              <a:t>13</a:t>
            </a:fld>
            <a:endParaRPr lang="en-US" altLang="en-US">
              <a:solidFill>
                <a:srgbClr val="000000"/>
              </a:solidFill>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400" smtClean="0"/>
              <a:t>Add examples of images to enhance the program. This is just a “clip art” filler from PowerPoint</a:t>
            </a:r>
          </a:p>
        </p:txBody>
      </p:sp>
    </p:spTree>
    <p:extLst>
      <p:ext uri="{BB962C8B-B14F-4D97-AF65-F5344CB8AC3E}">
        <p14:creationId xmlns:p14="http://schemas.microsoft.com/office/powerpoint/2010/main" val="2190590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00425CBC-4F59-4BED-B1F0-AAFC6CE4F134}" type="slidenum">
              <a:rPr lang="en-US" altLang="en-US">
                <a:solidFill>
                  <a:prstClr val="black"/>
                </a:solidFill>
                <a:latin typeface="Arial" charset="0"/>
              </a:rPr>
              <a:pPr/>
              <a:t>15</a:t>
            </a:fld>
            <a:endParaRPr lang="en-US" altLang="en-US">
              <a:solidFill>
                <a:prstClr val="black"/>
              </a:solidFill>
              <a:latin typeface="Arial" charset="0"/>
            </a:endParaRPr>
          </a:p>
        </p:txBody>
      </p:sp>
      <p:sp>
        <p:nvSpPr>
          <p:cNvPr id="149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Remind the audience that other laws may protect these categories, for example, short phrases could have trademark protection.</a:t>
            </a:r>
          </a:p>
        </p:txBody>
      </p:sp>
    </p:spTree>
    <p:extLst>
      <p:ext uri="{BB962C8B-B14F-4D97-AF65-F5344CB8AC3E}">
        <p14:creationId xmlns:p14="http://schemas.microsoft.com/office/powerpoint/2010/main" val="44554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0ADAF250-1653-4C69-B67A-8B9CC2219761}" type="slidenum">
              <a:rPr lang="en-US" altLang="en-US">
                <a:solidFill>
                  <a:prstClr val="black"/>
                </a:solidFill>
                <a:latin typeface="Arial" charset="0"/>
              </a:rPr>
              <a:pPr/>
              <a:t>16</a:t>
            </a:fld>
            <a:endParaRPr lang="en-US" altLang="en-US">
              <a:solidFill>
                <a:prstClr val="black"/>
              </a:solidFill>
              <a:latin typeface="Arial" charset="0"/>
            </a:endParaRPr>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These rights are exclusive to the owner and permission is needed</a:t>
            </a:r>
          </a:p>
          <a:p>
            <a:pPr eaLnBrk="1" hangingPunct="1">
              <a:spcBef>
                <a:spcPct val="0"/>
              </a:spcBef>
            </a:pPr>
            <a:r>
              <a:rPr lang="en-US" altLang="en-US" smtClean="0"/>
              <a:t>Copyright is like owning a bundle of sticks (like pick up sticks). You can give different users different rights. The same image can be used on a magazine cover, in an advertisement or incorporated in a documentary film, for example.</a:t>
            </a:r>
          </a:p>
        </p:txBody>
      </p:sp>
    </p:spTree>
    <p:extLst>
      <p:ext uri="{BB962C8B-B14F-4D97-AF65-F5344CB8AC3E}">
        <p14:creationId xmlns:p14="http://schemas.microsoft.com/office/powerpoint/2010/main" val="87873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776D6FD1-3BB3-4B62-AEA0-E3A893B2791E}" type="slidenum">
              <a:rPr lang="en-US" altLang="en-US">
                <a:solidFill>
                  <a:prstClr val="black"/>
                </a:solidFill>
                <a:latin typeface="Arial" charset="0"/>
              </a:rPr>
              <a:pPr/>
              <a:t>17</a:t>
            </a:fld>
            <a:endParaRPr lang="en-US" altLang="en-US">
              <a:solidFill>
                <a:prstClr val="black"/>
              </a:solidFill>
              <a:latin typeface="Arial" charset="0"/>
            </a:endParaRPr>
          </a:p>
        </p:txBody>
      </p:sp>
      <p:sp>
        <p:nvSpPr>
          <p:cNvPr id="151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This is a defense to infringement and is limited in scope. If a use qualifies as fair use is decided by the courts, which balance various factors, and is decided on a case by case basis. If you are unsure if your use is “fair use”, it is safer to ask for permission</a:t>
            </a:r>
          </a:p>
        </p:txBody>
      </p:sp>
    </p:spTree>
    <p:extLst>
      <p:ext uri="{BB962C8B-B14F-4D97-AF65-F5344CB8AC3E}">
        <p14:creationId xmlns:p14="http://schemas.microsoft.com/office/powerpoint/2010/main" val="3502673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70F2A9DE-74C5-4ED1-9D6E-6A01193FA27A}" type="slidenum">
              <a:rPr lang="en-US" altLang="en-US">
                <a:solidFill>
                  <a:prstClr val="black"/>
                </a:solidFill>
                <a:latin typeface="Arial" charset="0"/>
              </a:rPr>
              <a:pPr/>
              <a:t>18</a:t>
            </a:fld>
            <a:endParaRPr lang="en-US" altLang="en-US">
              <a:solidFill>
                <a:prstClr val="black"/>
              </a:solidFill>
              <a:latin typeface="Arial" charset="0"/>
            </a:endParaRPr>
          </a:p>
        </p:txBody>
      </p:sp>
      <p:sp>
        <p:nvSpPr>
          <p:cNvPr id="152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16089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27E388DE-15D8-4F7F-83B5-09AE4F8856B5}" type="slidenum">
              <a:rPr lang="en-US" altLang="en-US">
                <a:solidFill>
                  <a:prstClr val="black"/>
                </a:solidFill>
                <a:latin typeface="Arial" charset="0"/>
              </a:rPr>
              <a:pPr/>
              <a:t>19</a:t>
            </a:fld>
            <a:endParaRPr lang="en-US" altLang="en-US">
              <a:solidFill>
                <a:prstClr val="black"/>
              </a:solidFill>
              <a:latin typeface="Arial" charset="0"/>
            </a:endParaRPr>
          </a:p>
        </p:txBody>
      </p:sp>
      <p:sp>
        <p:nvSpPr>
          <p:cNvPr id="153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If you want an example, when a celebrity dies, the death is newsworthy, but any photograph of them is only descriptive and must be licensed.</a:t>
            </a:r>
          </a:p>
          <a:p>
            <a:pPr eaLnBrk="1" hangingPunct="1">
              <a:spcBef>
                <a:spcPct val="0"/>
              </a:spcBef>
            </a:pPr>
            <a:r>
              <a:rPr lang="en-US" altLang="en-US" smtClean="0"/>
              <a:t>However, if a famous artist’s dies, the news media could show a few samples of his or her most recognized artworks without permission.</a:t>
            </a:r>
          </a:p>
        </p:txBody>
      </p:sp>
    </p:spTree>
    <p:extLst>
      <p:ext uri="{BB962C8B-B14F-4D97-AF65-F5344CB8AC3E}">
        <p14:creationId xmlns:p14="http://schemas.microsoft.com/office/powerpoint/2010/main" val="420650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AA1F9B81-0534-4023-8FBF-5B75D41A4D69}" type="slidenum">
              <a:rPr lang="en-US" altLang="en-US">
                <a:solidFill>
                  <a:prstClr val="black"/>
                </a:solidFill>
                <a:latin typeface="Arial" charset="0"/>
              </a:rPr>
              <a:pPr/>
              <a:t>20</a:t>
            </a:fld>
            <a:endParaRPr lang="en-US" altLang="en-US">
              <a:solidFill>
                <a:prstClr val="black"/>
              </a:solidFill>
              <a:latin typeface="Arial" charset="0"/>
            </a:endParaRPr>
          </a:p>
        </p:txBody>
      </p:sp>
      <p:sp>
        <p:nvSpPr>
          <p:cNvPr id="154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What you can do in a school environment to learn design is different to what you can do in a commercial environment where you make designs for profit</a:t>
            </a:r>
          </a:p>
        </p:txBody>
      </p:sp>
    </p:spTree>
    <p:extLst>
      <p:ext uri="{BB962C8B-B14F-4D97-AF65-F5344CB8AC3E}">
        <p14:creationId xmlns:p14="http://schemas.microsoft.com/office/powerpoint/2010/main" val="304573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DC16A7-2F62-48F1-9373-9E5D8975B4E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70337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7D1EF73-CC59-42E3-91DD-1265ECDC007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05774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pPr>
              <a:defRPr/>
            </a:pPr>
            <a:endParaRPr lang="en-US">
              <a:solidFill>
                <a:prstClr val="black">
                  <a:tint val="75000"/>
                </a:prstClr>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2D22574-09C6-4688-94AA-5CFB942A485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3892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 id="2147483670" r:id="rId18"/>
    <p:sldLayoutId id="2147483671" r:id="rId19"/>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ctrTitle"/>
          </p:nvPr>
        </p:nvSpPr>
        <p:spPr>
          <a:xfrm>
            <a:off x="2209800" y="609600"/>
            <a:ext cx="7086600" cy="1447800"/>
          </a:xfrm>
        </p:spPr>
        <p:txBody>
          <a:bodyPr/>
          <a:lstStyle/>
          <a:p>
            <a:pPr eaLnBrk="1" hangingPunct="1"/>
            <a:r>
              <a:rPr lang="en-US" altLang="en-US" sz="4800" dirty="0" smtClean="0"/>
              <a:t>TRADE MARKS/Copyright</a:t>
            </a:r>
            <a:endParaRPr lang="en-US" altLang="en-US" sz="4800" dirty="0"/>
          </a:p>
        </p:txBody>
      </p:sp>
      <p:sp>
        <p:nvSpPr>
          <p:cNvPr id="3" name="Subtitle 2"/>
          <p:cNvSpPr>
            <a:spLocks noGrp="1"/>
          </p:cNvSpPr>
          <p:nvPr>
            <p:ph type="subTitle" idx="1"/>
          </p:nvPr>
        </p:nvSpPr>
        <p:spPr>
          <a:xfrm>
            <a:off x="2895600" y="2373489"/>
            <a:ext cx="6400800" cy="3962400"/>
          </a:xfrm>
        </p:spPr>
        <p:txBody>
          <a:bodyPr rtlCol="0">
            <a:normAutofit/>
          </a:bodyPr>
          <a:lstStyle/>
          <a:p>
            <a:pPr>
              <a:defRPr/>
            </a:pPr>
            <a:endParaRPr lang="en-US" dirty="0" smtClean="0"/>
          </a:p>
          <a:p>
            <a:pPr>
              <a:defRPr/>
            </a:pPr>
            <a:r>
              <a:rPr lang="en-US" dirty="0" smtClean="0">
                <a:solidFill>
                  <a:schemeClr val="tx1"/>
                </a:solidFill>
              </a:rPr>
              <a:t>Prof. Krishna </a:t>
            </a:r>
            <a:r>
              <a:rPr lang="en-US" dirty="0" err="1" smtClean="0">
                <a:solidFill>
                  <a:schemeClr val="tx1"/>
                </a:solidFill>
              </a:rPr>
              <a:t>Misra</a:t>
            </a:r>
            <a:endParaRPr lang="en-US" dirty="0" smtClean="0">
              <a:solidFill>
                <a:schemeClr val="tx1"/>
              </a:solidFill>
            </a:endParaRPr>
          </a:p>
          <a:p>
            <a:pPr>
              <a:defRPr/>
            </a:pPr>
            <a:endParaRPr lang="en-US" dirty="0" smtClean="0">
              <a:solidFill>
                <a:schemeClr val="tx1"/>
              </a:solidFill>
            </a:endParaRPr>
          </a:p>
          <a:p>
            <a:pPr>
              <a:defRPr/>
            </a:pPr>
            <a:r>
              <a:rPr lang="en-US" sz="2400" b="1" dirty="0">
                <a:solidFill>
                  <a:schemeClr val="tx1"/>
                </a:solidFill>
              </a:rPr>
              <a:t>Indian Institute of Information Technology, </a:t>
            </a:r>
            <a:r>
              <a:rPr lang="en-US" sz="2400" b="1" dirty="0" smtClean="0">
                <a:solidFill>
                  <a:schemeClr val="tx1"/>
                </a:solidFill>
              </a:rPr>
              <a:t>Allahabad</a:t>
            </a:r>
          </a:p>
          <a:p>
            <a:pPr>
              <a:defRPr/>
            </a:pPr>
            <a:endParaRPr lang="en-US" sz="2400" b="1" dirty="0">
              <a:solidFill>
                <a:schemeClr val="tx1"/>
              </a:solidFill>
            </a:endParaRPr>
          </a:p>
          <a:p>
            <a:pPr>
              <a:defRPr/>
            </a:pPr>
            <a:endParaRPr lang="en-US" sz="2400" b="1" dirty="0" smtClean="0">
              <a:solidFill>
                <a:schemeClr val="tx1"/>
              </a:solidFill>
            </a:endParaRPr>
          </a:p>
          <a:p>
            <a:pPr>
              <a:defRPr/>
            </a:pPr>
            <a:endParaRPr lang="en-US" sz="2400" b="1" dirty="0">
              <a:solidFill>
                <a:schemeClr val="tx1"/>
              </a:solidFill>
            </a:endParaRPr>
          </a:p>
          <a:p>
            <a:pPr>
              <a:defRPr/>
            </a:pPr>
            <a:r>
              <a:rPr lang="en-US" dirty="0">
                <a:solidFill>
                  <a:schemeClr val="tx1"/>
                </a:solidFill>
              </a:rPr>
              <a:t>1</a:t>
            </a:r>
            <a:r>
              <a:rPr lang="en-US" dirty="0" smtClean="0">
                <a:solidFill>
                  <a:schemeClr val="tx1"/>
                </a:solidFill>
              </a:rPr>
              <a:t>6-02-2021</a:t>
            </a:r>
            <a:endParaRPr lang="en-US" dirty="0">
              <a:solidFill>
                <a:schemeClr val="tx1"/>
              </a:solidFill>
            </a:endParaRPr>
          </a:p>
        </p:txBody>
      </p:sp>
    </p:spTree>
    <p:extLst>
      <p:ext uri="{BB962C8B-B14F-4D97-AF65-F5344CB8AC3E}">
        <p14:creationId xmlns:p14="http://schemas.microsoft.com/office/powerpoint/2010/main" val="3275555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489"/>
          </a:xfrm>
        </p:spPr>
        <p:txBody>
          <a:bodyPr/>
          <a:lstStyle/>
          <a:p>
            <a:r>
              <a:rPr lang="en-IN" dirty="0" smtClean="0"/>
              <a:t>                  Copyright Act</a:t>
            </a:r>
            <a:endParaRPr lang="en-IN" dirty="0"/>
          </a:p>
        </p:txBody>
      </p:sp>
      <p:sp>
        <p:nvSpPr>
          <p:cNvPr id="3" name="Content Placeholder 2"/>
          <p:cNvSpPr>
            <a:spLocks noGrp="1"/>
          </p:cNvSpPr>
          <p:nvPr>
            <p:ph idx="1"/>
          </p:nvPr>
        </p:nvSpPr>
        <p:spPr>
          <a:xfrm>
            <a:off x="677334" y="1490133"/>
            <a:ext cx="8596668" cy="4551229"/>
          </a:xfrm>
        </p:spPr>
        <p:txBody>
          <a:bodyPr/>
          <a:lstStyle/>
          <a:p>
            <a:r>
              <a:rPr lang="en-IN" dirty="0"/>
              <a:t>The Copyright Act 1957 (as amended by the Copyright Amendment Act 2012) governs the subject of copyright law in India. </a:t>
            </a:r>
          </a:p>
          <a:p>
            <a:r>
              <a:rPr lang="en-IN" dirty="0" smtClean="0"/>
              <a:t>The </a:t>
            </a:r>
            <a:r>
              <a:rPr lang="en-IN" dirty="0"/>
              <a:t>Act is applicable from 21 January 1958. </a:t>
            </a:r>
            <a:endParaRPr lang="en-IN" dirty="0" smtClean="0"/>
          </a:p>
          <a:p>
            <a:r>
              <a:rPr lang="en-IN" dirty="0" smtClean="0"/>
              <a:t> </a:t>
            </a:r>
            <a:r>
              <a:rPr lang="en-IN" dirty="0"/>
              <a:t>The Copyright Act 1957 was the first post-independence copyright legislation in India and the law has been amended six times since 1957</a:t>
            </a:r>
            <a:r>
              <a:rPr lang="en-IN" dirty="0" smtClean="0"/>
              <a:t>.</a:t>
            </a:r>
          </a:p>
          <a:p>
            <a:endParaRPr lang="en-IN" dirty="0"/>
          </a:p>
          <a:p>
            <a:endParaRPr lang="en-IN" dirty="0"/>
          </a:p>
        </p:txBody>
      </p:sp>
      <p:pic>
        <p:nvPicPr>
          <p:cNvPr id="4" name="Picture 3"/>
          <p:cNvPicPr>
            <a:picLocks noChangeAspect="1"/>
          </p:cNvPicPr>
          <p:nvPr/>
        </p:nvPicPr>
        <p:blipFill>
          <a:blip r:embed="rId2"/>
          <a:stretch>
            <a:fillRect/>
          </a:stretch>
        </p:blipFill>
        <p:spPr>
          <a:xfrm>
            <a:off x="925690" y="3318932"/>
            <a:ext cx="6987822" cy="3025424"/>
          </a:xfrm>
          <a:prstGeom prst="rect">
            <a:avLst/>
          </a:prstGeom>
        </p:spPr>
      </p:pic>
    </p:spTree>
    <p:extLst>
      <p:ext uri="{BB962C8B-B14F-4D97-AF65-F5344CB8AC3E}">
        <p14:creationId xmlns:p14="http://schemas.microsoft.com/office/powerpoint/2010/main" val="237494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77334" y="609600"/>
            <a:ext cx="8596668" cy="993422"/>
          </a:xfrm>
        </p:spPr>
        <p:txBody>
          <a:bodyPr/>
          <a:lstStyle/>
          <a:p>
            <a:pPr eaLnBrk="1" hangingPunct="1"/>
            <a:r>
              <a:rPr lang="en-US" altLang="en-US" dirty="0" smtClean="0"/>
              <a:t>                       Copyright</a:t>
            </a:r>
          </a:p>
        </p:txBody>
      </p:sp>
      <p:sp>
        <p:nvSpPr>
          <p:cNvPr id="31747" name="Content Placeholder 2"/>
          <p:cNvSpPr>
            <a:spLocks noGrp="1"/>
          </p:cNvSpPr>
          <p:nvPr>
            <p:ph idx="1"/>
          </p:nvPr>
        </p:nvSpPr>
        <p:spPr>
          <a:xfrm>
            <a:off x="677334" y="1738489"/>
            <a:ext cx="8596668" cy="4302874"/>
          </a:xfrm>
        </p:spPr>
        <p:txBody>
          <a:bodyPr>
            <a:normAutofit/>
          </a:bodyPr>
          <a:lstStyle/>
          <a:p>
            <a:pPr eaLnBrk="1" hangingPunct="1">
              <a:buFont typeface="Wingdings" pitchFamily="2" charset="2"/>
              <a:buChar char="v"/>
            </a:pPr>
            <a:r>
              <a:rPr lang="en-US" altLang="en-US" sz="2400" dirty="0" smtClean="0"/>
              <a:t>According to US constitution copyright is “To promote the progress of science and useful arts, by securing for limited times to authors and inventors the exclusive right to their respective writings and discoveries.”</a:t>
            </a:r>
          </a:p>
          <a:p>
            <a:pPr marL="0" indent="0" eaLnBrk="1" hangingPunct="1">
              <a:buNone/>
            </a:pPr>
            <a:endParaRPr lang="en-US" altLang="en-US" sz="2400" dirty="0" smtClean="0"/>
          </a:p>
          <a:p>
            <a:pPr eaLnBrk="1" hangingPunct="1">
              <a:buFont typeface="Wingdings" pitchFamily="2" charset="2"/>
              <a:buChar char="v"/>
            </a:pPr>
            <a:r>
              <a:rPr lang="en-US" altLang="en-US" sz="2400" dirty="0" smtClean="0"/>
              <a:t>The purpose of Copyright is to give the creator control and a monopoly on royalties for a period of time and it promotes creativity. </a:t>
            </a:r>
          </a:p>
          <a:p>
            <a:pPr eaLnBrk="1" hangingPunct="1"/>
            <a:endParaRPr lang="en-US" altLang="en-US" sz="2400" dirty="0" smtClean="0"/>
          </a:p>
        </p:txBody>
      </p:sp>
    </p:spTree>
    <p:extLst>
      <p:ext uri="{BB962C8B-B14F-4D97-AF65-F5344CB8AC3E}">
        <p14:creationId xmlns:p14="http://schemas.microsoft.com/office/powerpoint/2010/main" val="3897004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77334" y="609600"/>
            <a:ext cx="8596668" cy="1004711"/>
          </a:xfrm>
        </p:spPr>
        <p:txBody>
          <a:bodyPr/>
          <a:lstStyle/>
          <a:p>
            <a:pPr eaLnBrk="1" hangingPunct="1"/>
            <a:r>
              <a:rPr lang="en-US" altLang="en-US" dirty="0" smtClean="0"/>
              <a:t>               What is protected?</a:t>
            </a:r>
          </a:p>
        </p:txBody>
      </p:sp>
      <p:sp>
        <p:nvSpPr>
          <p:cNvPr id="32771"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altLang="en-US" sz="2800"/>
              <a:t>literary works (e.g., all text, including computer software); </a:t>
            </a:r>
          </a:p>
          <a:p>
            <a:pPr eaLnBrk="1" hangingPunct="1">
              <a:lnSpc>
                <a:spcPct val="90000"/>
              </a:lnSpc>
            </a:pPr>
            <a:r>
              <a:rPr lang="en-US" altLang="en-US" sz="2800"/>
              <a:t>musical works; </a:t>
            </a:r>
          </a:p>
          <a:p>
            <a:pPr eaLnBrk="1" hangingPunct="1">
              <a:lnSpc>
                <a:spcPct val="90000"/>
              </a:lnSpc>
            </a:pPr>
            <a:r>
              <a:rPr lang="en-US" altLang="en-US" sz="2800"/>
              <a:t>dramatic works; </a:t>
            </a:r>
          </a:p>
          <a:p>
            <a:pPr eaLnBrk="1" hangingPunct="1">
              <a:lnSpc>
                <a:spcPct val="90000"/>
              </a:lnSpc>
            </a:pPr>
            <a:r>
              <a:rPr lang="en-US" altLang="en-US" sz="2800"/>
              <a:t>pantomimes and choreographic works; </a:t>
            </a:r>
          </a:p>
          <a:p>
            <a:pPr eaLnBrk="1" hangingPunct="1">
              <a:lnSpc>
                <a:spcPct val="90000"/>
              </a:lnSpc>
            </a:pPr>
            <a:r>
              <a:rPr lang="en-US" altLang="en-US" sz="2800"/>
              <a:t>pictorial, graphic, and sculptural works; </a:t>
            </a:r>
          </a:p>
          <a:p>
            <a:pPr eaLnBrk="1" hangingPunct="1">
              <a:lnSpc>
                <a:spcPct val="90000"/>
              </a:lnSpc>
            </a:pPr>
            <a:r>
              <a:rPr lang="en-US" altLang="en-US" sz="2800"/>
              <a:t>motion pictures and other audiovisual works; </a:t>
            </a:r>
          </a:p>
          <a:p>
            <a:pPr eaLnBrk="1" hangingPunct="1">
              <a:lnSpc>
                <a:spcPct val="90000"/>
              </a:lnSpc>
            </a:pPr>
            <a:r>
              <a:rPr lang="en-US" altLang="en-US" sz="2800"/>
              <a:t>sound recordings; </a:t>
            </a:r>
          </a:p>
          <a:p>
            <a:pPr eaLnBrk="1" hangingPunct="1">
              <a:lnSpc>
                <a:spcPct val="90000"/>
              </a:lnSpc>
            </a:pPr>
            <a:r>
              <a:rPr lang="en-US" altLang="en-US" sz="2800"/>
              <a:t>architectural works. </a:t>
            </a:r>
          </a:p>
          <a:p>
            <a:pPr eaLnBrk="1" hangingPunct="1">
              <a:lnSpc>
                <a:spcPct val="90000"/>
              </a:lnSpc>
            </a:pPr>
            <a:endParaRPr lang="en-US" altLang="en-US" sz="2800"/>
          </a:p>
        </p:txBody>
      </p:sp>
    </p:spTree>
    <p:extLst>
      <p:ext uri="{BB962C8B-B14F-4D97-AF65-F5344CB8AC3E}">
        <p14:creationId xmlns:p14="http://schemas.microsoft.com/office/powerpoint/2010/main" val="2575050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altLang="en-US" dirty="0" smtClean="0"/>
              <a:t>            Photographs are “Pictorial Works”</a:t>
            </a:r>
            <a:endParaRPr lang="en-US" altLang="en-US" sz="4000" dirty="0"/>
          </a:p>
        </p:txBody>
      </p:sp>
      <p:sp>
        <p:nvSpPr>
          <p:cNvPr id="33795" name="Rectangle 6"/>
          <p:cNvSpPr>
            <a:spLocks noGrp="1" noChangeArrowheads="1"/>
          </p:cNvSpPr>
          <p:nvPr>
            <p:ph type="body" sz="half" idx="1"/>
          </p:nvPr>
        </p:nvSpPr>
        <p:spPr/>
        <p:txBody>
          <a:bodyPr/>
          <a:lstStyle/>
          <a:p>
            <a:pPr algn="ctr" eaLnBrk="1" hangingPunct="1">
              <a:buFontTx/>
              <a:buNone/>
            </a:pPr>
            <a:r>
              <a:rPr lang="en-US" altLang="en-US" sz="2000"/>
              <a:t/>
            </a:r>
            <a:br>
              <a:rPr lang="en-US" altLang="en-US" sz="2000"/>
            </a:br>
            <a:endParaRPr lang="en-US" altLang="en-US" sz="2000"/>
          </a:p>
          <a:p>
            <a:pPr algn="ctr" eaLnBrk="1" hangingPunct="1">
              <a:buFontTx/>
              <a:buNone/>
            </a:pPr>
            <a:endParaRPr lang="en-US" altLang="en-US" sz="2000"/>
          </a:p>
          <a:p>
            <a:pPr algn="ctr" eaLnBrk="1" hangingPunct="1">
              <a:buFontTx/>
              <a:buNone/>
            </a:pPr>
            <a:endParaRPr lang="en-US" altLang="en-US" sz="2000"/>
          </a:p>
          <a:p>
            <a:pPr algn="ctr" eaLnBrk="1" hangingPunct="1">
              <a:buFontTx/>
              <a:buNone/>
            </a:pPr>
            <a:endParaRPr lang="en-US" altLang="en-US" sz="2800"/>
          </a:p>
        </p:txBody>
      </p:sp>
      <p:pic>
        <p:nvPicPr>
          <p:cNvPr id="33796" name="Content Placeholder 5" descr="C:\Users\KRISHNA\Pictures\Remodeling%20of%20Adherens%20Junctions.jp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065867" y="1600200"/>
            <a:ext cx="7833783" cy="4953000"/>
          </a:xfrm>
        </p:spPr>
      </p:pic>
    </p:spTree>
    <p:extLst>
      <p:ext uri="{BB962C8B-B14F-4D97-AF65-F5344CB8AC3E}">
        <p14:creationId xmlns:p14="http://schemas.microsoft.com/office/powerpoint/2010/main" val="1282205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ctrTitle"/>
          </p:nvPr>
        </p:nvSpPr>
        <p:spPr>
          <a:xfrm>
            <a:off x="2209800" y="0"/>
            <a:ext cx="7772400" cy="1066800"/>
          </a:xfrm>
        </p:spPr>
        <p:txBody>
          <a:bodyPr/>
          <a:lstStyle/>
          <a:p>
            <a:pPr eaLnBrk="1" hangingPunct="1"/>
            <a:r>
              <a:rPr lang="en-US" altLang="en-US" smtClean="0"/>
              <a:t>Facts about Copyright</a:t>
            </a:r>
          </a:p>
        </p:txBody>
      </p:sp>
      <p:sp>
        <p:nvSpPr>
          <p:cNvPr id="6" name="Subtitle 5"/>
          <p:cNvSpPr>
            <a:spLocks noGrp="1"/>
          </p:cNvSpPr>
          <p:nvPr>
            <p:ph type="subTitle" idx="1"/>
          </p:nvPr>
        </p:nvSpPr>
        <p:spPr>
          <a:xfrm>
            <a:off x="2286000" y="1524000"/>
            <a:ext cx="7696200" cy="4114800"/>
          </a:xfrm>
        </p:spPr>
        <p:txBody>
          <a:bodyPr/>
          <a:lstStyle/>
          <a:p>
            <a:pPr eaLnBrk="1" hangingPunct="1">
              <a:defRPr/>
            </a:pPr>
            <a:endParaRPr lang="en-US" b="1" dirty="0" smtClean="0"/>
          </a:p>
          <a:p>
            <a:pPr eaLnBrk="1" hangingPunct="1">
              <a:defRPr/>
            </a:pPr>
            <a:r>
              <a:rPr lang="en-US" sz="2800" b="1" dirty="0" smtClean="0">
                <a:solidFill>
                  <a:srgbClr val="FF0000"/>
                </a:solidFill>
              </a:rPr>
              <a:t>Photographs, text and video are all copyrighted the moment they are created. </a:t>
            </a:r>
          </a:p>
          <a:p>
            <a:pPr eaLnBrk="1" hangingPunct="1">
              <a:defRPr/>
            </a:pPr>
            <a:endParaRPr lang="en-US" sz="2800" dirty="0" smtClean="0">
              <a:solidFill>
                <a:srgbClr val="00B050"/>
              </a:solidFill>
            </a:endParaRPr>
          </a:p>
          <a:p>
            <a:pPr eaLnBrk="1" hangingPunct="1">
              <a:defRPr/>
            </a:pPr>
            <a:r>
              <a:rPr lang="en-US" sz="2800" dirty="0" smtClean="0">
                <a:solidFill>
                  <a:srgbClr val="00B050"/>
                </a:solidFill>
              </a:rPr>
              <a:t>No action is required by the creator of photographs, text or video in order to protect their works. All creative works are protected instantly</a:t>
            </a:r>
            <a:r>
              <a:rPr lang="en-US" dirty="0" smtClean="0">
                <a:solidFill>
                  <a:srgbClr val="00B050"/>
                </a:solidFill>
              </a:rPr>
              <a:t>. </a:t>
            </a:r>
            <a:endParaRPr lang="en-US" dirty="0"/>
          </a:p>
        </p:txBody>
      </p:sp>
    </p:spTree>
    <p:extLst>
      <p:ext uri="{BB962C8B-B14F-4D97-AF65-F5344CB8AC3E}">
        <p14:creationId xmlns:p14="http://schemas.microsoft.com/office/powerpoint/2010/main" val="3663757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en-US" dirty="0" smtClean="0"/>
              <a:t>            What is not protected?</a:t>
            </a:r>
          </a:p>
        </p:txBody>
      </p:sp>
      <p:sp>
        <p:nvSpPr>
          <p:cNvPr id="111619" name="Rectangle 3"/>
          <p:cNvSpPr>
            <a:spLocks noGrp="1" noChangeArrowheads="1"/>
          </p:cNvSpPr>
          <p:nvPr>
            <p:ph type="body" idx="1"/>
          </p:nvPr>
        </p:nvSpPr>
        <p:spPr/>
        <p:txBody>
          <a:bodyPr/>
          <a:lstStyle/>
          <a:p>
            <a:pPr eaLnBrk="1" hangingPunct="1"/>
            <a:r>
              <a:rPr lang="en-US" altLang="en-US" sz="2800" dirty="0"/>
              <a:t>ideas, concepts, or discoveries; </a:t>
            </a:r>
          </a:p>
          <a:p>
            <a:pPr eaLnBrk="1" hangingPunct="1"/>
            <a:r>
              <a:rPr lang="en-US" altLang="en-US" sz="2800" dirty="0"/>
              <a:t>titles, names, short phrases, and slogans; </a:t>
            </a:r>
          </a:p>
          <a:p>
            <a:pPr eaLnBrk="1" hangingPunct="1"/>
            <a:r>
              <a:rPr lang="en-US" altLang="en-US" sz="2800" dirty="0"/>
              <a:t>works that are not fixed in a tangible form of expression such as improvised speech or dance; </a:t>
            </a:r>
          </a:p>
          <a:p>
            <a:pPr eaLnBrk="1" hangingPunct="1"/>
            <a:r>
              <a:rPr lang="en-US" altLang="en-US" sz="2800" dirty="0"/>
              <a:t>works consisting entirely of information that is commonly available and contains no originality;</a:t>
            </a:r>
          </a:p>
          <a:p>
            <a:pPr eaLnBrk="1" hangingPunct="1"/>
            <a:r>
              <a:rPr lang="en-US" altLang="en-US" sz="2800" dirty="0"/>
              <a:t>Anything written or created by the  government. </a:t>
            </a:r>
          </a:p>
        </p:txBody>
      </p:sp>
    </p:spTree>
    <p:extLst>
      <p:ext uri="{BB962C8B-B14F-4D97-AF65-F5344CB8AC3E}">
        <p14:creationId xmlns:p14="http://schemas.microsoft.com/office/powerpoint/2010/main" val="3368380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77334" y="609600"/>
            <a:ext cx="8596668" cy="903111"/>
          </a:xfrm>
        </p:spPr>
        <p:txBody>
          <a:bodyPr/>
          <a:lstStyle/>
          <a:p>
            <a:pPr eaLnBrk="1" hangingPunct="1"/>
            <a:r>
              <a:rPr lang="en-US" altLang="en-US" dirty="0" smtClean="0"/>
              <a:t>      What rights does the owner control?</a:t>
            </a:r>
            <a:endParaRPr lang="en-US" altLang="en-US" sz="4000" dirty="0"/>
          </a:p>
        </p:txBody>
      </p:sp>
      <p:sp>
        <p:nvSpPr>
          <p:cNvPr id="112643" name="Rectangle 3"/>
          <p:cNvSpPr>
            <a:spLocks noGrp="1" noChangeArrowheads="1"/>
          </p:cNvSpPr>
          <p:nvPr>
            <p:ph type="body" idx="1"/>
          </p:nvPr>
        </p:nvSpPr>
        <p:spPr>
          <a:xfrm>
            <a:off x="1981200" y="1676401"/>
            <a:ext cx="8229600" cy="4525963"/>
          </a:xfrm>
        </p:spPr>
        <p:txBody>
          <a:bodyPr>
            <a:normAutofit lnSpcReduction="10000"/>
          </a:bodyPr>
          <a:lstStyle/>
          <a:p>
            <a:pPr eaLnBrk="1" hangingPunct="1">
              <a:lnSpc>
                <a:spcPct val="80000"/>
              </a:lnSpc>
              <a:buFontTx/>
              <a:buNone/>
            </a:pPr>
            <a:r>
              <a:rPr lang="en-US" altLang="en-US" sz="2800"/>
              <a:t>Rights to:</a:t>
            </a:r>
          </a:p>
          <a:p>
            <a:pPr eaLnBrk="1" hangingPunct="1">
              <a:lnSpc>
                <a:spcPct val="80000"/>
              </a:lnSpc>
            </a:pPr>
            <a:r>
              <a:rPr lang="en-US" altLang="en-US" sz="2800"/>
              <a:t>make copies of the work;</a:t>
            </a:r>
          </a:p>
          <a:p>
            <a:pPr eaLnBrk="1" hangingPunct="1">
              <a:lnSpc>
                <a:spcPct val="80000"/>
              </a:lnSpc>
            </a:pPr>
            <a:r>
              <a:rPr lang="en-US" altLang="en-US" sz="2800"/>
              <a:t>distribute copies of the work; </a:t>
            </a:r>
          </a:p>
          <a:p>
            <a:pPr eaLnBrk="1" hangingPunct="1">
              <a:lnSpc>
                <a:spcPct val="80000"/>
              </a:lnSpc>
            </a:pPr>
            <a:r>
              <a:rPr lang="en-US" altLang="en-US" sz="2800"/>
              <a:t>perform the work publicly (such as for plays, film, or music);</a:t>
            </a:r>
          </a:p>
          <a:p>
            <a:pPr eaLnBrk="1" hangingPunct="1">
              <a:lnSpc>
                <a:spcPct val="80000"/>
              </a:lnSpc>
            </a:pPr>
            <a:r>
              <a:rPr lang="en-US" altLang="en-US" sz="2800"/>
              <a:t>display the work publicly (such as for artwork, or any material used on the internet or television); and</a:t>
            </a:r>
          </a:p>
          <a:p>
            <a:pPr eaLnBrk="1" hangingPunct="1">
              <a:lnSpc>
                <a:spcPct val="80000"/>
              </a:lnSpc>
            </a:pPr>
            <a:r>
              <a:rPr lang="en-US" altLang="en-US" sz="2800"/>
              <a:t>make “derivative works” (including making modifications, adaptations or other new uses of a work, or translating the work to another media).</a:t>
            </a:r>
          </a:p>
        </p:txBody>
      </p:sp>
    </p:spTree>
    <p:extLst>
      <p:ext uri="{BB962C8B-B14F-4D97-AF65-F5344CB8AC3E}">
        <p14:creationId xmlns:p14="http://schemas.microsoft.com/office/powerpoint/2010/main" val="83618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en-US" dirty="0" smtClean="0"/>
              <a:t>                     Limitations</a:t>
            </a:r>
          </a:p>
        </p:txBody>
      </p:sp>
      <p:sp>
        <p:nvSpPr>
          <p:cNvPr id="113667" name="Rectangle 3"/>
          <p:cNvSpPr>
            <a:spLocks noGrp="1" noChangeArrowheads="1"/>
          </p:cNvSpPr>
          <p:nvPr>
            <p:ph type="body" idx="1"/>
          </p:nvPr>
        </p:nvSpPr>
        <p:spPr>
          <a:xfrm>
            <a:off x="677334" y="1433689"/>
            <a:ext cx="8596668" cy="4607673"/>
          </a:xfrm>
        </p:spPr>
        <p:txBody>
          <a:bodyPr/>
          <a:lstStyle/>
          <a:p>
            <a:pPr eaLnBrk="1" hangingPunct="1"/>
            <a:r>
              <a:rPr lang="en-US" altLang="en-US" sz="2800" dirty="0"/>
              <a:t>the "Fair Use" doctrine allows limited copying of copyrighted works for educational and research purposes.  </a:t>
            </a:r>
            <a:endParaRPr lang="en-US" altLang="en-US" sz="2800" dirty="0" smtClean="0"/>
          </a:p>
          <a:p>
            <a:pPr marL="0" indent="0" eaLnBrk="1" hangingPunct="1">
              <a:buNone/>
            </a:pPr>
            <a:endParaRPr lang="en-US" altLang="en-US" sz="2800" dirty="0" smtClean="0"/>
          </a:p>
          <a:p>
            <a:pPr eaLnBrk="1" hangingPunct="1"/>
            <a:r>
              <a:rPr lang="en-US" altLang="en-US" sz="2800" dirty="0" smtClean="0"/>
              <a:t>The </a:t>
            </a:r>
            <a:r>
              <a:rPr lang="en-US" altLang="en-US" sz="2800" dirty="0"/>
              <a:t>copyright law provides that reproduction "for purposes such as criticism, news reporting, teaching (including multiple copies for classroom use), scholarship, or research" is not an infringement of copyright.</a:t>
            </a:r>
            <a:r>
              <a:rPr lang="en-US" altLang="en-US" dirty="0" smtClean="0"/>
              <a:t>  </a:t>
            </a:r>
          </a:p>
        </p:txBody>
      </p:sp>
    </p:spTree>
    <p:extLst>
      <p:ext uri="{BB962C8B-B14F-4D97-AF65-F5344CB8AC3E}">
        <p14:creationId xmlns:p14="http://schemas.microsoft.com/office/powerpoint/2010/main" val="1039156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en-US" dirty="0" smtClean="0"/>
              <a:t>                What is Fair Use</a:t>
            </a:r>
          </a:p>
        </p:txBody>
      </p:sp>
      <p:sp>
        <p:nvSpPr>
          <p:cNvPr id="114691" name="Rectangle 3"/>
          <p:cNvSpPr>
            <a:spLocks noGrp="1" noChangeArrowheads="1"/>
          </p:cNvSpPr>
          <p:nvPr>
            <p:ph type="body" idx="1"/>
          </p:nvPr>
        </p:nvSpPr>
        <p:spPr>
          <a:xfrm>
            <a:off x="677334" y="1320801"/>
            <a:ext cx="8596668" cy="4720562"/>
          </a:xfrm>
        </p:spPr>
        <p:txBody>
          <a:bodyPr/>
          <a:lstStyle/>
          <a:p>
            <a:pPr eaLnBrk="1" hangingPunct="1"/>
            <a:endParaRPr lang="en-US" altLang="en-US" sz="2800" dirty="0"/>
          </a:p>
          <a:p>
            <a:pPr eaLnBrk="1" hangingPunct="1"/>
            <a:r>
              <a:rPr lang="en-US" altLang="en-US" sz="2800" dirty="0"/>
              <a:t>class handouts of very short excerpts from a book</a:t>
            </a:r>
            <a:r>
              <a:rPr lang="en-US" altLang="en-US" sz="2800" dirty="0" smtClean="0"/>
              <a:t>;</a:t>
            </a:r>
          </a:p>
          <a:p>
            <a:pPr marL="0" indent="0" eaLnBrk="1" hangingPunct="1">
              <a:buNone/>
            </a:pPr>
            <a:r>
              <a:rPr lang="en-US" altLang="en-US" sz="2800" dirty="0" smtClean="0"/>
              <a:t> </a:t>
            </a:r>
            <a:endParaRPr lang="en-US" altLang="en-US" sz="2800" dirty="0"/>
          </a:p>
          <a:p>
            <a:pPr eaLnBrk="1" hangingPunct="1"/>
            <a:r>
              <a:rPr lang="en-US" altLang="en-US" sz="2800" dirty="0"/>
              <a:t>quoting for purposes of reporting the news or criticizing or commenting on a particular work of art, writing, speech or scholarship.  </a:t>
            </a:r>
          </a:p>
        </p:txBody>
      </p:sp>
    </p:spTree>
    <p:extLst>
      <p:ext uri="{BB962C8B-B14F-4D97-AF65-F5344CB8AC3E}">
        <p14:creationId xmlns:p14="http://schemas.microsoft.com/office/powerpoint/2010/main" val="2059936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dirty="0" smtClean="0"/>
              <a:t>                What is not Fair Use</a:t>
            </a:r>
          </a:p>
        </p:txBody>
      </p:sp>
      <p:sp>
        <p:nvSpPr>
          <p:cNvPr id="115715" name="Rectangle 3"/>
          <p:cNvSpPr>
            <a:spLocks noGrp="1" noChangeArrowheads="1"/>
          </p:cNvSpPr>
          <p:nvPr>
            <p:ph type="body" idx="1"/>
          </p:nvPr>
        </p:nvSpPr>
        <p:spPr/>
        <p:txBody>
          <a:bodyPr/>
          <a:lstStyle/>
          <a:p>
            <a:pPr eaLnBrk="1" hangingPunct="1"/>
            <a:endParaRPr lang="en-US" altLang="en-US" sz="2800"/>
          </a:p>
          <a:p>
            <a:pPr eaLnBrk="1" hangingPunct="1"/>
            <a:r>
              <a:rPr lang="en-US" altLang="en-US" sz="2800"/>
              <a:t>using a photograph or other image to illustrate a newsworthy story (because the subject of the story is newsworthy it does not make the image newsworthy)</a:t>
            </a:r>
          </a:p>
          <a:p>
            <a:pPr eaLnBrk="1" hangingPunct="1">
              <a:buFontTx/>
              <a:buNone/>
            </a:pPr>
            <a:endParaRPr lang="en-US" altLang="en-US" sz="2800"/>
          </a:p>
        </p:txBody>
      </p:sp>
    </p:spTree>
    <p:extLst>
      <p:ext uri="{BB962C8B-B14F-4D97-AF65-F5344CB8AC3E}">
        <p14:creationId xmlns:p14="http://schemas.microsoft.com/office/powerpoint/2010/main" val="943967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274638"/>
            <a:ext cx="8229600" cy="792162"/>
          </a:xfrm>
        </p:spPr>
        <p:txBody>
          <a:bodyPr/>
          <a:lstStyle/>
          <a:p>
            <a:r>
              <a:rPr lang="en-US" altLang="en-US" dirty="0" smtClean="0">
                <a:solidFill>
                  <a:srgbClr val="FF0000"/>
                </a:solidFill>
              </a:rPr>
              <a:t>                    Trade Marks</a:t>
            </a:r>
          </a:p>
        </p:txBody>
      </p:sp>
      <p:sp>
        <p:nvSpPr>
          <p:cNvPr id="25603" name="Content Placeholder 2"/>
          <p:cNvSpPr>
            <a:spLocks noGrp="1"/>
          </p:cNvSpPr>
          <p:nvPr>
            <p:ph idx="1"/>
          </p:nvPr>
        </p:nvSpPr>
        <p:spPr>
          <a:xfrm>
            <a:off x="1981200" y="1066800"/>
            <a:ext cx="8229600" cy="5638800"/>
          </a:xfrm>
        </p:spPr>
        <p:txBody>
          <a:bodyPr>
            <a:normAutofit lnSpcReduction="10000"/>
          </a:bodyPr>
          <a:lstStyle/>
          <a:p>
            <a:r>
              <a:rPr lang="en-US" altLang="en-US" sz="2800" dirty="0"/>
              <a:t>A Trademark generally refers to a “brand” </a:t>
            </a:r>
            <a:r>
              <a:rPr lang="en-US" altLang="en-US" sz="2800" dirty="0" smtClean="0"/>
              <a:t>,”tag line” or </a:t>
            </a:r>
            <a:r>
              <a:rPr lang="en-US" altLang="en-US" sz="2800" dirty="0"/>
              <a:t>“logo”.</a:t>
            </a:r>
          </a:p>
          <a:p>
            <a:r>
              <a:rPr lang="en-US" altLang="en-US" sz="2800" dirty="0"/>
              <a:t>Trademark registration can also be obtained for a business name, distinctive catch phrases, taglines or captions.</a:t>
            </a:r>
          </a:p>
          <a:p>
            <a:r>
              <a:rPr lang="en-US" altLang="en-US" sz="2800" dirty="0"/>
              <a:t>Properly used and promoted, a Trademark may become the most valuable asset of a business. </a:t>
            </a:r>
          </a:p>
          <a:p>
            <a:r>
              <a:rPr lang="en-US" altLang="en-US" sz="2800" dirty="0"/>
              <a:t>Trademarks such as Coca Cola, HP, Canon, Nike and Adidas serve as an indication of origin of the goods as well as an indication of quality. </a:t>
            </a:r>
          </a:p>
          <a:p>
            <a:r>
              <a:rPr lang="en-US" altLang="en-US" sz="2800" dirty="0"/>
              <a:t>It is also essential to obtain trademark registration for the business name/trade name under the Trademarks Act. </a:t>
            </a:r>
          </a:p>
        </p:txBody>
      </p:sp>
    </p:spTree>
    <p:extLst>
      <p:ext uri="{BB962C8B-B14F-4D97-AF65-F5344CB8AC3E}">
        <p14:creationId xmlns:p14="http://schemas.microsoft.com/office/powerpoint/2010/main" val="279174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981200" y="304800"/>
            <a:ext cx="8229600" cy="1143000"/>
          </a:xfrm>
        </p:spPr>
        <p:txBody>
          <a:bodyPr/>
          <a:lstStyle/>
          <a:p>
            <a:pPr eaLnBrk="1" hangingPunct="1"/>
            <a:r>
              <a:rPr lang="en-US" altLang="en-US" smtClean="0"/>
              <a:t>Example of Fair Use</a:t>
            </a:r>
          </a:p>
        </p:txBody>
      </p:sp>
      <p:sp>
        <p:nvSpPr>
          <p:cNvPr id="116739" name="Rectangle 3"/>
          <p:cNvSpPr>
            <a:spLocks noGrp="1" noChangeArrowheads="1"/>
          </p:cNvSpPr>
          <p:nvPr>
            <p:ph type="body" idx="1"/>
          </p:nvPr>
        </p:nvSpPr>
        <p:spPr>
          <a:xfrm>
            <a:off x="677334" y="1241779"/>
            <a:ext cx="8596668" cy="4799584"/>
          </a:xfrm>
        </p:spPr>
        <p:txBody>
          <a:bodyPr/>
          <a:lstStyle/>
          <a:p>
            <a:pPr eaLnBrk="1" hangingPunct="1"/>
            <a:endParaRPr lang="en-US" altLang="en-US" sz="2800" dirty="0"/>
          </a:p>
          <a:p>
            <a:pPr eaLnBrk="1" hangingPunct="1"/>
            <a:r>
              <a:rPr lang="en-US" altLang="en-US" sz="2800" dirty="0"/>
              <a:t>class studying an artist using samples to critique and analyze his/her work</a:t>
            </a:r>
            <a:r>
              <a:rPr lang="en-US" altLang="en-US" sz="2800" dirty="0" smtClean="0"/>
              <a:t>;</a:t>
            </a:r>
          </a:p>
          <a:p>
            <a:pPr marL="0" indent="0" eaLnBrk="1" hangingPunct="1">
              <a:buNone/>
            </a:pPr>
            <a:endParaRPr lang="en-US" altLang="en-US" sz="2800" dirty="0"/>
          </a:p>
          <a:p>
            <a:pPr eaLnBrk="1" hangingPunct="1"/>
            <a:r>
              <a:rPr lang="en-US" altLang="en-US" sz="2800" dirty="0"/>
              <a:t>making a collage for a school project</a:t>
            </a:r>
            <a:r>
              <a:rPr lang="en-US" altLang="en-US" sz="2800" dirty="0" smtClean="0"/>
              <a:t>;</a:t>
            </a:r>
          </a:p>
          <a:p>
            <a:pPr marL="0" indent="0" eaLnBrk="1" hangingPunct="1">
              <a:buNone/>
            </a:pPr>
            <a:endParaRPr lang="en-US" altLang="en-US" sz="2800" dirty="0" smtClean="0"/>
          </a:p>
          <a:p>
            <a:pPr eaLnBrk="1" hangingPunct="1"/>
            <a:r>
              <a:rPr lang="en-US" altLang="en-US" sz="2800" dirty="0" smtClean="0"/>
              <a:t>manipulating </a:t>
            </a:r>
            <a:r>
              <a:rPr lang="en-US" altLang="en-US" sz="2800" dirty="0"/>
              <a:t>an image to learn Photoshop or other software.</a:t>
            </a:r>
          </a:p>
          <a:p>
            <a:pPr eaLnBrk="1" hangingPunct="1"/>
            <a:endParaRPr lang="en-US" altLang="en-US" sz="2800" dirty="0"/>
          </a:p>
        </p:txBody>
      </p:sp>
    </p:spTree>
    <p:extLst>
      <p:ext uri="{BB962C8B-B14F-4D97-AF65-F5344CB8AC3E}">
        <p14:creationId xmlns:p14="http://schemas.microsoft.com/office/powerpoint/2010/main" val="3108627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981200" y="304800"/>
            <a:ext cx="8229600" cy="1143000"/>
          </a:xfrm>
        </p:spPr>
        <p:txBody>
          <a:bodyPr/>
          <a:lstStyle/>
          <a:p>
            <a:pPr eaLnBrk="1" hangingPunct="1"/>
            <a:r>
              <a:rPr lang="en-US" altLang="en-US" dirty="0" smtClean="0"/>
              <a:t>          Who owns copyright</a:t>
            </a:r>
          </a:p>
        </p:txBody>
      </p:sp>
      <p:sp>
        <p:nvSpPr>
          <p:cNvPr id="117763" name="Rectangle 3"/>
          <p:cNvSpPr>
            <a:spLocks noGrp="1" noChangeArrowheads="1"/>
          </p:cNvSpPr>
          <p:nvPr>
            <p:ph type="body" idx="1"/>
          </p:nvPr>
        </p:nvSpPr>
        <p:spPr>
          <a:xfrm>
            <a:off x="1905000" y="1371601"/>
            <a:ext cx="8229600" cy="4525963"/>
          </a:xfrm>
        </p:spPr>
        <p:txBody>
          <a:bodyPr/>
          <a:lstStyle/>
          <a:p>
            <a:pPr eaLnBrk="1" hangingPunct="1">
              <a:buFontTx/>
              <a:buNone/>
            </a:pPr>
            <a:endParaRPr lang="en-US" altLang="en-US" sz="2800" dirty="0"/>
          </a:p>
          <a:p>
            <a:pPr eaLnBrk="1" hangingPunct="1"/>
            <a:r>
              <a:rPr lang="en-US" altLang="en-US" sz="2800" dirty="0"/>
              <a:t>a freelance artist who created the copyrighted work</a:t>
            </a:r>
            <a:r>
              <a:rPr lang="en-US" altLang="en-US" sz="2800" dirty="0" smtClean="0"/>
              <a:t>;</a:t>
            </a:r>
          </a:p>
          <a:p>
            <a:pPr marL="0" indent="0" eaLnBrk="1" hangingPunct="1">
              <a:buNone/>
            </a:pPr>
            <a:endParaRPr lang="en-US" altLang="en-US" sz="2800" dirty="0"/>
          </a:p>
          <a:p>
            <a:pPr eaLnBrk="1" hangingPunct="1"/>
            <a:r>
              <a:rPr lang="en-US" altLang="en-US" sz="2800" dirty="0"/>
              <a:t>an employer who hires employees who create copyrighted works as part of their job.</a:t>
            </a:r>
          </a:p>
        </p:txBody>
      </p:sp>
    </p:spTree>
    <p:extLst>
      <p:ext uri="{BB962C8B-B14F-4D97-AF65-F5344CB8AC3E}">
        <p14:creationId xmlns:p14="http://schemas.microsoft.com/office/powerpoint/2010/main" val="4280873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en-US" dirty="0" smtClean="0"/>
              <a:t>          How to transfer rights</a:t>
            </a:r>
          </a:p>
        </p:txBody>
      </p:sp>
      <p:sp>
        <p:nvSpPr>
          <p:cNvPr id="118787" name="Rectangle 3"/>
          <p:cNvSpPr>
            <a:spLocks noGrp="1" noChangeArrowheads="1"/>
          </p:cNvSpPr>
          <p:nvPr>
            <p:ph type="body" idx="1"/>
          </p:nvPr>
        </p:nvSpPr>
        <p:spPr/>
        <p:txBody>
          <a:bodyPr/>
          <a:lstStyle/>
          <a:p>
            <a:pPr eaLnBrk="1" hangingPunct="1"/>
            <a:endParaRPr lang="en-US" altLang="en-US" sz="2800" dirty="0"/>
          </a:p>
          <a:p>
            <a:pPr eaLnBrk="1" hangingPunct="1"/>
            <a:r>
              <a:rPr lang="en-US" altLang="en-US" sz="2800" dirty="0"/>
              <a:t>in writing and signed by the party transferring the rights</a:t>
            </a:r>
          </a:p>
        </p:txBody>
      </p:sp>
    </p:spTree>
    <p:extLst>
      <p:ext uri="{BB962C8B-B14F-4D97-AF65-F5344CB8AC3E}">
        <p14:creationId xmlns:p14="http://schemas.microsoft.com/office/powerpoint/2010/main" val="3353675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en-US" dirty="0" smtClean="0"/>
              <a:t>          What is infringement?</a:t>
            </a:r>
          </a:p>
        </p:txBody>
      </p:sp>
      <p:sp>
        <p:nvSpPr>
          <p:cNvPr id="119811" name="Rectangle 3"/>
          <p:cNvSpPr>
            <a:spLocks noGrp="1" noChangeArrowheads="1"/>
          </p:cNvSpPr>
          <p:nvPr>
            <p:ph type="body" idx="1"/>
          </p:nvPr>
        </p:nvSpPr>
        <p:spPr/>
        <p:txBody>
          <a:bodyPr/>
          <a:lstStyle/>
          <a:p>
            <a:pPr eaLnBrk="1" hangingPunct="1"/>
            <a:r>
              <a:rPr lang="en-US" altLang="en-US" sz="2800"/>
              <a:t>use of whole or part of an image without permission;</a:t>
            </a:r>
          </a:p>
          <a:p>
            <a:pPr eaLnBrk="1" hangingPunct="1"/>
            <a:r>
              <a:rPr lang="en-US" altLang="en-US" sz="2800"/>
              <a:t>use beyond the scope of a license;</a:t>
            </a:r>
          </a:p>
          <a:p>
            <a:pPr eaLnBrk="1" hangingPunct="1"/>
            <a:r>
              <a:rPr lang="en-US" altLang="en-US" sz="2800"/>
              <a:t>adapting an image without permission</a:t>
            </a:r>
          </a:p>
          <a:p>
            <a:pPr eaLnBrk="1" hangingPunct="1">
              <a:buFontTx/>
              <a:buNone/>
            </a:pPr>
            <a:r>
              <a:rPr lang="en-US" altLang="en-US" sz="2800"/>
              <a:t>	(art rendering, collage);</a:t>
            </a:r>
          </a:p>
          <a:p>
            <a:pPr eaLnBrk="1" hangingPunct="1"/>
            <a:r>
              <a:rPr lang="en-US" altLang="en-US" sz="2800"/>
              <a:t>asking another photographer to recreate the image.</a:t>
            </a:r>
          </a:p>
          <a:p>
            <a:pPr eaLnBrk="1" hangingPunct="1">
              <a:buFontTx/>
              <a:buNone/>
            </a:pPr>
            <a:endParaRPr lang="en-US" altLang="en-US" sz="2800"/>
          </a:p>
        </p:txBody>
      </p:sp>
    </p:spTree>
    <p:extLst>
      <p:ext uri="{BB962C8B-B14F-4D97-AF65-F5344CB8AC3E}">
        <p14:creationId xmlns:p14="http://schemas.microsoft.com/office/powerpoint/2010/main" val="169846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title"/>
          </p:nvPr>
        </p:nvSpPr>
        <p:spPr/>
        <p:txBody>
          <a:bodyPr/>
          <a:lstStyle/>
          <a:p>
            <a:pPr eaLnBrk="1" hangingPunct="1"/>
            <a:r>
              <a:rPr lang="en-US" altLang="en-US" dirty="0" smtClean="0"/>
              <a:t>                            Unauthorized use </a:t>
            </a:r>
          </a:p>
        </p:txBody>
      </p:sp>
      <p:sp>
        <p:nvSpPr>
          <p:cNvPr id="120835" name="Rectangle 8"/>
          <p:cNvSpPr>
            <a:spLocks noGrp="1" noChangeArrowheads="1"/>
          </p:cNvSpPr>
          <p:nvPr>
            <p:ph type="body" sz="half" idx="2"/>
          </p:nvPr>
        </p:nvSpPr>
        <p:spPr>
          <a:xfrm>
            <a:off x="5497689" y="1600201"/>
            <a:ext cx="6084711" cy="4525963"/>
          </a:xfrm>
        </p:spPr>
        <p:txBody>
          <a:bodyPr/>
          <a:lstStyle/>
          <a:p>
            <a:pPr eaLnBrk="1" hangingPunct="1">
              <a:buFontTx/>
              <a:buNone/>
            </a:pPr>
            <a:r>
              <a:rPr lang="en-US" altLang="en-US" sz="2800" dirty="0"/>
              <a:t>	This image was created by a computer graphics artist who “borrowed” images from several sources.</a:t>
            </a:r>
          </a:p>
        </p:txBody>
      </p:sp>
      <p:pic>
        <p:nvPicPr>
          <p:cNvPr id="120836" name="Picture 13" descr="6a.jpg                                                         000CD337&#10;El Presidente                  B843906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196622" y="1600201"/>
            <a:ext cx="3815645" cy="4525963"/>
          </a:xfrm>
        </p:spPr>
      </p:pic>
    </p:spTree>
    <p:extLst>
      <p:ext uri="{BB962C8B-B14F-4D97-AF65-F5344CB8AC3E}">
        <p14:creationId xmlns:p14="http://schemas.microsoft.com/office/powerpoint/2010/main" val="39503032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1"/>
          <p:cNvSpPr>
            <a:spLocks noGrp="1" noChangeArrowheads="1"/>
          </p:cNvSpPr>
          <p:nvPr>
            <p:ph type="title"/>
          </p:nvPr>
        </p:nvSpPr>
        <p:spPr/>
        <p:txBody>
          <a:bodyPr/>
          <a:lstStyle/>
          <a:p>
            <a:pPr eaLnBrk="1" hangingPunct="1"/>
            <a:r>
              <a:rPr lang="en-US" altLang="en-US" dirty="0" smtClean="0"/>
              <a:t>                               Original art</a:t>
            </a:r>
          </a:p>
        </p:txBody>
      </p:sp>
      <p:sp>
        <p:nvSpPr>
          <p:cNvPr id="121859" name="Rectangle 16"/>
          <p:cNvSpPr>
            <a:spLocks noGrp="1" noChangeArrowheads="1"/>
          </p:cNvSpPr>
          <p:nvPr>
            <p:ph type="body" sz="half" idx="3"/>
          </p:nvPr>
        </p:nvSpPr>
        <p:spPr>
          <a:xfrm>
            <a:off x="2133600" y="5203826"/>
            <a:ext cx="8229600" cy="1654175"/>
          </a:xfrm>
        </p:spPr>
        <p:txBody>
          <a:bodyPr/>
          <a:lstStyle/>
          <a:p>
            <a:pPr algn="ctr" eaLnBrk="1" hangingPunct="1">
              <a:buFontTx/>
              <a:buNone/>
            </a:pPr>
            <a:r>
              <a:rPr lang="en-US" altLang="en-US" sz="2800"/>
              <a:t>These are the two images that were infringed upon to create the Newsday cover.</a:t>
            </a:r>
          </a:p>
        </p:txBody>
      </p:sp>
      <p:sp>
        <p:nvSpPr>
          <p:cNvPr id="121860" name="Rectangle 19"/>
          <p:cNvSpPr>
            <a:spLocks noChangeArrowheads="1"/>
          </p:cNvSpPr>
          <p:nvPr/>
        </p:nvSpPr>
        <p:spPr bwMode="auto">
          <a:xfrm>
            <a:off x="4522788" y="4638676"/>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20000"/>
              </a:spcBef>
              <a:spcAft>
                <a:spcPct val="0"/>
              </a:spcAft>
            </a:pPr>
            <a:endParaRPr lang="en-US" altLang="en-US" sz="2800">
              <a:solidFill>
                <a:prstClr val="black"/>
              </a:solidFill>
              <a:latin typeface="Arial" charset="0"/>
              <a:cs typeface="Arial" charset="0"/>
            </a:endParaRPr>
          </a:p>
        </p:txBody>
      </p:sp>
      <p:pic>
        <p:nvPicPr>
          <p:cNvPr id="121861" name="Picture 21" descr="2a.jpg                                                         000CD337&#10;El Presidente                  B843906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905000" y="1447800"/>
            <a:ext cx="3886200" cy="3048000"/>
          </a:xfrm>
        </p:spPr>
      </p:pic>
      <p:pic>
        <p:nvPicPr>
          <p:cNvPr id="121862" name="Picture 24" descr="15a.jpg                                                        000CD337&#10;El Presidente                  B8439062:"/>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6553200" y="1447800"/>
            <a:ext cx="3733800" cy="3048000"/>
          </a:xfrm>
        </p:spPr>
      </p:pic>
    </p:spTree>
    <p:extLst>
      <p:ext uri="{BB962C8B-B14F-4D97-AF65-F5344CB8AC3E}">
        <p14:creationId xmlns:p14="http://schemas.microsoft.com/office/powerpoint/2010/main" val="1683013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title"/>
          </p:nvPr>
        </p:nvSpPr>
        <p:spPr>
          <a:xfrm>
            <a:off x="677333" y="609600"/>
            <a:ext cx="9347199" cy="1320800"/>
          </a:xfrm>
        </p:spPr>
        <p:txBody>
          <a:bodyPr/>
          <a:lstStyle/>
          <a:p>
            <a:pPr eaLnBrk="1" hangingPunct="1"/>
            <a:r>
              <a:rPr lang="en-US" altLang="en-US" dirty="0" smtClean="0"/>
              <a:t>   Change of medium is still an infringement</a:t>
            </a:r>
            <a:endParaRPr lang="en-US" altLang="en-US" sz="4000" dirty="0"/>
          </a:p>
        </p:txBody>
      </p:sp>
      <p:pic>
        <p:nvPicPr>
          <p:cNvPr id="122883" name="Picture 11" descr="18a.jpg                                                        000CD337&#10;El Presidente                  B843906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411111" y="2178756"/>
            <a:ext cx="4543778" cy="2932995"/>
          </a:xfrm>
        </p:spPr>
      </p:pic>
      <p:pic>
        <p:nvPicPr>
          <p:cNvPr id="122884" name="Picture 13" descr="10a.jpg                                                        000CD337&#10;El Presidente                  B843906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172200" y="2178756"/>
            <a:ext cx="4236156" cy="3002845"/>
          </a:xfrm>
        </p:spPr>
      </p:pic>
    </p:spTree>
    <p:extLst>
      <p:ext uri="{BB962C8B-B14F-4D97-AF65-F5344CB8AC3E}">
        <p14:creationId xmlns:p14="http://schemas.microsoft.com/office/powerpoint/2010/main" val="3801106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title"/>
          </p:nvPr>
        </p:nvSpPr>
        <p:spPr>
          <a:xfrm>
            <a:off x="677334" y="609600"/>
            <a:ext cx="8596668" cy="711200"/>
          </a:xfrm>
        </p:spPr>
        <p:txBody>
          <a:bodyPr/>
          <a:lstStyle/>
          <a:p>
            <a:pPr eaLnBrk="1" hangingPunct="1"/>
            <a:r>
              <a:rPr lang="en-US" altLang="en-US" dirty="0" smtClean="0"/>
              <a:t>            Who is responsible?</a:t>
            </a:r>
          </a:p>
        </p:txBody>
      </p:sp>
      <p:sp>
        <p:nvSpPr>
          <p:cNvPr id="123907" name="Rectangle 4"/>
          <p:cNvSpPr>
            <a:spLocks noGrp="1" noChangeArrowheads="1"/>
          </p:cNvSpPr>
          <p:nvPr>
            <p:ph type="body" idx="1"/>
          </p:nvPr>
        </p:nvSpPr>
        <p:spPr>
          <a:xfrm>
            <a:off x="677334" y="1591733"/>
            <a:ext cx="8974666" cy="4449629"/>
          </a:xfrm>
        </p:spPr>
        <p:txBody>
          <a:bodyPr/>
          <a:lstStyle/>
          <a:p>
            <a:pPr eaLnBrk="1" hangingPunct="1"/>
            <a:endParaRPr lang="en-US" altLang="en-US" sz="2800" dirty="0"/>
          </a:p>
          <a:p>
            <a:pPr eaLnBrk="1" hangingPunct="1"/>
            <a:r>
              <a:rPr lang="en-US" altLang="en-US" sz="2800" dirty="0"/>
              <a:t>the company that directly infringed</a:t>
            </a:r>
            <a:r>
              <a:rPr lang="en-US" altLang="en-US" sz="2800" dirty="0" smtClean="0"/>
              <a:t>;</a:t>
            </a:r>
          </a:p>
          <a:p>
            <a:pPr marL="0" indent="0" eaLnBrk="1" hangingPunct="1">
              <a:buNone/>
            </a:pPr>
            <a:endParaRPr lang="en-US" altLang="en-US" sz="2800" dirty="0"/>
          </a:p>
          <a:p>
            <a:pPr eaLnBrk="1" hangingPunct="1"/>
            <a:r>
              <a:rPr lang="en-US" altLang="en-US" sz="2800" dirty="0"/>
              <a:t>employees who participated in the infringement or should have supervised</a:t>
            </a:r>
            <a:r>
              <a:rPr lang="en-US" altLang="en-US" sz="2800" dirty="0" smtClean="0"/>
              <a:t>;</a:t>
            </a:r>
          </a:p>
          <a:p>
            <a:pPr marL="0" indent="0" eaLnBrk="1" hangingPunct="1">
              <a:buNone/>
            </a:pPr>
            <a:endParaRPr lang="en-US" altLang="en-US" sz="2800" dirty="0"/>
          </a:p>
          <a:p>
            <a:pPr eaLnBrk="1" hangingPunct="1"/>
            <a:r>
              <a:rPr lang="en-US" altLang="en-US" sz="2800" dirty="0"/>
              <a:t>anyone who publishes the </a:t>
            </a:r>
            <a:r>
              <a:rPr lang="en-US" altLang="en-US" sz="2800" dirty="0" smtClean="0"/>
              <a:t>infringed </a:t>
            </a:r>
            <a:r>
              <a:rPr lang="en-US" altLang="en-US" sz="2800" dirty="0"/>
              <a:t>image whether they had knowledge or not.</a:t>
            </a:r>
          </a:p>
        </p:txBody>
      </p:sp>
    </p:spTree>
    <p:extLst>
      <p:ext uri="{BB962C8B-B14F-4D97-AF65-F5344CB8AC3E}">
        <p14:creationId xmlns:p14="http://schemas.microsoft.com/office/powerpoint/2010/main" val="3956339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981200" y="304800"/>
            <a:ext cx="8229600" cy="1143000"/>
          </a:xfrm>
        </p:spPr>
        <p:txBody>
          <a:bodyPr/>
          <a:lstStyle/>
          <a:p>
            <a:pPr eaLnBrk="1" hangingPunct="1"/>
            <a:r>
              <a:rPr lang="en-US" altLang="en-US" dirty="0" smtClean="0"/>
              <a:t>How to avoid infringement</a:t>
            </a:r>
          </a:p>
        </p:txBody>
      </p:sp>
      <p:sp>
        <p:nvSpPr>
          <p:cNvPr id="124931" name="Rectangle 3"/>
          <p:cNvSpPr>
            <a:spLocks noGrp="1" noChangeArrowheads="1"/>
          </p:cNvSpPr>
          <p:nvPr>
            <p:ph type="body" idx="1"/>
          </p:nvPr>
        </p:nvSpPr>
        <p:spPr>
          <a:xfrm>
            <a:off x="677334" y="1447801"/>
            <a:ext cx="8596668" cy="4593562"/>
          </a:xfrm>
        </p:spPr>
        <p:txBody>
          <a:bodyPr/>
          <a:lstStyle/>
          <a:p>
            <a:pPr eaLnBrk="1" hangingPunct="1"/>
            <a:endParaRPr lang="en-US" altLang="en-US" sz="2800" dirty="0"/>
          </a:p>
          <a:p>
            <a:pPr eaLnBrk="1" hangingPunct="1"/>
            <a:r>
              <a:rPr lang="en-US" altLang="en-US" sz="2800" dirty="0"/>
              <a:t>obtain a license for all the uses that will be needed</a:t>
            </a:r>
            <a:r>
              <a:rPr lang="en-US" altLang="en-US" sz="2800" dirty="0" smtClean="0"/>
              <a:t>;</a:t>
            </a:r>
          </a:p>
          <a:p>
            <a:pPr marL="0" indent="0" eaLnBrk="1" hangingPunct="1">
              <a:buNone/>
            </a:pPr>
            <a:endParaRPr lang="en-US" altLang="en-US" sz="2800" dirty="0"/>
          </a:p>
          <a:p>
            <a:pPr eaLnBrk="1" hangingPunct="1"/>
            <a:r>
              <a:rPr lang="en-US" altLang="en-US" sz="2800" dirty="0"/>
              <a:t>obtain a license to create a derivative image</a:t>
            </a:r>
            <a:r>
              <a:rPr lang="en-US" altLang="en-US" sz="2800" dirty="0" smtClean="0"/>
              <a:t>;</a:t>
            </a:r>
          </a:p>
          <a:p>
            <a:pPr marL="0" indent="0" eaLnBrk="1" hangingPunct="1">
              <a:buNone/>
            </a:pPr>
            <a:endParaRPr lang="en-US" altLang="en-US" sz="2800" dirty="0"/>
          </a:p>
          <a:p>
            <a:pPr eaLnBrk="1" hangingPunct="1"/>
            <a:r>
              <a:rPr lang="en-US" altLang="en-US" sz="2800" dirty="0"/>
              <a:t>obtain an art rendering or art reference  license to change the medium.</a:t>
            </a:r>
          </a:p>
        </p:txBody>
      </p:sp>
    </p:spTree>
    <p:extLst>
      <p:ext uri="{BB962C8B-B14F-4D97-AF65-F5344CB8AC3E}">
        <p14:creationId xmlns:p14="http://schemas.microsoft.com/office/powerpoint/2010/main" val="4066799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4"/>
          <p:cNvSpPr>
            <a:spLocks noGrp="1" noChangeArrowheads="1"/>
          </p:cNvSpPr>
          <p:nvPr>
            <p:ph type="title"/>
          </p:nvPr>
        </p:nvSpPr>
        <p:spPr/>
        <p:txBody>
          <a:bodyPr/>
          <a:lstStyle/>
          <a:p>
            <a:pPr eaLnBrk="1" hangingPunct="1"/>
            <a:r>
              <a:rPr lang="en-US" altLang="en-US" dirty="0" smtClean="0"/>
              <a:t>                 How to license ?</a:t>
            </a:r>
          </a:p>
        </p:txBody>
      </p:sp>
      <p:sp>
        <p:nvSpPr>
          <p:cNvPr id="125955" name="Rectangle 5"/>
          <p:cNvSpPr>
            <a:spLocks noGrp="1" noChangeArrowheads="1"/>
          </p:cNvSpPr>
          <p:nvPr>
            <p:ph type="body" sz="half" idx="1"/>
          </p:nvPr>
        </p:nvSpPr>
        <p:spPr>
          <a:xfrm>
            <a:off x="677334" y="2160589"/>
            <a:ext cx="4184035" cy="3653189"/>
          </a:xfrm>
        </p:spPr>
        <p:txBody>
          <a:bodyPr>
            <a:normAutofit/>
          </a:bodyPr>
          <a:lstStyle/>
          <a:p>
            <a:pPr algn="ctr" eaLnBrk="1" hangingPunct="1">
              <a:buFontTx/>
              <a:buNone/>
            </a:pPr>
            <a:r>
              <a:rPr lang="en-US" altLang="en-US" sz="2400" dirty="0" smtClean="0"/>
              <a:t>Royalty Free</a:t>
            </a:r>
          </a:p>
          <a:p>
            <a:pPr eaLnBrk="1" hangingPunct="1"/>
            <a:r>
              <a:rPr lang="en-US" altLang="en-US" sz="2400" dirty="0" smtClean="0"/>
              <a:t>May use same image for many uses without additional license -restrictions still apply</a:t>
            </a:r>
          </a:p>
          <a:p>
            <a:pPr marL="0" indent="0" eaLnBrk="1" hangingPunct="1">
              <a:buNone/>
            </a:pPr>
            <a:endParaRPr lang="en-US" altLang="en-US" sz="2400" dirty="0" smtClean="0"/>
          </a:p>
          <a:p>
            <a:pPr eaLnBrk="1" hangingPunct="1"/>
            <a:r>
              <a:rPr lang="en-US" altLang="en-US" sz="2400" dirty="0" smtClean="0"/>
              <a:t>No exclusive use available</a:t>
            </a:r>
          </a:p>
        </p:txBody>
      </p:sp>
      <p:sp>
        <p:nvSpPr>
          <p:cNvPr id="125956" name="Rectangle 6"/>
          <p:cNvSpPr>
            <a:spLocks noGrp="1" noChangeArrowheads="1"/>
          </p:cNvSpPr>
          <p:nvPr>
            <p:ph type="body" sz="half" idx="2"/>
          </p:nvPr>
        </p:nvSpPr>
        <p:spPr/>
        <p:txBody>
          <a:bodyPr/>
          <a:lstStyle/>
          <a:p>
            <a:pPr algn="ctr" eaLnBrk="1" hangingPunct="1">
              <a:buFontTx/>
              <a:buNone/>
            </a:pPr>
            <a:r>
              <a:rPr lang="en-US" altLang="en-US" sz="2400" dirty="0" smtClean="0"/>
              <a:t>Rights Managed</a:t>
            </a:r>
          </a:p>
          <a:p>
            <a:pPr eaLnBrk="1" hangingPunct="1"/>
            <a:r>
              <a:rPr lang="en-US" altLang="en-US" sz="2400" dirty="0" smtClean="0"/>
              <a:t>License limited to particular use and time period – </a:t>
            </a:r>
          </a:p>
          <a:p>
            <a:pPr marL="0" indent="0" eaLnBrk="1" hangingPunct="1">
              <a:buNone/>
            </a:pPr>
            <a:endParaRPr lang="en-US" altLang="en-US" sz="2400" dirty="0" smtClean="0"/>
          </a:p>
          <a:p>
            <a:pPr eaLnBrk="1" hangingPunct="1"/>
            <a:r>
              <a:rPr lang="en-US" altLang="en-US" sz="2400" dirty="0" smtClean="0"/>
              <a:t>may request and pay for some exclusive use</a:t>
            </a:r>
          </a:p>
          <a:p>
            <a:pPr eaLnBrk="1" hangingPunct="1"/>
            <a:endParaRPr lang="en-US" altLang="en-US" dirty="0" smtClean="0"/>
          </a:p>
        </p:txBody>
      </p:sp>
    </p:spTree>
    <p:extLst>
      <p:ext uri="{BB962C8B-B14F-4D97-AF65-F5344CB8AC3E}">
        <p14:creationId xmlns:p14="http://schemas.microsoft.com/office/powerpoint/2010/main" val="1748443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Catchy taglines and slogans are </a:t>
            </a:r>
            <a:r>
              <a:rPr lang="en-IN" dirty="0" smtClean="0"/>
              <a:t> </a:t>
            </a:r>
            <a:r>
              <a:rPr lang="en-IN" dirty="0"/>
              <a:t>important </a:t>
            </a:r>
            <a:r>
              <a:rPr lang="en-IN" dirty="0" smtClean="0"/>
              <a:t>for a brand</a:t>
            </a:r>
            <a:endParaRPr lang="en-IN" dirty="0"/>
          </a:p>
        </p:txBody>
      </p:sp>
      <p:pic>
        <p:nvPicPr>
          <p:cNvPr id="7" name="Content Placeholder 6"/>
          <p:cNvPicPr>
            <a:picLocks noGrp="1" noChangeAspect="1"/>
          </p:cNvPicPr>
          <p:nvPr>
            <p:ph idx="1"/>
          </p:nvPr>
        </p:nvPicPr>
        <p:blipFill>
          <a:blip r:embed="rId2"/>
          <a:stretch>
            <a:fillRect/>
          </a:stretch>
        </p:blipFill>
        <p:spPr>
          <a:xfrm>
            <a:off x="1095022" y="1930400"/>
            <a:ext cx="8274756" cy="4673600"/>
          </a:xfrm>
          <a:prstGeom prst="rect">
            <a:avLst/>
          </a:prstGeom>
        </p:spPr>
      </p:pic>
    </p:spTree>
    <p:extLst>
      <p:ext uri="{BB962C8B-B14F-4D97-AF65-F5344CB8AC3E}">
        <p14:creationId xmlns:p14="http://schemas.microsoft.com/office/powerpoint/2010/main" val="3632213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77334" y="609600"/>
            <a:ext cx="8596668" cy="993422"/>
          </a:xfrm>
        </p:spPr>
        <p:txBody>
          <a:bodyPr/>
          <a:lstStyle/>
          <a:p>
            <a:pPr eaLnBrk="1" hangingPunct="1"/>
            <a:r>
              <a:rPr lang="en-US" altLang="en-US" dirty="0" smtClean="0"/>
              <a:t>           Popular Copyright Myths</a:t>
            </a:r>
          </a:p>
        </p:txBody>
      </p:sp>
      <p:sp>
        <p:nvSpPr>
          <p:cNvPr id="126979" name="Rectangle 3"/>
          <p:cNvSpPr>
            <a:spLocks noGrp="1" noChangeArrowheads="1"/>
          </p:cNvSpPr>
          <p:nvPr>
            <p:ph type="body" idx="1"/>
          </p:nvPr>
        </p:nvSpPr>
        <p:spPr/>
        <p:txBody>
          <a:bodyPr/>
          <a:lstStyle/>
          <a:p>
            <a:pPr eaLnBrk="1" hangingPunct="1">
              <a:lnSpc>
                <a:spcPct val="90000"/>
              </a:lnSpc>
            </a:pPr>
            <a:r>
              <a:rPr lang="en-US" altLang="en-US" sz="2800"/>
              <a:t>if it’s on the internet it is in the public domain and therefore free;</a:t>
            </a:r>
          </a:p>
          <a:p>
            <a:pPr eaLnBrk="1" hangingPunct="1">
              <a:lnSpc>
                <a:spcPct val="90000"/>
              </a:lnSpc>
            </a:pPr>
            <a:r>
              <a:rPr lang="en-US" altLang="en-US" sz="2800"/>
              <a:t>if there is no copyright notice, I can use the image;</a:t>
            </a:r>
          </a:p>
          <a:p>
            <a:pPr eaLnBrk="1" hangingPunct="1">
              <a:lnSpc>
                <a:spcPct val="90000"/>
              </a:lnSpc>
            </a:pPr>
            <a:r>
              <a:rPr lang="en-US" altLang="en-US" sz="2800"/>
              <a:t>if I alter the image I don’t need permission;</a:t>
            </a:r>
          </a:p>
          <a:p>
            <a:pPr eaLnBrk="1" hangingPunct="1">
              <a:lnSpc>
                <a:spcPct val="90000"/>
              </a:lnSpc>
            </a:pPr>
            <a:r>
              <a:rPr lang="en-US" altLang="en-US" sz="2800"/>
              <a:t>if I don’t profit from it, I can use it;</a:t>
            </a:r>
          </a:p>
          <a:p>
            <a:pPr eaLnBrk="1" hangingPunct="1">
              <a:lnSpc>
                <a:spcPct val="90000"/>
              </a:lnSpc>
            </a:pPr>
            <a:r>
              <a:rPr lang="en-US" altLang="en-US" sz="2800"/>
              <a:t>if I only use a part of the image I don’t need permission.</a:t>
            </a:r>
          </a:p>
        </p:txBody>
      </p:sp>
    </p:spTree>
    <p:extLst>
      <p:ext uri="{BB962C8B-B14F-4D97-AF65-F5344CB8AC3E}">
        <p14:creationId xmlns:p14="http://schemas.microsoft.com/office/powerpoint/2010/main" val="2402903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77334" y="609600"/>
            <a:ext cx="8596668" cy="790222"/>
          </a:xfrm>
        </p:spPr>
        <p:txBody>
          <a:bodyPr/>
          <a:lstStyle/>
          <a:p>
            <a:pPr eaLnBrk="1" hangingPunct="1"/>
            <a:r>
              <a:rPr lang="en-US" altLang="en-US" dirty="0" smtClean="0"/>
              <a:t>            Why should anyone care?</a:t>
            </a:r>
          </a:p>
        </p:txBody>
      </p:sp>
      <p:sp>
        <p:nvSpPr>
          <p:cNvPr id="128003" name="Rectangle 3"/>
          <p:cNvSpPr>
            <a:spLocks noGrp="1" noChangeArrowheads="1"/>
          </p:cNvSpPr>
          <p:nvPr>
            <p:ph type="body" idx="1"/>
          </p:nvPr>
        </p:nvSpPr>
        <p:spPr>
          <a:xfrm>
            <a:off x="677334" y="1761067"/>
            <a:ext cx="8596668" cy="4280295"/>
          </a:xfrm>
        </p:spPr>
        <p:txBody>
          <a:bodyPr>
            <a:normAutofit fontScale="92500" lnSpcReduction="10000"/>
          </a:bodyPr>
          <a:lstStyle/>
          <a:p>
            <a:pPr eaLnBrk="1" hangingPunct="1"/>
            <a:r>
              <a:rPr lang="en-US" altLang="en-US" sz="2800" dirty="0"/>
              <a:t>substantial monetary damages can be awarded (actual damages; profits</a:t>
            </a:r>
            <a:r>
              <a:rPr lang="en-US" altLang="en-US" sz="2800" dirty="0" smtClean="0"/>
              <a:t>)</a:t>
            </a:r>
          </a:p>
          <a:p>
            <a:pPr marL="0" indent="0" eaLnBrk="1" hangingPunct="1">
              <a:buNone/>
            </a:pPr>
            <a:endParaRPr lang="en-US" altLang="en-US" sz="2800" dirty="0"/>
          </a:p>
          <a:p>
            <a:pPr eaLnBrk="1" hangingPunct="1"/>
            <a:r>
              <a:rPr lang="en-US" altLang="en-US" sz="2800" dirty="0"/>
              <a:t>statutory damages ($750-$30,000 and up to $150,000 if the infringement was willful</a:t>
            </a:r>
            <a:r>
              <a:rPr lang="en-US" altLang="en-US" sz="2800" dirty="0" smtClean="0"/>
              <a:t>)</a:t>
            </a:r>
          </a:p>
          <a:p>
            <a:pPr marL="0" indent="0" eaLnBrk="1" hangingPunct="1">
              <a:buNone/>
            </a:pPr>
            <a:endParaRPr lang="en-US" altLang="en-US" sz="2800" dirty="0"/>
          </a:p>
          <a:p>
            <a:pPr eaLnBrk="1" hangingPunct="1"/>
            <a:r>
              <a:rPr lang="en-US" altLang="en-US" sz="2800" dirty="0"/>
              <a:t>the infringing use enjoined</a:t>
            </a:r>
            <a:r>
              <a:rPr lang="en-US" altLang="en-US" sz="2800" dirty="0" smtClean="0"/>
              <a:t>;</a:t>
            </a:r>
          </a:p>
          <a:p>
            <a:pPr marL="0" indent="0" eaLnBrk="1" hangingPunct="1">
              <a:buNone/>
            </a:pPr>
            <a:endParaRPr lang="en-US" altLang="en-US" sz="2800" dirty="0"/>
          </a:p>
          <a:p>
            <a:pPr eaLnBrk="1" hangingPunct="1"/>
            <a:r>
              <a:rPr lang="en-US" altLang="en-US" sz="2800" dirty="0"/>
              <a:t>attorney’s fees</a:t>
            </a:r>
          </a:p>
        </p:txBody>
      </p:sp>
    </p:spTree>
    <p:extLst>
      <p:ext uri="{BB962C8B-B14F-4D97-AF65-F5344CB8AC3E}">
        <p14:creationId xmlns:p14="http://schemas.microsoft.com/office/powerpoint/2010/main" val="821975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idx="4294967295"/>
          </p:nvPr>
        </p:nvSpPr>
        <p:spPr>
          <a:xfrm>
            <a:off x="2286000" y="2698044"/>
            <a:ext cx="7467600" cy="3428120"/>
          </a:xfrm>
        </p:spPr>
        <p:txBody>
          <a:bodyPr/>
          <a:lstStyle/>
          <a:p>
            <a:pPr>
              <a:buFont typeface="Arial" charset="0"/>
              <a:buNone/>
            </a:pPr>
            <a:r>
              <a:rPr lang="en-US" altLang="en-US" dirty="0" smtClean="0"/>
              <a:t>         </a:t>
            </a:r>
            <a:r>
              <a:rPr lang="en-US" altLang="en-US" sz="7200" i="1" dirty="0">
                <a:latin typeface="Algerian" panose="04020705040A02060702" pitchFamily="82" charset="0"/>
                <a:ea typeface="BatangChe" pitchFamily="49" charset="-127"/>
              </a:rPr>
              <a:t>THANK YOU</a:t>
            </a:r>
          </a:p>
        </p:txBody>
      </p:sp>
    </p:spTree>
    <p:extLst>
      <p:ext uri="{BB962C8B-B14F-4D97-AF65-F5344CB8AC3E}">
        <p14:creationId xmlns:p14="http://schemas.microsoft.com/office/powerpoint/2010/main" val="399995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7644"/>
          </a:xfrm>
        </p:spPr>
        <p:txBody>
          <a:bodyPr>
            <a:normAutofit/>
          </a:bodyPr>
          <a:lstStyle/>
          <a:p>
            <a:r>
              <a:rPr lang="en-IN" sz="2800" dirty="0" smtClean="0"/>
              <a:t>  Examples of tag lines/slogans of some big brands</a:t>
            </a:r>
            <a:endParaRPr lang="en-IN" sz="2800" dirty="0"/>
          </a:p>
        </p:txBody>
      </p:sp>
      <p:sp>
        <p:nvSpPr>
          <p:cNvPr id="3" name="Content Placeholder 2"/>
          <p:cNvSpPr>
            <a:spLocks noGrp="1"/>
          </p:cNvSpPr>
          <p:nvPr>
            <p:ph idx="1"/>
          </p:nvPr>
        </p:nvSpPr>
        <p:spPr>
          <a:xfrm>
            <a:off x="677334" y="1151467"/>
            <a:ext cx="8596668" cy="5328355"/>
          </a:xfrm>
        </p:spPr>
        <p:txBody>
          <a:bodyPr>
            <a:normAutofit fontScale="85000" lnSpcReduction="20000"/>
          </a:bodyPr>
          <a:lstStyle/>
          <a:p>
            <a:r>
              <a:rPr lang="en-IN" dirty="0"/>
              <a:t>Walmart – Save Money. Live Better.</a:t>
            </a:r>
          </a:p>
          <a:p>
            <a:r>
              <a:rPr lang="en-IN" dirty="0"/>
              <a:t>Nike – Just do it.</a:t>
            </a:r>
          </a:p>
          <a:p>
            <a:r>
              <a:rPr lang="en-IN" dirty="0"/>
              <a:t>Levis – Quality never goes out of style.</a:t>
            </a:r>
          </a:p>
          <a:p>
            <a:r>
              <a:rPr lang="en-IN" dirty="0"/>
              <a:t>Energizer – Keeps going and going and going.</a:t>
            </a:r>
          </a:p>
          <a:p>
            <a:r>
              <a:rPr lang="en-IN" dirty="0"/>
              <a:t>PlayStation – Live in your world. Play in ours.</a:t>
            </a:r>
          </a:p>
          <a:p>
            <a:r>
              <a:rPr lang="en-IN" dirty="0"/>
              <a:t>Nikon – At the heart of the image.</a:t>
            </a:r>
          </a:p>
          <a:p>
            <a:r>
              <a:rPr lang="en-IN" dirty="0"/>
              <a:t>FedEx – The World on time.</a:t>
            </a:r>
          </a:p>
          <a:p>
            <a:r>
              <a:rPr lang="en-IN" dirty="0"/>
              <a:t>Disneyland Resort – Where dreams come true.</a:t>
            </a:r>
          </a:p>
          <a:p>
            <a:r>
              <a:rPr lang="en-IN" dirty="0"/>
              <a:t>McDonalds – I’m loving it.</a:t>
            </a:r>
          </a:p>
          <a:p>
            <a:r>
              <a:rPr lang="en-IN" dirty="0"/>
              <a:t>Burger King – Have it your way.</a:t>
            </a:r>
          </a:p>
          <a:p>
            <a:r>
              <a:rPr lang="en-IN" dirty="0"/>
              <a:t>Coca Cola – Open Happiness.</a:t>
            </a:r>
          </a:p>
          <a:p>
            <a:r>
              <a:rPr lang="en-IN" dirty="0"/>
              <a:t>Adidas – Impossible is nothing.</a:t>
            </a:r>
          </a:p>
          <a:p>
            <a:r>
              <a:rPr lang="en-IN" dirty="0"/>
              <a:t>IBM – Solutions fro a small planet.</a:t>
            </a:r>
          </a:p>
          <a:p>
            <a:r>
              <a:rPr lang="en-IN" dirty="0"/>
              <a:t>Kodak – Share moments. Share life.</a:t>
            </a:r>
          </a:p>
          <a:p>
            <a:r>
              <a:rPr lang="en-IN" dirty="0"/>
              <a:t>M&amp;M’s – Melts in your mouth, not in your hands.</a:t>
            </a:r>
          </a:p>
          <a:p>
            <a:r>
              <a:rPr lang="en-IN" dirty="0"/>
              <a:t>Campbell’s – </a:t>
            </a:r>
            <a:r>
              <a:rPr lang="en-IN" dirty="0" err="1"/>
              <a:t>Mmm</a:t>
            </a:r>
            <a:r>
              <a:rPr lang="en-IN" dirty="0"/>
              <a:t> mmm good!</a:t>
            </a:r>
          </a:p>
          <a:p>
            <a:r>
              <a:rPr lang="en-IN" dirty="0"/>
              <a:t>BMW – The ultimate driving machine.</a:t>
            </a:r>
          </a:p>
        </p:txBody>
      </p:sp>
    </p:spTree>
    <p:extLst>
      <p:ext uri="{BB962C8B-B14F-4D97-AF65-F5344CB8AC3E}">
        <p14:creationId xmlns:p14="http://schemas.microsoft.com/office/powerpoint/2010/main" val="281116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fontScale="90000"/>
          </a:bodyPr>
          <a:lstStyle/>
          <a:p>
            <a:r>
              <a:rPr lang="en-IN" dirty="0" smtClean="0"/>
              <a:t>         5 important tips for writing tag line</a:t>
            </a:r>
            <a:endParaRPr lang="en-IN" dirty="0"/>
          </a:p>
        </p:txBody>
      </p:sp>
      <p:sp>
        <p:nvSpPr>
          <p:cNvPr id="3" name="Content Placeholder 2"/>
          <p:cNvSpPr>
            <a:spLocks noGrp="1"/>
          </p:cNvSpPr>
          <p:nvPr>
            <p:ph idx="1"/>
          </p:nvPr>
        </p:nvSpPr>
        <p:spPr>
          <a:xfrm>
            <a:off x="677334" y="1399821"/>
            <a:ext cx="8596668" cy="5192890"/>
          </a:xfrm>
        </p:spPr>
        <p:txBody>
          <a:bodyPr>
            <a:normAutofit fontScale="92500" lnSpcReduction="10000"/>
          </a:bodyPr>
          <a:lstStyle/>
          <a:p>
            <a:r>
              <a:rPr lang="en-IN" dirty="0" smtClean="0"/>
              <a:t>1.Share </a:t>
            </a:r>
            <a:r>
              <a:rPr lang="en-IN" dirty="0"/>
              <a:t>your commitment. What is your company devoted </a:t>
            </a:r>
            <a:r>
              <a:rPr lang="en-IN" dirty="0" smtClean="0"/>
              <a:t>for </a:t>
            </a:r>
            <a:r>
              <a:rPr lang="en-IN" dirty="0"/>
              <a:t>it’s customers? Use your slogan to show why your brand can be trusted. </a:t>
            </a:r>
            <a:endParaRPr lang="en-IN" dirty="0" smtClean="0"/>
          </a:p>
          <a:p>
            <a:r>
              <a:rPr lang="en-IN" dirty="0" smtClean="0"/>
              <a:t>2</a:t>
            </a:r>
            <a:r>
              <a:rPr lang="en-IN" dirty="0"/>
              <a:t>. Keep </a:t>
            </a:r>
            <a:r>
              <a:rPr lang="en-IN" dirty="0" smtClean="0"/>
              <a:t>tag line simple , catchy and  </a:t>
            </a:r>
            <a:r>
              <a:rPr lang="en-IN" dirty="0"/>
              <a:t>short </a:t>
            </a:r>
            <a:r>
              <a:rPr lang="en-IN" dirty="0" smtClean="0"/>
              <a:t>(1 0r 2 words). </a:t>
            </a:r>
            <a:endParaRPr lang="en-IN" dirty="0"/>
          </a:p>
          <a:p>
            <a:r>
              <a:rPr lang="en-IN" dirty="0"/>
              <a:t>3. Make it </a:t>
            </a:r>
            <a:r>
              <a:rPr lang="en-IN" dirty="0" smtClean="0"/>
              <a:t>fun, and make </a:t>
            </a:r>
            <a:r>
              <a:rPr lang="en-IN" dirty="0"/>
              <a:t>it a jingle to make </a:t>
            </a:r>
            <a:r>
              <a:rPr lang="en-IN" dirty="0" smtClean="0"/>
              <a:t>it</a:t>
            </a:r>
          </a:p>
          <a:p>
            <a:pPr marL="0" indent="0">
              <a:buNone/>
            </a:pPr>
            <a:r>
              <a:rPr lang="en-IN" dirty="0"/>
              <a:t> </a:t>
            </a:r>
            <a:r>
              <a:rPr lang="en-IN" dirty="0" smtClean="0"/>
              <a:t>     </a:t>
            </a:r>
            <a:r>
              <a:rPr lang="en-IN" dirty="0"/>
              <a:t>easily remembered. One of the most popular taglines is </a:t>
            </a:r>
            <a:endParaRPr lang="en-IN" dirty="0" smtClean="0"/>
          </a:p>
          <a:p>
            <a:pPr marL="0" indent="0">
              <a:buNone/>
            </a:pPr>
            <a:r>
              <a:rPr lang="en-IN" dirty="0"/>
              <a:t> </a:t>
            </a:r>
            <a:r>
              <a:rPr lang="en-IN" dirty="0" smtClean="0"/>
              <a:t>     from </a:t>
            </a:r>
            <a:r>
              <a:rPr lang="en-IN" dirty="0"/>
              <a:t>Energizer. Who could forget the bunny who </a:t>
            </a:r>
            <a:endParaRPr lang="en-IN" dirty="0" smtClean="0"/>
          </a:p>
          <a:p>
            <a:pPr marL="0" indent="0">
              <a:buNone/>
            </a:pPr>
            <a:r>
              <a:rPr lang="en-IN" dirty="0"/>
              <a:t> </a:t>
            </a:r>
            <a:r>
              <a:rPr lang="en-IN" dirty="0" smtClean="0"/>
              <a:t>     “</a:t>
            </a:r>
            <a:r>
              <a:rPr lang="en-IN" dirty="0"/>
              <a:t>keeps going and going and going</a:t>
            </a:r>
            <a:r>
              <a:rPr lang="en-IN" dirty="0" smtClean="0"/>
              <a:t>”?</a:t>
            </a:r>
          </a:p>
          <a:p>
            <a:endParaRPr lang="en-IN" dirty="0"/>
          </a:p>
          <a:p>
            <a:endParaRPr lang="en-IN" dirty="0"/>
          </a:p>
          <a:p>
            <a:r>
              <a:rPr lang="en-IN" dirty="0"/>
              <a:t>4. Highlight what makes your company different. Your slogan should state what is unusual about your brand or something that is not standard to your competitors.</a:t>
            </a:r>
          </a:p>
          <a:p>
            <a:endParaRPr lang="en-IN" dirty="0"/>
          </a:p>
          <a:p>
            <a:r>
              <a:rPr lang="en-IN" dirty="0"/>
              <a:t>5. Be </a:t>
            </a:r>
            <a:r>
              <a:rPr lang="en-IN" dirty="0" smtClean="0"/>
              <a:t>honest</a:t>
            </a:r>
            <a:r>
              <a:rPr lang="en-IN" dirty="0"/>
              <a:t> </a:t>
            </a:r>
            <a:r>
              <a:rPr lang="en-IN" dirty="0" smtClean="0"/>
              <a:t>and  </a:t>
            </a:r>
            <a:r>
              <a:rPr lang="en-IN" dirty="0"/>
              <a:t>reflect your brand honestly and accurately. Are you really “number 1” or “the very best”? Be realistic. A good example is Visa’s tagline: “It’s everywhere you want to be”. Visa’s tagline emphasizes the company’s advantage in a clever but real way.</a:t>
            </a:r>
          </a:p>
        </p:txBody>
      </p:sp>
      <p:pic>
        <p:nvPicPr>
          <p:cNvPr id="4" name="Picture 3"/>
          <p:cNvPicPr>
            <a:picLocks noChangeAspect="1"/>
          </p:cNvPicPr>
          <p:nvPr/>
        </p:nvPicPr>
        <p:blipFill>
          <a:blip r:embed="rId2"/>
          <a:stretch>
            <a:fillRect/>
          </a:stretch>
        </p:blipFill>
        <p:spPr>
          <a:xfrm>
            <a:off x="7021688" y="2494844"/>
            <a:ext cx="2054579" cy="1829505"/>
          </a:xfrm>
          <a:prstGeom prst="rect">
            <a:avLst/>
          </a:prstGeom>
        </p:spPr>
      </p:pic>
    </p:spTree>
    <p:extLst>
      <p:ext uri="{BB962C8B-B14F-4D97-AF65-F5344CB8AC3E}">
        <p14:creationId xmlns:p14="http://schemas.microsoft.com/office/powerpoint/2010/main" val="17175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49867" y="457201"/>
            <a:ext cx="9160933" cy="868363"/>
          </a:xfrm>
        </p:spPr>
        <p:txBody>
          <a:bodyPr/>
          <a:lstStyle/>
          <a:p>
            <a:r>
              <a:rPr lang="en-US" altLang="en-US" dirty="0" smtClean="0">
                <a:solidFill>
                  <a:srgbClr val="FF0000"/>
                </a:solidFill>
              </a:rPr>
              <a:t>              Trade Mark Act, 1999</a:t>
            </a:r>
          </a:p>
        </p:txBody>
      </p:sp>
      <p:sp>
        <p:nvSpPr>
          <p:cNvPr id="26627" name="Content Placeholder 2"/>
          <p:cNvSpPr>
            <a:spLocks noGrp="1"/>
          </p:cNvSpPr>
          <p:nvPr>
            <p:ph idx="1"/>
          </p:nvPr>
        </p:nvSpPr>
        <p:spPr>
          <a:xfrm>
            <a:off x="1981200" y="1444978"/>
            <a:ext cx="8229600" cy="4681186"/>
          </a:xfrm>
        </p:spPr>
        <p:txBody>
          <a:bodyPr>
            <a:normAutofit/>
          </a:bodyPr>
          <a:lstStyle/>
          <a:p>
            <a:r>
              <a:rPr lang="en-US" altLang="en-US" sz="2800" dirty="0" smtClean="0"/>
              <a:t>The objective of the Trade Marks Act, 1999 is to register trade marks applied for in the country </a:t>
            </a:r>
          </a:p>
          <a:p>
            <a:r>
              <a:rPr lang="en-US" altLang="en-US" sz="2800" dirty="0" smtClean="0"/>
              <a:t>To provide for better protection of trade mark for goods and services </a:t>
            </a:r>
          </a:p>
          <a:p>
            <a:r>
              <a:rPr lang="en-US" altLang="en-US" sz="2800" dirty="0" smtClean="0"/>
              <a:t>To prevent fraudulent use of the mark. </a:t>
            </a:r>
          </a:p>
          <a:p>
            <a:r>
              <a:rPr lang="en-US" altLang="en-US" sz="2800" dirty="0" smtClean="0"/>
              <a:t>The main function of the Registry is to register trade marks which qualifies for registration under the Act and Rules</a:t>
            </a:r>
          </a:p>
        </p:txBody>
      </p:sp>
    </p:spTree>
    <p:extLst>
      <p:ext uri="{BB962C8B-B14F-4D97-AF65-F5344CB8AC3E}">
        <p14:creationId xmlns:p14="http://schemas.microsoft.com/office/powerpoint/2010/main" val="28143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99822" y="274638"/>
            <a:ext cx="8810978" cy="868362"/>
          </a:xfrm>
        </p:spPr>
        <p:txBody>
          <a:bodyPr/>
          <a:lstStyle/>
          <a:p>
            <a:r>
              <a:rPr lang="en-US" altLang="en-US" dirty="0" smtClean="0">
                <a:solidFill>
                  <a:srgbClr val="FF0000"/>
                </a:solidFill>
              </a:rPr>
              <a:t>                Trade Mark Search</a:t>
            </a:r>
          </a:p>
        </p:txBody>
      </p:sp>
      <p:sp>
        <p:nvSpPr>
          <p:cNvPr id="27651" name="Content Placeholder 2"/>
          <p:cNvSpPr>
            <a:spLocks noGrp="1"/>
          </p:cNvSpPr>
          <p:nvPr>
            <p:ph idx="1"/>
          </p:nvPr>
        </p:nvSpPr>
        <p:spPr>
          <a:xfrm>
            <a:off x="1981200" y="1309510"/>
            <a:ext cx="8229600" cy="5015089"/>
          </a:xfrm>
        </p:spPr>
        <p:txBody>
          <a:bodyPr>
            <a:normAutofit/>
          </a:bodyPr>
          <a:lstStyle/>
          <a:p>
            <a:r>
              <a:rPr lang="en-US" altLang="en-US" sz="2800" dirty="0" smtClean="0"/>
              <a:t>A trademark availability search is highly advisable before huge amounts of money and time are invested in a trademark </a:t>
            </a:r>
          </a:p>
          <a:p>
            <a:r>
              <a:rPr lang="en-US" altLang="en-US" sz="2800" dirty="0" smtClean="0"/>
              <a:t>The guidance of an experienced trademark attorney are extremely worthwhile</a:t>
            </a:r>
          </a:p>
          <a:p>
            <a:r>
              <a:rPr lang="en-US" altLang="en-US" sz="2800" dirty="0" smtClean="0"/>
              <a:t>Before filing a trademark application, it is necessary to identify the classes in which you wish to seek protection for your trademark.</a:t>
            </a:r>
          </a:p>
          <a:p>
            <a:r>
              <a:rPr lang="en-US" altLang="en-US" sz="2800" dirty="0" smtClean="0"/>
              <a:t> All goods and services are divided into 45 classes.</a:t>
            </a:r>
          </a:p>
        </p:txBody>
      </p:sp>
    </p:spTree>
    <p:extLst>
      <p:ext uri="{BB962C8B-B14F-4D97-AF65-F5344CB8AC3E}">
        <p14:creationId xmlns:p14="http://schemas.microsoft.com/office/powerpoint/2010/main" val="291512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32089" y="304800"/>
            <a:ext cx="8802511" cy="609600"/>
          </a:xfrm>
        </p:spPr>
        <p:txBody>
          <a:bodyPr>
            <a:normAutofit fontScale="90000"/>
          </a:bodyPr>
          <a:lstStyle/>
          <a:p>
            <a:r>
              <a:rPr lang="en-US" altLang="en-US" dirty="0" smtClean="0">
                <a:solidFill>
                  <a:srgbClr val="FF0000"/>
                </a:solidFill>
              </a:rPr>
              <a:t>           Some classes of Trade Marks(TM)</a:t>
            </a:r>
          </a:p>
        </p:txBody>
      </p:sp>
      <p:sp>
        <p:nvSpPr>
          <p:cNvPr id="28675" name="Content Placeholder 2"/>
          <p:cNvSpPr>
            <a:spLocks noGrp="1"/>
          </p:cNvSpPr>
          <p:nvPr>
            <p:ph idx="1"/>
          </p:nvPr>
        </p:nvSpPr>
        <p:spPr>
          <a:xfrm>
            <a:off x="1981200" y="1072444"/>
            <a:ext cx="8229600" cy="5785556"/>
          </a:xfrm>
        </p:spPr>
        <p:txBody>
          <a:bodyPr>
            <a:normAutofit fontScale="92500" lnSpcReduction="10000"/>
          </a:bodyPr>
          <a:lstStyle/>
          <a:p>
            <a:r>
              <a:rPr lang="en-US" altLang="en-US" sz="2400" dirty="0"/>
              <a:t>Chemicals used in industry, science, photography, agriculture, horticulture and forestry</a:t>
            </a:r>
          </a:p>
          <a:p>
            <a:r>
              <a:rPr lang="en-US" altLang="en-US" sz="2400" dirty="0"/>
              <a:t> Paints, varnishes, lacquers; preservatives etc.</a:t>
            </a:r>
          </a:p>
          <a:p>
            <a:r>
              <a:rPr lang="en-US" altLang="en-US" sz="2400" dirty="0"/>
              <a:t>Bleaching preparations and other substances for laundry use</a:t>
            </a:r>
          </a:p>
          <a:p>
            <a:r>
              <a:rPr lang="en-US" altLang="en-US" sz="2400" dirty="0"/>
              <a:t>Pharmaceutical and veterinary preparations; sanitary preparations for medical purposes</a:t>
            </a:r>
          </a:p>
          <a:p>
            <a:r>
              <a:rPr lang="en-US" altLang="en-US" sz="2400" dirty="0"/>
              <a:t>Common metals and their alloys</a:t>
            </a:r>
          </a:p>
          <a:p>
            <a:r>
              <a:rPr lang="en-US" altLang="en-US" sz="2400" dirty="0"/>
              <a:t>Machines and machine tools; motors and engines </a:t>
            </a:r>
          </a:p>
          <a:p>
            <a:r>
              <a:rPr lang="en-US" altLang="en-US" sz="2400" dirty="0"/>
              <a:t>Surgical, medical, dental and veterinary apparatus and instruments</a:t>
            </a:r>
          </a:p>
          <a:p>
            <a:r>
              <a:rPr lang="en-US" altLang="en-US" sz="2400" dirty="0"/>
              <a:t>Firearms; ammunition and projectiles; explosives; fireworks.</a:t>
            </a:r>
          </a:p>
          <a:p>
            <a:r>
              <a:rPr lang="en-US" altLang="en-US" sz="2400" dirty="0"/>
              <a:t>Household or kitchen utensils and containers</a:t>
            </a:r>
          </a:p>
          <a:p>
            <a:r>
              <a:rPr lang="en-US" altLang="en-US" sz="2400" dirty="0"/>
              <a:t>Clothing, footwear, headgear.</a:t>
            </a:r>
          </a:p>
          <a:p>
            <a:r>
              <a:rPr lang="en-US" altLang="en-US" sz="2400" dirty="0"/>
              <a:t>Alcoholic drinks</a:t>
            </a:r>
          </a:p>
          <a:p>
            <a:endParaRPr lang="en-US" altLang="en-US" sz="2400" dirty="0"/>
          </a:p>
          <a:p>
            <a:endParaRPr lang="en-US" altLang="en-US" sz="2400" dirty="0"/>
          </a:p>
        </p:txBody>
      </p:sp>
    </p:spTree>
    <p:extLst>
      <p:ext uri="{BB962C8B-B14F-4D97-AF65-F5344CB8AC3E}">
        <p14:creationId xmlns:p14="http://schemas.microsoft.com/office/powerpoint/2010/main" val="103005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8933"/>
          </a:xfrm>
        </p:spPr>
        <p:txBody>
          <a:bodyPr/>
          <a:lstStyle/>
          <a:p>
            <a:r>
              <a:rPr lang="en-IN" dirty="0" smtClean="0"/>
              <a:t>        Filing Trade Mark Application</a:t>
            </a:r>
            <a:endParaRPr lang="en-IN" dirty="0"/>
          </a:p>
        </p:txBody>
      </p:sp>
      <p:sp>
        <p:nvSpPr>
          <p:cNvPr id="3" name="Content Placeholder 2"/>
          <p:cNvSpPr>
            <a:spLocks noGrp="1"/>
          </p:cNvSpPr>
          <p:nvPr>
            <p:ph idx="1"/>
          </p:nvPr>
        </p:nvSpPr>
        <p:spPr>
          <a:xfrm>
            <a:off x="677334" y="1309511"/>
            <a:ext cx="8596668" cy="4921956"/>
          </a:xfrm>
        </p:spPr>
        <p:txBody>
          <a:bodyPr>
            <a:normAutofit fontScale="92500" lnSpcReduction="20000"/>
          </a:bodyPr>
          <a:lstStyle/>
          <a:p>
            <a:endParaRPr lang="en-IN" dirty="0" smtClean="0"/>
          </a:p>
          <a:p>
            <a:r>
              <a:rPr lang="en-IN" dirty="0" smtClean="0"/>
              <a:t>While </a:t>
            </a:r>
            <a:r>
              <a:rPr lang="en-IN" dirty="0"/>
              <a:t>filing a trademark application, the class of goods and services to which the trademark pertain must be mentioned in the application. </a:t>
            </a:r>
            <a:endParaRPr lang="en-IN" dirty="0" smtClean="0"/>
          </a:p>
          <a:p>
            <a:r>
              <a:rPr lang="en-IN" dirty="0" smtClean="0"/>
              <a:t>It </a:t>
            </a:r>
            <a:r>
              <a:rPr lang="en-IN" dirty="0"/>
              <a:t>is important to choose the right class of trademark while filing the application as wrong classification of trademark could hamper the trademark registration process and/or diminish the legal protection for the mark under the Trademark Act.</a:t>
            </a:r>
          </a:p>
          <a:p>
            <a:r>
              <a:rPr lang="en-IN" dirty="0" smtClean="0"/>
              <a:t>Trademark </a:t>
            </a:r>
            <a:r>
              <a:rPr lang="en-IN" dirty="0"/>
              <a:t>application can be filed in more than one class, if the activity of the business involves diverse goods or services falling under different trademark classifications. </a:t>
            </a:r>
            <a:endParaRPr lang="en-IN" dirty="0" smtClean="0"/>
          </a:p>
          <a:p>
            <a:r>
              <a:rPr lang="en-IN" dirty="0" smtClean="0"/>
              <a:t>Further</a:t>
            </a:r>
            <a:r>
              <a:rPr lang="en-IN" dirty="0"/>
              <a:t>, even if a registered trademark exists under one class, another entity can file a trademark application for the same mark under a different class. </a:t>
            </a:r>
            <a:endParaRPr lang="en-IN" dirty="0" smtClean="0"/>
          </a:p>
          <a:p>
            <a:r>
              <a:rPr lang="en-IN" dirty="0" smtClean="0"/>
              <a:t>Hence</a:t>
            </a:r>
            <a:r>
              <a:rPr lang="en-IN" dirty="0"/>
              <a:t>, filing of trademark application under one class does not provide complete exclusivity over use of the mark. </a:t>
            </a:r>
            <a:endParaRPr lang="en-IN" dirty="0" smtClean="0"/>
          </a:p>
          <a:p>
            <a:r>
              <a:rPr lang="en-IN" dirty="0" smtClean="0"/>
              <a:t>Trademark </a:t>
            </a:r>
            <a:r>
              <a:rPr lang="en-IN" dirty="0"/>
              <a:t>only provides exclusivity for use of the mark with respect to the class of goods or services for which the trademark is registered</a:t>
            </a:r>
            <a:r>
              <a:rPr lang="en-IN" dirty="0" smtClean="0"/>
              <a:t>.</a:t>
            </a:r>
          </a:p>
          <a:p>
            <a:r>
              <a:rPr lang="en-IN" dirty="0" smtClean="0"/>
              <a:t> </a:t>
            </a:r>
            <a:r>
              <a:rPr lang="en-IN" dirty="0"/>
              <a:t>Use the trademark class finder tool to find the correct trademark class for your goods or service from over 8000 goods and services.</a:t>
            </a:r>
          </a:p>
          <a:p>
            <a:endParaRPr lang="en-IN" dirty="0"/>
          </a:p>
          <a:p>
            <a:endParaRPr lang="en-IN" dirty="0"/>
          </a:p>
        </p:txBody>
      </p:sp>
    </p:spTree>
    <p:extLst>
      <p:ext uri="{BB962C8B-B14F-4D97-AF65-F5344CB8AC3E}">
        <p14:creationId xmlns:p14="http://schemas.microsoft.com/office/powerpoint/2010/main" val="152252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297</TotalTime>
  <Words>2289</Words>
  <Application>Microsoft Office PowerPoint</Application>
  <PresentationFormat>Widescreen</PresentationFormat>
  <Paragraphs>231</Paragraphs>
  <Slides>32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Algerian</vt:lpstr>
      <vt:lpstr>Arial</vt:lpstr>
      <vt:lpstr>BatangChe</vt:lpstr>
      <vt:lpstr>Calibri</vt:lpstr>
      <vt:lpstr>Trebuchet MS</vt:lpstr>
      <vt:lpstr>Wingdings</vt:lpstr>
      <vt:lpstr>Wingdings 3</vt:lpstr>
      <vt:lpstr>Facet</vt:lpstr>
      <vt:lpstr>TRADE MARKS/Copyright</vt:lpstr>
      <vt:lpstr>                    Trade Marks</vt:lpstr>
      <vt:lpstr>Catchy taglines and slogans are  important for a brand</vt:lpstr>
      <vt:lpstr>  Examples of tag lines/slogans of some big brands</vt:lpstr>
      <vt:lpstr>         5 important tips for writing tag line</vt:lpstr>
      <vt:lpstr>              Trade Mark Act, 1999</vt:lpstr>
      <vt:lpstr>                Trade Mark Search</vt:lpstr>
      <vt:lpstr>           Some classes of Trade Marks(TM)</vt:lpstr>
      <vt:lpstr>        Filing Trade Mark Application</vt:lpstr>
      <vt:lpstr>                  Copyright Act</vt:lpstr>
      <vt:lpstr>                       Copyright</vt:lpstr>
      <vt:lpstr>               What is protected?</vt:lpstr>
      <vt:lpstr>            Photographs are “Pictorial Works”</vt:lpstr>
      <vt:lpstr>Facts about Copyright</vt:lpstr>
      <vt:lpstr>            What is not protected?</vt:lpstr>
      <vt:lpstr>      What rights does the owner control?</vt:lpstr>
      <vt:lpstr>                     Limitations</vt:lpstr>
      <vt:lpstr>                What is Fair Use</vt:lpstr>
      <vt:lpstr>                What is not Fair Use</vt:lpstr>
      <vt:lpstr>Example of Fair Use</vt:lpstr>
      <vt:lpstr>          Who owns copyright</vt:lpstr>
      <vt:lpstr>          How to transfer rights</vt:lpstr>
      <vt:lpstr>          What is infringement?</vt:lpstr>
      <vt:lpstr>                            Unauthorized use </vt:lpstr>
      <vt:lpstr>                               Original art</vt:lpstr>
      <vt:lpstr>   Change of medium is still an infringement</vt:lpstr>
      <vt:lpstr>            Who is responsible?</vt:lpstr>
      <vt:lpstr>How to avoid infringement</vt:lpstr>
      <vt:lpstr>                 How to license ?</vt:lpstr>
      <vt:lpstr>           Popular Copyright Myths</vt:lpstr>
      <vt:lpstr>            Why should anyone care?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dc:title>
  <dc:creator>Krishna</dc:creator>
  <cp:lastModifiedBy>Krishna</cp:lastModifiedBy>
  <cp:revision>20</cp:revision>
  <dcterms:created xsi:type="dcterms:W3CDTF">2021-02-09T16:57:10Z</dcterms:created>
  <dcterms:modified xsi:type="dcterms:W3CDTF">2021-02-17T05:41:36Z</dcterms:modified>
</cp:coreProperties>
</file>