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C1-5899-4A23-B38F-5BCF1DC80BD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B6C2-6A62-40B9-8271-B79D371D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Writing a Popular Science Article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6200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Prof. Krishna </a:t>
            </a:r>
            <a:r>
              <a:rPr lang="en-US" sz="2800" dirty="0" err="1" smtClean="0">
                <a:solidFill>
                  <a:schemeClr val="tx1"/>
                </a:solidFill>
              </a:rPr>
              <a:t>Misra</a:t>
            </a:r>
            <a:endParaRPr lang="en-US" sz="28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Hon. professor, Indian Institute of </a:t>
            </a:r>
            <a:r>
              <a:rPr lang="en-US" sz="2400" dirty="0" err="1" smtClean="0">
                <a:solidFill>
                  <a:schemeClr val="tx1"/>
                </a:solidFill>
              </a:rPr>
              <a:t>InformationTechnology</a:t>
            </a:r>
            <a:endParaRPr lang="en-US" sz="24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Prayagraj</a:t>
            </a:r>
            <a:endParaRPr lang="en-US" sz="28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Dated October </a:t>
            </a:r>
            <a:r>
              <a:rPr lang="en-US" sz="2800" dirty="0" smtClean="0">
                <a:solidFill>
                  <a:schemeClr val="tx1"/>
                </a:solidFill>
              </a:rPr>
              <a:t>20,  </a:t>
            </a:r>
            <a:r>
              <a:rPr lang="en-US" sz="2800" dirty="0" smtClean="0">
                <a:solidFill>
                  <a:schemeClr val="tx1"/>
                </a:solidFill>
              </a:rPr>
              <a:t>2021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Structure of popular science article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Introductory text (Preamble) is separated from body text.</a:t>
            </a:r>
          </a:p>
          <a:p>
            <a:r>
              <a:rPr lang="en-US" dirty="0" smtClean="0"/>
              <a:t>Preamble must make the reader curious to read further.</a:t>
            </a:r>
          </a:p>
          <a:p>
            <a:r>
              <a:rPr lang="en-US" dirty="0" smtClean="0"/>
              <a:t>It should add some vital information besides what is given in title.</a:t>
            </a:r>
          </a:p>
          <a:p>
            <a:r>
              <a:rPr lang="en-US" dirty="0" smtClean="0"/>
              <a:t>Preamble is not like abstract of scientific paper which is a summary of the main content.</a:t>
            </a:r>
          </a:p>
          <a:p>
            <a:r>
              <a:rPr lang="en-US" dirty="0" smtClean="0"/>
              <a:t>Preamble should emphasize the importance of the topic and hint about the contents of the article to raise curiosity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Body text of the science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does not follow a standard structure</a:t>
            </a:r>
          </a:p>
          <a:p>
            <a:r>
              <a:rPr lang="en-US" dirty="0" smtClean="0"/>
              <a:t>It may be divided into sections, each having a heading</a:t>
            </a:r>
          </a:p>
          <a:p>
            <a:r>
              <a:rPr lang="en-US" dirty="0" smtClean="0"/>
              <a:t>These headings are tools for attracting readers.</a:t>
            </a:r>
          </a:p>
          <a:p>
            <a:r>
              <a:rPr lang="en-US" dirty="0" smtClean="0"/>
              <a:t>Readers can make out from the headings what the sections are about.</a:t>
            </a:r>
          </a:p>
          <a:p>
            <a:r>
              <a:rPr lang="en-US" dirty="0" smtClean="0"/>
              <a:t>Headings make text less compact and more clear and visible</a:t>
            </a:r>
          </a:p>
          <a:p>
            <a:r>
              <a:rPr lang="en-US" dirty="0" smtClean="0"/>
              <a:t>These headings are like road maps</a:t>
            </a:r>
          </a:p>
          <a:p>
            <a:r>
              <a:rPr lang="en-US" dirty="0" smtClean="0"/>
              <a:t>Create informative and eye catching headings.</a:t>
            </a:r>
          </a:p>
          <a:p>
            <a:r>
              <a:rPr lang="en-US" dirty="0" smtClean="0"/>
              <a:t>Headings must be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1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Illustrations not only attract readers but make complicated issues more understandable.</a:t>
            </a:r>
          </a:p>
          <a:p>
            <a:r>
              <a:rPr lang="en-US" dirty="0" smtClean="0"/>
              <a:t>Photographs, drawings, clip-art, tables, figures can be given.</a:t>
            </a:r>
          </a:p>
          <a:p>
            <a:r>
              <a:rPr lang="en-US" dirty="0" smtClean="0"/>
              <a:t>The text must explain what is given in illustration , but do not repeat what is self-evident.</a:t>
            </a:r>
          </a:p>
          <a:p>
            <a:r>
              <a:rPr lang="en-US" dirty="0" smtClean="0"/>
              <a:t>The text may explain some main conclusions from the illustrations.</a:t>
            </a:r>
          </a:p>
          <a:p>
            <a:r>
              <a:rPr lang="en-US" dirty="0" smtClean="0"/>
              <a:t>A reader looking at the title, headings and illustrations must be able to understand the essential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Layout of the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layout of the article might be the main factor that encourages the reader to read details .</a:t>
            </a:r>
          </a:p>
          <a:p>
            <a:r>
              <a:rPr lang="en-US" dirty="0" smtClean="0"/>
              <a:t>The “House style” of the magazine or newspaper determines the layout and length of the article.</a:t>
            </a:r>
          </a:p>
          <a:p>
            <a:r>
              <a:rPr lang="en-US" dirty="0" smtClean="0"/>
              <a:t>However, you can always give your suggestions.</a:t>
            </a:r>
          </a:p>
          <a:p>
            <a:r>
              <a:rPr lang="en-US" dirty="0" smtClean="0"/>
              <a:t>People do not read very long texts</a:t>
            </a:r>
          </a:p>
          <a:p>
            <a:r>
              <a:rPr lang="en-US" dirty="0" smtClean="0"/>
              <a:t>Before starting writing your article have a good look at the other articles published in the same magazine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8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Language of the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Write simple language which is easily understandable.</a:t>
            </a:r>
          </a:p>
          <a:p>
            <a:r>
              <a:rPr lang="en-US" sz="2400" dirty="0" smtClean="0"/>
              <a:t>The readers of the popular science articles are usually not familiar with the core scientific language.</a:t>
            </a:r>
          </a:p>
          <a:p>
            <a:r>
              <a:rPr lang="en-US" sz="2400" dirty="0" smtClean="0"/>
              <a:t>Use easily understandable words and explain the meaning   of  technical words or terms, in case you have to use these.</a:t>
            </a:r>
          </a:p>
          <a:p>
            <a:r>
              <a:rPr lang="en-US" sz="2400" dirty="0" smtClean="0"/>
              <a:t>Tone of your writing has to be more personal in a popular science article as compared to a scientific paper. </a:t>
            </a:r>
          </a:p>
          <a:p>
            <a:r>
              <a:rPr lang="en-US" sz="2400" dirty="0" smtClean="0"/>
              <a:t>Get involved with your topic, then only you can stimulate the reader.</a:t>
            </a:r>
          </a:p>
          <a:p>
            <a:r>
              <a:rPr lang="en-US" sz="2400" dirty="0" smtClean="0"/>
              <a:t>Use relevant examples and analogies to help the reader to understand your work</a:t>
            </a:r>
          </a:p>
          <a:p>
            <a:r>
              <a:rPr lang="en-US" sz="2400" dirty="0" smtClean="0"/>
              <a:t>Make logical transitions between sentences , paragraphs and sections and check for coherence.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39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9600" smtClean="0"/>
              <a:t>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9600" smtClean="0"/>
              <a:t>   </a:t>
            </a:r>
            <a:r>
              <a:rPr lang="en-US" altLang="en-US" sz="9600" i="1" smtClean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613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a popular Science Article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Research results should not remain confined to the Scientist’s world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These need to be communicated to the public , including those involved in implementation of results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It is necessary for spreading the knowledge and contribute to developments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Public must be aware of what is going on in the scientific world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Scientists have the responsibility of communicating their discoveries  effectively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They must know how to do it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Writing a popular scientific article is quite different from writing a scientific paper, review or conference paper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Scientists communicate same topic in various ways and to different audiences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9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Scientific versus popular science writing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r>
              <a:rPr lang="en-US" sz="2400" dirty="0"/>
              <a:t>Perhaps you need to publish in order to graduate, get a job, or advance your career. But consider two of the most important aims of scientists:</a:t>
            </a:r>
          </a:p>
          <a:p>
            <a:r>
              <a:rPr lang="en-US" sz="2400" dirty="0"/>
              <a:t>To add to the body of human knowledge</a:t>
            </a:r>
          </a:p>
          <a:p>
            <a:r>
              <a:rPr lang="en-US" sz="2400" dirty="0"/>
              <a:t>To help yourself and others understand the nature of the universe </a:t>
            </a:r>
          </a:p>
          <a:p>
            <a:r>
              <a:rPr lang="en-US" sz="2400" dirty="0" smtClean="0"/>
              <a:t>New results are first communicated to other scientists at a conference as an oral or poster presentation.</a:t>
            </a:r>
          </a:p>
          <a:p>
            <a:r>
              <a:rPr lang="en-US" sz="2400" dirty="0" smtClean="0"/>
              <a:t>The main method of communication of new research results is a paper published in a scientific journal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format used is called “IMRAD” i.e. Introduction, Material &amp; Methods, Results and Discussion.</a:t>
            </a:r>
          </a:p>
          <a:p>
            <a:r>
              <a:rPr lang="en-US" sz="2400" dirty="0" smtClean="0"/>
              <a:t>Journals get their papers reviewed by Peer scientists, not known to the author, in order to maintain high quality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16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Some characteristics of scientific and popular science writing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Scientific paper                 Popular science article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[Different target group , Different organization, language and layout]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1. New knowledge                                             1.   Knowledge review</a:t>
            </a:r>
          </a:p>
          <a:p>
            <a:pPr marL="0" indent="0">
              <a:buNone/>
            </a:pPr>
            <a:r>
              <a:rPr lang="en-US" sz="2000" dirty="0" smtClean="0"/>
              <a:t>2. Enable others to repeat experiment           2. Arouse interest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and check into references</a:t>
            </a:r>
          </a:p>
          <a:p>
            <a:pPr marL="0" indent="0">
              <a:buNone/>
            </a:pPr>
            <a:r>
              <a:rPr lang="en-US" sz="2000" dirty="0" smtClean="0"/>
              <a:t>3. Logical and clear (IMRAD format)                3. Teach /influence the reader</a:t>
            </a:r>
          </a:p>
          <a:p>
            <a:pPr marL="457200" indent="-457200">
              <a:buAutoNum type="arabicPeriod" startAt="4"/>
            </a:pPr>
            <a:r>
              <a:rPr lang="en-US" sz="2000" dirty="0" smtClean="0"/>
              <a:t>Technical terms                                            4.Illustrations and headings as a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tool to facilitate reading and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understanding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5. Tables/figures and other visuals               5. Examples                                          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0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Differences and similarities in Scientific and popular science writing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ABC of communication i.e. accuracy, brevity and clarity should be fulfilled in both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Technical language is different for specialists and non-specialists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Scientific paper requires precision which includes distinction between new results and previous ones.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Scientific paper has to be logical and clear so that reader understands it without any misinterpretation and experimental results can be repeated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In popular science writing you have to make sure that your research will interest the reader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Moreover, you have to explain things in a way that reader can understand it without any previous knowledge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Awakening interest and helping the reader is equally important in a scientific paper also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Readable information should be a central feature in both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6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Adapt to your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Utmost important</a:t>
            </a:r>
          </a:p>
          <a:p>
            <a:r>
              <a:rPr lang="en-US" dirty="0" smtClean="0"/>
              <a:t>Who? Why? What? How?</a:t>
            </a:r>
          </a:p>
          <a:p>
            <a:r>
              <a:rPr lang="en-US" dirty="0" smtClean="0"/>
              <a:t>Write according to target group (technicians, producers or laymen)</a:t>
            </a:r>
          </a:p>
          <a:p>
            <a:r>
              <a:rPr lang="en-US" dirty="0" smtClean="0"/>
              <a:t>Previous experience?</a:t>
            </a:r>
          </a:p>
          <a:p>
            <a:r>
              <a:rPr lang="en-US" dirty="0" smtClean="0"/>
              <a:t>Readers must relate to their own world</a:t>
            </a:r>
          </a:p>
          <a:p>
            <a:r>
              <a:rPr lang="en-US" dirty="0" smtClean="0"/>
              <a:t>Topic should be interesting, giving clarification to some current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3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Simplify results-draw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000" dirty="0" smtClean="0"/>
              <a:t>Focus on topic</a:t>
            </a:r>
          </a:p>
          <a:p>
            <a:r>
              <a:rPr lang="en-US" sz="2000" dirty="0" smtClean="0"/>
              <a:t>General overview</a:t>
            </a:r>
          </a:p>
          <a:p>
            <a:r>
              <a:rPr lang="en-US" sz="2000" dirty="0" smtClean="0"/>
              <a:t>Avoid details</a:t>
            </a:r>
          </a:p>
          <a:p>
            <a:r>
              <a:rPr lang="en-US" sz="2000" dirty="0" smtClean="0"/>
              <a:t>Put information in context</a:t>
            </a:r>
          </a:p>
          <a:p>
            <a:r>
              <a:rPr lang="en-US" sz="2000" dirty="0" smtClean="0"/>
              <a:t>Be accurate, brief and clear (ABC) but enough explanation for reader to understand</a:t>
            </a:r>
          </a:p>
          <a:p>
            <a:r>
              <a:rPr lang="en-US" sz="2000" dirty="0" smtClean="0"/>
              <a:t>Make reader involved by discussing possible application and impact</a:t>
            </a:r>
          </a:p>
          <a:p>
            <a:r>
              <a:rPr lang="en-US" sz="2000" dirty="0" smtClean="0"/>
              <a:t>Simplify results, omit fine details, report only what is important for your message</a:t>
            </a:r>
          </a:p>
          <a:p>
            <a:r>
              <a:rPr lang="en-US" sz="2000" dirty="0" smtClean="0"/>
              <a:t>Give a honest report , not only positive results</a:t>
            </a:r>
          </a:p>
          <a:p>
            <a:r>
              <a:rPr lang="en-US" sz="2000" dirty="0" smtClean="0"/>
              <a:t>Simplification is like writing abstract except that words are rewritten for a popular audience.</a:t>
            </a:r>
          </a:p>
          <a:p>
            <a:r>
              <a:rPr lang="en-US" sz="2000" dirty="0" smtClean="0"/>
              <a:t>Do not give details of statistical analysis, give only means (not standard errors) , give differences between treatments with only few numbers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309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Simplify……….. 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Avoid giving details of materials and methods</a:t>
            </a:r>
          </a:p>
          <a:p>
            <a:r>
              <a:rPr lang="en-US" sz="2400" dirty="0" smtClean="0"/>
              <a:t>Experimental design, techniques and analyses may not interest the lay reader.</a:t>
            </a:r>
          </a:p>
          <a:p>
            <a:r>
              <a:rPr lang="en-US" sz="2400" dirty="0" smtClean="0"/>
              <a:t>Report your conclusions and implications (key message for popular science).</a:t>
            </a:r>
          </a:p>
          <a:p>
            <a:r>
              <a:rPr lang="en-US" sz="2400" dirty="0" smtClean="0"/>
              <a:t>For better decision for simplification try to explain your topic to a live audience e.g., a complete novice, your relative, a friend or colleague from a different discipline.</a:t>
            </a:r>
          </a:p>
          <a:p>
            <a:r>
              <a:rPr lang="en-US" sz="2400" dirty="0" smtClean="0"/>
              <a:t>For this you will have to use basic language, so make your message simple.</a:t>
            </a:r>
          </a:p>
          <a:p>
            <a:r>
              <a:rPr lang="en-US" sz="2400" dirty="0" smtClean="0"/>
              <a:t>This will give you a good foundation for writing your article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817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Organizing the popular science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structure must make the reader interested.</a:t>
            </a:r>
          </a:p>
          <a:p>
            <a:r>
              <a:rPr lang="en-US" dirty="0" smtClean="0"/>
              <a:t>Focus on </a:t>
            </a:r>
            <a:r>
              <a:rPr lang="en-US" dirty="0" err="1" smtClean="0"/>
              <a:t>Title,Preamble,Headings,Illustrations</a:t>
            </a:r>
            <a:r>
              <a:rPr lang="en-US" dirty="0" smtClean="0"/>
              <a:t> and Layout.</a:t>
            </a:r>
          </a:p>
          <a:p>
            <a:r>
              <a:rPr lang="en-US" dirty="0" smtClean="0"/>
              <a:t>Title should be exciting and informative as a statement or may be a question</a:t>
            </a:r>
          </a:p>
          <a:p>
            <a:r>
              <a:rPr lang="en-US" dirty="0" smtClean="0"/>
              <a:t>Title should be short and in present tense.</a:t>
            </a:r>
          </a:p>
          <a:p>
            <a:r>
              <a:rPr lang="en-US" dirty="0" smtClean="0"/>
              <a:t>Example: “Use coconut oil for </a:t>
            </a:r>
            <a:r>
              <a:rPr lang="en-US" dirty="0" err="1" smtClean="0"/>
              <a:t>neurodisorders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1181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Writing a Popular Science Article</vt:lpstr>
      <vt:lpstr>Writing a popular Science Article</vt:lpstr>
      <vt:lpstr>Scientific versus popular science writing</vt:lpstr>
      <vt:lpstr>Some characteristics of scientific and popular science writing</vt:lpstr>
      <vt:lpstr>Differences and similarities in Scientific and popular science writing</vt:lpstr>
      <vt:lpstr>Adapt to your audience</vt:lpstr>
      <vt:lpstr>Simplify results-draw conclusions</vt:lpstr>
      <vt:lpstr>Simplify………..  (contd)</vt:lpstr>
      <vt:lpstr>Organizing the popular science article</vt:lpstr>
      <vt:lpstr>Structure of popular science article </vt:lpstr>
      <vt:lpstr>Body text of the science article</vt:lpstr>
      <vt:lpstr>Illustrations</vt:lpstr>
      <vt:lpstr>Layout of the article</vt:lpstr>
      <vt:lpstr>Language of the article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popular Science Article</dc:title>
  <dc:creator>iiita</dc:creator>
  <cp:lastModifiedBy>Krishna</cp:lastModifiedBy>
  <cp:revision>26</cp:revision>
  <dcterms:created xsi:type="dcterms:W3CDTF">2016-11-09T15:33:35Z</dcterms:created>
  <dcterms:modified xsi:type="dcterms:W3CDTF">2021-10-19T12:33:16Z</dcterms:modified>
</cp:coreProperties>
</file>