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7" r:id="rId2"/>
    <p:sldId id="258" r:id="rId3"/>
    <p:sldId id="260" r:id="rId4"/>
    <p:sldId id="261" r:id="rId5"/>
    <p:sldId id="262" r:id="rId6"/>
    <p:sldId id="266"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9" r:id="rId31"/>
    <p:sldId id="290" r:id="rId32"/>
    <p:sldId id="291" r:id="rId33"/>
    <p:sldId id="292" r:id="rId34"/>
    <p:sldId id="293" r:id="rId35"/>
    <p:sldId id="294" r:id="rId36"/>
    <p:sldId id="287"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9D6D9-00C7-44B9-A693-D48E4639BFD8}" type="datetimeFigureOut">
              <a:rPr lang="en-IN" smtClean="0"/>
              <a:t>25-10-2021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651C4-17A5-44CE-8F80-CF0C8762F81D}" type="slidenum">
              <a:rPr lang="en-IN" smtClean="0"/>
              <a:t>‹#›</a:t>
            </a:fld>
            <a:endParaRPr lang="en-IN"/>
          </a:p>
        </p:txBody>
      </p:sp>
    </p:spTree>
    <p:extLst>
      <p:ext uri="{BB962C8B-B14F-4D97-AF65-F5344CB8AC3E}">
        <p14:creationId xmlns:p14="http://schemas.microsoft.com/office/powerpoint/2010/main" val="350486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55815492-D7BC-4445-B4E0-49FC0956BCD5}" type="slidenum">
              <a:rPr lang="en-US" altLang="en-US">
                <a:solidFill>
                  <a:prstClr val="black"/>
                </a:solidFill>
                <a:latin typeface="Arial" charset="0"/>
              </a:rPr>
              <a:pPr/>
              <a:t>4</a:t>
            </a:fld>
            <a:endParaRPr lang="en-US" altLang="en-US">
              <a:solidFill>
                <a:prstClr val="black"/>
              </a:solidFill>
              <a:latin typeface="Arial" charset="0"/>
            </a:endParaRPr>
          </a:p>
        </p:txBody>
      </p:sp>
    </p:spTree>
    <p:extLst>
      <p:ext uri="{BB962C8B-B14F-4D97-AF65-F5344CB8AC3E}">
        <p14:creationId xmlns:p14="http://schemas.microsoft.com/office/powerpoint/2010/main" val="213655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46DFBC87-76FC-4937-B34F-F5B56D669ADB}" type="slidenum">
              <a:rPr lang="en-US" altLang="en-US">
                <a:solidFill>
                  <a:prstClr val="black"/>
                </a:solidFill>
                <a:latin typeface="Arial" charset="0"/>
              </a:rPr>
              <a:pPr/>
              <a:t>11</a:t>
            </a:fld>
            <a:endParaRPr lang="en-US" altLang="en-US">
              <a:solidFill>
                <a:prstClr val="black"/>
              </a:solidFill>
              <a:latin typeface="Arial" charset="0"/>
            </a:endParaRPr>
          </a:p>
        </p:txBody>
      </p:sp>
    </p:spTree>
    <p:extLst>
      <p:ext uri="{BB962C8B-B14F-4D97-AF65-F5344CB8AC3E}">
        <p14:creationId xmlns:p14="http://schemas.microsoft.com/office/powerpoint/2010/main" val="139165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33B4C560-3AE3-41A7-9340-303FDDABF842}" type="slidenum">
              <a:rPr lang="en-US" altLang="en-US">
                <a:solidFill>
                  <a:prstClr val="black"/>
                </a:solidFill>
                <a:latin typeface="Arial" charset="0"/>
              </a:rPr>
              <a:pPr/>
              <a:t>18</a:t>
            </a:fld>
            <a:endParaRPr lang="en-US" altLang="en-US">
              <a:solidFill>
                <a:prstClr val="black"/>
              </a:solidFill>
              <a:latin typeface="Arial" charset="0"/>
            </a:endParaRPr>
          </a:p>
        </p:txBody>
      </p:sp>
    </p:spTree>
    <p:extLst>
      <p:ext uri="{BB962C8B-B14F-4D97-AF65-F5344CB8AC3E}">
        <p14:creationId xmlns:p14="http://schemas.microsoft.com/office/powerpoint/2010/main" val="149211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d.umn.edu/~tpederse/Docs/A-Plagiarism-Case-Study.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scanmyessay.com/" TargetMode="External"/><Relationship Id="rId3" Type="http://schemas.openxmlformats.org/officeDocument/2006/relationships/hyperlink" Target="http://www.duplichecker.com/" TargetMode="External"/><Relationship Id="rId7" Type="http://schemas.openxmlformats.org/officeDocument/2006/relationships/hyperlink" Target="http://www.plagtracker.com/" TargetMode="External"/><Relationship Id="rId2" Type="http://schemas.openxmlformats.org/officeDocument/2006/relationships/hyperlink" Target="http://sourceforge.net/projects/antiplagiarismc/" TargetMode="External"/><Relationship Id="rId1" Type="http://schemas.openxmlformats.org/officeDocument/2006/relationships/slideLayout" Target="../slideLayouts/slideLayout2.xml"/><Relationship Id="rId6" Type="http://schemas.openxmlformats.org/officeDocument/2006/relationships/hyperlink" Target="http://www.plagium.com/" TargetMode="External"/><Relationship Id="rId5" Type="http://schemas.openxmlformats.org/officeDocument/2006/relationships/hyperlink" Target="http://www.plagiarismchecker.com/help-teachers.php" TargetMode="External"/><Relationship Id="rId10" Type="http://schemas.openxmlformats.org/officeDocument/2006/relationships/hyperlink" Target="http://plagiarismdetector.net/" TargetMode="External"/><Relationship Id="rId4" Type="http://schemas.openxmlformats.org/officeDocument/2006/relationships/hyperlink" Target="http://www.paperrater.com/" TargetMode="External"/><Relationship Id="rId9" Type="http://schemas.openxmlformats.org/officeDocument/2006/relationships/hyperlink" Target="http://www.plagscan.com/seesources/analyse.php"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duplichecker.com/" TargetMode="External"/><Relationship Id="rId2" Type="http://schemas.openxmlformats.org/officeDocument/2006/relationships/hyperlink" Target="http://sourceforge.net/projects/antiplagiarismc/" TargetMode="External"/><Relationship Id="rId1" Type="http://schemas.openxmlformats.org/officeDocument/2006/relationships/slideLayout" Target="../slideLayouts/slideLayout2.xml"/><Relationship Id="rId4" Type="http://schemas.openxmlformats.org/officeDocument/2006/relationships/hyperlink" Target="http://www.paperrater.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plagium.com/" TargetMode="External"/><Relationship Id="rId2" Type="http://schemas.openxmlformats.org/officeDocument/2006/relationships/hyperlink" Target="http://www.plagiarismchecker.com/help-teachers.php" TargetMode="External"/><Relationship Id="rId1" Type="http://schemas.openxmlformats.org/officeDocument/2006/relationships/slideLayout" Target="../slideLayouts/slideLayout2.xml"/><Relationship Id="rId4" Type="http://schemas.openxmlformats.org/officeDocument/2006/relationships/hyperlink" Target="http://www.plagtracker.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plagscan.com/seesources/analyse.php" TargetMode="External"/><Relationship Id="rId2" Type="http://schemas.openxmlformats.org/officeDocument/2006/relationships/hyperlink" Target="http://www.scanmyessay.com/" TargetMode="External"/><Relationship Id="rId1" Type="http://schemas.openxmlformats.org/officeDocument/2006/relationships/slideLayout" Target="../slideLayouts/slideLayout2.xml"/><Relationship Id="rId4" Type="http://schemas.openxmlformats.org/officeDocument/2006/relationships/hyperlink" Target="http://plagiarismdetector.ne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7556" y="228602"/>
            <a:ext cx="7518400" cy="1142999"/>
          </a:xfrm>
        </p:spPr>
        <p:txBody>
          <a:bodyPr/>
          <a:lstStyle/>
          <a:p>
            <a:r>
              <a:rPr lang="en-US" dirty="0" smtClean="0">
                <a:solidFill>
                  <a:srgbClr val="0070C0"/>
                </a:solidFill>
              </a:rPr>
              <a:t>Plagiarism in Science</a:t>
            </a:r>
            <a:endParaRPr lang="en-US" dirty="0">
              <a:solidFill>
                <a:srgbClr val="0070C0"/>
              </a:solidFill>
            </a:endParaRPr>
          </a:p>
        </p:txBody>
      </p:sp>
      <p:sp>
        <p:nvSpPr>
          <p:cNvPr id="3" name="Subtitle 2"/>
          <p:cNvSpPr>
            <a:spLocks noGrp="1"/>
          </p:cNvSpPr>
          <p:nvPr>
            <p:ph type="subTitle" idx="1"/>
          </p:nvPr>
        </p:nvSpPr>
        <p:spPr>
          <a:xfrm>
            <a:off x="1162757" y="2209800"/>
            <a:ext cx="6333066" cy="3429000"/>
          </a:xfrm>
        </p:spPr>
        <p:txBody>
          <a:bodyPr/>
          <a:lstStyle/>
          <a:p>
            <a:endParaRPr lang="en-US" dirty="0" smtClean="0">
              <a:solidFill>
                <a:schemeClr val="tx1"/>
              </a:solidFill>
            </a:endParaRPr>
          </a:p>
          <a:p>
            <a:endParaRPr lang="en-US" dirty="0">
              <a:solidFill>
                <a:schemeClr val="tx1"/>
              </a:solidFill>
            </a:endParaRPr>
          </a:p>
          <a:p>
            <a:r>
              <a:rPr lang="en-US" dirty="0" smtClean="0">
                <a:solidFill>
                  <a:schemeClr val="tx1"/>
                </a:solidFill>
              </a:rPr>
              <a:t>Prof. Krishna </a:t>
            </a:r>
            <a:r>
              <a:rPr lang="en-US" dirty="0" err="1" smtClean="0">
                <a:solidFill>
                  <a:schemeClr val="tx1"/>
                </a:solidFill>
              </a:rPr>
              <a:t>Misra</a:t>
            </a:r>
            <a:r>
              <a:rPr lang="en-US" dirty="0" smtClean="0">
                <a:solidFill>
                  <a:schemeClr val="tx1"/>
                </a:solidFill>
              </a:rPr>
              <a:t>, </a:t>
            </a:r>
            <a:r>
              <a:rPr lang="en-US" dirty="0" err="1" smtClean="0">
                <a:solidFill>
                  <a:schemeClr val="tx1"/>
                </a:solidFill>
              </a:rPr>
              <a:t>FNASc</a:t>
            </a:r>
            <a:r>
              <a:rPr lang="en-US" dirty="0" smtClean="0">
                <a:solidFill>
                  <a:schemeClr val="tx1"/>
                </a:solidFill>
              </a:rPr>
              <a:t>., FBRSI</a:t>
            </a:r>
          </a:p>
          <a:p>
            <a:r>
              <a:rPr lang="en-US" dirty="0" smtClean="0">
                <a:solidFill>
                  <a:schemeClr val="tx1"/>
                </a:solidFill>
              </a:rPr>
              <a:t>Hon. Professor</a:t>
            </a:r>
          </a:p>
          <a:p>
            <a:r>
              <a:rPr lang="en-US" dirty="0" smtClean="0">
                <a:solidFill>
                  <a:schemeClr val="tx1"/>
                </a:solidFill>
              </a:rPr>
              <a:t>Indian Institute of Information Technology, Allahabad</a:t>
            </a:r>
          </a:p>
          <a:p>
            <a:endParaRPr lang="en-US" dirty="0">
              <a:solidFill>
                <a:schemeClr val="tx1"/>
              </a:solidFill>
            </a:endParaRPr>
          </a:p>
          <a:p>
            <a:endParaRPr lang="en-US" dirty="0" smtClean="0">
              <a:solidFill>
                <a:schemeClr val="tx1"/>
              </a:solidFill>
            </a:endParaRPr>
          </a:p>
          <a:p>
            <a:r>
              <a:rPr lang="en-US" dirty="0" smtClean="0">
                <a:solidFill>
                  <a:schemeClr val="tx1"/>
                </a:solidFill>
              </a:rPr>
              <a:t>26</a:t>
            </a:r>
            <a:r>
              <a:rPr lang="en-US" baseline="30000" dirty="0" smtClean="0">
                <a:solidFill>
                  <a:schemeClr val="tx1"/>
                </a:solidFill>
              </a:rPr>
              <a:t>rd</a:t>
            </a:r>
            <a:r>
              <a:rPr lang="en-US" dirty="0" smtClean="0">
                <a:solidFill>
                  <a:schemeClr val="tx1"/>
                </a:solidFill>
              </a:rPr>
              <a:t> October, </a:t>
            </a:r>
            <a:r>
              <a:rPr lang="en-US" dirty="0" smtClean="0">
                <a:solidFill>
                  <a:schemeClr val="tx1"/>
                </a:solidFill>
              </a:rPr>
              <a:t>2021</a:t>
            </a:r>
          </a:p>
        </p:txBody>
      </p:sp>
    </p:spTree>
    <p:extLst>
      <p:ext uri="{BB962C8B-B14F-4D97-AF65-F5344CB8AC3E}">
        <p14:creationId xmlns:p14="http://schemas.microsoft.com/office/powerpoint/2010/main" val="307410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77334" y="609601"/>
            <a:ext cx="8596668" cy="711200"/>
          </a:xfrm>
        </p:spPr>
        <p:txBody>
          <a:bodyPr>
            <a:normAutofit fontScale="90000"/>
          </a:bodyPr>
          <a:lstStyle/>
          <a:p>
            <a:pPr eaLnBrk="1" hangingPunct="1"/>
            <a:r>
              <a:rPr lang="en-US" altLang="en-US" sz="2800" dirty="0" smtClean="0">
                <a:solidFill>
                  <a:srgbClr val="0070C0"/>
                </a:solidFill>
              </a:rPr>
              <a:t>        Tips </a:t>
            </a:r>
            <a:r>
              <a:rPr lang="en-US" altLang="en-US" sz="2800" dirty="0">
                <a:solidFill>
                  <a:srgbClr val="0070C0"/>
                </a:solidFill>
              </a:rPr>
              <a:t>for Avoiding Plagiarism: </a:t>
            </a:r>
            <a:r>
              <a:rPr lang="en-US" altLang="en-US" sz="2800" dirty="0" smtClean="0">
                <a:solidFill>
                  <a:srgbClr val="0070C0"/>
                </a:solidFill>
              </a:rPr>
              <a:t>(Common Knowledge)</a:t>
            </a:r>
            <a:endParaRPr lang="en-US" altLang="en-US" sz="2800" dirty="0">
              <a:solidFill>
                <a:srgbClr val="0070C0"/>
              </a:solidFill>
            </a:endParaRPr>
          </a:p>
        </p:txBody>
      </p:sp>
      <p:sp>
        <p:nvSpPr>
          <p:cNvPr id="19459" name="Rectangle 3"/>
          <p:cNvSpPr>
            <a:spLocks noGrp="1" noChangeArrowheads="1"/>
          </p:cNvSpPr>
          <p:nvPr>
            <p:ph type="body" idx="1"/>
          </p:nvPr>
        </p:nvSpPr>
        <p:spPr>
          <a:xfrm>
            <a:off x="1004711" y="1501422"/>
            <a:ext cx="9206089" cy="4975578"/>
          </a:xfrm>
        </p:spPr>
        <p:txBody>
          <a:bodyPr anchor="ctr">
            <a:normAutofit fontScale="92500"/>
          </a:bodyPr>
          <a:lstStyle/>
          <a:p>
            <a:pPr eaLnBrk="1" hangingPunct="1">
              <a:lnSpc>
                <a:spcPct val="80000"/>
              </a:lnSpc>
            </a:pPr>
            <a:r>
              <a:rPr lang="en-US" altLang="en-US" sz="2800" dirty="0"/>
              <a:t>If you find information repeatedly in your research, it does not need to be cited.</a:t>
            </a:r>
          </a:p>
          <a:p>
            <a:pPr eaLnBrk="1" hangingPunct="1">
              <a:lnSpc>
                <a:spcPct val="80000"/>
              </a:lnSpc>
            </a:pPr>
            <a:endParaRPr lang="en-US" altLang="en-US" sz="900" dirty="0"/>
          </a:p>
          <a:p>
            <a:pPr lvl="1" eaLnBrk="1" hangingPunct="1">
              <a:lnSpc>
                <a:spcPct val="80000"/>
              </a:lnSpc>
            </a:pPr>
            <a:r>
              <a:rPr lang="en-US" altLang="en-US" sz="2400" dirty="0"/>
              <a:t>For example, the fact that Emily Dickinson only published a handful of poems during her lifetime would not need to be cited.</a:t>
            </a:r>
          </a:p>
          <a:p>
            <a:pPr lvl="1" eaLnBrk="1" hangingPunct="1">
              <a:lnSpc>
                <a:spcPct val="80000"/>
              </a:lnSpc>
            </a:pPr>
            <a:endParaRPr lang="en-US" altLang="en-US" sz="2400" dirty="0"/>
          </a:p>
          <a:p>
            <a:pPr lvl="1" eaLnBrk="1" hangingPunct="1">
              <a:lnSpc>
                <a:spcPct val="80000"/>
              </a:lnSpc>
            </a:pPr>
            <a:r>
              <a:rPr lang="en-US" altLang="en-US" sz="2400" dirty="0"/>
              <a:t>However, the fact Dickinson wrote over 1500 poems in forty-three volumes would need to be cited such as the </a:t>
            </a:r>
            <a:r>
              <a:rPr lang="en-US" altLang="en-US" sz="2400" dirty="0" smtClean="0"/>
              <a:t>following:</a:t>
            </a:r>
          </a:p>
          <a:p>
            <a:pPr lvl="1" eaLnBrk="1" hangingPunct="1">
              <a:lnSpc>
                <a:spcPct val="80000"/>
              </a:lnSpc>
            </a:pPr>
            <a:endParaRPr lang="en-US" altLang="en-US" sz="2400" dirty="0" smtClean="0"/>
          </a:p>
          <a:p>
            <a:pPr lvl="1" eaLnBrk="1" hangingPunct="1">
              <a:lnSpc>
                <a:spcPct val="80000"/>
              </a:lnSpc>
            </a:pPr>
            <a:r>
              <a:rPr lang="en-US" altLang="en-US" sz="2400" dirty="0" smtClean="0"/>
              <a:t>Dickinson </a:t>
            </a:r>
            <a:r>
              <a:rPr lang="en-US" altLang="en-US" sz="2400" dirty="0"/>
              <a:t>wrote over 1500 poems in and “tied them together into forty-three separate collections called ‘fascicles,’ which she placed into her bureau drawer for posterity to find” (Miller). </a:t>
            </a:r>
          </a:p>
          <a:p>
            <a:pPr lvl="2" eaLnBrk="1" hangingPunct="1">
              <a:lnSpc>
                <a:spcPct val="80000"/>
              </a:lnSpc>
            </a:pPr>
            <a:endParaRPr lang="en-US" altLang="en-US" sz="2400" dirty="0"/>
          </a:p>
          <a:p>
            <a:pPr lvl="1" eaLnBrk="1" hangingPunct="1">
              <a:lnSpc>
                <a:spcPct val="80000"/>
              </a:lnSpc>
              <a:buFontTx/>
              <a:buNone/>
            </a:pPr>
            <a:r>
              <a:rPr lang="en-US" altLang="en-US" sz="2400" dirty="0" smtClean="0"/>
              <a:t>           </a:t>
            </a:r>
            <a:r>
              <a:rPr lang="en-US" altLang="en-US" sz="2400" dirty="0" smtClean="0">
                <a:solidFill>
                  <a:srgbClr val="FF0000"/>
                </a:solidFill>
              </a:rPr>
              <a:t>BUT </a:t>
            </a:r>
            <a:r>
              <a:rPr lang="en-US" altLang="en-US" sz="2400" dirty="0">
                <a:solidFill>
                  <a:srgbClr val="FF0000"/>
                </a:solidFill>
              </a:rPr>
              <a:t>WHEN IN DOUBT, ALWAYS CITE THE SOURCE!</a:t>
            </a:r>
          </a:p>
        </p:txBody>
      </p:sp>
    </p:spTree>
    <p:extLst>
      <p:ext uri="{BB962C8B-B14F-4D97-AF65-F5344CB8AC3E}">
        <p14:creationId xmlns:p14="http://schemas.microsoft.com/office/powerpoint/2010/main" val="9686211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ssolve">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dissolve">
                                      <p:cBhvr>
                                        <p:cTn id="12" dur="500"/>
                                        <p:tgtEl>
                                          <p:spTgt spid="19459">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dissolve">
                                      <p:cBhvr>
                                        <p:cTn id="15" dur="500"/>
                                        <p:tgtEl>
                                          <p:spTgt spid="1945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459">
                                            <p:txEl>
                                              <p:pRg st="4" end="4"/>
                                            </p:txEl>
                                          </p:spTgt>
                                        </p:tgtEl>
                                        <p:attrNameLst>
                                          <p:attrName>style.visibility</p:attrName>
                                        </p:attrNameLst>
                                      </p:cBhvr>
                                      <p:to>
                                        <p:strVal val="visible"/>
                                      </p:to>
                                    </p:set>
                                    <p:animEffect transition="in" filter="dissolve">
                                      <p:cBhvr>
                                        <p:cTn id="18" dur="500"/>
                                        <p:tgtEl>
                                          <p:spTgt spid="19459">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9459">
                                            <p:txEl>
                                              <p:pRg st="6" end="6"/>
                                            </p:txEl>
                                          </p:spTgt>
                                        </p:tgtEl>
                                        <p:attrNameLst>
                                          <p:attrName>style.visibility</p:attrName>
                                        </p:attrNameLst>
                                      </p:cBhvr>
                                      <p:to>
                                        <p:strVal val="visible"/>
                                      </p:to>
                                    </p:set>
                                    <p:animEffect transition="in" filter="dissolve">
                                      <p:cBhvr>
                                        <p:cTn id="21" dur="500"/>
                                        <p:tgtEl>
                                          <p:spTgt spid="19459">
                                            <p:txEl>
                                              <p:pRg st="6" end="6"/>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459">
                                            <p:txEl>
                                              <p:pRg st="8" end="8"/>
                                            </p:txEl>
                                          </p:spTgt>
                                        </p:tgtEl>
                                        <p:attrNameLst>
                                          <p:attrName>style.visibility</p:attrName>
                                        </p:attrNameLst>
                                      </p:cBhvr>
                                      <p:to>
                                        <p:strVal val="visible"/>
                                      </p:to>
                                    </p:set>
                                    <p:animEffect transition="in" filter="dissolve">
                                      <p:cBhvr>
                                        <p:cTn id="24"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01422" y="381000"/>
            <a:ext cx="8015111" cy="1041400"/>
          </a:xfrm>
        </p:spPr>
        <p:txBody>
          <a:bodyPr>
            <a:normAutofit/>
          </a:bodyPr>
          <a:lstStyle/>
          <a:p>
            <a:pPr eaLnBrk="1" hangingPunct="1"/>
            <a:r>
              <a:rPr lang="en-US" altLang="en-US" dirty="0" smtClean="0">
                <a:solidFill>
                  <a:srgbClr val="0070C0"/>
                </a:solidFill>
              </a:rPr>
              <a:t>   Intentional </a:t>
            </a:r>
            <a:r>
              <a:rPr lang="en-US" altLang="en-US" dirty="0">
                <a:solidFill>
                  <a:srgbClr val="0070C0"/>
                </a:solidFill>
              </a:rPr>
              <a:t>(Deliberate) </a:t>
            </a:r>
            <a:r>
              <a:rPr lang="en-US" altLang="en-US" dirty="0" smtClean="0">
                <a:solidFill>
                  <a:srgbClr val="0070C0"/>
                </a:solidFill>
              </a:rPr>
              <a:t>Plagiarism   </a:t>
            </a:r>
            <a:endParaRPr lang="en-US" altLang="en-US" dirty="0">
              <a:solidFill>
                <a:srgbClr val="0070C0"/>
              </a:solidFill>
            </a:endParaRPr>
          </a:p>
        </p:txBody>
      </p:sp>
      <p:sp>
        <p:nvSpPr>
          <p:cNvPr id="32771" name="Content Placeholder 2"/>
          <p:cNvSpPr>
            <a:spLocks noGrp="1"/>
          </p:cNvSpPr>
          <p:nvPr>
            <p:ph idx="1"/>
          </p:nvPr>
        </p:nvSpPr>
        <p:spPr>
          <a:xfrm>
            <a:off x="1320800" y="1174044"/>
            <a:ext cx="8890000" cy="5226756"/>
          </a:xfrm>
        </p:spPr>
        <p:txBody>
          <a:bodyPr>
            <a:normAutofit/>
          </a:bodyPr>
          <a:lstStyle/>
          <a:p>
            <a:pPr eaLnBrk="1" hangingPunct="1">
              <a:buFont typeface="Arial" charset="0"/>
              <a:buNone/>
            </a:pPr>
            <a:r>
              <a:rPr lang="en-US" altLang="en-US" sz="2400" dirty="0" smtClean="0"/>
              <a:t>    Intentional </a:t>
            </a:r>
            <a:r>
              <a:rPr lang="en-US" altLang="en-US" sz="2400" dirty="0"/>
              <a:t>or deliberate plagiarism  </a:t>
            </a:r>
            <a:r>
              <a:rPr lang="en-US" altLang="en-US" sz="2000" dirty="0"/>
              <a:t>can be termed as  </a:t>
            </a:r>
            <a:r>
              <a:rPr lang="en-US" altLang="en-US" sz="2400" dirty="0"/>
              <a:t>dishonest </a:t>
            </a:r>
            <a:r>
              <a:rPr lang="en-US" altLang="en-US" sz="2400" dirty="0" smtClean="0"/>
              <a:t>plagiarism</a:t>
            </a:r>
          </a:p>
          <a:p>
            <a:pPr eaLnBrk="1" hangingPunct="1">
              <a:buFont typeface="Arial" charset="0"/>
              <a:buNone/>
            </a:pPr>
            <a:endParaRPr lang="en-US" altLang="en-US" sz="2400" dirty="0"/>
          </a:p>
          <a:p>
            <a:pPr eaLnBrk="1" hangingPunct="1">
              <a:buFont typeface="Wingdings" pitchFamily="2" charset="2"/>
              <a:buChar char="q"/>
            </a:pPr>
            <a:r>
              <a:rPr lang="en-US" altLang="en-US" sz="2000" dirty="0"/>
              <a:t> </a:t>
            </a:r>
            <a:r>
              <a:rPr lang="en-US" altLang="en-US" sz="2000" b="1" dirty="0" smtClean="0"/>
              <a:t>Dishonest </a:t>
            </a:r>
            <a:r>
              <a:rPr lang="en-US" altLang="en-US" sz="2000" b="1" dirty="0"/>
              <a:t>Plagiarism  </a:t>
            </a:r>
            <a:r>
              <a:rPr lang="en-US" altLang="en-US" sz="2000" dirty="0"/>
              <a:t>means knowingly and deliberately presenting another  person’s work as one’s own work without acknowledging the source</a:t>
            </a:r>
            <a:r>
              <a:rPr lang="en-US" altLang="en-US" sz="2000" dirty="0" smtClean="0"/>
              <a:t>.</a:t>
            </a:r>
          </a:p>
          <a:p>
            <a:pPr eaLnBrk="1" hangingPunct="1">
              <a:buFont typeface="Wingdings" pitchFamily="2" charset="2"/>
              <a:buChar char="q"/>
            </a:pPr>
            <a:endParaRPr lang="en-US" altLang="en-US" sz="2000" dirty="0" smtClean="0"/>
          </a:p>
          <a:p>
            <a:pPr eaLnBrk="1" hangingPunct="1">
              <a:buFont typeface="Wingdings" pitchFamily="2" charset="2"/>
              <a:buChar char="q"/>
            </a:pPr>
            <a:r>
              <a:rPr lang="en-US" altLang="en-US" sz="2000" dirty="0" smtClean="0"/>
              <a:t> </a:t>
            </a:r>
            <a:r>
              <a:rPr lang="en-US" altLang="en-US" sz="2000" dirty="0"/>
              <a:t>It is paraphrasing too close to the original (</a:t>
            </a:r>
            <a:r>
              <a:rPr lang="en-US" altLang="en-US" sz="2000" dirty="0" smtClean="0"/>
              <a:t>patch writing)</a:t>
            </a:r>
          </a:p>
          <a:p>
            <a:pPr eaLnBrk="1" hangingPunct="1">
              <a:buFont typeface="Wingdings" pitchFamily="2" charset="2"/>
              <a:buChar char="q"/>
            </a:pPr>
            <a:endParaRPr lang="en-US" altLang="en-US" sz="2000" dirty="0"/>
          </a:p>
          <a:p>
            <a:pPr eaLnBrk="1" hangingPunct="1">
              <a:buFont typeface="Arial" charset="0"/>
              <a:buNone/>
            </a:pPr>
            <a:r>
              <a:rPr lang="en-US" altLang="en-US" sz="2000" dirty="0"/>
              <a:t>      It involves intentional copying of substantial proportions of the other’s work without written or unwritten permission and also without acknowledging the source. </a:t>
            </a:r>
          </a:p>
          <a:p>
            <a:pPr eaLnBrk="1" hangingPunct="1">
              <a:buFont typeface="Wingdings" pitchFamily="2" charset="2"/>
              <a:buChar char="q"/>
            </a:pPr>
            <a:endParaRPr lang="en-US" altLang="en-US" sz="2000" dirty="0"/>
          </a:p>
          <a:p>
            <a:pPr eaLnBrk="1" hangingPunct="1">
              <a:buFont typeface="Wingdings" pitchFamily="2" charset="2"/>
              <a:buChar char="q"/>
            </a:pPr>
            <a:endParaRPr lang="en-US" altLang="en-US" sz="2000" dirty="0"/>
          </a:p>
          <a:p>
            <a:pPr eaLnBrk="1" hangingPunct="1"/>
            <a:endParaRPr lang="en-US" altLang="en-US" sz="2000" dirty="0"/>
          </a:p>
        </p:txBody>
      </p:sp>
    </p:spTree>
    <p:extLst>
      <p:ext uri="{BB962C8B-B14F-4D97-AF65-F5344CB8AC3E}">
        <p14:creationId xmlns:p14="http://schemas.microsoft.com/office/powerpoint/2010/main" val="2494480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11200"/>
          </a:xfrm>
        </p:spPr>
        <p:txBody>
          <a:bodyPr>
            <a:normAutofit fontScale="90000"/>
          </a:bodyPr>
          <a:lstStyle/>
          <a:p>
            <a:r>
              <a:rPr lang="en-IN" dirty="0" smtClean="0"/>
              <a:t>            </a:t>
            </a:r>
            <a:r>
              <a:rPr lang="en-IN" dirty="0" smtClean="0">
                <a:solidFill>
                  <a:srgbClr val="002060"/>
                </a:solidFill>
              </a:rPr>
              <a:t>Unintentional(Negligent) </a:t>
            </a:r>
            <a:r>
              <a:rPr lang="en-IN" dirty="0">
                <a:solidFill>
                  <a:srgbClr val="002060"/>
                </a:solidFill>
              </a:rPr>
              <a:t>Plagiarism</a:t>
            </a:r>
          </a:p>
        </p:txBody>
      </p:sp>
      <p:sp>
        <p:nvSpPr>
          <p:cNvPr id="3" name="Content Placeholder 2"/>
          <p:cNvSpPr>
            <a:spLocks noGrp="1"/>
          </p:cNvSpPr>
          <p:nvPr>
            <p:ph idx="1"/>
          </p:nvPr>
        </p:nvSpPr>
        <p:spPr>
          <a:xfrm>
            <a:off x="677334" y="1320801"/>
            <a:ext cx="8997244" cy="5384799"/>
          </a:xfrm>
        </p:spPr>
        <p:txBody>
          <a:bodyPr>
            <a:noAutofit/>
          </a:bodyPr>
          <a:lstStyle/>
          <a:p>
            <a:r>
              <a:rPr lang="en-IN" sz="2400" dirty="0" smtClean="0"/>
              <a:t>Negligent </a:t>
            </a:r>
            <a:r>
              <a:rPr lang="en-IN" sz="2400" dirty="0"/>
              <a:t>plagiarism means ignorantly  or carelessly presenting </a:t>
            </a:r>
            <a:r>
              <a:rPr lang="en-IN" sz="2400" dirty="0" smtClean="0"/>
              <a:t>another person’s </a:t>
            </a:r>
            <a:r>
              <a:rPr lang="en-IN" sz="2400" dirty="0"/>
              <a:t>work as one’s own without acknowledging the source. </a:t>
            </a:r>
            <a:endParaRPr lang="en-IN" sz="2400" dirty="0" smtClean="0"/>
          </a:p>
          <a:p>
            <a:endParaRPr lang="en-IN" sz="2400" dirty="0" smtClean="0"/>
          </a:p>
          <a:p>
            <a:r>
              <a:rPr lang="en-IN" sz="2400" dirty="0" smtClean="0"/>
              <a:t>It </a:t>
            </a:r>
            <a:r>
              <a:rPr lang="en-IN" sz="2400" dirty="0"/>
              <a:t>arises from one’s inadequate knowledge and competency in writing. </a:t>
            </a:r>
            <a:endParaRPr lang="en-IN" sz="2400" dirty="0" smtClean="0"/>
          </a:p>
          <a:p>
            <a:endParaRPr lang="en-IN" sz="2400" dirty="0" smtClean="0"/>
          </a:p>
          <a:p>
            <a:r>
              <a:rPr lang="en-IN" sz="2400" dirty="0" smtClean="0"/>
              <a:t>It </a:t>
            </a:r>
            <a:r>
              <a:rPr lang="en-IN" sz="2400" dirty="0"/>
              <a:t>is also due to careless attitude resulting into non-compliance of standard verification procedures</a:t>
            </a:r>
            <a:r>
              <a:rPr lang="en-IN" sz="2400" dirty="0" smtClean="0"/>
              <a:t>.</a:t>
            </a:r>
          </a:p>
          <a:p>
            <a:endParaRPr lang="en-IN" sz="2400" dirty="0" smtClean="0"/>
          </a:p>
          <a:p>
            <a:r>
              <a:rPr lang="en-IN" sz="2400" dirty="0" smtClean="0"/>
              <a:t>In </a:t>
            </a:r>
            <a:r>
              <a:rPr lang="en-IN" sz="2400" dirty="0"/>
              <a:t>this type of plagiarism the degree of copying is not substantial</a:t>
            </a:r>
            <a:r>
              <a:rPr lang="en-IN" sz="2400" dirty="0" smtClean="0"/>
              <a:t>.</a:t>
            </a:r>
            <a:endParaRPr lang="en-IN" sz="2400" dirty="0"/>
          </a:p>
          <a:p>
            <a:endParaRPr lang="en-IN" sz="2400" dirty="0"/>
          </a:p>
        </p:txBody>
      </p:sp>
    </p:spTree>
    <p:extLst>
      <p:ext uri="{BB962C8B-B14F-4D97-AF65-F5344CB8AC3E}">
        <p14:creationId xmlns:p14="http://schemas.microsoft.com/office/powerpoint/2010/main" val="123142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81200" y="0"/>
            <a:ext cx="7501467" cy="993422"/>
          </a:xfrm>
        </p:spPr>
        <p:txBody>
          <a:bodyPr>
            <a:normAutofit fontScale="90000"/>
          </a:bodyPr>
          <a:lstStyle/>
          <a:p>
            <a:pPr eaLnBrk="1" hangingPunct="1"/>
            <a:r>
              <a:rPr lang="en-US" altLang="en-US" sz="3200" dirty="0"/>
              <a:t/>
            </a:r>
            <a:br>
              <a:rPr lang="en-US" altLang="en-US" sz="3200" dirty="0"/>
            </a:br>
            <a:r>
              <a:rPr lang="en-US" altLang="en-US" sz="3200" b="1" dirty="0">
                <a:solidFill>
                  <a:srgbClr val="002060"/>
                </a:solidFill>
              </a:rPr>
              <a:t>How  to avoid unintentional Plagiarism?</a:t>
            </a:r>
            <a:br>
              <a:rPr lang="en-US" altLang="en-US" sz="3200" b="1" dirty="0">
                <a:solidFill>
                  <a:srgbClr val="002060"/>
                </a:solidFill>
              </a:rPr>
            </a:br>
            <a:endParaRPr lang="en-US" altLang="en-US" sz="3200" b="1" dirty="0">
              <a:solidFill>
                <a:srgbClr val="002060"/>
              </a:solidFill>
            </a:endParaRPr>
          </a:p>
        </p:txBody>
      </p:sp>
      <p:sp>
        <p:nvSpPr>
          <p:cNvPr id="3" name="Content Placeholder 2"/>
          <p:cNvSpPr>
            <a:spLocks noGrp="1"/>
          </p:cNvSpPr>
          <p:nvPr>
            <p:ph idx="1"/>
          </p:nvPr>
        </p:nvSpPr>
        <p:spPr>
          <a:xfrm>
            <a:off x="1004711" y="1354666"/>
            <a:ext cx="8901289" cy="5122333"/>
          </a:xfrm>
        </p:spPr>
        <p:txBody>
          <a:bodyPr>
            <a:normAutofit lnSpcReduction="10000"/>
          </a:bodyPr>
          <a:lstStyle/>
          <a:p>
            <a:pPr eaLnBrk="1" hangingPunct="1">
              <a:buFont typeface="Arial" charset="0"/>
              <a:buNone/>
              <a:defRPr/>
            </a:pPr>
            <a:r>
              <a:rPr lang="en-US" sz="2800" b="1" dirty="0"/>
              <a:t>Research Do’s</a:t>
            </a:r>
          </a:p>
          <a:p>
            <a:pPr marL="609600" indent="-609600">
              <a:lnSpc>
                <a:spcPct val="90000"/>
              </a:lnSpc>
              <a:buFont typeface="Wingdings" pitchFamily="2" charset="2"/>
              <a:buChar char="Ø"/>
              <a:defRPr/>
            </a:pPr>
            <a:r>
              <a:rPr lang="en-US" sz="2000" dirty="0" smtClean="0">
                <a:latin typeface="+mj-lt"/>
              </a:rPr>
              <a:t>Take </a:t>
            </a:r>
            <a:r>
              <a:rPr lang="en-US" sz="2000" dirty="0">
                <a:latin typeface="+mj-lt"/>
              </a:rPr>
              <a:t>notes in your own words</a:t>
            </a:r>
            <a:r>
              <a:rPr lang="en-US" sz="2000" dirty="0" smtClean="0">
                <a:latin typeface="+mj-lt"/>
              </a:rPr>
              <a:t>.</a:t>
            </a:r>
          </a:p>
          <a:p>
            <a:pPr marL="609600" indent="-609600">
              <a:lnSpc>
                <a:spcPct val="90000"/>
              </a:lnSpc>
              <a:buFont typeface="Wingdings" pitchFamily="2" charset="2"/>
              <a:buChar char="Ø"/>
              <a:defRPr/>
            </a:pPr>
            <a:r>
              <a:rPr lang="en-US" sz="2000" dirty="0" smtClean="0">
                <a:latin typeface="+mj-lt"/>
                <a:cs typeface="Miriam" pitchFamily="34" charset="-79"/>
              </a:rPr>
              <a:t> </a:t>
            </a:r>
            <a:r>
              <a:rPr lang="en-US" sz="2000" dirty="0">
                <a:latin typeface="+mj-lt"/>
                <a:cs typeface="Miriam" pitchFamily="34" charset="-79"/>
              </a:rPr>
              <a:t>Indicate clearly in your notes where different ideas come from (try       color-coding things you copy or paraphrase from different sources  </a:t>
            </a:r>
            <a:endParaRPr lang="en-US" sz="2000" dirty="0" smtClean="0">
              <a:latin typeface="+mj-lt"/>
              <a:cs typeface="Miriam" pitchFamily="34" charset="-79"/>
            </a:endParaRPr>
          </a:p>
          <a:p>
            <a:pPr marL="609600" indent="-609600">
              <a:lnSpc>
                <a:spcPct val="90000"/>
              </a:lnSpc>
              <a:buFont typeface="Wingdings" pitchFamily="2" charset="2"/>
              <a:buChar char="Ø"/>
              <a:defRPr/>
            </a:pPr>
            <a:r>
              <a:rPr lang="en-US" sz="2000" dirty="0" smtClean="0">
                <a:latin typeface="+mj-lt"/>
                <a:cs typeface="Miriam" pitchFamily="34" charset="-79"/>
              </a:rPr>
              <a:t>Use </a:t>
            </a:r>
            <a:r>
              <a:rPr lang="en-US" sz="2000" dirty="0">
                <a:latin typeface="+mj-lt"/>
                <a:cs typeface="Miriam" pitchFamily="34" charset="-79"/>
              </a:rPr>
              <a:t>some form of margin notations, such as “M” for “my   </a:t>
            </a:r>
          </a:p>
          <a:p>
            <a:pPr>
              <a:spcBef>
                <a:spcPct val="0"/>
              </a:spcBef>
              <a:spcAft>
                <a:spcPts val="600"/>
              </a:spcAft>
              <a:buClr>
                <a:schemeClr val="tx2"/>
              </a:buClr>
              <a:buNone/>
              <a:defRPr/>
            </a:pPr>
            <a:r>
              <a:rPr lang="en-US" sz="2000" dirty="0">
                <a:latin typeface="+mj-lt"/>
                <a:cs typeface="Miriam" pitchFamily="34" charset="-79"/>
              </a:rPr>
              <a:t>        </a:t>
            </a:r>
            <a:r>
              <a:rPr lang="en-US" sz="2000" dirty="0" smtClean="0">
                <a:latin typeface="+mj-lt"/>
                <a:cs typeface="Miriam" pitchFamily="34" charset="-79"/>
              </a:rPr>
              <a:t>thoughts</a:t>
            </a:r>
            <a:r>
              <a:rPr lang="en-US" sz="2000" dirty="0">
                <a:latin typeface="+mj-lt"/>
                <a:cs typeface="Miriam" pitchFamily="34" charset="-79"/>
              </a:rPr>
              <a:t>” and “S1” for “source #1,” etc.). </a:t>
            </a:r>
          </a:p>
          <a:p>
            <a:pPr>
              <a:spcBef>
                <a:spcPct val="0"/>
              </a:spcBef>
              <a:spcAft>
                <a:spcPts val="600"/>
              </a:spcAft>
              <a:buClr>
                <a:schemeClr val="tx2"/>
              </a:buClr>
              <a:buFont typeface="Wingdings" pitchFamily="2" charset="2"/>
              <a:buChar char="Ø"/>
              <a:defRPr/>
            </a:pPr>
            <a:r>
              <a:rPr lang="en-US" sz="2000" dirty="0">
                <a:latin typeface="+mj-lt"/>
                <a:cs typeface="Miriam" pitchFamily="34" charset="-79"/>
              </a:rPr>
              <a:t> </a:t>
            </a:r>
            <a:r>
              <a:rPr lang="en-US" sz="2000" dirty="0" smtClean="0">
                <a:latin typeface="+mj-lt"/>
                <a:cs typeface="Miriam" pitchFamily="34" charset="-79"/>
              </a:rPr>
              <a:t>  Indicate </a:t>
            </a:r>
            <a:r>
              <a:rPr lang="en-US" sz="2000" dirty="0">
                <a:latin typeface="+mj-lt"/>
                <a:cs typeface="Miriam" pitchFamily="34" charset="-79"/>
              </a:rPr>
              <a:t>clearly which ideas are your ideas and which ideas come   </a:t>
            </a:r>
            <a:r>
              <a:rPr lang="en-US" sz="2000" dirty="0" smtClean="0">
                <a:latin typeface="+mj-lt"/>
                <a:cs typeface="Miriam" pitchFamily="34" charset="-79"/>
              </a:rPr>
              <a:t>   </a:t>
            </a:r>
          </a:p>
          <a:p>
            <a:pPr marL="0" indent="0">
              <a:spcBef>
                <a:spcPct val="0"/>
              </a:spcBef>
              <a:spcAft>
                <a:spcPts val="600"/>
              </a:spcAft>
              <a:buClr>
                <a:schemeClr val="tx2"/>
              </a:buClr>
              <a:buNone/>
              <a:defRPr/>
            </a:pPr>
            <a:r>
              <a:rPr lang="en-US" sz="2000" dirty="0" smtClean="0">
                <a:latin typeface="+mj-lt"/>
                <a:cs typeface="Miriam" pitchFamily="34" charset="-79"/>
              </a:rPr>
              <a:t>        from </a:t>
            </a:r>
            <a:r>
              <a:rPr lang="en-US" sz="2000" dirty="0">
                <a:latin typeface="+mj-lt"/>
                <a:cs typeface="Miriam" pitchFamily="34" charset="-79"/>
              </a:rPr>
              <a:t>another source</a:t>
            </a:r>
          </a:p>
          <a:p>
            <a:pPr>
              <a:spcBef>
                <a:spcPct val="0"/>
              </a:spcBef>
              <a:spcAft>
                <a:spcPts val="600"/>
              </a:spcAft>
              <a:buClr>
                <a:schemeClr val="tx2"/>
              </a:buClr>
              <a:buFont typeface="Wingdings" pitchFamily="2" charset="2"/>
              <a:buChar char="Ø"/>
              <a:defRPr/>
            </a:pPr>
            <a:r>
              <a:rPr lang="en-US" sz="2000" dirty="0">
                <a:latin typeface="+mj-lt"/>
                <a:cs typeface="Miriam" pitchFamily="34" charset="-79"/>
              </a:rPr>
              <a:t>       </a:t>
            </a:r>
            <a:r>
              <a:rPr lang="en-US" sz="2000" dirty="0">
                <a:latin typeface="+mj-lt"/>
              </a:rPr>
              <a:t>Copy direct quotations word for word. Use quotation marks. </a:t>
            </a:r>
          </a:p>
          <a:p>
            <a:pPr>
              <a:spcBef>
                <a:spcPct val="0"/>
              </a:spcBef>
              <a:spcAft>
                <a:spcPts val="600"/>
              </a:spcAft>
              <a:buClr>
                <a:schemeClr val="tx2"/>
              </a:buClr>
              <a:buFont typeface="Wingdings" pitchFamily="2" charset="2"/>
              <a:buChar char="Ø"/>
              <a:defRPr/>
            </a:pPr>
            <a:r>
              <a:rPr lang="en-US" sz="2000" dirty="0">
                <a:latin typeface="+mj-lt"/>
              </a:rPr>
              <a:t>       Note page number! </a:t>
            </a:r>
          </a:p>
          <a:p>
            <a:pPr>
              <a:spcBef>
                <a:spcPct val="0"/>
              </a:spcBef>
              <a:spcAft>
                <a:spcPts val="600"/>
              </a:spcAft>
              <a:buClr>
                <a:schemeClr val="tx2"/>
              </a:buClr>
              <a:buFont typeface="Wingdings" pitchFamily="2" charset="2"/>
              <a:buChar char="Ø"/>
              <a:defRPr/>
            </a:pPr>
            <a:r>
              <a:rPr lang="en-US" sz="2000" dirty="0">
                <a:latin typeface="+mj-lt"/>
              </a:rPr>
              <a:t>      Keep track of all bibliographic information and the date you retrieved </a:t>
            </a:r>
            <a:r>
              <a:rPr lang="en-US" sz="2000" dirty="0" smtClean="0">
                <a:latin typeface="+mj-lt"/>
              </a:rPr>
              <a:t>the </a:t>
            </a:r>
            <a:r>
              <a:rPr lang="en-US" sz="2000" dirty="0">
                <a:latin typeface="+mj-lt"/>
              </a:rPr>
              <a:t>information if from the Web</a:t>
            </a:r>
            <a:r>
              <a:rPr lang="en-US" sz="2000" dirty="0" smtClean="0">
                <a:latin typeface="+mj-lt"/>
              </a:rPr>
              <a:t>.</a:t>
            </a:r>
          </a:p>
          <a:p>
            <a:pPr>
              <a:spcBef>
                <a:spcPct val="0"/>
              </a:spcBef>
              <a:spcAft>
                <a:spcPts val="600"/>
              </a:spcAft>
              <a:buClr>
                <a:schemeClr val="tx2"/>
              </a:buClr>
              <a:buFont typeface="Wingdings" pitchFamily="2" charset="2"/>
              <a:buChar char="Ø"/>
              <a:defRPr/>
            </a:pPr>
            <a:r>
              <a:rPr lang="en-US" sz="2000" dirty="0" smtClean="0">
                <a:latin typeface="+mj-lt"/>
                <a:cs typeface="Miriam" pitchFamily="34" charset="-79"/>
              </a:rPr>
              <a:t>       </a:t>
            </a:r>
            <a:r>
              <a:rPr lang="en-US" sz="2000" dirty="0">
                <a:latin typeface="+mj-lt"/>
                <a:cs typeface="Miriam" pitchFamily="34" charset="-79"/>
              </a:rPr>
              <a:t>Save draft versions of your writing as you proceed so that if you       accidentally delete a citation while revising, you can go back and get it.</a:t>
            </a:r>
          </a:p>
          <a:p>
            <a:pPr marL="609600" indent="-609600" algn="just">
              <a:lnSpc>
                <a:spcPct val="90000"/>
              </a:lnSpc>
              <a:buFont typeface="Wingdings" pitchFamily="2" charset="2"/>
              <a:buChar char="Ø"/>
              <a:defRPr/>
            </a:pPr>
            <a:endParaRPr lang="en-US" sz="2000" dirty="0">
              <a:latin typeface="+mj-lt"/>
            </a:endParaRPr>
          </a:p>
          <a:p>
            <a:pPr algn="just" eaLnBrk="1" hangingPunct="1">
              <a:defRPr/>
            </a:pPr>
            <a:endParaRPr lang="en-US" sz="2000" b="1" dirty="0">
              <a:latin typeface="+mj-lt"/>
            </a:endParaRPr>
          </a:p>
        </p:txBody>
      </p:sp>
    </p:spTree>
    <p:extLst>
      <p:ext uri="{BB962C8B-B14F-4D97-AF65-F5344CB8AC3E}">
        <p14:creationId xmlns:p14="http://schemas.microsoft.com/office/powerpoint/2010/main" val="731787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77334" y="880532"/>
            <a:ext cx="8596668" cy="1049867"/>
          </a:xfrm>
        </p:spPr>
        <p:txBody>
          <a:bodyPr/>
          <a:lstStyle/>
          <a:p>
            <a:pPr eaLnBrk="1" hangingPunct="1"/>
            <a:r>
              <a:rPr lang="en-US" altLang="en-US" dirty="0" smtClean="0"/>
              <a:t>                 </a:t>
            </a:r>
            <a:r>
              <a:rPr lang="en-US" altLang="en-US" dirty="0" smtClean="0">
                <a:solidFill>
                  <a:srgbClr val="0070C0"/>
                </a:solidFill>
              </a:rPr>
              <a:t>Research Don’ts</a:t>
            </a:r>
          </a:p>
        </p:txBody>
      </p:sp>
      <p:sp>
        <p:nvSpPr>
          <p:cNvPr id="34819" name="Content Placeholder 2"/>
          <p:cNvSpPr>
            <a:spLocks noGrp="1"/>
          </p:cNvSpPr>
          <p:nvPr>
            <p:ph idx="1"/>
          </p:nvPr>
        </p:nvSpPr>
        <p:spPr>
          <a:xfrm>
            <a:off x="677334" y="1930399"/>
            <a:ext cx="8596668" cy="4110963"/>
          </a:xfrm>
        </p:spPr>
        <p:txBody>
          <a:bodyPr>
            <a:normAutofit/>
          </a:bodyPr>
          <a:lstStyle/>
          <a:p>
            <a:pPr eaLnBrk="1" hangingPunct="1"/>
            <a:r>
              <a:rPr lang="en-US" altLang="en-US" sz="2800" dirty="0" smtClean="0"/>
              <a:t>Cut and paste material directly into your paper</a:t>
            </a:r>
          </a:p>
          <a:p>
            <a:pPr marL="0" indent="0" eaLnBrk="1" hangingPunct="1">
              <a:buNone/>
            </a:pPr>
            <a:endParaRPr lang="en-US" altLang="en-US" sz="2800" dirty="0" smtClean="0"/>
          </a:p>
          <a:p>
            <a:pPr eaLnBrk="1" hangingPunct="1"/>
            <a:r>
              <a:rPr lang="en-US" altLang="en-US" sz="2800" dirty="0" err="1" smtClean="0"/>
              <a:t>Patchwrite</a:t>
            </a:r>
            <a:r>
              <a:rPr lang="en-US" altLang="en-US" sz="2800" dirty="0" smtClean="0"/>
              <a:t> : Copying a passage and changing only an occasional word here and there. </a:t>
            </a:r>
          </a:p>
          <a:p>
            <a:pPr eaLnBrk="1" hangingPunct="1">
              <a:buFont typeface="Wingdings" pitchFamily="2" charset="2"/>
              <a:buNone/>
            </a:pPr>
            <a:endParaRPr lang="en-US" altLang="en-US" sz="2800" dirty="0" smtClean="0"/>
          </a:p>
          <a:p>
            <a:pPr eaLnBrk="1" hangingPunct="1"/>
            <a:r>
              <a:rPr lang="en-US" altLang="en-US" sz="2800" dirty="0" smtClean="0"/>
              <a:t>Forget to cite!</a:t>
            </a:r>
          </a:p>
          <a:p>
            <a:pPr eaLnBrk="1" hangingPunct="1"/>
            <a:endParaRPr lang="en-US" altLang="en-US" sz="2800" dirty="0" smtClean="0"/>
          </a:p>
        </p:txBody>
      </p:sp>
    </p:spTree>
    <p:extLst>
      <p:ext uri="{BB962C8B-B14F-4D97-AF65-F5344CB8AC3E}">
        <p14:creationId xmlns:p14="http://schemas.microsoft.com/office/powerpoint/2010/main" val="473922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77334" y="609600"/>
            <a:ext cx="8398933" cy="1320800"/>
          </a:xfrm>
        </p:spPr>
        <p:txBody>
          <a:bodyPr/>
          <a:lstStyle/>
          <a:p>
            <a:pPr eaLnBrk="1" hangingPunct="1"/>
            <a:r>
              <a:rPr lang="en-US" altLang="en-US" sz="4000" dirty="0" smtClean="0">
                <a:solidFill>
                  <a:srgbClr val="0070C0"/>
                </a:solidFill>
              </a:rPr>
              <a:t>          </a:t>
            </a:r>
            <a:r>
              <a:rPr lang="en-US" altLang="en-US" sz="3200" dirty="0" smtClean="0">
                <a:solidFill>
                  <a:srgbClr val="0070C0"/>
                </a:solidFill>
              </a:rPr>
              <a:t>Tips </a:t>
            </a:r>
            <a:r>
              <a:rPr lang="en-US" altLang="en-US" sz="3200" dirty="0">
                <a:solidFill>
                  <a:srgbClr val="0070C0"/>
                </a:solidFill>
              </a:rPr>
              <a:t>for Avoiding Plagiarism: </a:t>
            </a:r>
            <a:br>
              <a:rPr lang="en-US" altLang="en-US" sz="3200" dirty="0">
                <a:solidFill>
                  <a:srgbClr val="0070C0"/>
                </a:solidFill>
              </a:rPr>
            </a:br>
            <a:r>
              <a:rPr lang="en-US" altLang="en-US" sz="3200" dirty="0" smtClean="0">
                <a:solidFill>
                  <a:srgbClr val="0070C0"/>
                </a:solidFill>
              </a:rPr>
              <a:t>                           3 </a:t>
            </a:r>
            <a:r>
              <a:rPr lang="en-US" altLang="en-US" sz="3200" dirty="0">
                <a:solidFill>
                  <a:srgbClr val="0070C0"/>
                </a:solidFill>
              </a:rPr>
              <a:t>Word Rule</a:t>
            </a:r>
          </a:p>
        </p:txBody>
      </p:sp>
      <p:sp>
        <p:nvSpPr>
          <p:cNvPr id="20483" name="Rectangle 3"/>
          <p:cNvSpPr>
            <a:spLocks noGrp="1" noChangeArrowheads="1"/>
          </p:cNvSpPr>
          <p:nvPr>
            <p:ph type="body" idx="1"/>
          </p:nvPr>
        </p:nvSpPr>
        <p:spPr>
          <a:xfrm>
            <a:off x="1027289" y="2144888"/>
            <a:ext cx="8703733" cy="4255911"/>
          </a:xfrm>
        </p:spPr>
        <p:txBody>
          <a:bodyPr>
            <a:normAutofit lnSpcReduction="10000"/>
          </a:bodyPr>
          <a:lstStyle/>
          <a:p>
            <a:pPr eaLnBrk="1" hangingPunct="1">
              <a:lnSpc>
                <a:spcPct val="90000"/>
              </a:lnSpc>
            </a:pPr>
            <a:r>
              <a:rPr lang="en-US" altLang="en-US" sz="2800" b="1" dirty="0"/>
              <a:t>If you copy 3 or more words verbatim (word for word) from a source, you must use quotes around those words and immediately reference the source (use in-text citations) . </a:t>
            </a:r>
          </a:p>
          <a:p>
            <a:pPr eaLnBrk="1" hangingPunct="1">
              <a:lnSpc>
                <a:spcPct val="90000"/>
              </a:lnSpc>
            </a:pPr>
            <a:endParaRPr lang="en-US" altLang="en-US" sz="900" dirty="0"/>
          </a:p>
          <a:p>
            <a:pPr eaLnBrk="1" hangingPunct="1">
              <a:lnSpc>
                <a:spcPct val="90000"/>
              </a:lnSpc>
            </a:pPr>
            <a:r>
              <a:rPr lang="en-US" altLang="en-US" sz="2800" dirty="0"/>
              <a:t>Every phrase, sentence, or paragraph that you copy from another source must be enclosed in quotations; then, you must immediately provide a source. </a:t>
            </a:r>
          </a:p>
          <a:p>
            <a:pPr eaLnBrk="1" hangingPunct="1">
              <a:lnSpc>
                <a:spcPct val="90000"/>
              </a:lnSpc>
            </a:pPr>
            <a:endParaRPr lang="en-US" altLang="en-US" sz="2800" dirty="0">
              <a:solidFill>
                <a:srgbClr val="0070C0"/>
              </a:solidFill>
            </a:endParaRPr>
          </a:p>
          <a:p>
            <a:pPr algn="ctr" eaLnBrk="1" hangingPunct="1">
              <a:lnSpc>
                <a:spcPct val="90000"/>
              </a:lnSpc>
              <a:buFontTx/>
              <a:buNone/>
            </a:pPr>
            <a:r>
              <a:rPr lang="en-US" altLang="en-US" dirty="0">
                <a:solidFill>
                  <a:srgbClr val="0070C0"/>
                </a:solidFill>
                <a:hlinkClick r:id="rId2"/>
              </a:rPr>
              <a:t>http://www.d.umn.edu/~tpederse/Docs/A-Plagiarism-Case-Study.htm</a:t>
            </a:r>
            <a:endParaRPr lang="en-US" altLang="en-US" dirty="0">
              <a:solidFill>
                <a:srgbClr val="0070C0"/>
              </a:solidFill>
            </a:endParaRPr>
          </a:p>
          <a:p>
            <a:pPr algn="ctr" eaLnBrk="1" hangingPunct="1">
              <a:lnSpc>
                <a:spcPct val="90000"/>
              </a:lnSpc>
              <a:buFontTx/>
              <a:buNone/>
            </a:pPr>
            <a:endParaRPr lang="en-US" altLang="en-US" dirty="0"/>
          </a:p>
        </p:txBody>
      </p:sp>
    </p:spTree>
    <p:extLst>
      <p:ext uri="{BB962C8B-B14F-4D97-AF65-F5344CB8AC3E}">
        <p14:creationId xmlns:p14="http://schemas.microsoft.com/office/powerpoint/2010/main" val="723108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0"/>
                                        <p:tgtEl>
                                          <p:spTgt spid="20482"/>
                                        </p:tgtEl>
                                      </p:cBhvr>
                                    </p:animEffect>
                                    <p:anim calcmode="lin" valueType="num">
                                      <p:cBhvr>
                                        <p:cTn id="8" dur="1000" fill="hold"/>
                                        <p:tgtEl>
                                          <p:spTgt spid="20482"/>
                                        </p:tgtEl>
                                        <p:attrNameLst>
                                          <p:attrName>ppt_x</p:attrName>
                                        </p:attrNameLst>
                                      </p:cBhvr>
                                      <p:tavLst>
                                        <p:tav tm="0">
                                          <p:val>
                                            <p:strVal val="#ppt_x"/>
                                          </p:val>
                                        </p:tav>
                                        <p:tav tm="100000">
                                          <p:val>
                                            <p:strVal val="#ppt_x"/>
                                          </p:val>
                                        </p:tav>
                                      </p:tavLst>
                                    </p:anim>
                                    <p:anim calcmode="lin" valueType="num">
                                      <p:cBhvr>
                                        <p:cTn id="9"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1" fill="hold" grpId="0" nodeType="clickEffect">
                                  <p:stCondLst>
                                    <p:cond delay="0"/>
                                  </p:stCondLst>
                                  <p:childTnLst>
                                    <p:set>
                                      <p:cBhvr>
                                        <p:cTn id="13" dur="1" fill="hold">
                                          <p:stCondLst>
                                            <p:cond delay="0"/>
                                          </p:stCondLst>
                                        </p:cTn>
                                        <p:tgtEl>
                                          <p:spTgt spid="20483">
                                            <p:txEl>
                                              <p:pRg st="4" end="4"/>
                                            </p:txEl>
                                          </p:spTgt>
                                        </p:tgtEl>
                                        <p:attrNameLst>
                                          <p:attrName>style.visibility</p:attrName>
                                        </p:attrNameLst>
                                      </p:cBhvr>
                                      <p:to>
                                        <p:strVal val="visible"/>
                                      </p:to>
                                    </p:set>
                                    <p:anim calcmode="lin" valueType="num">
                                      <p:cBhvr additive="base">
                                        <p:cTn id="14" dur="1000" fill="hold">
                                          <p:stCondLst>
                                            <p:cond delay="0"/>
                                          </p:stCondLst>
                                        </p:cTn>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15" dur="1000" fill="hold">
                                          <p:stCondLst>
                                            <p:cond delay="0"/>
                                          </p:stCondLst>
                                        </p:cTn>
                                        <p:tgtEl>
                                          <p:spTgt spid="2048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20483">
                                            <p:txEl>
                                              <p:pRg st="2" end="2"/>
                                            </p:txEl>
                                          </p:spTgt>
                                        </p:tgtEl>
                                        <p:attrNameLst>
                                          <p:attrName>style.visibility</p:attrName>
                                        </p:attrNameLst>
                                      </p:cBhvr>
                                      <p:to>
                                        <p:strVal val="visible"/>
                                      </p:to>
                                    </p:set>
                                    <p:anim calcmode="lin" valueType="num">
                                      <p:cBhvr additive="base">
                                        <p:cTn id="20" dur="1000" fill="hold">
                                          <p:stCondLst>
                                            <p:cond delay="0"/>
                                          </p:stCondLst>
                                        </p:cTn>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1" dur="1000" fill="hold">
                                          <p:stCondLst>
                                            <p:cond delay="0"/>
                                          </p:stCondLst>
                                        </p:cTn>
                                        <p:tgtEl>
                                          <p:spTgt spid="2048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20483">
                                            <p:txEl>
                                              <p:pRg st="0" end="0"/>
                                            </p:txEl>
                                          </p:spTgt>
                                        </p:tgtEl>
                                        <p:attrNameLst>
                                          <p:attrName>style.visibility</p:attrName>
                                        </p:attrNameLst>
                                      </p:cBhvr>
                                      <p:to>
                                        <p:strVal val="visible"/>
                                      </p:to>
                                    </p:set>
                                    <p:anim calcmode="lin" valueType="num">
                                      <p:cBhvr additive="base">
                                        <p:cTn id="26" dur="1000" fill="hold">
                                          <p:stCondLst>
                                            <p:cond delay="0"/>
                                          </p:stCondLst>
                                        </p:cTn>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27" dur="1000" fill="hold">
                                          <p:stCondLst>
                                            <p:cond delay="0"/>
                                          </p:stCondLst>
                                        </p:cTn>
                                        <p:tgtEl>
                                          <p:spTgt spid="2048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rev="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77334" y="609600"/>
            <a:ext cx="8596668" cy="869244"/>
          </a:xfrm>
        </p:spPr>
        <p:txBody>
          <a:bodyPr/>
          <a:lstStyle/>
          <a:p>
            <a:pPr eaLnBrk="1" hangingPunct="1"/>
            <a:r>
              <a:rPr lang="en-US" altLang="en-US" dirty="0" smtClean="0"/>
              <a:t>                        </a:t>
            </a:r>
            <a:r>
              <a:rPr lang="en-US" altLang="en-US" dirty="0" smtClean="0">
                <a:solidFill>
                  <a:srgbClr val="0070C0"/>
                </a:solidFill>
              </a:rPr>
              <a:t>Red Flag</a:t>
            </a:r>
          </a:p>
        </p:txBody>
      </p:sp>
      <p:sp>
        <p:nvSpPr>
          <p:cNvPr id="27651" name="Rectangle 3"/>
          <p:cNvSpPr>
            <a:spLocks noGrp="1" noChangeArrowheads="1"/>
          </p:cNvSpPr>
          <p:nvPr>
            <p:ph type="body" idx="1"/>
          </p:nvPr>
        </p:nvSpPr>
        <p:spPr>
          <a:xfrm>
            <a:off x="959556" y="1600200"/>
            <a:ext cx="9251244" cy="4953000"/>
          </a:xfrm>
        </p:spPr>
        <p:txBody>
          <a:bodyPr/>
          <a:lstStyle/>
          <a:p>
            <a:pPr eaLnBrk="1" hangingPunct="1"/>
            <a:endParaRPr lang="en-US" altLang="en-US" dirty="0" smtClean="0"/>
          </a:p>
          <a:p>
            <a:pPr eaLnBrk="1" hangingPunct="1"/>
            <a:r>
              <a:rPr lang="en-US" altLang="en-US" sz="3200" dirty="0" smtClean="0"/>
              <a:t>A major “red flag” that indicates plagiarism is the use of vocabulary not often used in your conversational, or everyday language. </a:t>
            </a:r>
          </a:p>
          <a:p>
            <a:pPr eaLnBrk="1" hangingPunct="1"/>
            <a:endParaRPr lang="en-US" altLang="en-US" sz="3200" dirty="0"/>
          </a:p>
          <a:p>
            <a:pPr eaLnBrk="1" hangingPunct="1"/>
            <a:r>
              <a:rPr lang="en-US" altLang="en-US" sz="3200" dirty="0" smtClean="0"/>
              <a:t>Teachers can usually tell the difference between your own writing from another’s, so be sure to give credit to your source.</a:t>
            </a:r>
          </a:p>
          <a:p>
            <a:pPr eaLnBrk="1" hangingPunct="1"/>
            <a:endParaRPr lang="en-US" altLang="en-US" sz="3200" dirty="0" smtClean="0"/>
          </a:p>
        </p:txBody>
      </p:sp>
    </p:spTree>
    <p:extLst>
      <p:ext uri="{BB962C8B-B14F-4D97-AF65-F5344CB8AC3E}">
        <p14:creationId xmlns:p14="http://schemas.microsoft.com/office/powerpoint/2010/main" val="4290956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p:cTn id="13" dur="500" fill="hold"/>
                                        <p:tgtEl>
                                          <p:spTgt spid="2765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765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p:cTn id="19" dur="500" fill="hold"/>
                                        <p:tgtEl>
                                          <p:spTgt spid="27651">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27651">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77334" y="609600"/>
            <a:ext cx="8596668" cy="756356"/>
          </a:xfrm>
        </p:spPr>
        <p:txBody>
          <a:bodyPr/>
          <a:lstStyle/>
          <a:p>
            <a:pPr eaLnBrk="1" hangingPunct="1"/>
            <a:r>
              <a:rPr lang="en-US" altLang="en-US" dirty="0" smtClean="0">
                <a:solidFill>
                  <a:srgbClr val="0070C0"/>
                </a:solidFill>
              </a:rPr>
              <a:t>     </a:t>
            </a:r>
            <a:r>
              <a:rPr lang="en-US" altLang="en-US" dirty="0" smtClean="0">
                <a:solidFill>
                  <a:srgbClr val="002060"/>
                </a:solidFill>
              </a:rPr>
              <a:t>Essential requirement for students</a:t>
            </a:r>
          </a:p>
        </p:txBody>
      </p:sp>
      <p:sp>
        <p:nvSpPr>
          <p:cNvPr id="35843" name="Content Placeholder 2"/>
          <p:cNvSpPr>
            <a:spLocks noGrp="1"/>
          </p:cNvSpPr>
          <p:nvPr>
            <p:ph idx="1"/>
          </p:nvPr>
        </p:nvSpPr>
        <p:spPr>
          <a:xfrm>
            <a:off x="677334" y="1625601"/>
            <a:ext cx="8596668" cy="4415762"/>
          </a:xfrm>
        </p:spPr>
        <p:txBody>
          <a:bodyPr>
            <a:normAutofit lnSpcReduction="10000"/>
          </a:bodyPr>
          <a:lstStyle/>
          <a:p>
            <a:pPr eaLnBrk="1" hangingPunct="1">
              <a:buFont typeface="Arial" charset="0"/>
              <a:buNone/>
            </a:pPr>
            <a:r>
              <a:rPr lang="en-US" altLang="en-US" sz="3600" dirty="0"/>
              <a:t>    </a:t>
            </a:r>
            <a:r>
              <a:rPr lang="en-US" altLang="en-US" sz="3600" dirty="0">
                <a:solidFill>
                  <a:srgbClr val="0070C0"/>
                </a:solidFill>
              </a:rPr>
              <a:t>All students should necessarily be  required to submit a signed statement that they are aware of the plagiarism policy of the University/Institute and no part of their work be it assignment, term paper, project report, thesis or dissertation </a:t>
            </a:r>
            <a:r>
              <a:rPr lang="en-US" altLang="en-US" sz="3600" dirty="0" err="1">
                <a:solidFill>
                  <a:srgbClr val="0070C0"/>
                </a:solidFill>
              </a:rPr>
              <a:t>etc</a:t>
            </a:r>
            <a:r>
              <a:rPr lang="en-US" altLang="en-US" sz="3600" dirty="0">
                <a:solidFill>
                  <a:srgbClr val="0070C0"/>
                </a:solidFill>
              </a:rPr>
              <a:t> is not copied in any form and it is their own creation .</a:t>
            </a:r>
          </a:p>
        </p:txBody>
      </p:sp>
    </p:spTree>
    <p:extLst>
      <p:ext uri="{BB962C8B-B14F-4D97-AF65-F5344CB8AC3E}">
        <p14:creationId xmlns:p14="http://schemas.microsoft.com/office/powerpoint/2010/main" val="901804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981200" y="274638"/>
            <a:ext cx="8229600" cy="792162"/>
          </a:xfrm>
        </p:spPr>
        <p:txBody>
          <a:bodyPr/>
          <a:lstStyle/>
          <a:p>
            <a:pPr eaLnBrk="1" hangingPunct="1"/>
            <a:r>
              <a:rPr lang="en-US" altLang="en-US" sz="3200" b="1" dirty="0">
                <a:solidFill>
                  <a:srgbClr val="0070C0"/>
                </a:solidFill>
              </a:rPr>
              <a:t>Procedure for handling alleged Plagiarism</a:t>
            </a:r>
          </a:p>
        </p:txBody>
      </p:sp>
      <p:sp>
        <p:nvSpPr>
          <p:cNvPr id="36867" name="Content Placeholder 2"/>
          <p:cNvSpPr>
            <a:spLocks noGrp="1"/>
          </p:cNvSpPr>
          <p:nvPr>
            <p:ph idx="1"/>
          </p:nvPr>
        </p:nvSpPr>
        <p:spPr>
          <a:xfrm>
            <a:off x="1253067" y="1066800"/>
            <a:ext cx="8957733" cy="5257800"/>
          </a:xfrm>
        </p:spPr>
        <p:txBody>
          <a:bodyPr>
            <a:normAutofit lnSpcReduction="10000"/>
          </a:bodyPr>
          <a:lstStyle/>
          <a:p>
            <a:pPr eaLnBrk="1" hangingPunct="1">
              <a:buFont typeface="Arial" charset="0"/>
              <a:buNone/>
            </a:pPr>
            <a:r>
              <a:rPr lang="en-US" altLang="en-US" b="1" dirty="0" smtClean="0"/>
              <a:t>Procedural Fairness :</a:t>
            </a:r>
          </a:p>
          <a:p>
            <a:pPr>
              <a:buFont typeface="Wingdings" panose="05000000000000000000" pitchFamily="2" charset="2"/>
              <a:buChar char="q"/>
            </a:pPr>
            <a:r>
              <a:rPr lang="en-US" altLang="en-US" sz="2400" dirty="0"/>
              <a:t>The </a:t>
            </a:r>
            <a:r>
              <a:rPr lang="en-US" altLang="en-US" sz="2400" dirty="0" err="1"/>
              <a:t>UniversitIes</a:t>
            </a:r>
            <a:r>
              <a:rPr lang="en-US" altLang="en-US" sz="2400" dirty="0"/>
              <a:t>/institutions are committed to dealing with alleged plagiarism by any section  of their    community in accordance with the principles of procedural fairness, including the right to</a:t>
            </a:r>
            <a:r>
              <a:rPr lang="en-US" altLang="en-US" sz="2400" dirty="0" smtClean="0"/>
              <a:t>:</a:t>
            </a:r>
          </a:p>
          <a:p>
            <a:pPr>
              <a:buFont typeface="Wingdings" panose="05000000000000000000" pitchFamily="2" charset="2"/>
              <a:buChar char="q"/>
            </a:pPr>
            <a:r>
              <a:rPr lang="en-US" altLang="en-US" sz="2400" dirty="0" smtClean="0">
                <a:solidFill>
                  <a:srgbClr val="00B050"/>
                </a:solidFill>
              </a:rPr>
              <a:t>(</a:t>
            </a:r>
            <a:r>
              <a:rPr lang="en-US" altLang="en-US" sz="2400" dirty="0">
                <a:solidFill>
                  <a:srgbClr val="00B050"/>
                </a:solidFill>
              </a:rPr>
              <a:t>a) Be informed of the allegations against them in sufficient detail to enable them to understand the precise nature of the allegations and to properly consider and respond;</a:t>
            </a:r>
          </a:p>
          <a:p>
            <a:pPr>
              <a:buFont typeface="Wingdings" panose="05000000000000000000" pitchFamily="2" charset="2"/>
              <a:buChar char="q"/>
            </a:pPr>
            <a:r>
              <a:rPr lang="en-US" altLang="en-US" sz="2400" dirty="0">
                <a:solidFill>
                  <a:srgbClr val="00B050"/>
                </a:solidFill>
              </a:rPr>
              <a:t>(b) Have a reasonable period of time within which to respond to the allegations against them;</a:t>
            </a:r>
          </a:p>
          <a:p>
            <a:pPr>
              <a:buFont typeface="Wingdings" panose="05000000000000000000" pitchFamily="2" charset="2"/>
              <a:buChar char="q"/>
            </a:pPr>
            <a:r>
              <a:rPr lang="en-US" altLang="en-US" sz="2400" dirty="0">
                <a:solidFill>
                  <a:srgbClr val="00B050"/>
                </a:solidFill>
              </a:rPr>
              <a:t>(c) Have the matter resolved in a timely manner;</a:t>
            </a:r>
          </a:p>
          <a:p>
            <a:pPr>
              <a:buFont typeface="Wingdings" panose="05000000000000000000" pitchFamily="2" charset="2"/>
              <a:buChar char="q"/>
            </a:pPr>
            <a:r>
              <a:rPr lang="en-US" altLang="en-US" sz="2400" dirty="0">
                <a:solidFill>
                  <a:srgbClr val="00B050"/>
                </a:solidFill>
              </a:rPr>
              <a:t>(d) Impartiality in any investigation process; and</a:t>
            </a:r>
          </a:p>
          <a:p>
            <a:pPr>
              <a:buFont typeface="Wingdings" panose="05000000000000000000" pitchFamily="2" charset="2"/>
              <a:buChar char="q"/>
            </a:pPr>
            <a:r>
              <a:rPr lang="en-US" altLang="en-US" sz="2400" dirty="0">
                <a:solidFill>
                  <a:srgbClr val="00B050"/>
                </a:solidFill>
              </a:rPr>
              <a:t>(e) An absence of bias in any decision making </a:t>
            </a:r>
          </a:p>
          <a:p>
            <a:pPr marL="0" indent="0" eaLnBrk="1" hangingPunct="1">
              <a:buNone/>
            </a:pPr>
            <a:endParaRPr lang="en-US" altLang="en-US" sz="2400" dirty="0"/>
          </a:p>
        </p:txBody>
      </p:sp>
    </p:spTree>
    <p:extLst>
      <p:ext uri="{BB962C8B-B14F-4D97-AF65-F5344CB8AC3E}">
        <p14:creationId xmlns:p14="http://schemas.microsoft.com/office/powerpoint/2010/main" val="2242096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5801"/>
          </a:xfrm>
        </p:spPr>
        <p:txBody>
          <a:bodyPr/>
          <a:lstStyle/>
          <a:p>
            <a:r>
              <a:rPr lang="en-US" dirty="0"/>
              <a:t> </a:t>
            </a:r>
            <a:r>
              <a:rPr lang="en-US" dirty="0" smtClean="0"/>
              <a:t>            </a:t>
            </a:r>
            <a:r>
              <a:rPr lang="en-US" dirty="0" smtClean="0">
                <a:solidFill>
                  <a:srgbClr val="0070C0"/>
                </a:solidFill>
              </a:rPr>
              <a:t>Punishment </a:t>
            </a:r>
            <a:r>
              <a:rPr lang="en-US" dirty="0">
                <a:solidFill>
                  <a:srgbClr val="0070C0"/>
                </a:solidFill>
              </a:rPr>
              <a:t>for plagiarism</a:t>
            </a:r>
          </a:p>
        </p:txBody>
      </p:sp>
      <p:sp>
        <p:nvSpPr>
          <p:cNvPr id="3" name="Content Placeholder 2"/>
          <p:cNvSpPr>
            <a:spLocks noGrp="1"/>
          </p:cNvSpPr>
          <p:nvPr>
            <p:ph idx="1"/>
          </p:nvPr>
        </p:nvSpPr>
        <p:spPr>
          <a:xfrm>
            <a:off x="1117600" y="1478845"/>
            <a:ext cx="9093200" cy="4647320"/>
          </a:xfrm>
        </p:spPr>
        <p:txBody>
          <a:bodyPr>
            <a:normAutofit/>
          </a:bodyPr>
          <a:lstStyle/>
          <a:p>
            <a:r>
              <a:rPr lang="en-US" sz="2800" dirty="0" smtClean="0"/>
              <a:t>Plagiarism in research is the counterpart of “Copying” in  examinations and should be  dealt in similar manner.</a:t>
            </a:r>
          </a:p>
          <a:p>
            <a:r>
              <a:rPr lang="en-US" sz="2800" dirty="0" smtClean="0"/>
              <a:t>Depending upon the severity of crime the punishment could be,</a:t>
            </a:r>
          </a:p>
          <a:p>
            <a:pPr marL="0" indent="0">
              <a:buNone/>
            </a:pPr>
            <a:r>
              <a:rPr lang="en-US" sz="2800" dirty="0" smtClean="0"/>
              <a:t>1. </a:t>
            </a:r>
            <a:r>
              <a:rPr lang="en-US" sz="2800" dirty="0" smtClean="0">
                <a:solidFill>
                  <a:srgbClr val="FF0000"/>
                </a:solidFill>
              </a:rPr>
              <a:t>Fine or warning</a:t>
            </a:r>
          </a:p>
          <a:p>
            <a:pPr marL="0" indent="0">
              <a:buNone/>
            </a:pPr>
            <a:r>
              <a:rPr lang="en-US" sz="2800" dirty="0" smtClean="0">
                <a:solidFill>
                  <a:srgbClr val="FF0000"/>
                </a:solidFill>
              </a:rPr>
              <a:t>2. Rustication for limited period or permanent</a:t>
            </a:r>
          </a:p>
          <a:p>
            <a:pPr marL="0" indent="0">
              <a:buNone/>
            </a:pPr>
            <a:r>
              <a:rPr lang="en-US" sz="2800" dirty="0" smtClean="0">
                <a:solidFill>
                  <a:srgbClr val="FF0000"/>
                </a:solidFill>
              </a:rPr>
              <a:t>3. Withdrawal of degree</a:t>
            </a:r>
          </a:p>
          <a:p>
            <a:endParaRPr lang="en-US" sz="2800" dirty="0" smtClean="0">
              <a:solidFill>
                <a:srgbClr val="FF0000"/>
              </a:solidFill>
            </a:endParaRPr>
          </a:p>
          <a:p>
            <a:endParaRPr lang="en-US" sz="2800" dirty="0"/>
          </a:p>
        </p:txBody>
      </p:sp>
    </p:spTree>
    <p:extLst>
      <p:ext uri="{BB962C8B-B14F-4D97-AF65-F5344CB8AC3E}">
        <p14:creationId xmlns:p14="http://schemas.microsoft.com/office/powerpoint/2010/main" val="116306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81200" y="274638"/>
            <a:ext cx="8229600" cy="563562"/>
          </a:xfrm>
        </p:spPr>
        <p:txBody>
          <a:bodyPr>
            <a:normAutofit fontScale="90000"/>
          </a:bodyPr>
          <a:lstStyle/>
          <a:p>
            <a:pPr eaLnBrk="1" hangingPunct="1"/>
            <a:r>
              <a:rPr lang="en-US" altLang="en-US" dirty="0" smtClean="0"/>
              <a:t>   </a:t>
            </a:r>
            <a:r>
              <a:rPr lang="en-US" altLang="en-US" dirty="0" smtClean="0">
                <a:solidFill>
                  <a:srgbClr val="0070C0"/>
                </a:solidFill>
              </a:rPr>
              <a:t>Plagiarism is Academic dishonesty</a:t>
            </a:r>
          </a:p>
        </p:txBody>
      </p:sp>
      <p:sp>
        <p:nvSpPr>
          <p:cNvPr id="29699" name="Content Placeholder 2"/>
          <p:cNvSpPr>
            <a:spLocks noGrp="1"/>
          </p:cNvSpPr>
          <p:nvPr>
            <p:ph idx="1"/>
          </p:nvPr>
        </p:nvSpPr>
        <p:spPr>
          <a:xfrm>
            <a:off x="1981200" y="1219201"/>
            <a:ext cx="8229600" cy="5497688"/>
          </a:xfrm>
        </p:spPr>
        <p:txBody>
          <a:bodyPr>
            <a:normAutofit/>
          </a:bodyPr>
          <a:lstStyle/>
          <a:p>
            <a:pPr eaLnBrk="1" hangingPunct="1">
              <a:buFont typeface="Wingdings" pitchFamily="2" charset="2"/>
              <a:buChar char="v"/>
            </a:pPr>
            <a:r>
              <a:rPr lang="en-US" altLang="en-US" sz="2400" dirty="0"/>
              <a:t>The world of academics  has always been getting  social admiration and respect; the scholars functioning in the area are amongst the most revered in the society. </a:t>
            </a:r>
            <a:endParaRPr lang="en-US" altLang="en-US" sz="2400" dirty="0" smtClean="0"/>
          </a:p>
          <a:p>
            <a:pPr eaLnBrk="1" hangingPunct="1">
              <a:buFont typeface="Wingdings" pitchFamily="2" charset="2"/>
              <a:buChar char="v"/>
            </a:pPr>
            <a:endParaRPr lang="en-US" altLang="en-US" sz="2400" dirty="0"/>
          </a:p>
          <a:p>
            <a:pPr eaLnBrk="1" hangingPunct="1">
              <a:buFont typeface="Wingdings" pitchFamily="2" charset="2"/>
              <a:buChar char="v"/>
            </a:pPr>
            <a:r>
              <a:rPr lang="en-US" altLang="en-US" sz="2400" dirty="0"/>
              <a:t>This community which happens to be the creator of knowledge and wisdom has also been blamed of types of shortcomings and “plagiarism” has been termed as the most alarming of these. The issue finds genesis in what can be said as „Academic dishonesty‟. </a:t>
            </a:r>
            <a:endParaRPr lang="en-US" altLang="en-US" sz="2400" dirty="0" smtClean="0"/>
          </a:p>
          <a:p>
            <a:pPr eaLnBrk="1" hangingPunct="1">
              <a:buFont typeface="Wingdings" pitchFamily="2" charset="2"/>
              <a:buChar char="v"/>
            </a:pPr>
            <a:endParaRPr lang="en-US" altLang="en-US" sz="2400" dirty="0"/>
          </a:p>
          <a:p>
            <a:pPr eaLnBrk="1" hangingPunct="1">
              <a:buFont typeface="Wingdings" pitchFamily="2" charset="2"/>
              <a:buChar char="v"/>
            </a:pPr>
            <a:r>
              <a:rPr lang="en-US" altLang="en-US" sz="2400" dirty="0"/>
              <a:t>Plagiarism is not a crime </a:t>
            </a:r>
            <a:r>
              <a:rPr lang="en-US" altLang="en-US" sz="2400" i="1" dirty="0"/>
              <a:t>per se</a:t>
            </a:r>
            <a:r>
              <a:rPr lang="en-US" altLang="en-US" sz="2400" dirty="0"/>
              <a:t> but in academia and industry, it is a serious ethical offense, and cases of plagiarism can constitute copyright infringement</a:t>
            </a:r>
          </a:p>
        </p:txBody>
      </p:sp>
    </p:spTree>
    <p:extLst>
      <p:ext uri="{BB962C8B-B14F-4D97-AF65-F5344CB8AC3E}">
        <p14:creationId xmlns:p14="http://schemas.microsoft.com/office/powerpoint/2010/main" val="3729902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77334" y="609600"/>
            <a:ext cx="8596668" cy="1106311"/>
          </a:xfrm>
        </p:spPr>
        <p:txBody>
          <a:bodyPr/>
          <a:lstStyle/>
          <a:p>
            <a:pPr eaLnBrk="1" hangingPunct="1"/>
            <a:r>
              <a:rPr lang="en-US" altLang="en-US" b="1" dirty="0" smtClean="0"/>
              <a:t>            </a:t>
            </a:r>
            <a:r>
              <a:rPr lang="en-US" altLang="en-US" sz="4000" b="1" dirty="0" smtClean="0">
                <a:solidFill>
                  <a:srgbClr val="0070C0"/>
                </a:solidFill>
              </a:rPr>
              <a:t>Types of Plagiarism</a:t>
            </a:r>
          </a:p>
        </p:txBody>
      </p:sp>
      <p:sp>
        <p:nvSpPr>
          <p:cNvPr id="3" name="Content Placeholder 2"/>
          <p:cNvSpPr>
            <a:spLocks noGrp="1"/>
          </p:cNvSpPr>
          <p:nvPr>
            <p:ph idx="1"/>
          </p:nvPr>
        </p:nvSpPr>
        <p:spPr>
          <a:xfrm>
            <a:off x="677334" y="1715911"/>
            <a:ext cx="8596668" cy="4325451"/>
          </a:xfrm>
        </p:spPr>
        <p:txBody>
          <a:bodyPr/>
          <a:lstStyle/>
          <a:p>
            <a:pPr marL="2209800" lvl="4" indent="-381000">
              <a:buFont typeface="Wingdings" pitchFamily="2" charset="2"/>
              <a:buAutoNum type="arabicPeriod"/>
              <a:defRPr/>
            </a:pPr>
            <a:r>
              <a:rPr lang="en-US" sz="4400" dirty="0">
                <a:effectLst>
                  <a:outerShdw blurRad="38100" dist="38100" dir="2700000" algn="tl">
                    <a:srgbClr val="000000"/>
                  </a:outerShdw>
                </a:effectLst>
              </a:rPr>
              <a:t>Wholesale:</a:t>
            </a:r>
          </a:p>
          <a:p>
            <a:pPr marL="2209800" lvl="4" indent="-381000">
              <a:buFont typeface="Wingdings" pitchFamily="2" charset="2"/>
              <a:buAutoNum type="arabicPeriod"/>
              <a:defRPr/>
            </a:pPr>
            <a:r>
              <a:rPr lang="en-US" sz="4400" dirty="0">
                <a:effectLst>
                  <a:outerShdw blurRad="38100" dist="38100" dir="2700000" algn="tl">
                    <a:srgbClr val="000000"/>
                  </a:outerShdw>
                </a:effectLst>
              </a:rPr>
              <a:t> Patchwork</a:t>
            </a:r>
          </a:p>
          <a:p>
            <a:pPr marL="2209800" lvl="4" indent="-381000">
              <a:buFont typeface="Wingdings" pitchFamily="2" charset="2"/>
              <a:buAutoNum type="arabicPeriod"/>
              <a:defRPr/>
            </a:pPr>
            <a:r>
              <a:rPr lang="en-US" sz="4400" dirty="0">
                <a:effectLst>
                  <a:outerShdw blurRad="38100" dist="38100" dir="2700000" algn="tl">
                    <a:srgbClr val="000000"/>
                  </a:outerShdw>
                </a:effectLst>
              </a:rPr>
              <a:t> Idea-based</a:t>
            </a:r>
          </a:p>
          <a:p>
            <a:pPr marL="2209800" lvl="4" indent="-381000">
              <a:buFont typeface="Wingdings" pitchFamily="2" charset="2"/>
              <a:buAutoNum type="arabicPeriod"/>
              <a:defRPr/>
            </a:pPr>
            <a:r>
              <a:rPr lang="en-US" sz="4400" dirty="0">
                <a:effectLst>
                  <a:outerShdw blurRad="38100" dist="38100" dir="2700000" algn="tl">
                    <a:srgbClr val="000000"/>
                  </a:outerShdw>
                </a:effectLst>
              </a:rPr>
              <a:t>Sprinkle</a:t>
            </a:r>
          </a:p>
        </p:txBody>
      </p:sp>
    </p:spTree>
    <p:extLst>
      <p:ext uri="{BB962C8B-B14F-4D97-AF65-F5344CB8AC3E}">
        <p14:creationId xmlns:p14="http://schemas.microsoft.com/office/powerpoint/2010/main" val="1488769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77334" y="609600"/>
            <a:ext cx="8596668" cy="762001"/>
          </a:xfrm>
        </p:spPr>
        <p:txBody>
          <a:bodyPr/>
          <a:lstStyle/>
          <a:p>
            <a:pPr eaLnBrk="1" hangingPunct="1"/>
            <a:r>
              <a:rPr lang="en-US" altLang="en-US" dirty="0" smtClean="0"/>
              <a:t>                 </a:t>
            </a:r>
            <a:r>
              <a:rPr lang="en-US" altLang="en-US" dirty="0" smtClean="0">
                <a:solidFill>
                  <a:srgbClr val="0070C0"/>
                </a:solidFill>
              </a:rPr>
              <a:t>Types of Plagiarism</a:t>
            </a:r>
          </a:p>
        </p:txBody>
      </p:sp>
      <p:sp>
        <p:nvSpPr>
          <p:cNvPr id="3" name="Content Placeholder 2"/>
          <p:cNvSpPr>
            <a:spLocks noGrp="1"/>
          </p:cNvSpPr>
          <p:nvPr>
            <p:ph idx="1"/>
          </p:nvPr>
        </p:nvSpPr>
        <p:spPr>
          <a:xfrm>
            <a:off x="1219200" y="1727200"/>
            <a:ext cx="8991600" cy="4398964"/>
          </a:xfrm>
        </p:spPr>
        <p:txBody>
          <a:bodyPr>
            <a:normAutofit lnSpcReduction="10000"/>
          </a:bodyPr>
          <a:lstStyle/>
          <a:p>
            <a:pPr marL="514350" indent="-514350">
              <a:buFont typeface="Arial" charset="0"/>
              <a:buAutoNum type="arabicPeriod"/>
              <a:defRPr/>
            </a:pPr>
            <a:r>
              <a:rPr lang="en-US" sz="2400" b="1" dirty="0"/>
              <a:t>Wholesale:</a:t>
            </a:r>
            <a:r>
              <a:rPr lang="en-US" sz="2400" dirty="0"/>
              <a:t> Copying an entire source or a large section of a source and passing it off as one’s own work.</a:t>
            </a:r>
          </a:p>
          <a:p>
            <a:pPr marL="514350" indent="-514350">
              <a:buFont typeface="Arial" charset="0"/>
              <a:buAutoNum type="arabicPeriod"/>
              <a:defRPr/>
            </a:pPr>
            <a:r>
              <a:rPr lang="en-US" sz="2400" b="1" dirty="0"/>
              <a:t>Patchwork</a:t>
            </a:r>
            <a:r>
              <a:rPr lang="en-US" sz="2400" dirty="0"/>
              <a:t>: Copying portions of multiple sources, connecting them together, and submitting the resulting document as one’s own work.</a:t>
            </a:r>
          </a:p>
          <a:p>
            <a:pPr eaLnBrk="1" hangingPunct="1">
              <a:buFont typeface="Arial" charset="0"/>
              <a:buNone/>
              <a:defRPr/>
            </a:pPr>
            <a:r>
              <a:rPr lang="en-US" sz="2400" b="1" dirty="0"/>
              <a:t> 3.   Idea-based</a:t>
            </a:r>
            <a:r>
              <a:rPr lang="en-US" sz="2400" dirty="0"/>
              <a:t>: Presenting someone else’s unique interpretation, theory, or analysis as one’s own. This constitutes plagiarism even if the wording has been changed.</a:t>
            </a:r>
          </a:p>
          <a:p>
            <a:pPr eaLnBrk="1" hangingPunct="1">
              <a:buFont typeface="Arial" charset="0"/>
              <a:buNone/>
              <a:defRPr/>
            </a:pPr>
            <a:r>
              <a:rPr lang="en-US" sz="2400" b="1" dirty="0"/>
              <a:t>4.</a:t>
            </a:r>
            <a:r>
              <a:rPr lang="en-US" sz="2400" dirty="0"/>
              <a:t>   </a:t>
            </a:r>
            <a:r>
              <a:rPr lang="en-US" sz="2400" b="1" dirty="0"/>
              <a:t>Sprinkle: </a:t>
            </a:r>
            <a:r>
              <a:rPr lang="en-US" sz="2400" dirty="0"/>
              <a:t>Occasional failure to cite properly through missing information, errors in punctuation, etc. This is often unintentional.</a:t>
            </a:r>
          </a:p>
          <a:p>
            <a:pPr eaLnBrk="1" hangingPunct="1">
              <a:buFont typeface="Arial" charset="0"/>
              <a:buNone/>
              <a:defRPr/>
            </a:pPr>
            <a:endParaRPr lang="en-US" sz="2400" b="1" dirty="0"/>
          </a:p>
          <a:p>
            <a:pPr marL="514350" indent="-514350">
              <a:buFont typeface="Arial" charset="0"/>
              <a:buAutoNum type="arabicPeriod"/>
              <a:defRPr/>
            </a:pPr>
            <a:endParaRPr lang="en-US" sz="2400" dirty="0"/>
          </a:p>
          <a:p>
            <a:pPr marL="514350" indent="-514350">
              <a:buFont typeface="Arial" charset="0"/>
              <a:buAutoNum type="arabicPeriod"/>
              <a:defRPr/>
            </a:pPr>
            <a:endParaRPr lang="en-US" dirty="0"/>
          </a:p>
        </p:txBody>
      </p:sp>
    </p:spTree>
    <p:extLst>
      <p:ext uri="{BB962C8B-B14F-4D97-AF65-F5344CB8AC3E}">
        <p14:creationId xmlns:p14="http://schemas.microsoft.com/office/powerpoint/2010/main" val="2804602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77334" y="609600"/>
            <a:ext cx="8596668" cy="936978"/>
          </a:xfrm>
        </p:spPr>
        <p:txBody>
          <a:bodyPr/>
          <a:lstStyle/>
          <a:p>
            <a:pPr eaLnBrk="1" hangingPunct="1"/>
            <a:r>
              <a:rPr lang="en-US" altLang="en-US" dirty="0" smtClean="0"/>
              <a:t>                </a:t>
            </a:r>
            <a:r>
              <a:rPr lang="en-US" altLang="en-US" dirty="0" smtClean="0">
                <a:solidFill>
                  <a:srgbClr val="0070C0"/>
                </a:solidFill>
              </a:rPr>
              <a:t>What is “Paraphrasing”?</a:t>
            </a:r>
          </a:p>
        </p:txBody>
      </p:sp>
      <p:sp>
        <p:nvSpPr>
          <p:cNvPr id="3" name="Content Placeholder 2"/>
          <p:cNvSpPr>
            <a:spLocks noGrp="1"/>
          </p:cNvSpPr>
          <p:nvPr>
            <p:ph idx="1"/>
          </p:nvPr>
        </p:nvSpPr>
        <p:spPr>
          <a:xfrm>
            <a:off x="835378" y="1659467"/>
            <a:ext cx="9375422" cy="5034844"/>
          </a:xfrm>
        </p:spPr>
        <p:txBody>
          <a:bodyPr/>
          <a:lstStyle/>
          <a:p>
            <a:pPr eaLnBrk="1" hangingPunct="1">
              <a:buFont typeface="Arial" charset="0"/>
              <a:buNone/>
              <a:defRPr/>
            </a:pPr>
            <a:r>
              <a:rPr lang="en-US" sz="2400" i="1" dirty="0">
                <a:cs typeface="Times New Roman" pitchFamily="18" charset="0"/>
              </a:rPr>
              <a:t>    </a:t>
            </a:r>
            <a:r>
              <a:rPr lang="en-US" sz="2400" i="1" dirty="0" smtClean="0">
                <a:cs typeface="Times New Roman" pitchFamily="18" charset="0"/>
              </a:rPr>
              <a:t>     </a:t>
            </a:r>
            <a:r>
              <a:rPr lang="en-US" sz="2400" i="1" dirty="0">
                <a:cs typeface="Times New Roman" pitchFamily="18" charset="0"/>
              </a:rPr>
              <a:t>In a paraphrase,  the goal is to rewrite a statement </a:t>
            </a:r>
            <a:r>
              <a:rPr lang="en-US" sz="2400" b="1" dirty="0">
                <a:effectLst>
                  <a:outerShdw blurRad="38100" dist="38100" dir="2700000" algn="tl">
                    <a:srgbClr val="FFFFFF"/>
                  </a:outerShdw>
                </a:effectLst>
                <a:cs typeface="Times New Roman" pitchFamily="18" charset="0"/>
              </a:rPr>
              <a:t>into different words and with a different sentence structure</a:t>
            </a:r>
            <a:r>
              <a:rPr lang="en-US" sz="2400" i="1" dirty="0">
                <a:cs typeface="Times New Roman" pitchFamily="18" charset="0"/>
              </a:rPr>
              <a:t> without losing the original meaning of the text and while maintaining the same general length as the original. </a:t>
            </a:r>
          </a:p>
          <a:p>
            <a:pPr eaLnBrk="1" hangingPunct="1">
              <a:buFont typeface="Wingdings" pitchFamily="2" charset="2"/>
              <a:buChar char="v"/>
              <a:defRPr/>
            </a:pPr>
            <a:endParaRPr lang="en-US" sz="2400" i="1" dirty="0">
              <a:cs typeface="Times New Roman" pitchFamily="18" charset="0"/>
            </a:endParaRPr>
          </a:p>
          <a:p>
            <a:pPr eaLnBrk="1" hangingPunct="1">
              <a:lnSpc>
                <a:spcPct val="80000"/>
              </a:lnSpc>
              <a:buFont typeface="Wingdings" pitchFamily="2" charset="2"/>
              <a:buChar char="v"/>
              <a:defRPr/>
            </a:pPr>
            <a:r>
              <a:rPr lang="en-US" sz="2400" i="1" dirty="0">
                <a:latin typeface="Arial" charset="0"/>
              </a:rPr>
              <a:t>Using phrases directly from the source without putting them in quotation marks constitutes plagiarism. </a:t>
            </a:r>
          </a:p>
          <a:p>
            <a:pPr eaLnBrk="1" hangingPunct="1">
              <a:lnSpc>
                <a:spcPct val="80000"/>
              </a:lnSpc>
              <a:buFont typeface="Wingdings" pitchFamily="2" charset="2"/>
              <a:buChar char="v"/>
              <a:defRPr/>
            </a:pPr>
            <a:endParaRPr lang="en-US" sz="2400" i="1" dirty="0">
              <a:latin typeface="Arial" charset="0"/>
            </a:endParaRPr>
          </a:p>
          <a:p>
            <a:pPr eaLnBrk="1" hangingPunct="1">
              <a:lnSpc>
                <a:spcPct val="80000"/>
              </a:lnSpc>
              <a:buFont typeface="Wingdings" pitchFamily="2" charset="2"/>
              <a:buChar char="v"/>
              <a:defRPr/>
            </a:pPr>
            <a:r>
              <a:rPr lang="en-US" sz="2400" i="1" dirty="0">
                <a:latin typeface="Arial" charset="0"/>
              </a:rPr>
              <a:t>Following the same sentence structure while changing only a few words also constitutes plagiarism.</a:t>
            </a:r>
          </a:p>
          <a:p>
            <a:pPr eaLnBrk="1" hangingPunct="1">
              <a:buFont typeface="Wingdings" pitchFamily="2" charset="2"/>
              <a:buChar char="v"/>
              <a:defRPr/>
            </a:pPr>
            <a:endParaRPr lang="en-US" dirty="0"/>
          </a:p>
        </p:txBody>
      </p:sp>
    </p:spTree>
    <p:extLst>
      <p:ext uri="{BB962C8B-B14F-4D97-AF65-F5344CB8AC3E}">
        <p14:creationId xmlns:p14="http://schemas.microsoft.com/office/powerpoint/2010/main" val="2639913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77334" y="609600"/>
            <a:ext cx="8596668" cy="970844"/>
          </a:xfrm>
        </p:spPr>
        <p:txBody>
          <a:bodyPr/>
          <a:lstStyle/>
          <a:p>
            <a:pPr eaLnBrk="1" hangingPunct="1"/>
            <a:r>
              <a:rPr lang="en-US" altLang="en-US" dirty="0" smtClean="0"/>
              <a:t>           </a:t>
            </a:r>
            <a:r>
              <a:rPr lang="en-US" altLang="en-US" dirty="0" smtClean="0">
                <a:solidFill>
                  <a:srgbClr val="0070C0"/>
                </a:solidFill>
              </a:rPr>
              <a:t>Summaries and Paraphrases</a:t>
            </a:r>
          </a:p>
        </p:txBody>
      </p:sp>
      <p:sp>
        <p:nvSpPr>
          <p:cNvPr id="16387" name="Rectangle 3"/>
          <p:cNvSpPr>
            <a:spLocks noGrp="1" noChangeArrowheads="1"/>
          </p:cNvSpPr>
          <p:nvPr>
            <p:ph type="body" idx="1"/>
          </p:nvPr>
        </p:nvSpPr>
        <p:spPr>
          <a:xfrm>
            <a:off x="677334" y="1580445"/>
            <a:ext cx="8596668" cy="4460918"/>
          </a:xfrm>
        </p:spPr>
        <p:txBody>
          <a:bodyPr>
            <a:normAutofit/>
          </a:bodyPr>
          <a:lstStyle/>
          <a:p>
            <a:pPr eaLnBrk="1" hangingPunct="1"/>
            <a:endParaRPr lang="en-US" altLang="en-US" sz="2400" dirty="0" smtClean="0"/>
          </a:p>
          <a:p>
            <a:pPr eaLnBrk="1" hangingPunct="1"/>
            <a:r>
              <a:rPr lang="en-US" altLang="en-US" sz="2400" dirty="0" smtClean="0"/>
              <a:t>When you </a:t>
            </a:r>
            <a:r>
              <a:rPr lang="en-US" altLang="en-US" sz="2400" b="1" dirty="0" smtClean="0"/>
              <a:t>reduce</a:t>
            </a:r>
            <a:r>
              <a:rPr lang="en-US" altLang="en-US" sz="2400" dirty="0" smtClean="0"/>
              <a:t> or condense information, you are </a:t>
            </a:r>
            <a:r>
              <a:rPr lang="en-US" altLang="en-US" sz="2400" b="1" dirty="0" smtClean="0"/>
              <a:t>SUMMARIZING</a:t>
            </a:r>
            <a:r>
              <a:rPr lang="en-US" altLang="en-US" sz="2400" dirty="0" smtClean="0"/>
              <a:t>.</a:t>
            </a:r>
          </a:p>
          <a:p>
            <a:pPr eaLnBrk="1" hangingPunct="1"/>
            <a:endParaRPr lang="en-US" altLang="en-US" sz="2400" dirty="0" smtClean="0"/>
          </a:p>
          <a:p>
            <a:pPr eaLnBrk="1" hangingPunct="1"/>
            <a:endParaRPr lang="en-US" altLang="en-US" sz="2400" dirty="0" smtClean="0"/>
          </a:p>
          <a:p>
            <a:pPr eaLnBrk="1" hangingPunct="1"/>
            <a:r>
              <a:rPr lang="en-US" altLang="en-US" sz="2400" dirty="0" smtClean="0"/>
              <a:t>When you </a:t>
            </a:r>
            <a:r>
              <a:rPr lang="en-US" altLang="en-US" sz="2400" b="1" dirty="0" smtClean="0"/>
              <a:t>repeat</a:t>
            </a:r>
            <a:r>
              <a:rPr lang="en-US" altLang="en-US" sz="2400" dirty="0" smtClean="0"/>
              <a:t> information in </a:t>
            </a:r>
            <a:r>
              <a:rPr lang="en-US" altLang="en-US" sz="2400" b="1" dirty="0" smtClean="0"/>
              <a:t>your own words</a:t>
            </a:r>
            <a:r>
              <a:rPr lang="en-US" altLang="en-US" sz="2400" dirty="0" smtClean="0"/>
              <a:t> in about the same number of words as the author’s, you are </a:t>
            </a:r>
            <a:r>
              <a:rPr lang="en-US" altLang="en-US" sz="2400" b="1" dirty="0" smtClean="0"/>
              <a:t>PARAPHRASING</a:t>
            </a:r>
            <a:r>
              <a:rPr lang="en-US" altLang="en-US" sz="2400" dirty="0" smtClean="0"/>
              <a:t>. </a:t>
            </a:r>
          </a:p>
        </p:txBody>
      </p:sp>
    </p:spTree>
    <p:extLst>
      <p:ext uri="{BB962C8B-B14F-4D97-AF65-F5344CB8AC3E}">
        <p14:creationId xmlns:p14="http://schemas.microsoft.com/office/powerpoint/2010/main" val="279982767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898" decel="100000" fill="hold"/>
                                        <p:tgtEl>
                                          <p:spTgt spid="1638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1638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animEffect transition="in" filter="fade">
                                      <p:cBhvr>
                                        <p:cTn id="15" dur="1000"/>
                                        <p:tgtEl>
                                          <p:spTgt spid="16387">
                                            <p:txEl>
                                              <p:pRg st="1" end="1"/>
                                            </p:txEl>
                                          </p:spTgt>
                                        </p:tgtEl>
                                      </p:cBhvr>
                                    </p:animEffect>
                                    <p:anim calcmode="lin" valueType="num">
                                      <p:cBhvr>
                                        <p:cTn id="16"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16387">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1638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fade">
                                      <p:cBhvr>
                                        <p:cTn id="23" dur="1000"/>
                                        <p:tgtEl>
                                          <p:spTgt spid="16387">
                                            <p:txEl>
                                              <p:pRg st="4" end="4"/>
                                            </p:txEl>
                                          </p:spTgt>
                                        </p:tgtEl>
                                      </p:cBhvr>
                                    </p:animEffect>
                                    <p:anim calcmode="lin" valueType="num">
                                      <p:cBhvr>
                                        <p:cTn id="24" dur="10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16387">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16387">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77334" y="609600"/>
            <a:ext cx="8596668" cy="880533"/>
          </a:xfrm>
        </p:spPr>
        <p:txBody>
          <a:bodyPr/>
          <a:lstStyle/>
          <a:p>
            <a:pPr eaLnBrk="1" hangingPunct="1"/>
            <a:r>
              <a:rPr lang="en-US" altLang="en-US" dirty="0" smtClean="0"/>
              <a:t>          </a:t>
            </a:r>
            <a:r>
              <a:rPr lang="en-US" altLang="en-US" dirty="0" smtClean="0">
                <a:solidFill>
                  <a:srgbClr val="0070C0"/>
                </a:solidFill>
              </a:rPr>
              <a:t>Plagiarism  and Paraphrasing</a:t>
            </a:r>
          </a:p>
        </p:txBody>
      </p:sp>
      <p:sp>
        <p:nvSpPr>
          <p:cNvPr id="17411" name="Rectangle 3"/>
          <p:cNvSpPr>
            <a:spLocks noGrp="1" noChangeArrowheads="1"/>
          </p:cNvSpPr>
          <p:nvPr>
            <p:ph type="body" idx="1"/>
          </p:nvPr>
        </p:nvSpPr>
        <p:spPr>
          <a:xfrm>
            <a:off x="677333" y="1761067"/>
            <a:ext cx="8963377" cy="4280295"/>
          </a:xfrm>
        </p:spPr>
        <p:txBody>
          <a:bodyPr/>
          <a:lstStyle/>
          <a:p>
            <a:pPr eaLnBrk="1" hangingPunct="1">
              <a:buFontTx/>
              <a:buNone/>
            </a:pPr>
            <a:r>
              <a:rPr lang="en-US" altLang="en-US" dirty="0" smtClean="0"/>
              <a:t>    </a:t>
            </a:r>
            <a:r>
              <a:rPr lang="en-US" altLang="en-US" sz="2800" dirty="0" smtClean="0"/>
              <a:t>According to Hacker, “You commit plagiarism if</a:t>
            </a:r>
          </a:p>
          <a:p>
            <a:pPr eaLnBrk="1" hangingPunct="1">
              <a:buFontTx/>
              <a:buNone/>
            </a:pPr>
            <a:r>
              <a:rPr lang="en-US" altLang="en-US" sz="2800" dirty="0"/>
              <a:t> </a:t>
            </a:r>
            <a:r>
              <a:rPr lang="en-US" altLang="en-US" sz="2800" dirty="0" smtClean="0"/>
              <a:t>  you half-copy the author’s sentence—either by </a:t>
            </a:r>
          </a:p>
          <a:p>
            <a:pPr eaLnBrk="1" hangingPunct="1">
              <a:buFontTx/>
              <a:buNone/>
            </a:pPr>
            <a:r>
              <a:rPr lang="en-US" altLang="en-US" sz="2800" dirty="0"/>
              <a:t> </a:t>
            </a:r>
            <a:r>
              <a:rPr lang="en-US" altLang="en-US" sz="2800" dirty="0" smtClean="0"/>
              <a:t>  mixing the author’s phrases with your own without</a:t>
            </a:r>
          </a:p>
          <a:p>
            <a:pPr eaLnBrk="1" hangingPunct="1">
              <a:buFontTx/>
              <a:buNone/>
            </a:pPr>
            <a:r>
              <a:rPr lang="en-US" altLang="en-US" sz="2800" dirty="0"/>
              <a:t> </a:t>
            </a:r>
            <a:r>
              <a:rPr lang="en-US" altLang="en-US" sz="2800" dirty="0" smtClean="0"/>
              <a:t>  using quotation marks or by plugging your </a:t>
            </a:r>
          </a:p>
          <a:p>
            <a:pPr eaLnBrk="1" hangingPunct="1">
              <a:buFontTx/>
              <a:buNone/>
            </a:pPr>
            <a:r>
              <a:rPr lang="en-US" altLang="en-US" sz="2800" dirty="0"/>
              <a:t> </a:t>
            </a:r>
            <a:r>
              <a:rPr lang="en-US" altLang="en-US" sz="2800" dirty="0" smtClean="0"/>
              <a:t>  synonyms into the author’s sentence structure</a:t>
            </a:r>
            <a:r>
              <a:rPr lang="en-US" altLang="en-US" dirty="0" smtClean="0"/>
              <a:t>” </a:t>
            </a:r>
          </a:p>
        </p:txBody>
      </p:sp>
    </p:spTree>
    <p:extLst>
      <p:ext uri="{BB962C8B-B14F-4D97-AF65-F5344CB8AC3E}">
        <p14:creationId xmlns:p14="http://schemas.microsoft.com/office/powerpoint/2010/main" val="15171879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1000" fill="hold"/>
                                        <p:tgtEl>
                                          <p:spTgt spid="17410"/>
                                        </p:tgtEl>
                                        <p:attrNameLst>
                                          <p:attrName>ppt_x</p:attrName>
                                        </p:attrNameLst>
                                      </p:cBhvr>
                                      <p:tavLst>
                                        <p:tav tm="0">
                                          <p:val>
                                            <p:strVal val="#ppt_x-.2"/>
                                          </p:val>
                                        </p:tav>
                                        <p:tav tm="100000">
                                          <p:val>
                                            <p:strVal val="#ppt_x"/>
                                          </p:val>
                                        </p:tav>
                                      </p:tavLst>
                                    </p:anim>
                                    <p:anim calcmode="lin" valueType="num">
                                      <p:cBhvr>
                                        <p:cTn id="8" dur="1000" fill="hold"/>
                                        <p:tgtEl>
                                          <p:spTgt spid="174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4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Effect transition="in" filter="fade">
                                      <p:cBhvr>
                                        <p:cTn id="14" dur="500"/>
                                        <p:tgtEl>
                                          <p:spTgt spid="17411">
                                            <p:txEl>
                                              <p:pRg st="0" end="0"/>
                                            </p:txEl>
                                          </p:spTgt>
                                        </p:tgtEl>
                                      </p:cBhvr>
                                    </p:animEffect>
                                    <p:anim calcmode="lin" valueType="num">
                                      <p:cBhvr>
                                        <p:cTn id="15"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741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17411">
                                            <p:txEl>
                                              <p:pRg st="1" end="1"/>
                                            </p:txEl>
                                          </p:spTgt>
                                        </p:tgtEl>
                                        <p:attrNameLst>
                                          <p:attrName>style.visibility</p:attrName>
                                        </p:attrNameLst>
                                      </p:cBhvr>
                                      <p:to>
                                        <p:strVal val="visible"/>
                                      </p:to>
                                    </p:set>
                                    <p:animEffect transition="in" filter="fade">
                                      <p:cBhvr>
                                        <p:cTn id="21" dur="500"/>
                                        <p:tgtEl>
                                          <p:spTgt spid="17411">
                                            <p:txEl>
                                              <p:pRg st="1" end="1"/>
                                            </p:txEl>
                                          </p:spTgt>
                                        </p:tgtEl>
                                      </p:cBhvr>
                                    </p:animEffect>
                                    <p:anim calcmode="lin" valueType="num">
                                      <p:cBhvr>
                                        <p:cTn id="2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741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17411">
                                            <p:txEl>
                                              <p:pRg st="2" end="2"/>
                                            </p:txEl>
                                          </p:spTgt>
                                        </p:tgtEl>
                                        <p:attrNameLst>
                                          <p:attrName>style.visibility</p:attrName>
                                        </p:attrNameLst>
                                      </p:cBhvr>
                                      <p:to>
                                        <p:strVal val="visible"/>
                                      </p:to>
                                    </p:set>
                                    <p:animEffect transition="in" filter="fade">
                                      <p:cBhvr>
                                        <p:cTn id="28" dur="500"/>
                                        <p:tgtEl>
                                          <p:spTgt spid="17411">
                                            <p:txEl>
                                              <p:pRg st="2" end="2"/>
                                            </p:txEl>
                                          </p:spTgt>
                                        </p:tgtEl>
                                      </p:cBhvr>
                                    </p:animEffect>
                                    <p:anim calcmode="lin" valueType="num">
                                      <p:cBhvr>
                                        <p:cTn id="2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741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17411">
                                            <p:txEl>
                                              <p:pRg st="3" end="3"/>
                                            </p:txEl>
                                          </p:spTgt>
                                        </p:tgtEl>
                                        <p:attrNameLst>
                                          <p:attrName>style.visibility</p:attrName>
                                        </p:attrNameLst>
                                      </p:cBhvr>
                                      <p:to>
                                        <p:strVal val="visible"/>
                                      </p:to>
                                    </p:set>
                                    <p:animEffect transition="in" filter="fade">
                                      <p:cBhvr>
                                        <p:cTn id="35" dur="500"/>
                                        <p:tgtEl>
                                          <p:spTgt spid="17411">
                                            <p:txEl>
                                              <p:pRg st="3" end="3"/>
                                            </p:txEl>
                                          </p:spTgt>
                                        </p:tgtEl>
                                      </p:cBhvr>
                                    </p:animEffect>
                                    <p:anim calcmode="lin" valueType="num">
                                      <p:cBhvr>
                                        <p:cTn id="36"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7411">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17411">
                                            <p:txEl>
                                              <p:pRg st="4" end="4"/>
                                            </p:txEl>
                                          </p:spTgt>
                                        </p:tgtEl>
                                        <p:attrNameLst>
                                          <p:attrName>style.visibility</p:attrName>
                                        </p:attrNameLst>
                                      </p:cBhvr>
                                      <p:to>
                                        <p:strVal val="visible"/>
                                      </p:to>
                                    </p:set>
                                    <p:animEffect transition="in" filter="fade">
                                      <p:cBhvr>
                                        <p:cTn id="42" dur="500"/>
                                        <p:tgtEl>
                                          <p:spTgt spid="17411">
                                            <p:txEl>
                                              <p:pRg st="4" end="4"/>
                                            </p:txEl>
                                          </p:spTgt>
                                        </p:tgtEl>
                                      </p:cBhvr>
                                    </p:animEffect>
                                    <p:anim calcmode="lin" valueType="num">
                                      <p:cBhvr>
                                        <p:cTn id="4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17411">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625600" y="274638"/>
            <a:ext cx="8585200" cy="639762"/>
          </a:xfrm>
        </p:spPr>
        <p:txBody>
          <a:bodyPr>
            <a:normAutofit fontScale="90000"/>
          </a:bodyPr>
          <a:lstStyle/>
          <a:p>
            <a:pPr eaLnBrk="1" hangingPunct="1"/>
            <a:r>
              <a:rPr lang="en-US" altLang="en-US" b="1" dirty="0" smtClean="0">
                <a:solidFill>
                  <a:srgbClr val="002060"/>
                </a:solidFill>
              </a:rPr>
              <a:t>Top </a:t>
            </a:r>
            <a:r>
              <a:rPr lang="en-US" altLang="en-US" b="1" dirty="0">
                <a:solidFill>
                  <a:srgbClr val="002060"/>
                </a:solidFill>
              </a:rPr>
              <a:t>10 FREE Plagiarism Detection Tools</a:t>
            </a:r>
            <a:r>
              <a:rPr lang="en-US" altLang="en-US" b="1" dirty="0" smtClean="0"/>
              <a:t/>
            </a:r>
            <a:br>
              <a:rPr lang="en-US" altLang="en-US" b="1" dirty="0" smtClean="0"/>
            </a:br>
            <a:endParaRPr lang="en-US" altLang="en-US" dirty="0" smtClean="0"/>
          </a:p>
        </p:txBody>
      </p:sp>
      <p:sp>
        <p:nvSpPr>
          <p:cNvPr id="41987" name="Content Placeholder 2"/>
          <p:cNvSpPr>
            <a:spLocks noGrp="1"/>
          </p:cNvSpPr>
          <p:nvPr>
            <p:ph idx="1"/>
          </p:nvPr>
        </p:nvSpPr>
        <p:spPr>
          <a:xfrm>
            <a:off x="1981200" y="1143001"/>
            <a:ext cx="8229600" cy="4983163"/>
          </a:xfrm>
        </p:spPr>
        <p:txBody>
          <a:bodyPr/>
          <a:lstStyle/>
          <a:p>
            <a:pPr eaLnBrk="1" hangingPunct="1">
              <a:buFont typeface="Wingdings" pitchFamily="2" charset="2"/>
              <a:buChar char="q"/>
            </a:pPr>
            <a:r>
              <a:rPr lang="en-US" altLang="en-US" sz="2400" b="1" dirty="0">
                <a:solidFill>
                  <a:srgbClr val="00B0F0"/>
                </a:solidFill>
                <a:hlinkClick r:id="rId2" tooltip="anti-plagiarism"/>
              </a:rPr>
              <a:t>Anti-Plagiarism</a:t>
            </a:r>
            <a:r>
              <a:rPr lang="en-US" altLang="en-US" sz="2400" dirty="0">
                <a:solidFill>
                  <a:srgbClr val="00B0F0"/>
                </a:solidFill>
              </a:rPr>
              <a:t> </a:t>
            </a:r>
          </a:p>
          <a:p>
            <a:pPr eaLnBrk="1" hangingPunct="1">
              <a:buFont typeface="Wingdings" pitchFamily="2" charset="2"/>
              <a:buChar char="q"/>
            </a:pPr>
            <a:r>
              <a:rPr lang="en-US" altLang="en-US" sz="2400" b="1" dirty="0" err="1">
                <a:solidFill>
                  <a:srgbClr val="00B0F0"/>
                </a:solidFill>
                <a:hlinkClick r:id="rId3" tooltip="duplichecker"/>
              </a:rPr>
              <a:t>DupliChecker</a:t>
            </a:r>
            <a:r>
              <a:rPr lang="en-US" altLang="en-US" sz="2400" dirty="0">
                <a:solidFill>
                  <a:srgbClr val="00B0F0"/>
                </a:solidFill>
              </a:rPr>
              <a:t> </a:t>
            </a:r>
          </a:p>
          <a:p>
            <a:pPr eaLnBrk="1" hangingPunct="1">
              <a:buFont typeface="Wingdings" pitchFamily="2" charset="2"/>
              <a:buChar char="q"/>
            </a:pPr>
            <a:r>
              <a:rPr lang="en-US" altLang="en-US" sz="2400" b="1" dirty="0" err="1">
                <a:solidFill>
                  <a:srgbClr val="00B0F0"/>
                </a:solidFill>
                <a:hlinkClick r:id="rId4" tooltip="paperrater"/>
              </a:rPr>
              <a:t>PaperRater</a:t>
            </a:r>
            <a:r>
              <a:rPr lang="en-US" altLang="en-US" sz="2400" dirty="0">
                <a:solidFill>
                  <a:srgbClr val="00B0F0"/>
                </a:solidFill>
              </a:rPr>
              <a:t> </a:t>
            </a:r>
          </a:p>
          <a:p>
            <a:pPr eaLnBrk="1" hangingPunct="1">
              <a:buFont typeface="Wingdings" pitchFamily="2" charset="2"/>
              <a:buChar char="q"/>
            </a:pPr>
            <a:r>
              <a:rPr lang="en-US" altLang="en-US" sz="2400" b="1" u="sng" dirty="0">
                <a:solidFill>
                  <a:srgbClr val="00B0F0"/>
                </a:solidFill>
              </a:rPr>
              <a:t>Plagiarisma.net</a:t>
            </a:r>
            <a:endParaRPr lang="en-US" altLang="en-US" sz="2400" dirty="0">
              <a:solidFill>
                <a:srgbClr val="00B0F0"/>
              </a:solidFill>
            </a:endParaRPr>
          </a:p>
          <a:p>
            <a:pPr eaLnBrk="1" hangingPunct="1">
              <a:buFont typeface="Wingdings" pitchFamily="2" charset="2"/>
              <a:buChar char="q"/>
            </a:pPr>
            <a:r>
              <a:rPr lang="en-US" altLang="en-US" sz="2400" b="1" dirty="0">
                <a:solidFill>
                  <a:srgbClr val="00B0F0"/>
                </a:solidFill>
                <a:hlinkClick r:id="rId5" tooltip="plagiarism checker"/>
              </a:rPr>
              <a:t>PlagiarismChecker</a:t>
            </a:r>
            <a:r>
              <a:rPr lang="en-US" altLang="en-US" sz="2400" b="1" dirty="0">
                <a:solidFill>
                  <a:srgbClr val="00B0F0"/>
                </a:solidFill>
              </a:rPr>
              <a:t>.com</a:t>
            </a:r>
            <a:r>
              <a:rPr lang="en-US" altLang="en-US" sz="2400" dirty="0">
                <a:solidFill>
                  <a:srgbClr val="00B0F0"/>
                </a:solidFill>
              </a:rPr>
              <a:t>  </a:t>
            </a:r>
          </a:p>
          <a:p>
            <a:pPr eaLnBrk="1" hangingPunct="1">
              <a:buFont typeface="Wingdings" pitchFamily="2" charset="2"/>
              <a:buChar char="q"/>
            </a:pPr>
            <a:r>
              <a:rPr lang="en-IN" altLang="en-US" sz="2400" b="1" dirty="0" err="1">
                <a:solidFill>
                  <a:srgbClr val="00B0F0"/>
                </a:solidFill>
                <a:hlinkClick r:id="rId6" tooltip="Plagium"/>
              </a:rPr>
              <a:t>Plagium</a:t>
            </a:r>
            <a:r>
              <a:rPr lang="en-IN" altLang="en-US" sz="2400" dirty="0">
                <a:solidFill>
                  <a:srgbClr val="00B0F0"/>
                </a:solidFill>
              </a:rPr>
              <a:t>:</a:t>
            </a:r>
          </a:p>
          <a:p>
            <a:pPr eaLnBrk="1" hangingPunct="1">
              <a:buFont typeface="Wingdings" pitchFamily="2" charset="2"/>
              <a:buChar char="q"/>
            </a:pPr>
            <a:r>
              <a:rPr lang="en-IN" altLang="en-US" sz="2400" b="1" dirty="0" err="1">
                <a:solidFill>
                  <a:srgbClr val="00B0F0"/>
                </a:solidFill>
                <a:hlinkClick r:id="rId7" tooltip="plagtracker"/>
              </a:rPr>
              <a:t>PlagTracker</a:t>
            </a:r>
            <a:endParaRPr lang="en-IN" altLang="en-US" sz="2400" b="1" dirty="0">
              <a:solidFill>
                <a:srgbClr val="00B0F0"/>
              </a:solidFill>
            </a:endParaRPr>
          </a:p>
          <a:p>
            <a:pPr eaLnBrk="1" hangingPunct="1">
              <a:buFont typeface="Wingdings" pitchFamily="2" charset="2"/>
              <a:buChar char="q"/>
            </a:pPr>
            <a:r>
              <a:rPr lang="en-IN" altLang="en-US" sz="2400" b="1" dirty="0">
                <a:solidFill>
                  <a:srgbClr val="00B0F0"/>
                </a:solidFill>
                <a:hlinkClick r:id="rId8" tooltip="viper plagiarism detection"/>
              </a:rPr>
              <a:t>Viper</a:t>
            </a:r>
            <a:r>
              <a:rPr lang="en-IN" altLang="en-US" sz="2400" dirty="0">
                <a:solidFill>
                  <a:srgbClr val="00B0F0"/>
                </a:solidFill>
              </a:rPr>
              <a:t>  </a:t>
            </a:r>
          </a:p>
          <a:p>
            <a:pPr eaLnBrk="1" hangingPunct="1">
              <a:buFont typeface="Wingdings" pitchFamily="2" charset="2"/>
              <a:buChar char="q"/>
            </a:pPr>
            <a:r>
              <a:rPr lang="en-IN" altLang="en-US" sz="2400" b="1" dirty="0" err="1">
                <a:solidFill>
                  <a:srgbClr val="00B0F0"/>
                </a:solidFill>
                <a:hlinkClick r:id="rId9" tooltip="seesources"/>
              </a:rPr>
              <a:t>SeeSources</a:t>
            </a:r>
            <a:r>
              <a:rPr lang="en-IN" altLang="en-US" sz="2400" dirty="0">
                <a:solidFill>
                  <a:srgbClr val="00B0F0"/>
                </a:solidFill>
              </a:rPr>
              <a:t> </a:t>
            </a:r>
            <a:endParaRPr lang="en-US" altLang="en-US" sz="2400" dirty="0">
              <a:solidFill>
                <a:srgbClr val="00B0F0"/>
              </a:solidFill>
            </a:endParaRPr>
          </a:p>
          <a:p>
            <a:pPr eaLnBrk="1" hangingPunct="1">
              <a:buFont typeface="Wingdings" pitchFamily="2" charset="2"/>
              <a:buChar char="q"/>
            </a:pPr>
            <a:r>
              <a:rPr lang="en-IN" altLang="en-US" sz="2400" b="1" dirty="0">
                <a:solidFill>
                  <a:srgbClr val="00B0F0"/>
                </a:solidFill>
                <a:hlinkClick r:id="rId10" tooltip="plagiarism detector"/>
              </a:rPr>
              <a:t>Plagiarism Detector</a:t>
            </a:r>
            <a:endParaRPr lang="en-IN" altLang="en-US" sz="2400" b="1" dirty="0">
              <a:solidFill>
                <a:srgbClr val="00B0F0"/>
              </a:solidFill>
            </a:endParaRPr>
          </a:p>
        </p:txBody>
      </p:sp>
    </p:spTree>
    <p:extLst>
      <p:ext uri="{BB962C8B-B14F-4D97-AF65-F5344CB8AC3E}">
        <p14:creationId xmlns:p14="http://schemas.microsoft.com/office/powerpoint/2010/main" val="2210790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1981200" y="274638"/>
            <a:ext cx="8229600" cy="639762"/>
          </a:xfrm>
        </p:spPr>
        <p:txBody>
          <a:bodyPr>
            <a:normAutofit fontScale="90000"/>
          </a:bodyPr>
          <a:lstStyle/>
          <a:p>
            <a:r>
              <a:rPr lang="en-US" altLang="en-US" b="1" dirty="0" smtClean="0">
                <a:solidFill>
                  <a:srgbClr val="0070C0"/>
                </a:solidFill>
              </a:rPr>
              <a:t>Top </a:t>
            </a:r>
            <a:r>
              <a:rPr lang="en-US" altLang="en-US" b="1" dirty="0">
                <a:solidFill>
                  <a:srgbClr val="0070C0"/>
                </a:solidFill>
              </a:rPr>
              <a:t>10 FREE Plagiarism Detection Tools</a:t>
            </a:r>
            <a:r>
              <a:rPr lang="en-US" altLang="en-US" b="1" dirty="0" smtClean="0">
                <a:solidFill>
                  <a:srgbClr val="0070C0"/>
                </a:solidFill>
              </a:rPr>
              <a:t/>
            </a:r>
            <a:br>
              <a:rPr lang="en-US" altLang="en-US" b="1" dirty="0" smtClean="0">
                <a:solidFill>
                  <a:srgbClr val="0070C0"/>
                </a:solidFill>
              </a:rPr>
            </a:br>
            <a:endParaRPr lang="en-US" altLang="en-US" dirty="0" smtClean="0">
              <a:solidFill>
                <a:srgbClr val="0070C0"/>
              </a:solidFill>
            </a:endParaRPr>
          </a:p>
        </p:txBody>
      </p:sp>
      <p:sp>
        <p:nvSpPr>
          <p:cNvPr id="103427" name="Content Placeholder 2"/>
          <p:cNvSpPr>
            <a:spLocks noGrp="1"/>
          </p:cNvSpPr>
          <p:nvPr>
            <p:ph idx="1"/>
          </p:nvPr>
        </p:nvSpPr>
        <p:spPr>
          <a:xfrm>
            <a:off x="1981200" y="1143001"/>
            <a:ext cx="8229600" cy="4983163"/>
          </a:xfrm>
        </p:spPr>
        <p:txBody>
          <a:bodyPr>
            <a:normAutofit lnSpcReduction="10000"/>
          </a:bodyPr>
          <a:lstStyle/>
          <a:p>
            <a:r>
              <a:rPr lang="en-US" altLang="en-US" sz="2400" b="1" dirty="0">
                <a:solidFill>
                  <a:srgbClr val="002060"/>
                </a:solidFill>
                <a:hlinkClick r:id="rId2" tooltip="anti-plagiarism"/>
              </a:rPr>
              <a:t>Anti-Plagiarism</a:t>
            </a:r>
            <a:r>
              <a:rPr lang="en-US" altLang="en-US" sz="2400" dirty="0"/>
              <a:t> </a:t>
            </a:r>
            <a:r>
              <a:rPr lang="en-US" altLang="en-US" sz="2000" dirty="0"/>
              <a:t>is a  free versatile software designed to  deal with World Wide Web copy-pasting information from any assignment,  checking documents in a format *.rtf, *.doc, *.</a:t>
            </a:r>
            <a:r>
              <a:rPr lang="en-US" altLang="en-US" sz="2000" dirty="0" err="1"/>
              <a:t>docx</a:t>
            </a:r>
            <a:r>
              <a:rPr lang="en-US" altLang="en-US" sz="2000" dirty="0"/>
              <a:t>, *.pdf.</a:t>
            </a:r>
            <a:r>
              <a:rPr lang="en-IN" altLang="en-US" sz="2000" dirty="0"/>
              <a:t> The goal of this program is to help reduce the impact of plagiarism on education and educational </a:t>
            </a:r>
            <a:r>
              <a:rPr lang="en-IN" altLang="en-US" sz="2000" dirty="0" smtClean="0"/>
              <a:t>institutions</a:t>
            </a:r>
          </a:p>
          <a:p>
            <a:pPr marL="0" indent="0">
              <a:buNone/>
            </a:pPr>
            <a:endParaRPr lang="en-US" altLang="en-US" sz="2000" dirty="0"/>
          </a:p>
          <a:p>
            <a:r>
              <a:rPr lang="en-US" altLang="en-US" sz="2000" b="1" dirty="0" err="1">
                <a:hlinkClick r:id="rId3" tooltip="duplichecker"/>
              </a:rPr>
              <a:t>DupliChecker</a:t>
            </a:r>
            <a:r>
              <a:rPr lang="en-US" altLang="en-US" sz="2000" dirty="0"/>
              <a:t> is  100% free Just copy-paste, or upload your essay, thesis, website</a:t>
            </a:r>
            <a:r>
              <a:rPr lang="en-US" altLang="en-US" sz="2000" b="1" dirty="0"/>
              <a:t> content or articles, and click ‘search’, and you’ll </a:t>
            </a:r>
            <a:r>
              <a:rPr lang="en-US" altLang="en-US" sz="2000" dirty="0"/>
              <a:t>get the analysis reports within seconds</a:t>
            </a:r>
            <a:r>
              <a:rPr lang="en-US" altLang="en-US" sz="2000" dirty="0" smtClean="0"/>
              <a:t>.</a:t>
            </a:r>
          </a:p>
          <a:p>
            <a:pPr marL="0" indent="0">
              <a:buNone/>
            </a:pPr>
            <a:endParaRPr lang="en-US" altLang="en-US" sz="2000" dirty="0"/>
          </a:p>
          <a:p>
            <a:r>
              <a:rPr lang="en-US" altLang="en-US" sz="2000" b="1" dirty="0" err="1">
                <a:hlinkClick r:id="rId4" tooltip="paperrater"/>
              </a:rPr>
              <a:t>PaperRater</a:t>
            </a:r>
            <a:r>
              <a:rPr lang="en-US" altLang="en-US" sz="2000" dirty="0"/>
              <a:t> Paper Rater offers three tools: Grammar Checking, Plagiarism Detection and Writing Suggestions. It is a free resource that is developed and maintained by linguistics professionals and graduate students. It is absolutely free to use and it allows you to check for plagiarized parts in your students’ essays.</a:t>
            </a:r>
          </a:p>
          <a:p>
            <a:endParaRPr lang="en-US" altLang="en-US" sz="2000" dirty="0"/>
          </a:p>
        </p:txBody>
      </p:sp>
    </p:spTree>
    <p:extLst>
      <p:ext uri="{BB962C8B-B14F-4D97-AF65-F5344CB8AC3E}">
        <p14:creationId xmlns:p14="http://schemas.microsoft.com/office/powerpoint/2010/main" val="3123684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1981200" y="274638"/>
            <a:ext cx="8229600" cy="639762"/>
          </a:xfrm>
        </p:spPr>
        <p:txBody>
          <a:bodyPr>
            <a:normAutofit fontScale="90000"/>
          </a:bodyPr>
          <a:lstStyle/>
          <a:p>
            <a:r>
              <a:rPr lang="en-US" altLang="en-US" dirty="0" smtClean="0"/>
              <a:t>             </a:t>
            </a:r>
            <a:r>
              <a:rPr lang="en-US" altLang="en-US" dirty="0" smtClean="0">
                <a:solidFill>
                  <a:srgbClr val="0070C0"/>
                </a:solidFill>
              </a:rPr>
              <a:t>Free </a:t>
            </a:r>
            <a:r>
              <a:rPr lang="en-US" altLang="en-US" dirty="0" err="1" smtClean="0">
                <a:solidFill>
                  <a:srgbClr val="0070C0"/>
                </a:solidFill>
              </a:rPr>
              <a:t>softwares</a:t>
            </a:r>
            <a:r>
              <a:rPr lang="en-US" altLang="en-US" dirty="0" smtClean="0">
                <a:solidFill>
                  <a:srgbClr val="0070C0"/>
                </a:solidFill>
              </a:rPr>
              <a:t> </a:t>
            </a:r>
            <a:r>
              <a:rPr lang="en-US" altLang="en-US" dirty="0" err="1" smtClean="0">
                <a:solidFill>
                  <a:srgbClr val="0070C0"/>
                </a:solidFill>
              </a:rPr>
              <a:t>contd</a:t>
            </a:r>
            <a:r>
              <a:rPr lang="en-US" altLang="en-US" dirty="0" smtClean="0">
                <a:solidFill>
                  <a:srgbClr val="0070C0"/>
                </a:solidFill>
              </a:rPr>
              <a:t>…..</a:t>
            </a:r>
          </a:p>
        </p:txBody>
      </p:sp>
      <p:sp>
        <p:nvSpPr>
          <p:cNvPr id="104451" name="Content Placeholder 2"/>
          <p:cNvSpPr>
            <a:spLocks noGrp="1"/>
          </p:cNvSpPr>
          <p:nvPr>
            <p:ph idx="1"/>
          </p:nvPr>
        </p:nvSpPr>
        <p:spPr>
          <a:xfrm>
            <a:off x="891822" y="1174044"/>
            <a:ext cx="9318978" cy="5226756"/>
          </a:xfrm>
        </p:spPr>
        <p:txBody>
          <a:bodyPr>
            <a:normAutofit fontScale="92500" lnSpcReduction="10000"/>
          </a:bodyPr>
          <a:lstStyle/>
          <a:p>
            <a:pPr>
              <a:buFont typeface="Wingdings" pitchFamily="2" charset="2"/>
              <a:buChar char="Ø"/>
            </a:pPr>
            <a:r>
              <a:rPr lang="en-US" altLang="en-US" sz="2000" b="1" u="sng" dirty="0">
                <a:solidFill>
                  <a:srgbClr val="0070C0"/>
                </a:solidFill>
              </a:rPr>
              <a:t>Plagiarisma.net</a:t>
            </a:r>
            <a:r>
              <a:rPr lang="en-US" altLang="en-US" sz="2000" u="sng" dirty="0">
                <a:solidFill>
                  <a:srgbClr val="0070C0"/>
                </a:solidFill>
              </a:rPr>
              <a:t> </a:t>
            </a:r>
            <a:r>
              <a:rPr lang="en-US" altLang="en-US" sz="2000" dirty="0"/>
              <a:t>has a search box as well as a software download available for Windows. Users can also search for entire URLs (Uniform resource locator) and files in HTML (Hypertext Markup Language), DOC, DOCX, RTF (Rich Text format), TXT, ODT(Open document format) and PDF formats.</a:t>
            </a:r>
          </a:p>
          <a:p>
            <a:pPr>
              <a:buFont typeface="Wingdings" pitchFamily="2" charset="2"/>
              <a:buChar char="Ø"/>
            </a:pPr>
            <a:r>
              <a:rPr lang="en-US" altLang="en-US" sz="2000" b="1" dirty="0">
                <a:solidFill>
                  <a:schemeClr val="accent1"/>
                </a:solidFill>
                <a:hlinkClick r:id="rId2" tooltip="plagiarism checker"/>
              </a:rPr>
              <a:t>PlagiarismChecker</a:t>
            </a:r>
            <a:r>
              <a:rPr lang="en-US" altLang="en-US" sz="2000" b="1" dirty="0">
                <a:solidFill>
                  <a:schemeClr val="accent1"/>
                </a:solidFill>
              </a:rPr>
              <a:t>.com</a:t>
            </a:r>
            <a:r>
              <a:rPr lang="en-US" altLang="en-US" sz="2000" dirty="0">
                <a:solidFill>
                  <a:schemeClr val="accent1"/>
                </a:solidFill>
              </a:rPr>
              <a:t>  </a:t>
            </a:r>
            <a:r>
              <a:rPr lang="en-US" altLang="en-US" sz="2000" dirty="0"/>
              <a:t> makes it simple for educators to check whether a student's paper has been copied from the Internet. Users can also use the "Author" option to check if others have plagiarized their work online. It is very easy to use as it does not require any download or installation.</a:t>
            </a:r>
          </a:p>
          <a:p>
            <a:pPr>
              <a:buFont typeface="Wingdings" pitchFamily="2" charset="2"/>
              <a:buChar char="Ø"/>
            </a:pPr>
            <a:r>
              <a:rPr lang="en-IN" altLang="en-US" sz="2000" b="1" dirty="0" err="1">
                <a:hlinkClick r:id="rId3" tooltip="Plagium"/>
              </a:rPr>
              <a:t>Plagium</a:t>
            </a:r>
            <a:r>
              <a:rPr lang="en-IN" altLang="en-US" sz="2000" dirty="0"/>
              <a:t>: </a:t>
            </a:r>
            <a:r>
              <a:rPr lang="en-IN" altLang="en-US" sz="2000" dirty="0" err="1"/>
              <a:t>Plagium</a:t>
            </a:r>
            <a:r>
              <a:rPr lang="en-IN" altLang="en-US" sz="2000" dirty="0"/>
              <a:t> is a free plagiarism detection tool. It’s very easy to use. All you have to do is paste in the original portion of text (max 250 characters) and hit "search. It is available in six languages and an Alert feature is also available. Although  free  but does request a donation if you like the service. The program does provide a list of sites where duplicate content has been found.</a:t>
            </a:r>
          </a:p>
          <a:p>
            <a:pPr>
              <a:buFont typeface="Wingdings" pitchFamily="2" charset="2"/>
              <a:buChar char="Ø"/>
            </a:pPr>
            <a:r>
              <a:rPr lang="en-IN" altLang="en-US" sz="2000" b="1" dirty="0" err="1">
                <a:hlinkClick r:id="rId4" tooltip="plagtracker"/>
              </a:rPr>
              <a:t>PlagTracker</a:t>
            </a:r>
            <a:r>
              <a:rPr lang="en-IN" altLang="en-US" sz="2000" dirty="0"/>
              <a:t> </a:t>
            </a:r>
            <a:r>
              <a:rPr lang="en-IN" altLang="en-US" sz="2000" dirty="0" err="1"/>
              <a:t>Plagtracker</a:t>
            </a:r>
            <a:r>
              <a:rPr lang="en-IN" altLang="en-US" sz="2000" dirty="0"/>
              <a:t> is another online plagiarism detection service. It starts scanning all internet pages and more than 20 million  academic works for any plagiarized copy. After scanning, you will receive a report with details about your work.</a:t>
            </a:r>
            <a:endParaRPr lang="en-US" altLang="en-US" sz="2000" dirty="0"/>
          </a:p>
          <a:p>
            <a:endParaRPr lang="en-US" altLang="en-US" sz="2000" dirty="0"/>
          </a:p>
        </p:txBody>
      </p:sp>
    </p:spTree>
    <p:extLst>
      <p:ext uri="{BB962C8B-B14F-4D97-AF65-F5344CB8AC3E}">
        <p14:creationId xmlns:p14="http://schemas.microsoft.com/office/powerpoint/2010/main" val="460339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1981200" y="274638"/>
            <a:ext cx="8229600" cy="487362"/>
          </a:xfrm>
        </p:spPr>
        <p:txBody>
          <a:bodyPr>
            <a:normAutofit fontScale="90000"/>
          </a:bodyPr>
          <a:lstStyle/>
          <a:p>
            <a:r>
              <a:rPr lang="en-US" altLang="en-US" dirty="0" smtClean="0">
                <a:solidFill>
                  <a:srgbClr val="0070C0"/>
                </a:solidFill>
              </a:rPr>
              <a:t>Free </a:t>
            </a:r>
            <a:r>
              <a:rPr lang="en-US" altLang="en-US" dirty="0" err="1" smtClean="0">
                <a:solidFill>
                  <a:srgbClr val="0070C0"/>
                </a:solidFill>
              </a:rPr>
              <a:t>softwares</a:t>
            </a:r>
            <a:r>
              <a:rPr lang="en-US" altLang="en-US" dirty="0" smtClean="0">
                <a:solidFill>
                  <a:srgbClr val="0070C0"/>
                </a:solidFill>
              </a:rPr>
              <a:t> (</a:t>
            </a:r>
            <a:r>
              <a:rPr lang="en-US" altLang="en-US" dirty="0" err="1" smtClean="0">
                <a:solidFill>
                  <a:srgbClr val="0070C0"/>
                </a:solidFill>
              </a:rPr>
              <a:t>contd</a:t>
            </a:r>
            <a:r>
              <a:rPr lang="en-US" altLang="en-US" dirty="0" smtClean="0">
                <a:solidFill>
                  <a:srgbClr val="0070C0"/>
                </a:solidFill>
              </a:rPr>
              <a:t>)…..</a:t>
            </a:r>
          </a:p>
        </p:txBody>
      </p:sp>
      <p:sp>
        <p:nvSpPr>
          <p:cNvPr id="105475" name="Content Placeholder 2"/>
          <p:cNvSpPr>
            <a:spLocks noGrp="1"/>
          </p:cNvSpPr>
          <p:nvPr>
            <p:ph idx="1"/>
          </p:nvPr>
        </p:nvSpPr>
        <p:spPr>
          <a:xfrm>
            <a:off x="508001" y="1061156"/>
            <a:ext cx="10047110" cy="5415844"/>
          </a:xfrm>
        </p:spPr>
        <p:txBody>
          <a:bodyPr>
            <a:normAutofit/>
          </a:bodyPr>
          <a:lstStyle/>
          <a:p>
            <a:pPr>
              <a:buFont typeface="Wingdings" pitchFamily="2" charset="2"/>
              <a:buChar char="q"/>
            </a:pPr>
            <a:r>
              <a:rPr lang="en-IN" altLang="en-US" sz="2400" b="1" dirty="0">
                <a:hlinkClick r:id="rId2" tooltip="viper plagiarism detection"/>
              </a:rPr>
              <a:t>Viper</a:t>
            </a:r>
            <a:r>
              <a:rPr lang="en-IN" altLang="en-US" dirty="0" smtClean="0"/>
              <a:t>  </a:t>
            </a:r>
            <a:r>
              <a:rPr lang="en-IN" altLang="en-US" sz="2000" dirty="0" err="1"/>
              <a:t>Viper</a:t>
            </a:r>
            <a:r>
              <a:rPr lang="en-IN" altLang="en-US" sz="2000" dirty="0"/>
              <a:t> is a fast plagiarism detection tool with the ability to scan your document through more than 10 billion resources, such as academic essays and other online sources, offering side-by-side comparisons for plagiarism. It’s free and you can download it very easily. Just keep in mind that it requires a download. Just note that Viper is available to Microsoft Windows users only.</a:t>
            </a:r>
          </a:p>
          <a:p>
            <a:pPr>
              <a:buFont typeface="Wingdings" pitchFamily="2" charset="2"/>
              <a:buChar char="q"/>
            </a:pPr>
            <a:r>
              <a:rPr lang="en-IN" altLang="en-US" sz="2000" b="1" dirty="0" err="1">
                <a:hlinkClick r:id="rId3" tooltip="seesources"/>
              </a:rPr>
              <a:t>SeeSources</a:t>
            </a:r>
            <a:r>
              <a:rPr lang="en-IN" altLang="en-US" sz="2000" dirty="0"/>
              <a:t> </a:t>
            </a:r>
            <a:r>
              <a:rPr lang="en-IN" altLang="en-US" sz="2000" dirty="0" err="1"/>
              <a:t>SeeSources</a:t>
            </a:r>
            <a:r>
              <a:rPr lang="en-IN" altLang="en-US" sz="2000" dirty="0"/>
              <a:t> is an online, automatic and free plagiarism checker. Choose MS Word in the formats (.doc/ .</a:t>
            </a:r>
            <a:r>
              <a:rPr lang="en-IN" altLang="en-US" sz="2000" dirty="0" err="1"/>
              <a:t>docx</a:t>
            </a:r>
            <a:r>
              <a:rPr lang="en-IN" altLang="en-US" sz="2000" dirty="0"/>
              <a:t>) or HTML in the formats (.</a:t>
            </a:r>
            <a:r>
              <a:rPr lang="en-IN" altLang="en-US" sz="2000" dirty="0" err="1"/>
              <a:t>htm</a:t>
            </a:r>
            <a:r>
              <a:rPr lang="en-IN" altLang="en-US" sz="2000" dirty="0"/>
              <a:t>) or text (.txt) or text document (max. 300kB, 1000 words). With "Start Analysis" the source search begins.  You will be updated about the progress continuously, search takes about 1 minute per document.</a:t>
            </a:r>
            <a:endParaRPr lang="en-US" altLang="en-US" sz="2000" dirty="0"/>
          </a:p>
          <a:p>
            <a:pPr>
              <a:buFont typeface="Wingdings" pitchFamily="2" charset="2"/>
              <a:buChar char="q"/>
            </a:pPr>
            <a:r>
              <a:rPr lang="en-IN" altLang="en-US" sz="2000" b="1" dirty="0">
                <a:hlinkClick r:id="rId4" tooltip="plagiarism detector"/>
              </a:rPr>
              <a:t>Plagiarism Detector</a:t>
            </a:r>
            <a:r>
              <a:rPr lang="en-IN" altLang="en-US" sz="2000" dirty="0"/>
              <a:t> Plagiarism Detector is a software especially designed keeping the growing content requirement over the internet in mind. Equally useful for teachers, students and website owners. It scans the documents and detects plagiarism and provides an instant report. Your content should not be in a specific format. You simply need to copy/paste your content in the provided window and press search button. This is it!</a:t>
            </a:r>
            <a:endParaRPr lang="en-US" altLang="en-US" sz="2000" dirty="0"/>
          </a:p>
          <a:p>
            <a:pPr>
              <a:buFont typeface="Arial" charset="0"/>
              <a:buNone/>
            </a:pPr>
            <a:endParaRPr lang="en-US" altLang="en-US" sz="2000" dirty="0"/>
          </a:p>
          <a:p>
            <a:endParaRPr lang="en-US" altLang="en-US" dirty="0" smtClean="0"/>
          </a:p>
        </p:txBody>
      </p:sp>
    </p:spTree>
    <p:extLst>
      <p:ext uri="{BB962C8B-B14F-4D97-AF65-F5344CB8AC3E}">
        <p14:creationId xmlns:p14="http://schemas.microsoft.com/office/powerpoint/2010/main" val="2189033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677334" y="609600"/>
            <a:ext cx="8596668" cy="925689"/>
          </a:xfrm>
        </p:spPr>
        <p:txBody>
          <a:bodyPr/>
          <a:lstStyle/>
          <a:p>
            <a:pPr eaLnBrk="1" hangingPunct="1"/>
            <a:r>
              <a:rPr lang="en-US" altLang="en-US" dirty="0" smtClean="0">
                <a:solidFill>
                  <a:srgbClr val="0070C0"/>
                </a:solidFill>
              </a:rPr>
              <a:t>      </a:t>
            </a:r>
            <a:r>
              <a:rPr lang="en-US" altLang="en-US" dirty="0" err="1" smtClean="0">
                <a:solidFill>
                  <a:srgbClr val="0070C0"/>
                </a:solidFill>
              </a:rPr>
              <a:t>Softwares</a:t>
            </a:r>
            <a:r>
              <a:rPr lang="en-US" altLang="en-US" dirty="0" smtClean="0">
                <a:solidFill>
                  <a:srgbClr val="0070C0"/>
                </a:solidFill>
              </a:rPr>
              <a:t> for Plagiarism check</a:t>
            </a:r>
          </a:p>
        </p:txBody>
      </p:sp>
      <p:sp>
        <p:nvSpPr>
          <p:cNvPr id="3" name="Content Placeholder 2"/>
          <p:cNvSpPr>
            <a:spLocks noGrp="1"/>
          </p:cNvSpPr>
          <p:nvPr>
            <p:ph idx="1"/>
          </p:nvPr>
        </p:nvSpPr>
        <p:spPr>
          <a:xfrm>
            <a:off x="677333" y="1636889"/>
            <a:ext cx="8760177" cy="4404473"/>
          </a:xfrm>
        </p:spPr>
        <p:txBody>
          <a:bodyPr>
            <a:normAutofit/>
          </a:bodyPr>
          <a:lstStyle/>
          <a:p>
            <a:pPr marL="0" indent="0" eaLnBrk="1" hangingPunct="1">
              <a:buNone/>
              <a:defRPr/>
            </a:pPr>
            <a:r>
              <a:rPr lang="en-US" sz="2800" dirty="0" smtClean="0"/>
              <a:t>Plagiarism detector X can be downloaded free on line. It is simple to work in three steps;</a:t>
            </a:r>
          </a:p>
          <a:p>
            <a:pPr marL="514350" indent="-514350">
              <a:buFont typeface="Arial" charset="0"/>
              <a:buAutoNum type="arabicPeriod"/>
              <a:defRPr/>
            </a:pPr>
            <a:r>
              <a:rPr lang="en-US" sz="2800" dirty="0" smtClean="0"/>
              <a:t>Select any document with Right Mouse Button click</a:t>
            </a:r>
          </a:p>
          <a:p>
            <a:pPr marL="514350" indent="-514350">
              <a:buFont typeface="Arial" charset="0"/>
              <a:buAutoNum type="arabicPeriod"/>
              <a:defRPr/>
            </a:pPr>
            <a:r>
              <a:rPr lang="en-US" sz="2800" dirty="0" smtClean="0"/>
              <a:t>Select "</a:t>
            </a:r>
            <a:r>
              <a:rPr lang="en-US" sz="2800" b="1" dirty="0" smtClean="0"/>
              <a:t>-&gt; Check for Plagiarism [internet-wide]</a:t>
            </a:r>
            <a:r>
              <a:rPr lang="en-US" sz="2800" dirty="0" smtClean="0"/>
              <a:t>" menu.       </a:t>
            </a:r>
          </a:p>
          <a:p>
            <a:pPr marL="514350" indent="-514350">
              <a:buFont typeface="Arial" charset="0"/>
              <a:buAutoNum type="arabicPeriod"/>
              <a:defRPr/>
            </a:pPr>
            <a:r>
              <a:rPr lang="en-US" sz="2800" dirty="0" smtClean="0"/>
              <a:t>Wait for the Originality Report to appear in your Browser!      </a:t>
            </a:r>
            <a:endParaRPr lang="en-US" sz="2800" dirty="0"/>
          </a:p>
        </p:txBody>
      </p:sp>
    </p:spTree>
    <p:extLst>
      <p:ext uri="{BB962C8B-B14F-4D97-AF65-F5344CB8AC3E}">
        <p14:creationId xmlns:p14="http://schemas.microsoft.com/office/powerpoint/2010/main" val="3488290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81200" y="274638"/>
            <a:ext cx="8229600" cy="639762"/>
          </a:xfrm>
        </p:spPr>
        <p:txBody>
          <a:bodyPr>
            <a:normAutofit fontScale="90000"/>
          </a:bodyPr>
          <a:lstStyle/>
          <a:p>
            <a:pPr eaLnBrk="1" hangingPunct="1"/>
            <a:r>
              <a:rPr lang="en-US" altLang="en-US" dirty="0" smtClean="0">
                <a:solidFill>
                  <a:srgbClr val="0070C0"/>
                </a:solidFill>
              </a:rPr>
              <a:t>          Definition of Plagiarism</a:t>
            </a:r>
          </a:p>
        </p:txBody>
      </p:sp>
      <p:sp>
        <p:nvSpPr>
          <p:cNvPr id="30723" name="Content Placeholder 2"/>
          <p:cNvSpPr>
            <a:spLocks noGrp="1"/>
          </p:cNvSpPr>
          <p:nvPr>
            <p:ph idx="1"/>
          </p:nvPr>
        </p:nvSpPr>
        <p:spPr>
          <a:xfrm>
            <a:off x="993422" y="914399"/>
            <a:ext cx="8873067" cy="5723467"/>
          </a:xfrm>
        </p:spPr>
        <p:txBody>
          <a:bodyPr>
            <a:normAutofit/>
          </a:bodyPr>
          <a:lstStyle/>
          <a:p>
            <a:pPr eaLnBrk="1" hangingPunct="1">
              <a:buFont typeface="Wingdings" pitchFamily="2" charset="2"/>
              <a:buChar char="Ø"/>
            </a:pPr>
            <a:r>
              <a:rPr lang="en-US" altLang="en-US" sz="2800" dirty="0"/>
              <a:t>   </a:t>
            </a:r>
            <a:r>
              <a:rPr lang="en-US" altLang="en-US" sz="2400" dirty="0"/>
              <a:t>According to oxford dictionary plagiarism is: </a:t>
            </a:r>
          </a:p>
          <a:p>
            <a:pPr eaLnBrk="1" hangingPunct="1">
              <a:buFont typeface="Arial" charset="0"/>
              <a:buNone/>
            </a:pPr>
            <a:r>
              <a:rPr lang="en-US" altLang="en-US" sz="2400" i="1" dirty="0"/>
              <a:t>“</a:t>
            </a:r>
            <a:r>
              <a:rPr lang="en-US" altLang="en-US" sz="2400" i="1" dirty="0">
                <a:solidFill>
                  <a:srgbClr val="FF0000"/>
                </a:solidFill>
              </a:rPr>
              <a:t>The practice of taking someone else’s work or ideas and passing them off as one’s own</a:t>
            </a:r>
            <a:r>
              <a:rPr lang="en-US" altLang="en-US" sz="2400" i="1" dirty="0"/>
              <a:t>”</a:t>
            </a:r>
          </a:p>
          <a:p>
            <a:pPr eaLnBrk="1" hangingPunct="1">
              <a:buFont typeface="Arial" charset="0"/>
              <a:buNone/>
            </a:pPr>
            <a:r>
              <a:rPr lang="en-US" altLang="en-US" sz="2800" dirty="0">
                <a:solidFill>
                  <a:srgbClr val="00B050"/>
                </a:solidFill>
              </a:rPr>
              <a:t>http://www.oxforddictionaries.com/definition/english/plagiarism </a:t>
            </a:r>
            <a:endParaRPr lang="en-US" altLang="en-US" sz="2800" dirty="0" smtClean="0">
              <a:solidFill>
                <a:srgbClr val="00B050"/>
              </a:solidFill>
            </a:endParaRPr>
          </a:p>
          <a:p>
            <a:pPr eaLnBrk="1" hangingPunct="1">
              <a:buFont typeface="Arial" charset="0"/>
              <a:buNone/>
            </a:pPr>
            <a:endParaRPr lang="en-US" altLang="en-US" sz="2800" dirty="0">
              <a:solidFill>
                <a:srgbClr val="00B050"/>
              </a:solidFill>
            </a:endParaRPr>
          </a:p>
          <a:p>
            <a:pPr eaLnBrk="1" hangingPunct="1">
              <a:buFont typeface="Wingdings" pitchFamily="2" charset="2"/>
              <a:buChar char="Ø"/>
            </a:pPr>
            <a:r>
              <a:rPr lang="en-US" altLang="en-US" sz="2800" i="1" dirty="0"/>
              <a:t>    </a:t>
            </a:r>
            <a:r>
              <a:rPr lang="en-US" altLang="en-US" sz="2400" i="1" dirty="0"/>
              <a:t>The Legal dictionary mentions it as : </a:t>
            </a:r>
          </a:p>
          <a:p>
            <a:pPr eaLnBrk="1" hangingPunct="1">
              <a:buFont typeface="Arial" charset="0"/>
              <a:buNone/>
            </a:pPr>
            <a:r>
              <a:rPr lang="en-US" altLang="en-US" sz="2400" i="1" dirty="0"/>
              <a:t>   “</a:t>
            </a:r>
            <a:r>
              <a:rPr lang="en-US" altLang="en-US" sz="2400" i="1" dirty="0">
                <a:solidFill>
                  <a:srgbClr val="FF0000"/>
                </a:solidFill>
              </a:rPr>
              <a:t>The act of appropriating the literary composition of another author, or excerpts, ideas, or passages there from, and passing the material off as one's own creation</a:t>
            </a:r>
            <a:r>
              <a:rPr lang="en-US" altLang="en-US" sz="2400" i="1" dirty="0"/>
              <a:t>.”</a:t>
            </a:r>
            <a:endParaRPr lang="en-US" altLang="en-US" sz="2400" dirty="0"/>
          </a:p>
          <a:p>
            <a:pPr eaLnBrk="1" hangingPunct="1">
              <a:buFont typeface="Arial" charset="0"/>
              <a:buNone/>
            </a:pPr>
            <a:r>
              <a:rPr lang="en-US" altLang="en-US" sz="2800" dirty="0">
                <a:solidFill>
                  <a:srgbClr val="00B050"/>
                </a:solidFill>
              </a:rPr>
              <a:t>http://legaldictionary.thefreedictionary.com/plagiarism </a:t>
            </a:r>
          </a:p>
          <a:p>
            <a:pPr eaLnBrk="1" hangingPunct="1">
              <a:buFont typeface="Arial" charset="0"/>
              <a:buNone/>
            </a:pPr>
            <a:endParaRPr lang="en-US" altLang="en-US" sz="2800" i="1" dirty="0"/>
          </a:p>
          <a:p>
            <a:pPr eaLnBrk="1" hangingPunct="1">
              <a:buFont typeface="Arial" charset="0"/>
              <a:buNone/>
            </a:pPr>
            <a:endParaRPr lang="en-US" altLang="en-US" sz="2800" dirty="0"/>
          </a:p>
        </p:txBody>
      </p:sp>
    </p:spTree>
    <p:extLst>
      <p:ext uri="{BB962C8B-B14F-4D97-AF65-F5344CB8AC3E}">
        <p14:creationId xmlns:p14="http://schemas.microsoft.com/office/powerpoint/2010/main" val="2540587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0222"/>
          </a:xfrm>
        </p:spPr>
        <p:txBody>
          <a:bodyPr>
            <a:normAutofit fontScale="90000"/>
          </a:bodyPr>
          <a:lstStyle/>
          <a:p>
            <a:r>
              <a:rPr lang="en-IN" dirty="0" smtClean="0"/>
              <a:t>                Who </a:t>
            </a:r>
            <a:r>
              <a:rPr lang="en-IN" dirty="0"/>
              <a:t>can use </a:t>
            </a:r>
            <a:r>
              <a:rPr lang="en-IN" dirty="0" err="1"/>
              <a:t>Turnitin</a:t>
            </a:r>
            <a:r>
              <a:rPr lang="en-IN" dirty="0"/>
              <a:t>?</a:t>
            </a:r>
            <a:br>
              <a:rPr lang="en-IN" dirty="0"/>
            </a:br>
            <a:endParaRPr lang="en-IN" dirty="0"/>
          </a:p>
        </p:txBody>
      </p:sp>
      <p:sp>
        <p:nvSpPr>
          <p:cNvPr id="3" name="Content Placeholder 2"/>
          <p:cNvSpPr>
            <a:spLocks noGrp="1"/>
          </p:cNvSpPr>
          <p:nvPr>
            <p:ph idx="1"/>
          </p:nvPr>
        </p:nvSpPr>
        <p:spPr>
          <a:xfrm>
            <a:off x="677334" y="1546577"/>
            <a:ext cx="8596668" cy="4494785"/>
          </a:xfrm>
        </p:spPr>
        <p:txBody>
          <a:bodyPr>
            <a:normAutofit/>
          </a:bodyPr>
          <a:lstStyle/>
          <a:p>
            <a:r>
              <a:rPr lang="en-IN" sz="2400" dirty="0" err="1" smtClean="0"/>
              <a:t>Turnitin</a:t>
            </a:r>
            <a:r>
              <a:rPr lang="en-IN" sz="2400" dirty="0" smtClean="0"/>
              <a:t> </a:t>
            </a:r>
            <a:r>
              <a:rPr lang="en-IN" sz="2400" dirty="0"/>
              <a:t>is only available to institutions. </a:t>
            </a:r>
            <a:endParaRPr lang="en-IN" sz="2400" dirty="0" smtClean="0"/>
          </a:p>
          <a:p>
            <a:r>
              <a:rPr lang="en-IN" sz="2400" dirty="0" smtClean="0"/>
              <a:t>It is available at IIITA</a:t>
            </a:r>
          </a:p>
          <a:p>
            <a:r>
              <a:rPr lang="en-IN" sz="2400" dirty="0" smtClean="0"/>
              <a:t>You </a:t>
            </a:r>
            <a:r>
              <a:rPr lang="en-IN" sz="2400" dirty="0"/>
              <a:t>can use it by creating your student account or getting assistance from your institution's </a:t>
            </a:r>
            <a:r>
              <a:rPr lang="en-IN" sz="2400" dirty="0" smtClean="0"/>
              <a:t>librarian or your Mentor. </a:t>
            </a:r>
          </a:p>
          <a:p>
            <a:r>
              <a:rPr lang="en-IN" sz="2400" dirty="0" smtClean="0"/>
              <a:t>You </a:t>
            </a:r>
            <a:r>
              <a:rPr lang="en-IN" sz="2400" dirty="0"/>
              <a:t>can use </a:t>
            </a:r>
            <a:r>
              <a:rPr lang="en-IN" sz="2400" dirty="0" err="1"/>
              <a:t>Turnitin</a:t>
            </a:r>
            <a:r>
              <a:rPr lang="en-IN" sz="2400" dirty="0"/>
              <a:t> to check your papers for free through </a:t>
            </a:r>
            <a:r>
              <a:rPr lang="en-IN" sz="2400" dirty="0" err="1"/>
              <a:t>Turnitin</a:t>
            </a:r>
            <a:r>
              <a:rPr lang="en-IN" sz="2400" dirty="0"/>
              <a:t> self-check or via your university’s student portal. </a:t>
            </a:r>
            <a:endParaRPr lang="en-IN" sz="2400" dirty="0" smtClean="0"/>
          </a:p>
          <a:p>
            <a:r>
              <a:rPr lang="en-IN" sz="2400" dirty="0" smtClean="0"/>
              <a:t>If </a:t>
            </a:r>
            <a:r>
              <a:rPr lang="en-IN" sz="2400" dirty="0"/>
              <a:t>you are without a class, you can request colleagues to use their account, but they should not submit the work as theirs. </a:t>
            </a:r>
            <a:endParaRPr lang="en-IN" sz="2400" dirty="0" smtClean="0"/>
          </a:p>
          <a:p>
            <a:endParaRPr lang="en-IN" sz="2400" dirty="0"/>
          </a:p>
          <a:p>
            <a:endParaRPr lang="en-IN" sz="2400" dirty="0"/>
          </a:p>
          <a:p>
            <a:endParaRPr lang="en-IN" sz="2400" dirty="0"/>
          </a:p>
        </p:txBody>
      </p:sp>
    </p:spTree>
    <p:extLst>
      <p:ext uri="{BB962C8B-B14F-4D97-AF65-F5344CB8AC3E}">
        <p14:creationId xmlns:p14="http://schemas.microsoft.com/office/powerpoint/2010/main" val="1817505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3778"/>
          </a:xfrm>
        </p:spPr>
        <p:txBody>
          <a:bodyPr/>
          <a:lstStyle/>
          <a:p>
            <a:r>
              <a:rPr lang="en-IN" dirty="0" smtClean="0"/>
              <a:t>  </a:t>
            </a:r>
            <a:r>
              <a:rPr lang="en-IN" sz="2400" dirty="0" smtClean="0"/>
              <a:t>Interpreting </a:t>
            </a:r>
            <a:r>
              <a:rPr lang="en-IN" sz="2400" dirty="0"/>
              <a:t>the Similarity </a:t>
            </a:r>
            <a:r>
              <a:rPr lang="en-IN" sz="2400" dirty="0" smtClean="0"/>
              <a:t>Report by  TURNITIN                       </a:t>
            </a:r>
            <a:endParaRPr lang="en-IN" sz="2400" dirty="0"/>
          </a:p>
        </p:txBody>
      </p:sp>
      <p:sp>
        <p:nvSpPr>
          <p:cNvPr id="5" name="Content Placeholder 4"/>
          <p:cNvSpPr>
            <a:spLocks noGrp="1"/>
          </p:cNvSpPr>
          <p:nvPr>
            <p:ph idx="1"/>
          </p:nvPr>
        </p:nvSpPr>
        <p:spPr>
          <a:xfrm>
            <a:off x="677334" y="1614312"/>
            <a:ext cx="8596668" cy="4854222"/>
          </a:xfrm>
        </p:spPr>
        <p:txBody>
          <a:bodyPr>
            <a:normAutofit/>
          </a:bodyPr>
          <a:lstStyle/>
          <a:p>
            <a:r>
              <a:rPr lang="en-IN" sz="2000" dirty="0" err="1" smtClean="0"/>
              <a:t>Turnitin</a:t>
            </a:r>
            <a:r>
              <a:rPr lang="en-IN" sz="2000" dirty="0" smtClean="0"/>
              <a:t> </a:t>
            </a:r>
            <a:r>
              <a:rPr lang="en-IN" sz="2000" dirty="0"/>
              <a:t>actually does not check for plagiarism in your work. </a:t>
            </a:r>
            <a:endParaRPr lang="en-IN" sz="2000" dirty="0" smtClean="0"/>
          </a:p>
          <a:p>
            <a:endParaRPr lang="en-IN" sz="2000" dirty="0" smtClean="0"/>
          </a:p>
          <a:p>
            <a:r>
              <a:rPr lang="en-IN" sz="2000" dirty="0" smtClean="0"/>
              <a:t>It  </a:t>
            </a:r>
            <a:r>
              <a:rPr lang="en-IN" sz="2000" dirty="0"/>
              <a:t>actually  checks  your submissions against its database, and if there are instances where your writing is similar to, or matches against, one of its sources, it flags  this for your instructor to review. </a:t>
            </a:r>
            <a:endParaRPr lang="en-IN" sz="2000" dirty="0" smtClean="0"/>
          </a:p>
          <a:p>
            <a:endParaRPr lang="en-IN" sz="2000" dirty="0" smtClean="0"/>
          </a:p>
          <a:p>
            <a:r>
              <a:rPr lang="en-IN" sz="2000" dirty="0" err="1" smtClean="0"/>
              <a:t>Turnitin,s</a:t>
            </a:r>
            <a:r>
              <a:rPr lang="en-IN" sz="2000" dirty="0" smtClean="0"/>
              <a:t>  </a:t>
            </a:r>
            <a:r>
              <a:rPr lang="en-IN" sz="2000" dirty="0"/>
              <a:t>database includes billions of web pages: both current and archived content from the internet, a repository of works other students have submitted to </a:t>
            </a:r>
            <a:r>
              <a:rPr lang="en-IN" sz="2000" dirty="0" err="1"/>
              <a:t>Turnitin</a:t>
            </a:r>
            <a:r>
              <a:rPr lang="en-IN" sz="2000" dirty="0"/>
              <a:t> in the past, and a collection of documents, which comprises thousands of periodicals, journals, and publications.</a:t>
            </a:r>
          </a:p>
          <a:p>
            <a:endParaRPr lang="en-IN" sz="2000" dirty="0"/>
          </a:p>
        </p:txBody>
      </p:sp>
      <p:pic>
        <p:nvPicPr>
          <p:cNvPr id="6" name="Picture 5" descr="https://help.turnitin.com/Resources/Images/Feedback%20Studio/Instructor/TFS_Instructor_SimilarityReport_MatchOverviewHeading.png"/>
          <p:cNvPicPr/>
          <p:nvPr/>
        </p:nvPicPr>
        <p:blipFill>
          <a:blip r:embed="rId2">
            <a:extLst>
              <a:ext uri="{28A0092B-C50C-407E-A947-70E740481C1C}">
                <a14:useLocalDpi xmlns:a14="http://schemas.microsoft.com/office/drawing/2010/main" val="0"/>
              </a:ext>
            </a:extLst>
          </a:blip>
          <a:srcRect/>
          <a:stretch>
            <a:fillRect/>
          </a:stretch>
        </p:blipFill>
        <p:spPr bwMode="auto">
          <a:xfrm>
            <a:off x="4567237" y="5339644"/>
            <a:ext cx="3057525" cy="972650"/>
          </a:xfrm>
          <a:prstGeom prst="rect">
            <a:avLst/>
          </a:prstGeom>
          <a:noFill/>
          <a:ln>
            <a:noFill/>
          </a:ln>
        </p:spPr>
      </p:pic>
    </p:spTree>
    <p:extLst>
      <p:ext uri="{BB962C8B-B14F-4D97-AF65-F5344CB8AC3E}">
        <p14:creationId xmlns:p14="http://schemas.microsoft.com/office/powerpoint/2010/main" val="104056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5067"/>
          </a:xfrm>
        </p:spPr>
        <p:txBody>
          <a:bodyPr/>
          <a:lstStyle/>
          <a:p>
            <a:r>
              <a:rPr lang="en-IN" dirty="0" smtClean="0"/>
              <a:t>           Matching of Similarity Score</a:t>
            </a:r>
            <a:endParaRPr lang="en-IN" dirty="0"/>
          </a:p>
        </p:txBody>
      </p:sp>
      <p:sp>
        <p:nvSpPr>
          <p:cNvPr id="6" name="Content Placeholder 5"/>
          <p:cNvSpPr>
            <a:spLocks noGrp="1"/>
          </p:cNvSpPr>
          <p:nvPr>
            <p:ph idx="1"/>
          </p:nvPr>
        </p:nvSpPr>
        <p:spPr>
          <a:xfrm>
            <a:off x="677334" y="1524001"/>
            <a:ext cx="8596668" cy="4517362"/>
          </a:xfrm>
        </p:spPr>
        <p:txBody>
          <a:bodyPr>
            <a:normAutofit fontScale="92500" lnSpcReduction="10000"/>
          </a:bodyPr>
          <a:lstStyle/>
          <a:p>
            <a:r>
              <a:rPr lang="en-IN" dirty="0"/>
              <a:t>It is natural for an assignment to match against some of  its database. </a:t>
            </a:r>
          </a:p>
          <a:p>
            <a:r>
              <a:rPr lang="en-IN" dirty="0"/>
              <a:t>If you've used quotes and referenced correctly, there will be instances where it will find a match and that is totally OK! </a:t>
            </a:r>
          </a:p>
          <a:p>
            <a:r>
              <a:rPr lang="en-IN" dirty="0"/>
              <a:t>The similarity score simply highlights any matching areas in your paper so your </a:t>
            </a:r>
            <a:r>
              <a:rPr lang="en-IN" dirty="0" smtClean="0"/>
              <a:t>mentor </a:t>
            </a:r>
            <a:r>
              <a:rPr lang="en-IN" dirty="0"/>
              <a:t>can use this as an investigative tool to determine if the match is or is not acceptable.</a:t>
            </a:r>
          </a:p>
          <a:p>
            <a:r>
              <a:rPr lang="en-IN" dirty="0"/>
              <a:t> Similarity Reports provide a summary of matching or highly similar text found in a submitted paper. </a:t>
            </a:r>
          </a:p>
          <a:p>
            <a:r>
              <a:rPr lang="en-IN" dirty="0"/>
              <a:t>When a Similarity Report is available for viewing, a similarity score percentage will be made available. </a:t>
            </a:r>
          </a:p>
          <a:p>
            <a:r>
              <a:rPr lang="en-IN" dirty="0"/>
              <a:t>Similarity Reports that have not yet finished generating are represented by a </a:t>
            </a:r>
            <a:r>
              <a:rPr lang="en-IN" dirty="0" err="1"/>
              <a:t>grayed</a:t>
            </a:r>
            <a:r>
              <a:rPr lang="en-IN" dirty="0"/>
              <a:t> out icon in the Similarity column</a:t>
            </a:r>
            <a:r>
              <a:rPr lang="en-IN" dirty="0" smtClean="0"/>
              <a:t>.</a:t>
            </a:r>
          </a:p>
          <a:p>
            <a:r>
              <a:rPr lang="en-IN" dirty="0" smtClean="0"/>
              <a:t> </a:t>
            </a:r>
            <a:r>
              <a:rPr lang="en-IN" dirty="0"/>
              <a:t>Reports that are not available may not have generated yet, or assignment settings may be delaying the generation of the report.</a:t>
            </a:r>
          </a:p>
          <a:p>
            <a:r>
              <a:rPr lang="en-IN" dirty="0" smtClean="0"/>
              <a:t>   </a:t>
            </a:r>
            <a:endParaRPr lang="en-IN" dirty="0"/>
          </a:p>
        </p:txBody>
      </p:sp>
    </p:spTree>
    <p:extLst>
      <p:ext uri="{BB962C8B-B14F-4D97-AF65-F5344CB8AC3E}">
        <p14:creationId xmlns:p14="http://schemas.microsoft.com/office/powerpoint/2010/main" val="3819057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4756"/>
          </a:xfrm>
        </p:spPr>
        <p:txBody>
          <a:bodyPr/>
          <a:lstStyle/>
          <a:p>
            <a:r>
              <a:rPr lang="en-IN" dirty="0" smtClean="0"/>
              <a:t>               Similarity score………</a:t>
            </a:r>
            <a:endParaRPr lang="en-IN" dirty="0"/>
          </a:p>
        </p:txBody>
      </p:sp>
      <p:sp>
        <p:nvSpPr>
          <p:cNvPr id="3" name="Content Placeholder 2"/>
          <p:cNvSpPr>
            <a:spLocks noGrp="1"/>
          </p:cNvSpPr>
          <p:nvPr>
            <p:ph idx="1"/>
          </p:nvPr>
        </p:nvSpPr>
        <p:spPr>
          <a:xfrm>
            <a:off x="677333" y="1614311"/>
            <a:ext cx="9550399" cy="4809067"/>
          </a:xfrm>
        </p:spPr>
        <p:txBody>
          <a:bodyPr>
            <a:normAutofit/>
          </a:bodyPr>
          <a:lstStyle/>
          <a:p>
            <a:r>
              <a:rPr lang="en-IN" dirty="0"/>
              <a:t>Overwritten or resubmitted papers may not generate a new Similarity Report for a full 24 hours. </a:t>
            </a:r>
            <a:endParaRPr lang="en-IN" dirty="0" smtClean="0"/>
          </a:p>
          <a:p>
            <a:r>
              <a:rPr lang="en-IN" dirty="0" smtClean="0"/>
              <a:t>This </a:t>
            </a:r>
            <a:r>
              <a:rPr lang="en-IN" dirty="0"/>
              <a:t>delay is automatic and allows resubmissions to correctly generate without matching to the previous draft.</a:t>
            </a:r>
          </a:p>
          <a:p>
            <a:r>
              <a:rPr lang="en-IN" dirty="0" smtClean="0"/>
              <a:t>The colour </a:t>
            </a:r>
            <a:r>
              <a:rPr lang="en-IN" dirty="0"/>
              <a:t>of the report icon indicates the similarity score of the paper, based on the amount of matching or similar text that was uncovered. The percentage range is 0% to 100%. The possible similarity ranges are:</a:t>
            </a:r>
          </a:p>
          <a:p>
            <a:r>
              <a:rPr lang="en-IN" dirty="0"/>
              <a:t>•	Blue: No matching text</a:t>
            </a:r>
          </a:p>
          <a:p>
            <a:r>
              <a:rPr lang="en-IN" dirty="0"/>
              <a:t>•	Green: One word to 24% matching text</a:t>
            </a:r>
          </a:p>
          <a:p>
            <a:r>
              <a:rPr lang="en-IN" dirty="0"/>
              <a:t>•	Yellow: 25-49% matching text</a:t>
            </a:r>
          </a:p>
          <a:p>
            <a:r>
              <a:rPr lang="en-IN" dirty="0"/>
              <a:t>•	Orange: 50-74% matching text</a:t>
            </a:r>
          </a:p>
          <a:p>
            <a:r>
              <a:rPr lang="en-IN" dirty="0"/>
              <a:t>•	Red: 75-100% matching text</a:t>
            </a:r>
          </a:p>
          <a:p>
            <a:endParaRPr lang="en-IN" dirty="0"/>
          </a:p>
        </p:txBody>
      </p:sp>
    </p:spTree>
    <p:extLst>
      <p:ext uri="{BB962C8B-B14F-4D97-AF65-F5344CB8AC3E}">
        <p14:creationId xmlns:p14="http://schemas.microsoft.com/office/powerpoint/2010/main" val="198582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Colours of Similarity Score</a:t>
            </a:r>
            <a:endParaRPr lang="en-IN" dirty="0"/>
          </a:p>
        </p:txBody>
      </p:sp>
      <p:pic>
        <p:nvPicPr>
          <p:cNvPr id="4" name="Content Placeholder 3" descr="https://help.turnitin.com/Resources/Images/Feedback%20Studio/Instructor/TFS_Instructor_SimilarityReport_SimilarityExample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5022" y="2269068"/>
            <a:ext cx="8455378" cy="3601154"/>
          </a:xfrm>
          <a:prstGeom prst="rect">
            <a:avLst/>
          </a:prstGeom>
          <a:noFill/>
          <a:ln>
            <a:noFill/>
          </a:ln>
        </p:spPr>
      </p:pic>
    </p:spTree>
    <p:extLst>
      <p:ext uri="{BB962C8B-B14F-4D97-AF65-F5344CB8AC3E}">
        <p14:creationId xmlns:p14="http://schemas.microsoft.com/office/powerpoint/2010/main" val="3184820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26222" cy="936978"/>
          </a:xfrm>
        </p:spPr>
        <p:txBody>
          <a:bodyPr>
            <a:normAutofit/>
          </a:bodyPr>
          <a:lstStyle/>
          <a:p>
            <a:r>
              <a:rPr lang="en-IN" dirty="0" smtClean="0"/>
              <a:t>  </a:t>
            </a:r>
            <a:r>
              <a:rPr lang="en-IN" sz="2800" b="1" dirty="0" smtClean="0"/>
              <a:t>Student’s Guideline for Acceptable Similarity Score</a:t>
            </a:r>
            <a:endParaRPr lang="en-IN" sz="2800" b="1" dirty="0"/>
          </a:p>
        </p:txBody>
      </p:sp>
      <p:sp>
        <p:nvSpPr>
          <p:cNvPr id="3" name="Content Placeholder 2"/>
          <p:cNvSpPr>
            <a:spLocks noGrp="1"/>
          </p:cNvSpPr>
          <p:nvPr>
            <p:ph idx="1"/>
          </p:nvPr>
        </p:nvSpPr>
        <p:spPr>
          <a:xfrm>
            <a:off x="677334" y="1546579"/>
            <a:ext cx="8596668" cy="4494784"/>
          </a:xfrm>
        </p:spPr>
        <p:txBody>
          <a:bodyPr>
            <a:normAutofit/>
          </a:bodyPr>
          <a:lstStyle/>
          <a:p>
            <a:r>
              <a:rPr lang="en-IN" sz="2400" dirty="0"/>
              <a:t>Students, be sure to consult your </a:t>
            </a:r>
            <a:r>
              <a:rPr lang="en-IN" sz="2400" dirty="0" smtClean="0"/>
              <a:t>mentor for Institution’s policy for plagiarism </a:t>
            </a:r>
          </a:p>
          <a:p>
            <a:pPr marL="0" indent="0">
              <a:buNone/>
            </a:pPr>
            <a:endParaRPr lang="en-IN" sz="2400" dirty="0" smtClean="0"/>
          </a:p>
          <a:p>
            <a:r>
              <a:rPr lang="en-IN" sz="2400" dirty="0" smtClean="0"/>
              <a:t>You may  </a:t>
            </a:r>
            <a:r>
              <a:rPr lang="en-IN" sz="2400" dirty="0"/>
              <a:t>review your institution's </a:t>
            </a:r>
            <a:r>
              <a:rPr lang="en-IN" sz="2400" dirty="0" smtClean="0"/>
              <a:t> </a:t>
            </a:r>
            <a:r>
              <a:rPr lang="en-IN" sz="2400" dirty="0"/>
              <a:t>policies on what counts as an acceptable similarity score before you submit a paper. </a:t>
            </a:r>
            <a:endParaRPr lang="en-IN" sz="2400" dirty="0" smtClean="0"/>
          </a:p>
          <a:p>
            <a:pPr marL="0" indent="0">
              <a:buNone/>
            </a:pPr>
            <a:endParaRPr lang="en-IN" sz="2400" dirty="0" smtClean="0"/>
          </a:p>
          <a:p>
            <a:r>
              <a:rPr lang="en-IN" sz="2400" dirty="0" smtClean="0"/>
              <a:t>Every Institution , </a:t>
            </a:r>
            <a:r>
              <a:rPr lang="en-IN" sz="2400" dirty="0"/>
              <a:t>instructor, or assignment could very well have a different amount of matching text that is considered acceptable</a:t>
            </a:r>
          </a:p>
        </p:txBody>
      </p:sp>
    </p:spTree>
    <p:extLst>
      <p:ext uri="{BB962C8B-B14F-4D97-AF65-F5344CB8AC3E}">
        <p14:creationId xmlns:p14="http://schemas.microsoft.com/office/powerpoint/2010/main" val="2797574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a:xfrm>
            <a:off x="1388533" y="381000"/>
            <a:ext cx="7157156" cy="1371600"/>
          </a:xfrm>
        </p:spPr>
        <p:txBody>
          <a:bodyPr/>
          <a:lstStyle/>
          <a:p>
            <a:pPr eaLnBrk="1" hangingPunct="1"/>
            <a:r>
              <a:rPr lang="en-US" altLang="en-US" sz="3200" dirty="0">
                <a:solidFill>
                  <a:srgbClr val="FF0000"/>
                </a:solidFill>
              </a:rPr>
              <a:t>BE CREATIVE, AVOID PLAGIARISM</a:t>
            </a:r>
            <a:r>
              <a:rPr lang="en-US" altLang="en-US" sz="3200" dirty="0" smtClean="0">
                <a:solidFill>
                  <a:srgbClr val="FF0000"/>
                </a:solidFill>
              </a:rPr>
              <a:t>...</a:t>
            </a:r>
            <a:br>
              <a:rPr lang="en-US" altLang="en-US" sz="3200" dirty="0" smtClean="0">
                <a:solidFill>
                  <a:srgbClr val="FF0000"/>
                </a:solidFill>
              </a:rPr>
            </a:br>
            <a:r>
              <a:rPr lang="en-US" altLang="en-US" sz="3200" dirty="0" smtClean="0">
                <a:solidFill>
                  <a:srgbClr val="FF0000"/>
                </a:solidFill>
              </a:rPr>
              <a:t>and </a:t>
            </a:r>
            <a:r>
              <a:rPr lang="en-US" altLang="en-US" sz="3200" dirty="0">
                <a:solidFill>
                  <a:srgbClr val="FF0000"/>
                </a:solidFill>
              </a:rPr>
              <a:t>respect copyright</a:t>
            </a:r>
          </a:p>
        </p:txBody>
      </p:sp>
      <p:sp>
        <p:nvSpPr>
          <p:cNvPr id="28675" name="Rectangle 5"/>
          <p:cNvSpPr>
            <a:spLocks noGrp="1" noChangeArrowheads="1"/>
          </p:cNvSpPr>
          <p:nvPr>
            <p:ph type="subTitle" idx="1"/>
          </p:nvPr>
        </p:nvSpPr>
        <p:spPr/>
        <p:txBody>
          <a:bodyPr/>
          <a:lstStyle/>
          <a:p>
            <a:pPr eaLnBrk="1" hangingPunct="1">
              <a:defRPr/>
            </a:pPr>
            <a:r>
              <a:rPr lang="en-US" smtClean="0"/>
              <a:t> </a:t>
            </a:r>
          </a:p>
        </p:txBody>
      </p:sp>
      <p:pic>
        <p:nvPicPr>
          <p:cNvPr id="43012" name="Picture 10" descr="C:\Documents and Settings\Nancy\My Documents\My Pictures\PACA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133600"/>
            <a:ext cx="403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246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3"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
            <a:ext cx="7848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4800"/>
            <a:ext cx="7848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37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677334" y="869244"/>
            <a:ext cx="8596668" cy="1061156"/>
          </a:xfrm>
        </p:spPr>
        <p:txBody>
          <a:bodyPr/>
          <a:lstStyle/>
          <a:p>
            <a:r>
              <a:rPr lang="en-US" altLang="en-US" i="1" dirty="0" smtClean="0"/>
              <a:t>            </a:t>
            </a:r>
            <a:r>
              <a:rPr lang="en-US" altLang="en-US" i="1" dirty="0" smtClean="0">
                <a:solidFill>
                  <a:srgbClr val="0070C0"/>
                </a:solidFill>
              </a:rPr>
              <a:t>Wikipedia’s definition</a:t>
            </a:r>
            <a:endParaRPr lang="en-US" altLang="en-US" dirty="0" smtClean="0">
              <a:solidFill>
                <a:srgbClr val="0070C0"/>
              </a:solidFill>
            </a:endParaRPr>
          </a:p>
        </p:txBody>
      </p:sp>
      <p:sp>
        <p:nvSpPr>
          <p:cNvPr id="82947" name="Content Placeholder 2"/>
          <p:cNvSpPr>
            <a:spLocks noGrp="1"/>
          </p:cNvSpPr>
          <p:nvPr>
            <p:ph idx="1"/>
          </p:nvPr>
        </p:nvSpPr>
        <p:spPr>
          <a:xfrm>
            <a:off x="677334" y="2065866"/>
            <a:ext cx="8596668" cy="4210755"/>
          </a:xfrm>
        </p:spPr>
        <p:txBody>
          <a:bodyPr>
            <a:normAutofit/>
          </a:bodyPr>
          <a:lstStyle/>
          <a:p>
            <a:pPr>
              <a:buFont typeface="Arial" charset="0"/>
              <a:buNone/>
            </a:pPr>
            <a:r>
              <a:rPr lang="en-US" altLang="en-US" i="1" dirty="0" smtClean="0"/>
              <a:t>        The Wikipedia mentions explanation to plagiarism as referred</a:t>
            </a:r>
            <a:r>
              <a:rPr lang="en-US" altLang="en-US" b="1" i="1" dirty="0" smtClean="0"/>
              <a:t> </a:t>
            </a:r>
          </a:p>
          <a:p>
            <a:pPr>
              <a:buFont typeface="Arial" charset="0"/>
              <a:buNone/>
            </a:pPr>
            <a:endParaRPr lang="en-US" altLang="en-US" b="1" i="1" dirty="0" smtClean="0"/>
          </a:p>
          <a:p>
            <a:pPr>
              <a:buFont typeface="Arial" charset="0"/>
              <a:buNone/>
            </a:pPr>
            <a:r>
              <a:rPr lang="en-US" altLang="en-US" b="1" i="1" dirty="0" smtClean="0"/>
              <a:t>  </a:t>
            </a:r>
            <a:r>
              <a:rPr lang="en-US" altLang="en-US" sz="2800" b="1" i="1" dirty="0" smtClean="0">
                <a:solidFill>
                  <a:srgbClr val="FF0000"/>
                </a:solidFill>
              </a:rPr>
              <a:t>“Plagiarism is the "wrongful appropriation" and "purloining and publication" of another author's "language, thoughts, ideas, or expressions," and the representation of them as one's own original work.” </a:t>
            </a:r>
          </a:p>
          <a:p>
            <a:pPr>
              <a:buFont typeface="Arial" charset="0"/>
              <a:buNone/>
            </a:pPr>
            <a:endParaRPr lang="en-US" altLang="en-US" sz="2800" dirty="0" smtClean="0">
              <a:solidFill>
                <a:srgbClr val="FF0000"/>
              </a:solidFill>
            </a:endParaRPr>
          </a:p>
          <a:p>
            <a:pPr>
              <a:buFont typeface="Arial" charset="0"/>
              <a:buNone/>
            </a:pPr>
            <a:r>
              <a:rPr lang="en-US" altLang="en-US" dirty="0" smtClean="0">
                <a:solidFill>
                  <a:srgbClr val="FF0000"/>
                </a:solidFill>
              </a:rPr>
              <a:t>                        </a:t>
            </a:r>
            <a:r>
              <a:rPr lang="en-US" altLang="en-US" dirty="0" smtClean="0">
                <a:solidFill>
                  <a:srgbClr val="00B050"/>
                </a:solidFill>
              </a:rPr>
              <a:t>http://en.wikipedia.org/wiki/Plagiarism </a:t>
            </a:r>
          </a:p>
          <a:p>
            <a:pPr>
              <a:buFont typeface="Arial" charset="0"/>
              <a:buNone/>
            </a:pPr>
            <a:endParaRPr lang="en-US" altLang="en-US" dirty="0" smtClean="0">
              <a:solidFill>
                <a:srgbClr val="00B050"/>
              </a:solidFill>
            </a:endParaRPr>
          </a:p>
        </p:txBody>
      </p:sp>
    </p:spTree>
    <p:extLst>
      <p:ext uri="{BB962C8B-B14F-4D97-AF65-F5344CB8AC3E}">
        <p14:creationId xmlns:p14="http://schemas.microsoft.com/office/powerpoint/2010/main" val="85849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rtlCol="0">
            <a:normAutofit/>
          </a:bodyPr>
          <a:lstStyle/>
          <a:p>
            <a:pPr>
              <a:defRPr/>
            </a:pPr>
            <a:r>
              <a:rPr lang="en-US" dirty="0" smtClean="0">
                <a:solidFill>
                  <a:srgbClr val="0070C0"/>
                </a:solidFill>
              </a:rPr>
              <a:t>Ten main forms of Plagiarism</a:t>
            </a:r>
          </a:p>
        </p:txBody>
      </p:sp>
      <p:sp>
        <p:nvSpPr>
          <p:cNvPr id="3" name="Content Placeholder 2"/>
          <p:cNvSpPr>
            <a:spLocks noGrp="1"/>
          </p:cNvSpPr>
          <p:nvPr>
            <p:ph idx="1"/>
          </p:nvPr>
        </p:nvSpPr>
        <p:spPr>
          <a:xfrm>
            <a:off x="1377244" y="1066799"/>
            <a:ext cx="8833556" cy="5548489"/>
          </a:xfrm>
        </p:spPr>
        <p:txBody>
          <a:bodyPr rtlCol="0">
            <a:normAutofit fontScale="25000" lnSpcReduction="20000"/>
          </a:bodyPr>
          <a:lstStyle/>
          <a:p>
            <a:pPr marL="514350" indent="-514350">
              <a:buFont typeface="+mj-lt"/>
              <a:buAutoNum type="arabicPeriod"/>
              <a:defRPr/>
            </a:pPr>
            <a:endParaRPr lang="en-US" dirty="0" smtClean="0"/>
          </a:p>
          <a:p>
            <a:pPr marL="514350" indent="-514350">
              <a:buFont typeface="+mj-lt"/>
              <a:buAutoNum type="arabicPeriod"/>
              <a:defRPr/>
            </a:pPr>
            <a:r>
              <a:rPr lang="en-US" sz="9600" dirty="0">
                <a:latin typeface="+mj-lt"/>
              </a:rPr>
              <a:t>Submitting someone’s work as  your own.</a:t>
            </a:r>
          </a:p>
          <a:p>
            <a:pPr marL="514350" indent="-514350">
              <a:buFont typeface="+mj-lt"/>
              <a:buAutoNum type="arabicPeriod"/>
              <a:defRPr/>
            </a:pPr>
            <a:r>
              <a:rPr lang="en-US" sz="9600" dirty="0">
                <a:latin typeface="+mj-lt"/>
              </a:rPr>
              <a:t>Taking passages from  your own previous work without adding citations.</a:t>
            </a:r>
          </a:p>
          <a:p>
            <a:pPr marL="514350" indent="-514350">
              <a:buFont typeface="+mj-lt"/>
              <a:buAutoNum type="arabicPeriod"/>
              <a:defRPr/>
            </a:pPr>
            <a:r>
              <a:rPr lang="en-US" sz="9600" dirty="0">
                <a:latin typeface="+mj-lt"/>
              </a:rPr>
              <a:t>Re-writing someone’s work without properly citing sources.</a:t>
            </a:r>
          </a:p>
          <a:p>
            <a:pPr marL="514350" indent="-514350">
              <a:buFont typeface="+mj-lt"/>
              <a:buAutoNum type="arabicPeriod"/>
              <a:defRPr/>
            </a:pPr>
            <a:r>
              <a:rPr lang="en-US" sz="9600" dirty="0">
                <a:latin typeface="+mj-lt"/>
              </a:rPr>
              <a:t>Using quotations, but not citing the source.</a:t>
            </a:r>
          </a:p>
          <a:p>
            <a:pPr marL="514350" indent="-514350">
              <a:buFont typeface="+mj-lt"/>
              <a:buAutoNum type="arabicPeriod"/>
              <a:defRPr/>
            </a:pPr>
            <a:r>
              <a:rPr lang="en-US" sz="9600" dirty="0">
                <a:latin typeface="+mj-lt"/>
              </a:rPr>
              <a:t>Interweaving various sources together in the work without citing.</a:t>
            </a:r>
          </a:p>
          <a:p>
            <a:pPr marL="514350" indent="-514350">
              <a:buFont typeface="+mj-lt"/>
              <a:buAutoNum type="arabicPeriod"/>
              <a:defRPr/>
            </a:pPr>
            <a:r>
              <a:rPr lang="en-US" sz="9600" dirty="0">
                <a:latin typeface="+mj-lt"/>
              </a:rPr>
              <a:t>Citing some, but not all passages that should be cited.</a:t>
            </a:r>
          </a:p>
          <a:p>
            <a:pPr marL="514350" indent="-514350">
              <a:buFont typeface="+mj-lt"/>
              <a:buAutoNum type="arabicPeriod"/>
              <a:defRPr/>
            </a:pPr>
            <a:r>
              <a:rPr lang="en-US" sz="9600" dirty="0" err="1">
                <a:latin typeface="+mj-lt"/>
              </a:rPr>
              <a:t>Medling</a:t>
            </a:r>
            <a:r>
              <a:rPr lang="en-US" sz="9600" dirty="0">
                <a:latin typeface="+mj-lt"/>
              </a:rPr>
              <a:t> together cited and </a:t>
            </a:r>
            <a:r>
              <a:rPr lang="en-US" sz="9600" dirty="0" err="1">
                <a:latin typeface="+mj-lt"/>
              </a:rPr>
              <a:t>uncited</a:t>
            </a:r>
            <a:r>
              <a:rPr lang="en-US" sz="9600" dirty="0">
                <a:latin typeface="+mj-lt"/>
              </a:rPr>
              <a:t> sections of the piece.</a:t>
            </a:r>
          </a:p>
          <a:p>
            <a:pPr marL="514350" indent="-514350">
              <a:buFont typeface="+mj-lt"/>
              <a:buAutoNum type="arabicPeriod"/>
              <a:defRPr/>
            </a:pPr>
            <a:r>
              <a:rPr lang="en-US" sz="9600" dirty="0">
                <a:latin typeface="+mj-lt"/>
              </a:rPr>
              <a:t>Providing proper citations, but fail to change the structure and wording of the borrowed ideas enough.</a:t>
            </a:r>
          </a:p>
          <a:p>
            <a:pPr marL="514350" indent="-514350">
              <a:buFont typeface="+mj-lt"/>
              <a:buAutoNum type="arabicPeriod"/>
              <a:defRPr/>
            </a:pPr>
            <a:r>
              <a:rPr lang="en-US" sz="9600" dirty="0">
                <a:latin typeface="+mj-lt"/>
              </a:rPr>
              <a:t>Inaccurately citing the source.</a:t>
            </a:r>
          </a:p>
          <a:p>
            <a:pPr marL="514350" indent="-514350">
              <a:buFont typeface="+mj-lt"/>
              <a:buAutoNum type="arabicPeriod"/>
              <a:defRPr/>
            </a:pPr>
            <a:r>
              <a:rPr lang="en-US" sz="9600" dirty="0">
                <a:latin typeface="+mj-lt"/>
              </a:rPr>
              <a:t>Relying too heavily on other people’s work. Failing to bring original thought into the text.</a:t>
            </a:r>
          </a:p>
        </p:txBody>
      </p:sp>
    </p:spTree>
    <p:extLst>
      <p:ext uri="{BB962C8B-B14F-4D97-AF65-F5344CB8AC3E}">
        <p14:creationId xmlns:p14="http://schemas.microsoft.com/office/powerpoint/2010/main" val="3855950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normAutofit fontScale="90000"/>
          </a:bodyPr>
          <a:lstStyle/>
          <a:p>
            <a:r>
              <a:rPr lang="en-US" altLang="en-US" sz="5400" dirty="0" smtClean="0"/>
              <a:t>     </a:t>
            </a:r>
            <a:r>
              <a:rPr lang="en-US" altLang="en-US" sz="5400" dirty="0" smtClean="0">
                <a:solidFill>
                  <a:srgbClr val="0070C0"/>
                </a:solidFill>
              </a:rPr>
              <a:t>Key Terms for Plagiarism</a:t>
            </a:r>
            <a:endParaRPr lang="en-US" altLang="en-US" sz="5400" dirty="0">
              <a:solidFill>
                <a:srgbClr val="0070C0"/>
              </a:solidFill>
            </a:endParaRPr>
          </a:p>
        </p:txBody>
      </p:sp>
      <p:sp>
        <p:nvSpPr>
          <p:cNvPr id="80899" name="Content Placeholder 2"/>
          <p:cNvSpPr>
            <a:spLocks noGrp="1"/>
          </p:cNvSpPr>
          <p:nvPr>
            <p:ph idx="1"/>
          </p:nvPr>
        </p:nvSpPr>
        <p:spPr>
          <a:xfrm>
            <a:off x="677334" y="2246489"/>
            <a:ext cx="8596668" cy="3794874"/>
          </a:xfrm>
        </p:spPr>
        <p:txBody>
          <a:bodyPr>
            <a:normAutofit lnSpcReduction="10000"/>
          </a:bodyPr>
          <a:lstStyle/>
          <a:p>
            <a:pPr eaLnBrk="1" hangingPunct="1">
              <a:buClr>
                <a:schemeClr val="tx2"/>
              </a:buClr>
            </a:pPr>
            <a:r>
              <a:rPr lang="en-US" altLang="en-US" sz="4400" dirty="0" smtClean="0"/>
              <a:t>Source</a:t>
            </a:r>
          </a:p>
          <a:p>
            <a:pPr marL="0" indent="0" eaLnBrk="1" hangingPunct="1">
              <a:buClr>
                <a:schemeClr val="tx2"/>
              </a:buClr>
              <a:buNone/>
            </a:pPr>
            <a:endParaRPr lang="en-US" altLang="en-US" sz="4400" dirty="0"/>
          </a:p>
          <a:p>
            <a:pPr eaLnBrk="1" hangingPunct="1">
              <a:buClr>
                <a:schemeClr val="tx2"/>
              </a:buClr>
            </a:pPr>
            <a:r>
              <a:rPr lang="en-US" altLang="en-US" sz="4400" dirty="0" smtClean="0"/>
              <a:t>Citation</a:t>
            </a:r>
          </a:p>
          <a:p>
            <a:pPr marL="0" indent="0" eaLnBrk="1" hangingPunct="1">
              <a:buClr>
                <a:schemeClr val="tx2"/>
              </a:buClr>
              <a:buNone/>
            </a:pPr>
            <a:endParaRPr lang="en-US" altLang="en-US" sz="4400" dirty="0"/>
          </a:p>
          <a:p>
            <a:pPr eaLnBrk="1" hangingPunct="1">
              <a:buClr>
                <a:schemeClr val="tx2"/>
              </a:buClr>
            </a:pPr>
            <a:r>
              <a:rPr lang="en-US" altLang="en-US" sz="4400" dirty="0"/>
              <a:t>Common Knowledge</a:t>
            </a:r>
          </a:p>
          <a:p>
            <a:endParaRPr lang="en-US" altLang="en-US" dirty="0" smtClean="0"/>
          </a:p>
        </p:txBody>
      </p:sp>
    </p:spTree>
    <p:extLst>
      <p:ext uri="{BB962C8B-B14F-4D97-AF65-F5344CB8AC3E}">
        <p14:creationId xmlns:p14="http://schemas.microsoft.com/office/powerpoint/2010/main" val="271365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1981200" y="274638"/>
            <a:ext cx="8229600" cy="868362"/>
          </a:xfrm>
        </p:spPr>
        <p:txBody>
          <a:bodyPr/>
          <a:lstStyle/>
          <a:p>
            <a:r>
              <a:rPr lang="en-US" altLang="en-US" dirty="0" smtClean="0">
                <a:solidFill>
                  <a:srgbClr val="0070C0"/>
                </a:solidFill>
              </a:rPr>
              <a:t>     What is “source”?</a:t>
            </a:r>
          </a:p>
        </p:txBody>
      </p:sp>
      <p:sp>
        <p:nvSpPr>
          <p:cNvPr id="84995" name="Content Placeholder 2"/>
          <p:cNvSpPr>
            <a:spLocks noGrp="1"/>
          </p:cNvSpPr>
          <p:nvPr>
            <p:ph idx="1"/>
          </p:nvPr>
        </p:nvSpPr>
        <p:spPr>
          <a:xfrm>
            <a:off x="1981200" y="1219200"/>
            <a:ext cx="8229600" cy="5257800"/>
          </a:xfrm>
        </p:spPr>
        <p:txBody>
          <a:bodyPr/>
          <a:lstStyle/>
          <a:p>
            <a:pPr eaLnBrk="1" hangingPunct="1">
              <a:lnSpc>
                <a:spcPct val="90000"/>
              </a:lnSpc>
              <a:buFontTx/>
              <a:buNone/>
            </a:pPr>
            <a:r>
              <a:rPr lang="en-US" altLang="en-US" sz="2400" dirty="0"/>
              <a:t>     </a:t>
            </a:r>
            <a:r>
              <a:rPr lang="en-US" altLang="en-US" sz="2800" dirty="0"/>
              <a:t>Any person or text (online, print, broadcast, etc.) from which you get information that you use in your writing. </a:t>
            </a:r>
          </a:p>
          <a:p>
            <a:pPr lvl="1" eaLnBrk="1" hangingPunct="1">
              <a:lnSpc>
                <a:spcPct val="90000"/>
              </a:lnSpc>
              <a:buClr>
                <a:schemeClr val="tx2"/>
              </a:buClr>
            </a:pPr>
            <a:r>
              <a:rPr lang="en-US" altLang="en-US" sz="2400" dirty="0" smtClean="0"/>
              <a:t>A friend/coworker you interview</a:t>
            </a:r>
          </a:p>
          <a:p>
            <a:pPr lvl="1" eaLnBrk="1" hangingPunct="1">
              <a:lnSpc>
                <a:spcPct val="90000"/>
              </a:lnSpc>
              <a:buClr>
                <a:schemeClr val="tx2"/>
              </a:buClr>
            </a:pPr>
            <a:r>
              <a:rPr lang="en-US" altLang="en-US" sz="2400" dirty="0" smtClean="0"/>
              <a:t>A website you find through Google</a:t>
            </a:r>
          </a:p>
          <a:p>
            <a:pPr lvl="1" eaLnBrk="1" hangingPunct="1">
              <a:lnSpc>
                <a:spcPct val="90000"/>
              </a:lnSpc>
              <a:buClr>
                <a:schemeClr val="tx2"/>
              </a:buClr>
            </a:pPr>
            <a:r>
              <a:rPr lang="en-US" altLang="en-US" sz="2400" dirty="0" smtClean="0"/>
              <a:t>A comment made by someone else in a chatroom</a:t>
            </a:r>
          </a:p>
          <a:p>
            <a:pPr lvl="1" eaLnBrk="1" hangingPunct="1">
              <a:lnSpc>
                <a:spcPct val="90000"/>
              </a:lnSpc>
              <a:buClr>
                <a:schemeClr val="tx2"/>
              </a:buClr>
            </a:pPr>
            <a:r>
              <a:rPr lang="en-US" altLang="en-US" sz="2400" dirty="0" smtClean="0"/>
              <a:t>A newspaper or magazine article (online or in print)</a:t>
            </a:r>
          </a:p>
          <a:p>
            <a:pPr lvl="1" eaLnBrk="1" hangingPunct="1">
              <a:lnSpc>
                <a:spcPct val="90000"/>
              </a:lnSpc>
              <a:buClr>
                <a:schemeClr val="tx2"/>
              </a:buClr>
            </a:pPr>
            <a:r>
              <a:rPr lang="en-US" altLang="en-US" sz="2400" dirty="0" smtClean="0"/>
              <a:t>An article from a scholarly journal (online or in print)</a:t>
            </a:r>
          </a:p>
          <a:p>
            <a:pPr lvl="1" eaLnBrk="1" hangingPunct="1">
              <a:lnSpc>
                <a:spcPct val="90000"/>
              </a:lnSpc>
              <a:buClr>
                <a:schemeClr val="tx2"/>
              </a:buClr>
            </a:pPr>
            <a:r>
              <a:rPr lang="en-US" altLang="en-US" sz="2400" dirty="0" smtClean="0"/>
              <a:t>A television show</a:t>
            </a:r>
          </a:p>
          <a:p>
            <a:pPr lvl="1" eaLnBrk="1" hangingPunct="1">
              <a:lnSpc>
                <a:spcPct val="90000"/>
              </a:lnSpc>
              <a:buClr>
                <a:schemeClr val="tx2"/>
              </a:buClr>
            </a:pPr>
            <a:r>
              <a:rPr lang="en-US" altLang="en-US" sz="2400" dirty="0" smtClean="0"/>
              <a:t>Etc.</a:t>
            </a:r>
          </a:p>
          <a:p>
            <a:endParaRPr lang="en-US" altLang="en-US" dirty="0" smtClean="0"/>
          </a:p>
        </p:txBody>
      </p:sp>
    </p:spTree>
    <p:extLst>
      <p:ext uri="{BB962C8B-B14F-4D97-AF65-F5344CB8AC3E}">
        <p14:creationId xmlns:p14="http://schemas.microsoft.com/office/powerpoint/2010/main" val="2125392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677334" y="778933"/>
            <a:ext cx="8596668" cy="745068"/>
          </a:xfrm>
        </p:spPr>
        <p:txBody>
          <a:bodyPr/>
          <a:lstStyle/>
          <a:p>
            <a:r>
              <a:rPr lang="en-US" altLang="en-US" dirty="0" smtClean="0"/>
              <a:t>            </a:t>
            </a:r>
            <a:r>
              <a:rPr lang="en-US" altLang="en-US" dirty="0" smtClean="0">
                <a:solidFill>
                  <a:srgbClr val="0070C0"/>
                </a:solidFill>
              </a:rPr>
              <a:t>What does “Citation” mean?</a:t>
            </a:r>
          </a:p>
        </p:txBody>
      </p:sp>
      <p:sp>
        <p:nvSpPr>
          <p:cNvPr id="86019" name="Content Placeholder 2"/>
          <p:cNvSpPr>
            <a:spLocks noGrp="1"/>
          </p:cNvSpPr>
          <p:nvPr>
            <p:ph idx="1"/>
          </p:nvPr>
        </p:nvSpPr>
        <p:spPr>
          <a:xfrm>
            <a:off x="677334" y="1524002"/>
            <a:ext cx="8596668" cy="5204176"/>
          </a:xfrm>
        </p:spPr>
        <p:txBody>
          <a:bodyPr>
            <a:normAutofit lnSpcReduction="10000"/>
          </a:bodyPr>
          <a:lstStyle/>
          <a:p>
            <a:pPr eaLnBrk="1" hangingPunct="1">
              <a:lnSpc>
                <a:spcPct val="90000"/>
              </a:lnSpc>
              <a:spcAft>
                <a:spcPct val="30000"/>
              </a:spcAft>
              <a:buFont typeface="Wingdings" pitchFamily="2" charset="2"/>
              <a:buChar char="Ø"/>
            </a:pPr>
            <a:r>
              <a:rPr lang="en-US" altLang="en-US" sz="2400" b="1" dirty="0"/>
              <a:t>Citation, in the present  context, simply means clearly giving credit where credit is due.</a:t>
            </a:r>
          </a:p>
          <a:p>
            <a:pPr eaLnBrk="1" hangingPunct="1">
              <a:lnSpc>
                <a:spcPct val="90000"/>
              </a:lnSpc>
              <a:buFont typeface="Wingdings" pitchFamily="2" charset="2"/>
              <a:buChar char="Ø"/>
            </a:pPr>
            <a:r>
              <a:rPr lang="en-US" altLang="en-US" sz="2400" b="1" dirty="0"/>
              <a:t>Proper citation involves clearly indicating</a:t>
            </a:r>
            <a:r>
              <a:rPr lang="en-US" altLang="en-US" sz="2400" dirty="0"/>
              <a:t> </a:t>
            </a:r>
            <a:endParaRPr lang="en-US" altLang="en-US" sz="2400" dirty="0" smtClean="0"/>
          </a:p>
          <a:p>
            <a:pPr lvl="1" eaLnBrk="1" hangingPunct="1">
              <a:lnSpc>
                <a:spcPct val="90000"/>
              </a:lnSpc>
              <a:spcAft>
                <a:spcPct val="30000"/>
              </a:spcAft>
              <a:buClr>
                <a:schemeClr val="tx2"/>
              </a:buClr>
            </a:pPr>
            <a:r>
              <a:rPr lang="en-US" altLang="en-US" sz="2000" dirty="0" smtClean="0"/>
              <a:t>the </a:t>
            </a:r>
            <a:r>
              <a:rPr lang="en-US" altLang="en-US" sz="2000" dirty="0"/>
              <a:t>author, title, and publication information for the print, online, broadcast, and interview-based texts that you use (Include a Bibliography, Works Cited, or References section)</a:t>
            </a:r>
          </a:p>
          <a:p>
            <a:pPr lvl="1" eaLnBrk="1" hangingPunct="1">
              <a:lnSpc>
                <a:spcPct val="90000"/>
              </a:lnSpc>
              <a:spcAft>
                <a:spcPct val="30000"/>
              </a:spcAft>
              <a:buClr>
                <a:schemeClr val="tx2"/>
              </a:buClr>
            </a:pPr>
            <a:r>
              <a:rPr lang="en-US" altLang="en-US" sz="2000" dirty="0"/>
              <a:t>which words and ideas come from which sources (Include in-text citations or footnote/endnote notations)</a:t>
            </a:r>
          </a:p>
          <a:p>
            <a:pPr lvl="1" eaLnBrk="1" hangingPunct="1">
              <a:lnSpc>
                <a:spcPct val="90000"/>
              </a:lnSpc>
              <a:spcAft>
                <a:spcPct val="30000"/>
              </a:spcAft>
              <a:buClr>
                <a:schemeClr val="tx2"/>
              </a:buClr>
            </a:pPr>
            <a:r>
              <a:rPr lang="en-US" altLang="en-US" sz="2000" dirty="0"/>
              <a:t>when you are moving from your own words and ideas to the words and/or ideas of another (Include source writer’s name and signal phrase)</a:t>
            </a:r>
          </a:p>
          <a:p>
            <a:pPr lvl="1" eaLnBrk="1" hangingPunct="1">
              <a:lnSpc>
                <a:spcPct val="90000"/>
              </a:lnSpc>
              <a:spcAft>
                <a:spcPct val="30000"/>
              </a:spcAft>
              <a:buClr>
                <a:schemeClr val="tx2"/>
              </a:buClr>
            </a:pPr>
            <a:r>
              <a:rPr lang="en-US" altLang="en-US" sz="2000" dirty="0"/>
              <a:t>A Signal Phrase is a word or group of words that lets your reader know when words and ideas in your writing come from another source.</a:t>
            </a:r>
          </a:p>
          <a:p>
            <a:pPr lvl="1" eaLnBrk="1" hangingPunct="1">
              <a:lnSpc>
                <a:spcPct val="90000"/>
              </a:lnSpc>
              <a:spcAft>
                <a:spcPct val="30000"/>
              </a:spcAft>
              <a:buClr>
                <a:schemeClr val="tx2"/>
              </a:buClr>
            </a:pPr>
            <a:endParaRPr lang="en-US" altLang="en-US" sz="2000" dirty="0"/>
          </a:p>
        </p:txBody>
      </p:sp>
    </p:spTree>
    <p:extLst>
      <p:ext uri="{BB962C8B-B14F-4D97-AF65-F5344CB8AC3E}">
        <p14:creationId xmlns:p14="http://schemas.microsoft.com/office/powerpoint/2010/main" val="567343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1981200" y="274638"/>
            <a:ext cx="7298267" cy="792162"/>
          </a:xfrm>
        </p:spPr>
        <p:txBody>
          <a:bodyPr/>
          <a:lstStyle/>
          <a:p>
            <a:r>
              <a:rPr lang="en-US" altLang="en-US" dirty="0" smtClean="0">
                <a:solidFill>
                  <a:srgbClr val="0070C0"/>
                </a:solidFill>
              </a:rPr>
              <a:t>What is common knowledge?</a:t>
            </a:r>
          </a:p>
        </p:txBody>
      </p:sp>
      <p:sp>
        <p:nvSpPr>
          <p:cNvPr id="87043" name="Content Placeholder 2"/>
          <p:cNvSpPr>
            <a:spLocks noGrp="1"/>
          </p:cNvSpPr>
          <p:nvPr>
            <p:ph idx="1"/>
          </p:nvPr>
        </p:nvSpPr>
        <p:spPr>
          <a:xfrm>
            <a:off x="1981200" y="1603022"/>
            <a:ext cx="7975600" cy="4645378"/>
          </a:xfrm>
        </p:spPr>
        <p:txBody>
          <a:bodyPr>
            <a:normAutofit/>
          </a:bodyPr>
          <a:lstStyle/>
          <a:p>
            <a:pPr eaLnBrk="1" hangingPunct="1"/>
            <a:r>
              <a:rPr lang="en-US" altLang="en-US" sz="2400" dirty="0" smtClean="0"/>
              <a:t>A well-known fact.</a:t>
            </a:r>
          </a:p>
          <a:p>
            <a:pPr eaLnBrk="1" hangingPunct="1"/>
            <a:r>
              <a:rPr lang="en-US" altLang="en-US" sz="2400" dirty="0" smtClean="0"/>
              <a:t>Information that is likely to appear in numerous sources and to be familiar to large numbers of people.</a:t>
            </a:r>
          </a:p>
          <a:p>
            <a:pPr eaLnBrk="1" hangingPunct="1"/>
            <a:r>
              <a:rPr lang="en-US" altLang="en-US" sz="2400" dirty="0" smtClean="0"/>
              <a:t>This is the only time you do not need to cite information, provided that you </a:t>
            </a:r>
            <a:r>
              <a:rPr lang="en-US" altLang="en-US" sz="2400" u="sng" dirty="0" smtClean="0"/>
              <a:t>do not copy that information word-for-word from a source.</a:t>
            </a:r>
          </a:p>
          <a:p>
            <a:pPr eaLnBrk="1" hangingPunct="1"/>
            <a:r>
              <a:rPr lang="en-US" altLang="en-US" sz="2400" dirty="0" smtClean="0"/>
              <a:t>If you are not sure if the information you want to use meets these definitions, cite it.</a:t>
            </a:r>
          </a:p>
          <a:p>
            <a:endParaRPr lang="en-US" altLang="en-US" sz="2400" dirty="0" smtClean="0"/>
          </a:p>
        </p:txBody>
      </p:sp>
    </p:spTree>
    <p:extLst>
      <p:ext uri="{BB962C8B-B14F-4D97-AF65-F5344CB8AC3E}">
        <p14:creationId xmlns:p14="http://schemas.microsoft.com/office/powerpoint/2010/main" val="2911183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213</TotalTime>
  <Words>2274</Words>
  <Application>Microsoft Office PowerPoint</Application>
  <PresentationFormat>Widescreen</PresentationFormat>
  <Paragraphs>243</Paragraphs>
  <Slides>37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Miriam</vt:lpstr>
      <vt:lpstr>Times New Roman</vt:lpstr>
      <vt:lpstr>Trebuchet MS</vt:lpstr>
      <vt:lpstr>Wingdings</vt:lpstr>
      <vt:lpstr>Wingdings 3</vt:lpstr>
      <vt:lpstr>Facet</vt:lpstr>
      <vt:lpstr>Plagiarism in Science</vt:lpstr>
      <vt:lpstr>   Plagiarism is Academic dishonesty</vt:lpstr>
      <vt:lpstr>          Definition of Plagiarism</vt:lpstr>
      <vt:lpstr>            Wikipedia’s definition</vt:lpstr>
      <vt:lpstr>Ten main forms of Plagiarism</vt:lpstr>
      <vt:lpstr>     Key Terms for Plagiarism</vt:lpstr>
      <vt:lpstr>     What is “source”?</vt:lpstr>
      <vt:lpstr>            What does “Citation” mean?</vt:lpstr>
      <vt:lpstr>What is common knowledge?</vt:lpstr>
      <vt:lpstr>        Tips for Avoiding Plagiarism: (Common Knowledge)</vt:lpstr>
      <vt:lpstr>   Intentional (Deliberate) Plagiarism   </vt:lpstr>
      <vt:lpstr>            Unintentional(Negligent) Plagiarism</vt:lpstr>
      <vt:lpstr> How  to avoid unintentional Plagiarism? </vt:lpstr>
      <vt:lpstr>                 Research Don’ts</vt:lpstr>
      <vt:lpstr>          Tips for Avoiding Plagiarism:                             3 Word Rule</vt:lpstr>
      <vt:lpstr>                        Red Flag</vt:lpstr>
      <vt:lpstr>     Essential requirement for students</vt:lpstr>
      <vt:lpstr>Procedure for handling alleged Plagiarism</vt:lpstr>
      <vt:lpstr>             Punishment for plagiarism</vt:lpstr>
      <vt:lpstr>            Types of Plagiarism</vt:lpstr>
      <vt:lpstr>                 Types of Plagiarism</vt:lpstr>
      <vt:lpstr>                What is “Paraphrasing”?</vt:lpstr>
      <vt:lpstr>           Summaries and Paraphrases</vt:lpstr>
      <vt:lpstr>          Plagiarism  and Paraphrasing</vt:lpstr>
      <vt:lpstr>Top 10 FREE Plagiarism Detection Tools </vt:lpstr>
      <vt:lpstr>Top 10 FREE Plagiarism Detection Tools </vt:lpstr>
      <vt:lpstr>             Free softwares contd…..</vt:lpstr>
      <vt:lpstr>Free softwares (contd)…..</vt:lpstr>
      <vt:lpstr>      Softwares for Plagiarism check</vt:lpstr>
      <vt:lpstr>                Who can use Turnitin? </vt:lpstr>
      <vt:lpstr>  Interpreting the Similarity Report by  TURNITIN                       </vt:lpstr>
      <vt:lpstr>           Matching of Similarity Score</vt:lpstr>
      <vt:lpstr>               Similarity score………</vt:lpstr>
      <vt:lpstr>          Colours of Similarity Score</vt:lpstr>
      <vt:lpstr>  Student’s Guideline for Acceptable Similarity Score</vt:lpstr>
      <vt:lpstr>BE CREATIVE, AVOID PLAGIARISM... and respect copyright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dc:creator>
  <cp:lastModifiedBy>Krishna</cp:lastModifiedBy>
  <cp:revision>20</cp:revision>
  <dcterms:created xsi:type="dcterms:W3CDTF">2021-02-20T15:58:07Z</dcterms:created>
  <dcterms:modified xsi:type="dcterms:W3CDTF">2021-10-25T15:12:37Z</dcterms:modified>
</cp:coreProperties>
</file>