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80" r:id="rId20"/>
    <p:sldId id="276" r:id="rId21"/>
    <p:sldId id="277"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snapToGrid="0">
      <p:cViewPr varScale="1">
        <p:scale>
          <a:sx n="80" d="100"/>
          <a:sy n="80" d="100"/>
        </p:scale>
        <p:origin x="33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C60B4B-222A-4AEE-A5DE-7423E1C56B77}" type="datetimeFigureOut">
              <a:rPr lang="en-IN" smtClean="0"/>
              <a:t>26-10-2021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F3D45F-639A-4998-AAFE-11CBC50A56AD}" type="slidenum">
              <a:rPr lang="en-IN" smtClean="0"/>
              <a:t>‹#›</a:t>
            </a:fld>
            <a:endParaRPr lang="en-IN"/>
          </a:p>
        </p:txBody>
      </p:sp>
    </p:spTree>
    <p:extLst>
      <p:ext uri="{BB962C8B-B14F-4D97-AF65-F5344CB8AC3E}">
        <p14:creationId xmlns:p14="http://schemas.microsoft.com/office/powerpoint/2010/main" val="1722312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7208D51-D3A9-4805-926C-837F24081034}" type="slidenum">
              <a:rPr lang="en-US" smtClean="0"/>
              <a:t>3</a:t>
            </a:fld>
            <a:endParaRPr lang="en-US"/>
          </a:p>
        </p:txBody>
      </p:sp>
    </p:spTree>
    <p:extLst>
      <p:ext uri="{BB962C8B-B14F-4D97-AF65-F5344CB8AC3E}">
        <p14:creationId xmlns:p14="http://schemas.microsoft.com/office/powerpoint/2010/main" val="3376836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AF3D45F-639A-4998-AAFE-11CBC50A56AD}" type="slidenum">
              <a:rPr lang="en-IN" smtClean="0"/>
              <a:t>16</a:t>
            </a:fld>
            <a:endParaRPr lang="en-IN"/>
          </a:p>
        </p:txBody>
      </p:sp>
    </p:spTree>
    <p:extLst>
      <p:ext uri="{BB962C8B-B14F-4D97-AF65-F5344CB8AC3E}">
        <p14:creationId xmlns:p14="http://schemas.microsoft.com/office/powerpoint/2010/main" val="2499083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AF3D45F-639A-4998-AAFE-11CBC50A56AD}" type="slidenum">
              <a:rPr lang="en-IN" smtClean="0"/>
              <a:t>22</a:t>
            </a:fld>
            <a:endParaRPr lang="en-IN"/>
          </a:p>
        </p:txBody>
      </p:sp>
    </p:spTree>
    <p:extLst>
      <p:ext uri="{BB962C8B-B14F-4D97-AF65-F5344CB8AC3E}">
        <p14:creationId xmlns:p14="http://schemas.microsoft.com/office/powerpoint/2010/main" val="1525838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10/26/2021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4133" y="745067"/>
            <a:ext cx="10848623" cy="835377"/>
          </a:xfrm>
        </p:spPr>
        <p:txBody>
          <a:bodyPr/>
          <a:lstStyle/>
          <a:p>
            <a:r>
              <a:rPr lang="en-IN" dirty="0" smtClean="0"/>
              <a:t>Tips for appearing in an interview</a:t>
            </a:r>
            <a:endParaRPr lang="en-IN" dirty="0"/>
          </a:p>
        </p:txBody>
      </p:sp>
      <p:sp>
        <p:nvSpPr>
          <p:cNvPr id="3" name="Subtitle 2"/>
          <p:cNvSpPr>
            <a:spLocks noGrp="1"/>
          </p:cNvSpPr>
          <p:nvPr>
            <p:ph type="subTitle" idx="1"/>
          </p:nvPr>
        </p:nvSpPr>
        <p:spPr>
          <a:xfrm>
            <a:off x="993423" y="2788357"/>
            <a:ext cx="7044266" cy="3093154"/>
          </a:xfrm>
        </p:spPr>
        <p:txBody>
          <a:bodyPr>
            <a:normAutofit fontScale="62500" lnSpcReduction="20000"/>
          </a:bodyPr>
          <a:lstStyle/>
          <a:p>
            <a:r>
              <a:rPr lang="en-IN" sz="4600" dirty="0" err="1" smtClean="0">
                <a:solidFill>
                  <a:srgbClr val="002060"/>
                </a:solidFill>
              </a:rPr>
              <a:t>Prof.</a:t>
            </a:r>
            <a:r>
              <a:rPr lang="en-IN" sz="4600" dirty="0" smtClean="0">
                <a:solidFill>
                  <a:srgbClr val="002060"/>
                </a:solidFill>
              </a:rPr>
              <a:t> Krishna </a:t>
            </a:r>
            <a:r>
              <a:rPr lang="en-IN" sz="4600" dirty="0" err="1" smtClean="0">
                <a:solidFill>
                  <a:srgbClr val="002060"/>
                </a:solidFill>
              </a:rPr>
              <a:t>Misra</a:t>
            </a:r>
            <a:endParaRPr lang="en-IN" sz="4600" dirty="0" smtClean="0">
              <a:solidFill>
                <a:srgbClr val="002060"/>
              </a:solidFill>
            </a:endParaRPr>
          </a:p>
          <a:p>
            <a:r>
              <a:rPr lang="en-IN" sz="4600" dirty="0" smtClean="0">
                <a:solidFill>
                  <a:srgbClr val="002060"/>
                </a:solidFill>
              </a:rPr>
              <a:t>IIIT-Allahabad</a:t>
            </a:r>
          </a:p>
          <a:p>
            <a:endParaRPr lang="en-IN" dirty="0"/>
          </a:p>
          <a:p>
            <a:endParaRPr lang="en-IN" dirty="0" smtClean="0"/>
          </a:p>
          <a:p>
            <a:endParaRPr lang="en-IN" dirty="0"/>
          </a:p>
          <a:p>
            <a:endParaRPr lang="en-IN" dirty="0" smtClean="0"/>
          </a:p>
          <a:p>
            <a:endParaRPr lang="en-IN" dirty="0"/>
          </a:p>
          <a:p>
            <a:endParaRPr lang="en-IN" dirty="0" smtClean="0"/>
          </a:p>
          <a:p>
            <a:r>
              <a:rPr lang="en-IN" sz="3200" dirty="0" smtClean="0"/>
              <a:t>Dated </a:t>
            </a:r>
            <a:r>
              <a:rPr lang="en-IN" sz="3200" dirty="0" smtClean="0"/>
              <a:t>Oct.27, </a:t>
            </a:r>
            <a:r>
              <a:rPr lang="en-IN" sz="3200" dirty="0" smtClean="0"/>
              <a:t>2021</a:t>
            </a:r>
            <a:endParaRPr lang="en-IN" sz="3200" dirty="0"/>
          </a:p>
        </p:txBody>
      </p:sp>
    </p:spTree>
    <p:extLst>
      <p:ext uri="{BB962C8B-B14F-4D97-AF65-F5344CB8AC3E}">
        <p14:creationId xmlns:p14="http://schemas.microsoft.com/office/powerpoint/2010/main" val="1210818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4558" y="505326"/>
            <a:ext cx="9236242" cy="962526"/>
          </a:xfrm>
        </p:spPr>
        <p:txBody>
          <a:bodyPr>
            <a:normAutofit fontScale="90000"/>
          </a:bodyPr>
          <a:lstStyle/>
          <a:p>
            <a:r>
              <a:rPr lang="en-US" sz="4000" b="1" dirty="0" smtClean="0"/>
              <a:t>  </a:t>
            </a:r>
            <a:r>
              <a:rPr lang="en-US" sz="4000" b="1" dirty="0" smtClean="0">
                <a:solidFill>
                  <a:srgbClr val="002060"/>
                </a:solidFill>
              </a:rPr>
              <a:t>Get </a:t>
            </a:r>
            <a:r>
              <a:rPr lang="en-US" sz="4000" b="1" dirty="0">
                <a:solidFill>
                  <a:srgbClr val="002060"/>
                </a:solidFill>
              </a:rPr>
              <a:t>on the same side as the interviewer</a:t>
            </a:r>
            <a:endParaRPr lang="en-US" dirty="0">
              <a:solidFill>
                <a:srgbClr val="002060"/>
              </a:solidFill>
            </a:endParaRPr>
          </a:p>
        </p:txBody>
      </p:sp>
      <p:sp>
        <p:nvSpPr>
          <p:cNvPr id="3" name="Content Placeholder 2"/>
          <p:cNvSpPr>
            <a:spLocks noGrp="1"/>
          </p:cNvSpPr>
          <p:nvPr>
            <p:ph idx="1"/>
          </p:nvPr>
        </p:nvSpPr>
        <p:spPr>
          <a:xfrm>
            <a:off x="1143000" y="1467852"/>
            <a:ext cx="9067800" cy="4932947"/>
          </a:xfrm>
        </p:spPr>
        <p:txBody>
          <a:bodyPr>
            <a:normAutofit/>
          </a:bodyPr>
          <a:lstStyle/>
          <a:p>
            <a:pPr>
              <a:buFont typeface="Wingdings" panose="05000000000000000000" pitchFamily="2" charset="2"/>
              <a:buChar char="q"/>
            </a:pPr>
            <a:r>
              <a:rPr lang="en-US" sz="2400" dirty="0"/>
              <a:t>Many interviewers view job interviews as adversarial: Candidates are going to try to pry an offer out of the interviewer, and the interviewer's job is to hold onto it. </a:t>
            </a:r>
            <a:endParaRPr lang="en-US" sz="2400" dirty="0" smtClean="0"/>
          </a:p>
          <a:p>
            <a:pPr>
              <a:buFont typeface="Wingdings" panose="05000000000000000000" pitchFamily="2" charset="2"/>
              <a:buChar char="q"/>
            </a:pPr>
            <a:r>
              <a:rPr lang="en-US" sz="2400" dirty="0" smtClean="0"/>
              <a:t>Your </a:t>
            </a:r>
            <a:r>
              <a:rPr lang="en-US" sz="2400" dirty="0"/>
              <a:t>job is to transform this "tug of war" into a relationship in which you're both on the same side. </a:t>
            </a:r>
            <a:endParaRPr lang="en-US" sz="2400" dirty="0" smtClean="0"/>
          </a:p>
          <a:p>
            <a:pPr>
              <a:buFont typeface="Wingdings" panose="05000000000000000000" pitchFamily="2" charset="2"/>
              <a:buChar char="q"/>
            </a:pPr>
            <a:r>
              <a:rPr lang="en-US" sz="2400" dirty="0" smtClean="0"/>
              <a:t>You </a:t>
            </a:r>
            <a:r>
              <a:rPr lang="en-US" sz="2400" dirty="0"/>
              <a:t>could say something as simple as, "I'm happy to have the chance to learn more about your company and to let you learn more about me, so we can see if this is going to be a good match or not</a:t>
            </a:r>
            <a:r>
              <a:rPr lang="en-US" sz="2400" dirty="0" smtClean="0"/>
              <a:t>.</a:t>
            </a:r>
          </a:p>
          <a:p>
            <a:pPr>
              <a:buFont typeface="Wingdings" panose="05000000000000000000" pitchFamily="2" charset="2"/>
              <a:buChar char="q"/>
            </a:pPr>
            <a:r>
              <a:rPr lang="en-US" sz="2400" dirty="0" smtClean="0"/>
              <a:t> </a:t>
            </a:r>
            <a:r>
              <a:rPr lang="en-US" sz="2400" dirty="0"/>
              <a:t>I always think that the worst thing that can happen is to be hired into a job that's wrong for you – then nobody's happy!"</a:t>
            </a:r>
          </a:p>
        </p:txBody>
      </p:sp>
    </p:spTree>
    <p:extLst>
      <p:ext uri="{BB962C8B-B14F-4D97-AF65-F5344CB8AC3E}">
        <p14:creationId xmlns:p14="http://schemas.microsoft.com/office/powerpoint/2010/main" val="3464936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7221" y="-1"/>
            <a:ext cx="8983579" cy="1407696"/>
          </a:xfrm>
        </p:spPr>
        <p:txBody>
          <a:bodyPr>
            <a:noAutofit/>
          </a:bodyPr>
          <a:lstStyle/>
          <a:p>
            <a:r>
              <a:rPr lang="en-US" sz="3200" b="1" dirty="0" smtClean="0">
                <a:solidFill>
                  <a:srgbClr val="002060"/>
                </a:solidFill>
              </a:rPr>
              <a:t/>
            </a:r>
            <a:br>
              <a:rPr lang="en-US" sz="3200" b="1" dirty="0" smtClean="0">
                <a:solidFill>
                  <a:srgbClr val="002060"/>
                </a:solidFill>
              </a:rPr>
            </a:br>
            <a:r>
              <a:rPr lang="en-US" sz="3200" b="1" dirty="0" smtClean="0">
                <a:solidFill>
                  <a:srgbClr val="002060"/>
                </a:solidFill>
              </a:rPr>
              <a:t>Be </a:t>
            </a:r>
            <a:r>
              <a:rPr lang="en-US" sz="3200" b="1" dirty="0">
                <a:solidFill>
                  <a:srgbClr val="002060"/>
                </a:solidFill>
              </a:rPr>
              <a:t>assertive and take responsibility for the interview.</a:t>
            </a:r>
          </a:p>
        </p:txBody>
      </p:sp>
      <p:sp>
        <p:nvSpPr>
          <p:cNvPr id="3" name="Content Placeholder 2"/>
          <p:cNvSpPr>
            <a:spLocks noGrp="1"/>
          </p:cNvSpPr>
          <p:nvPr>
            <p:ph idx="1"/>
          </p:nvPr>
        </p:nvSpPr>
        <p:spPr>
          <a:xfrm>
            <a:off x="1130968" y="1804736"/>
            <a:ext cx="9079832" cy="4764505"/>
          </a:xfrm>
        </p:spPr>
        <p:txBody>
          <a:bodyPr>
            <a:normAutofit/>
          </a:bodyPr>
          <a:lstStyle/>
          <a:p>
            <a:r>
              <a:rPr lang="en-US" sz="2400" dirty="0"/>
              <a:t>Perhaps out of the effort to be polite, some usually assertive candidates become overly passive during job interviews. </a:t>
            </a:r>
            <a:endParaRPr lang="en-US" sz="2400" dirty="0" smtClean="0"/>
          </a:p>
          <a:p>
            <a:r>
              <a:rPr lang="en-US" sz="2400" dirty="0" smtClean="0"/>
              <a:t>But </a:t>
            </a:r>
            <a:r>
              <a:rPr lang="en-US" sz="2400" dirty="0"/>
              <a:t>politeness doesn't equal passivity. </a:t>
            </a:r>
            <a:endParaRPr lang="en-US" sz="2400" dirty="0" smtClean="0"/>
          </a:p>
          <a:p>
            <a:r>
              <a:rPr lang="en-US" sz="2400" dirty="0" smtClean="0"/>
              <a:t>An </a:t>
            </a:r>
            <a:r>
              <a:rPr lang="en-US" sz="2400" dirty="0"/>
              <a:t>interview is like any other conversation – it’s a dance in which you and a partner move together, both responding to the other. </a:t>
            </a:r>
            <a:endParaRPr lang="en-US" sz="2400" dirty="0" smtClean="0"/>
          </a:p>
          <a:p>
            <a:r>
              <a:rPr lang="en-US" sz="2400" dirty="0" smtClean="0"/>
              <a:t>Don't </a:t>
            </a:r>
            <a:r>
              <a:rPr lang="en-US" sz="2400" dirty="0"/>
              <a:t>make the mistake of just sitting there waiting for the interviewer to ask you about that Nobel Prize you won. </a:t>
            </a:r>
            <a:endParaRPr lang="en-US" sz="2400" dirty="0" smtClean="0"/>
          </a:p>
          <a:p>
            <a:r>
              <a:rPr lang="en-US" sz="2400" dirty="0" smtClean="0"/>
              <a:t>It's </a:t>
            </a:r>
            <a:r>
              <a:rPr lang="en-US" sz="2400" dirty="0"/>
              <a:t>your responsibility to make sure he walks away knowing your key selling points</a:t>
            </a:r>
            <a:r>
              <a:rPr lang="en-US" dirty="0"/>
              <a:t>.</a:t>
            </a:r>
          </a:p>
        </p:txBody>
      </p:sp>
    </p:spTree>
    <p:extLst>
      <p:ext uri="{BB962C8B-B14F-4D97-AF65-F5344CB8AC3E}">
        <p14:creationId xmlns:p14="http://schemas.microsoft.com/office/powerpoint/2010/main" val="2873830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9726" y="274637"/>
            <a:ext cx="8791074" cy="952584"/>
          </a:xfrm>
        </p:spPr>
        <p:txBody>
          <a:bodyPr>
            <a:noAutofit/>
          </a:bodyPr>
          <a:lstStyle/>
          <a:p>
            <a:r>
              <a:rPr lang="en-US" sz="2800" b="1" dirty="0">
                <a:solidFill>
                  <a:srgbClr val="002060"/>
                </a:solidFill>
              </a:rPr>
              <a:t>Be ready to handle illegal and inappropriate questions</a:t>
            </a:r>
          </a:p>
        </p:txBody>
      </p:sp>
      <p:sp>
        <p:nvSpPr>
          <p:cNvPr id="3" name="Content Placeholder 2"/>
          <p:cNvSpPr>
            <a:spLocks noGrp="1"/>
          </p:cNvSpPr>
          <p:nvPr>
            <p:ph idx="1"/>
          </p:nvPr>
        </p:nvSpPr>
        <p:spPr>
          <a:xfrm>
            <a:off x="1203158" y="1407695"/>
            <a:ext cx="8855242" cy="5089358"/>
          </a:xfrm>
        </p:spPr>
        <p:txBody>
          <a:bodyPr>
            <a:noAutofit/>
          </a:bodyPr>
          <a:lstStyle/>
          <a:p>
            <a:pPr marL="114300" indent="-457200">
              <a:lnSpc>
                <a:spcPct val="115000"/>
              </a:lnSpc>
              <a:spcBef>
                <a:spcPts val="0"/>
              </a:spcBef>
              <a:spcAft>
                <a:spcPts val="1000"/>
              </a:spcAft>
              <a:buFont typeface="Wingdings" panose="05000000000000000000" pitchFamily="2" charset="2"/>
              <a:buChar char="q"/>
            </a:pPr>
            <a:r>
              <a:rPr lang="en-US" sz="2000" dirty="0">
                <a:ea typeface="Calibri"/>
                <a:cs typeface="Times New Roman"/>
              </a:rPr>
              <a:t>Interview questions about your race, age, gender, religion, marital status, and sexual orientation are inappropriate and in many areas illegal. </a:t>
            </a:r>
          </a:p>
          <a:p>
            <a:pPr marL="114300" indent="-457200">
              <a:lnSpc>
                <a:spcPct val="115000"/>
              </a:lnSpc>
              <a:spcBef>
                <a:spcPts val="0"/>
              </a:spcBef>
              <a:spcAft>
                <a:spcPts val="1000"/>
              </a:spcAft>
              <a:buFont typeface="Wingdings" panose="05000000000000000000" pitchFamily="2" charset="2"/>
              <a:buChar char="q"/>
            </a:pPr>
            <a:r>
              <a:rPr lang="en-US" sz="2000" dirty="0">
                <a:ea typeface="Calibri"/>
                <a:cs typeface="Times New Roman"/>
              </a:rPr>
              <a:t>Nevertheless, you may get one or more of them. </a:t>
            </a:r>
          </a:p>
          <a:p>
            <a:pPr marL="114300" indent="-457200">
              <a:lnSpc>
                <a:spcPct val="115000"/>
              </a:lnSpc>
              <a:spcBef>
                <a:spcPts val="0"/>
              </a:spcBef>
              <a:spcAft>
                <a:spcPts val="1000"/>
              </a:spcAft>
              <a:buFont typeface="Wingdings" panose="05000000000000000000" pitchFamily="2" charset="2"/>
              <a:buChar char="q"/>
            </a:pPr>
            <a:r>
              <a:rPr lang="en-US" sz="2000" dirty="0">
                <a:ea typeface="Calibri"/>
                <a:cs typeface="Times New Roman"/>
              </a:rPr>
              <a:t>If you do, you have a couple of options. </a:t>
            </a:r>
          </a:p>
          <a:p>
            <a:pPr marL="114300" indent="-457200">
              <a:lnSpc>
                <a:spcPct val="115000"/>
              </a:lnSpc>
              <a:spcBef>
                <a:spcPts val="0"/>
              </a:spcBef>
              <a:spcAft>
                <a:spcPts val="1000"/>
              </a:spcAft>
              <a:buFont typeface="Wingdings" panose="05000000000000000000" pitchFamily="2" charset="2"/>
              <a:buChar char="q"/>
            </a:pPr>
            <a:r>
              <a:rPr lang="en-US" sz="2000" dirty="0">
                <a:ea typeface="Calibri"/>
                <a:cs typeface="Times New Roman"/>
              </a:rPr>
              <a:t>You can simply answer with a question ("I'm not sure how that's relevant to my application") or </a:t>
            </a:r>
          </a:p>
          <a:p>
            <a:pPr marL="114300" indent="-457200">
              <a:lnSpc>
                <a:spcPct val="115000"/>
              </a:lnSpc>
              <a:spcBef>
                <a:spcPts val="0"/>
              </a:spcBef>
              <a:spcAft>
                <a:spcPts val="1000"/>
              </a:spcAft>
              <a:buFont typeface="Wingdings" panose="05000000000000000000" pitchFamily="2" charset="2"/>
              <a:buChar char="q"/>
            </a:pPr>
            <a:r>
              <a:rPr lang="en-US" sz="2000" dirty="0">
                <a:ea typeface="Calibri"/>
                <a:cs typeface="Times New Roman"/>
              </a:rPr>
              <a:t>You can try to answer "the question behind the question":</a:t>
            </a:r>
          </a:p>
          <a:p>
            <a:pPr marL="114300" indent="-457200">
              <a:lnSpc>
                <a:spcPct val="115000"/>
              </a:lnSpc>
              <a:spcBef>
                <a:spcPts val="0"/>
              </a:spcBef>
              <a:spcAft>
                <a:spcPts val="1000"/>
              </a:spcAft>
              <a:buFont typeface="Wingdings" panose="05000000000000000000" pitchFamily="2" charset="2"/>
              <a:buChar char="q"/>
            </a:pPr>
            <a:r>
              <a:rPr lang="en-US" sz="2000" dirty="0">
                <a:ea typeface="Calibri"/>
                <a:cs typeface="Times New Roman"/>
              </a:rPr>
              <a:t> "I don't know whether I'll decide to have children in the near future, but if you're wondering if I'll be leaving my job for an extended period of time, I can say that I'm very committed to my career and frankly can't imagine giving it up."</a:t>
            </a:r>
          </a:p>
          <a:p>
            <a:endParaRPr lang="en-US" sz="2000" dirty="0"/>
          </a:p>
        </p:txBody>
      </p:sp>
    </p:spTree>
    <p:extLst>
      <p:ext uri="{BB962C8B-B14F-4D97-AF65-F5344CB8AC3E}">
        <p14:creationId xmlns:p14="http://schemas.microsoft.com/office/powerpoint/2010/main" val="826681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7"/>
            <a:ext cx="8229600" cy="1096963"/>
          </a:xfrm>
        </p:spPr>
        <p:txBody>
          <a:bodyPr>
            <a:normAutofit fontScale="90000"/>
          </a:bodyPr>
          <a:lstStyle/>
          <a:p>
            <a:r>
              <a:rPr lang="en-US" dirty="0" smtClean="0">
                <a:solidFill>
                  <a:srgbClr val="002060"/>
                </a:solidFill>
              </a:rPr>
              <a:t/>
            </a:r>
            <a:br>
              <a:rPr lang="en-US" dirty="0" smtClean="0">
                <a:solidFill>
                  <a:srgbClr val="002060"/>
                </a:solidFill>
              </a:rPr>
            </a:br>
            <a:r>
              <a:rPr lang="en-US" dirty="0">
                <a:solidFill>
                  <a:srgbClr val="002060"/>
                </a:solidFill>
              </a:rPr>
              <a:t> </a:t>
            </a:r>
            <a:r>
              <a:rPr lang="en-US" dirty="0" smtClean="0">
                <a:solidFill>
                  <a:srgbClr val="002060"/>
                </a:solidFill>
              </a:rPr>
              <a:t>     Make </a:t>
            </a:r>
            <a:r>
              <a:rPr lang="en-US" dirty="0">
                <a:solidFill>
                  <a:srgbClr val="002060"/>
                </a:solidFill>
              </a:rPr>
              <a:t>your selling points </a:t>
            </a:r>
            <a:r>
              <a:rPr lang="en-US" dirty="0" smtClean="0">
                <a:solidFill>
                  <a:srgbClr val="002060"/>
                </a:solidFill>
              </a:rPr>
              <a:t>clear</a:t>
            </a:r>
            <a:endParaRPr lang="en-US" dirty="0">
              <a:solidFill>
                <a:srgbClr val="002060"/>
              </a:solidFill>
            </a:endParaRPr>
          </a:p>
        </p:txBody>
      </p:sp>
      <p:sp>
        <p:nvSpPr>
          <p:cNvPr id="3" name="Content Placeholder 2"/>
          <p:cNvSpPr>
            <a:spLocks noGrp="1"/>
          </p:cNvSpPr>
          <p:nvPr>
            <p:ph idx="1"/>
          </p:nvPr>
        </p:nvSpPr>
        <p:spPr>
          <a:xfrm>
            <a:off x="1708484" y="1588168"/>
            <a:ext cx="7940842" cy="4537996"/>
          </a:xfrm>
        </p:spPr>
        <p:txBody>
          <a:bodyPr>
            <a:normAutofit/>
          </a:bodyPr>
          <a:lstStyle/>
          <a:p>
            <a:pPr>
              <a:buFont typeface="Wingdings" panose="05000000000000000000" pitchFamily="2" charset="2"/>
              <a:buChar char="q"/>
            </a:pPr>
            <a:r>
              <a:rPr lang="en-US" sz="2400" dirty="0"/>
              <a:t>If a tree falls in the forest and no one is there to hear it, did it make a sound? </a:t>
            </a:r>
            <a:endParaRPr lang="en-US" sz="2400" dirty="0" smtClean="0"/>
          </a:p>
          <a:p>
            <a:pPr>
              <a:buFont typeface="Wingdings" panose="05000000000000000000" pitchFamily="2" charset="2"/>
              <a:buChar char="q"/>
            </a:pPr>
            <a:r>
              <a:rPr lang="en-US" sz="2400" dirty="0" smtClean="0"/>
              <a:t>More </a:t>
            </a:r>
            <a:r>
              <a:rPr lang="en-US" sz="2400" dirty="0"/>
              <a:t>important, if you communicate your selling points during a job interview and the interviewer doesn't get it, did you score? </a:t>
            </a:r>
            <a:endParaRPr lang="en-US" sz="2400" dirty="0" smtClean="0"/>
          </a:p>
          <a:p>
            <a:pPr>
              <a:buFont typeface="Wingdings" panose="05000000000000000000" pitchFamily="2" charset="2"/>
              <a:buChar char="q"/>
            </a:pPr>
            <a:r>
              <a:rPr lang="en-US" sz="2400" dirty="0" smtClean="0"/>
              <a:t>On </a:t>
            </a:r>
            <a:r>
              <a:rPr lang="en-US" sz="2400" dirty="0"/>
              <a:t>this question, the answer is clear: No! </a:t>
            </a:r>
            <a:endParaRPr lang="en-US" sz="2400" dirty="0" smtClean="0"/>
          </a:p>
          <a:p>
            <a:pPr>
              <a:buFont typeface="Wingdings" panose="05000000000000000000" pitchFamily="2" charset="2"/>
              <a:buChar char="q"/>
            </a:pPr>
            <a:r>
              <a:rPr lang="en-US" sz="2400" dirty="0" smtClean="0"/>
              <a:t>So </a:t>
            </a:r>
            <a:r>
              <a:rPr lang="en-US" sz="2400" dirty="0"/>
              <a:t>don't bury your selling points in long-winded stories. </a:t>
            </a:r>
            <a:endParaRPr lang="en-US" sz="2400" dirty="0" smtClean="0"/>
          </a:p>
          <a:p>
            <a:pPr>
              <a:buFont typeface="Wingdings" panose="05000000000000000000" pitchFamily="2" charset="2"/>
              <a:buChar char="q"/>
            </a:pPr>
            <a:r>
              <a:rPr lang="en-US" sz="2400" dirty="0" smtClean="0"/>
              <a:t>Instead</a:t>
            </a:r>
            <a:r>
              <a:rPr lang="en-US" sz="2400" dirty="0"/>
              <a:t>, tell the interviewer what your selling point is first, then give the example.</a:t>
            </a:r>
          </a:p>
        </p:txBody>
      </p:sp>
    </p:spTree>
    <p:extLst>
      <p:ext uri="{BB962C8B-B14F-4D97-AF65-F5344CB8AC3E}">
        <p14:creationId xmlns:p14="http://schemas.microsoft.com/office/powerpoint/2010/main" val="8427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smtClean="0"/>
              <a:t>              Think Positive</a:t>
            </a:r>
            <a:endParaRPr lang="en-US" dirty="0"/>
          </a:p>
        </p:txBody>
      </p:sp>
      <p:sp>
        <p:nvSpPr>
          <p:cNvPr id="3" name="Content Placeholder 2"/>
          <p:cNvSpPr>
            <a:spLocks noGrp="1"/>
          </p:cNvSpPr>
          <p:nvPr>
            <p:ph idx="1"/>
          </p:nvPr>
        </p:nvSpPr>
        <p:spPr>
          <a:xfrm>
            <a:off x="1263316" y="1323474"/>
            <a:ext cx="8530389" cy="5245768"/>
          </a:xfrm>
        </p:spPr>
        <p:txBody>
          <a:bodyPr>
            <a:noAutofit/>
          </a:bodyPr>
          <a:lstStyle/>
          <a:p>
            <a:pPr>
              <a:buFont typeface="Wingdings" panose="05000000000000000000" pitchFamily="2" charset="2"/>
              <a:buChar char="q"/>
            </a:pPr>
            <a:r>
              <a:rPr lang="en-US" sz="2400" dirty="0"/>
              <a:t>No one likes a complainer, so don't dwell on negative experiences during an interview. </a:t>
            </a:r>
            <a:endParaRPr lang="en-US" sz="2400" dirty="0" smtClean="0"/>
          </a:p>
          <a:p>
            <a:pPr>
              <a:buFont typeface="Wingdings" panose="05000000000000000000" pitchFamily="2" charset="2"/>
              <a:buChar char="q"/>
            </a:pPr>
            <a:r>
              <a:rPr lang="en-US" sz="2400" dirty="0" smtClean="0"/>
              <a:t>Even </a:t>
            </a:r>
            <a:r>
              <a:rPr lang="en-US" sz="2400" dirty="0"/>
              <a:t>if the interviewer asks you point blank, "What courses have you liked least?" or "What did you like least about that previous job?" don't answer the question. </a:t>
            </a:r>
            <a:endParaRPr lang="en-US" sz="2400" dirty="0" smtClean="0"/>
          </a:p>
          <a:p>
            <a:pPr>
              <a:buFont typeface="Wingdings" panose="05000000000000000000" pitchFamily="2" charset="2"/>
              <a:buChar char="q"/>
            </a:pPr>
            <a:r>
              <a:rPr lang="en-US" sz="2400" dirty="0" smtClean="0"/>
              <a:t>Or </a:t>
            </a:r>
            <a:r>
              <a:rPr lang="en-US" sz="2400" dirty="0"/>
              <a:t>more specifically, don't answer it as it's been asked. Instead, say something like, "Well, actually I've found something about all of my classes that I've liked. </a:t>
            </a:r>
            <a:endParaRPr lang="en-US" sz="2400" dirty="0" smtClean="0"/>
          </a:p>
          <a:p>
            <a:pPr>
              <a:buFont typeface="Wingdings" panose="05000000000000000000" pitchFamily="2" charset="2"/>
              <a:buChar char="q"/>
            </a:pPr>
            <a:r>
              <a:rPr lang="en-US" sz="2400" dirty="0" smtClean="0"/>
              <a:t>For </a:t>
            </a:r>
            <a:r>
              <a:rPr lang="en-US" sz="2400" dirty="0"/>
              <a:t>example, although I found [class] to be very tough, I liked the fact that [positive point about the class]" or "I liked [a previous job] quite a bit, although now I know that I really want to [new job]."</a:t>
            </a:r>
          </a:p>
          <a:p>
            <a:pPr>
              <a:buFont typeface="Wingdings" panose="05000000000000000000" pitchFamily="2" charset="2"/>
              <a:buChar char="q"/>
            </a:pPr>
            <a:endParaRPr lang="en-US" sz="2400" dirty="0"/>
          </a:p>
          <a:p>
            <a:endParaRPr lang="en-US" sz="2400" dirty="0"/>
          </a:p>
        </p:txBody>
      </p:sp>
    </p:spTree>
    <p:extLst>
      <p:ext uri="{BB962C8B-B14F-4D97-AF65-F5344CB8AC3E}">
        <p14:creationId xmlns:p14="http://schemas.microsoft.com/office/powerpoint/2010/main" val="1364852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7"/>
            <a:ext cx="8229600" cy="940551"/>
          </a:xfrm>
        </p:spPr>
        <p:txBody>
          <a:bodyPr>
            <a:normAutofit/>
          </a:bodyPr>
          <a:lstStyle/>
          <a:p>
            <a:r>
              <a:rPr lang="en-US" dirty="0"/>
              <a:t> </a:t>
            </a:r>
            <a:r>
              <a:rPr lang="en-US" dirty="0" smtClean="0">
                <a:solidFill>
                  <a:srgbClr val="002060"/>
                </a:solidFill>
              </a:rPr>
              <a:t>Close on a positive note</a:t>
            </a:r>
            <a:endParaRPr lang="en-US" dirty="0">
              <a:solidFill>
                <a:srgbClr val="002060"/>
              </a:solidFill>
            </a:endParaRPr>
          </a:p>
        </p:txBody>
      </p:sp>
      <p:sp>
        <p:nvSpPr>
          <p:cNvPr id="3" name="Content Placeholder 2"/>
          <p:cNvSpPr>
            <a:spLocks noGrp="1"/>
          </p:cNvSpPr>
          <p:nvPr>
            <p:ph idx="1"/>
          </p:nvPr>
        </p:nvSpPr>
        <p:spPr>
          <a:xfrm>
            <a:off x="1419726" y="1299411"/>
            <a:ext cx="8530390" cy="5257800"/>
          </a:xfrm>
        </p:spPr>
        <p:txBody>
          <a:bodyPr>
            <a:normAutofit/>
          </a:bodyPr>
          <a:lstStyle/>
          <a:p>
            <a:r>
              <a:rPr lang="en-US" sz="2400" dirty="0"/>
              <a:t>If a salesman came to you and demonstrated his product, then thanked you for your time and walked out the door, what did he do wrong? He didn't ask you to buy it! </a:t>
            </a:r>
            <a:endParaRPr lang="en-US" sz="2400" dirty="0" smtClean="0"/>
          </a:p>
          <a:p>
            <a:r>
              <a:rPr lang="en-US" sz="2400" dirty="0" smtClean="0"/>
              <a:t>If </a:t>
            </a:r>
            <a:r>
              <a:rPr lang="en-US" sz="2400" dirty="0"/>
              <a:t>you get to the end of an interview and think you'd really like that job, ask for it! </a:t>
            </a:r>
            <a:endParaRPr lang="en-US" sz="2400" dirty="0" smtClean="0"/>
          </a:p>
          <a:p>
            <a:r>
              <a:rPr lang="en-US" sz="2400" dirty="0" smtClean="0"/>
              <a:t>Tell </a:t>
            </a:r>
            <a:r>
              <a:rPr lang="en-US" sz="2400" dirty="0"/>
              <a:t>the interviewer that you'd really, really like the job – that you were excited about it before the interview and are even more excited now, and that you're convinced you'd like to work there. </a:t>
            </a:r>
            <a:endParaRPr lang="en-US" sz="2400" dirty="0" smtClean="0"/>
          </a:p>
          <a:p>
            <a:r>
              <a:rPr lang="en-US" sz="2400" dirty="0" smtClean="0"/>
              <a:t>If </a:t>
            </a:r>
            <a:r>
              <a:rPr lang="en-US" sz="2400" dirty="0"/>
              <a:t>there are two equally good candidates at the end of the search – you and someone else – the interviewer will think you're more likely to accept the offer, and thus may be more inclined to make an offer to you.</a:t>
            </a:r>
          </a:p>
          <a:p>
            <a:endParaRPr lang="en-US" sz="2000" dirty="0"/>
          </a:p>
        </p:txBody>
      </p:sp>
    </p:spTree>
    <p:extLst>
      <p:ext uri="{BB962C8B-B14F-4D97-AF65-F5344CB8AC3E}">
        <p14:creationId xmlns:p14="http://schemas.microsoft.com/office/powerpoint/2010/main" val="2622851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138" y="609600"/>
            <a:ext cx="8975558" cy="1134979"/>
          </a:xfrm>
        </p:spPr>
        <p:txBody>
          <a:bodyPr>
            <a:normAutofit fontScale="90000"/>
          </a:bodyPr>
          <a:lstStyle/>
          <a:p>
            <a:r>
              <a:rPr lang="en-IN" dirty="0">
                <a:solidFill>
                  <a:schemeClr val="tx1"/>
                </a:solidFill>
              </a:rPr>
              <a:t>Twelve common job  interview questions  and answers</a:t>
            </a:r>
          </a:p>
        </p:txBody>
      </p:sp>
      <p:sp>
        <p:nvSpPr>
          <p:cNvPr id="3" name="Content Placeholder 2"/>
          <p:cNvSpPr>
            <a:spLocks noGrp="1"/>
          </p:cNvSpPr>
          <p:nvPr>
            <p:ph idx="1"/>
          </p:nvPr>
        </p:nvSpPr>
        <p:spPr>
          <a:xfrm>
            <a:off x="677333" y="1744579"/>
            <a:ext cx="9008087" cy="5017168"/>
          </a:xfrm>
        </p:spPr>
        <p:txBody>
          <a:bodyPr>
            <a:normAutofit fontScale="55000" lnSpcReduction="20000"/>
          </a:bodyPr>
          <a:lstStyle/>
          <a:p>
            <a:endParaRPr lang="en-IN" b="1" dirty="0" smtClean="0"/>
          </a:p>
          <a:p>
            <a:r>
              <a:rPr lang="en-IN" sz="2900" b="1" dirty="0" smtClean="0"/>
              <a:t>Q</a:t>
            </a:r>
            <a:r>
              <a:rPr lang="en-IN" sz="2900" b="1" dirty="0"/>
              <a:t>. 1. Can you tell us a little about yourself?</a:t>
            </a:r>
          </a:p>
          <a:p>
            <a:r>
              <a:rPr lang="en-IN" sz="2900" dirty="0" err="1"/>
              <a:t>Ans</a:t>
            </a:r>
            <a:r>
              <a:rPr lang="en-IN" sz="2900" dirty="0"/>
              <a:t>:  simple question, yet people  fail to prepare for it. </a:t>
            </a:r>
          </a:p>
          <a:p>
            <a:r>
              <a:rPr lang="en-IN" sz="2900" dirty="0"/>
              <a:t>You don’t give your entire employment or personal background. </a:t>
            </a:r>
          </a:p>
          <a:p>
            <a:r>
              <a:rPr lang="en-IN" sz="2900" dirty="0"/>
              <a:t>Give a concise summary indicating  why you’re perfect for the job. </a:t>
            </a:r>
          </a:p>
          <a:p>
            <a:r>
              <a:rPr lang="en-IN" sz="2900" dirty="0"/>
              <a:t>Start with a few achievements or experiences that you most want the interviewer to know</a:t>
            </a:r>
          </a:p>
          <a:p>
            <a:r>
              <a:rPr lang="en-IN" sz="2900" dirty="0"/>
              <a:t> Wrap up by stating how that experience has positioned you for this specific job</a:t>
            </a:r>
            <a:r>
              <a:rPr lang="en-IN" sz="2900" dirty="0" smtClean="0"/>
              <a:t>.</a:t>
            </a:r>
          </a:p>
          <a:p>
            <a:endParaRPr lang="en-IN" sz="2900" dirty="0"/>
          </a:p>
          <a:p>
            <a:r>
              <a:rPr lang="en-IN" sz="2900" dirty="0"/>
              <a:t>Q.2</a:t>
            </a:r>
            <a:r>
              <a:rPr lang="en-IN" sz="2900" b="1" dirty="0"/>
              <a:t>. What do you know about the company?</a:t>
            </a:r>
          </a:p>
          <a:p>
            <a:r>
              <a:rPr lang="en-IN" sz="2900" dirty="0"/>
              <a:t>Interviewers  try  to figure out whether you care about the company’s mission .</a:t>
            </a:r>
          </a:p>
          <a:p>
            <a:r>
              <a:rPr lang="en-IN" sz="2900" dirty="0"/>
              <a:t> Start by telling  that you understand the goals of the company, and then go on to say something personal. </a:t>
            </a:r>
          </a:p>
          <a:p>
            <a:r>
              <a:rPr lang="en-IN" sz="2900" dirty="0"/>
              <a:t>You can talk about why you were drawn to the mission or why you believe in their approach. </a:t>
            </a:r>
          </a:p>
          <a:p>
            <a:r>
              <a:rPr lang="en-IN" sz="2900" dirty="0"/>
              <a:t> Remember  to include personal examples from prior jobs or volunteer experiences.</a:t>
            </a:r>
          </a:p>
          <a:p>
            <a:endParaRPr lang="en-IN" sz="2900" dirty="0"/>
          </a:p>
        </p:txBody>
      </p:sp>
    </p:spTree>
    <p:extLst>
      <p:ext uri="{BB962C8B-B14F-4D97-AF65-F5344CB8AC3E}">
        <p14:creationId xmlns:p14="http://schemas.microsoft.com/office/powerpoint/2010/main" val="2612327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IN" dirty="0" smtClean="0">
                <a:solidFill>
                  <a:schemeClr val="tx1"/>
                </a:solidFill>
              </a:rPr>
              <a:t>Q &amp;A ……</a:t>
            </a:r>
            <a:endParaRPr lang="en-IN" dirty="0">
              <a:solidFill>
                <a:schemeClr val="tx1"/>
              </a:solidFill>
            </a:endParaRPr>
          </a:p>
        </p:txBody>
      </p:sp>
      <p:sp>
        <p:nvSpPr>
          <p:cNvPr id="3" name="Content Placeholder 2"/>
          <p:cNvSpPr>
            <a:spLocks noGrp="1"/>
          </p:cNvSpPr>
          <p:nvPr>
            <p:ph idx="1"/>
          </p:nvPr>
        </p:nvSpPr>
        <p:spPr>
          <a:xfrm>
            <a:off x="1431758" y="1295401"/>
            <a:ext cx="8779042" cy="5249778"/>
          </a:xfrm>
        </p:spPr>
        <p:txBody>
          <a:bodyPr>
            <a:normAutofit/>
          </a:bodyPr>
          <a:lstStyle/>
          <a:p>
            <a:r>
              <a:rPr lang="en-IN" dirty="0" smtClean="0"/>
              <a:t>Q </a:t>
            </a:r>
            <a:r>
              <a:rPr lang="en-IN" dirty="0"/>
              <a:t>3. </a:t>
            </a:r>
            <a:r>
              <a:rPr lang="en-IN" b="1" dirty="0"/>
              <a:t>Why do you want this job?</a:t>
            </a:r>
            <a:endParaRPr lang="en-IN" dirty="0"/>
          </a:p>
          <a:p>
            <a:r>
              <a:rPr lang="en-IN" dirty="0"/>
              <a:t>Companies want to hire people who are passionate about the position, so you should have reasons for wanting the job. </a:t>
            </a:r>
          </a:p>
          <a:p>
            <a:r>
              <a:rPr lang="en-IN" dirty="0"/>
              <a:t>First, bring up a couple of factors that makes the role a great fit for you and then share why you love the company.  </a:t>
            </a:r>
          </a:p>
          <a:p>
            <a:r>
              <a:rPr lang="en-IN" dirty="0"/>
              <a:t>For examples  , I like to interact with people and help them, which is why I would love to join the administration committee.</a:t>
            </a:r>
          </a:p>
          <a:p>
            <a:r>
              <a:rPr lang="en-IN" dirty="0"/>
              <a:t>I think your company is doing great things, and I would love to be a part of it</a:t>
            </a:r>
            <a:r>
              <a:rPr lang="en-IN" dirty="0" smtClean="0"/>
              <a:t>.</a:t>
            </a:r>
          </a:p>
          <a:p>
            <a:pPr marL="0" indent="0">
              <a:buNone/>
            </a:pPr>
            <a:endParaRPr lang="en-IN" dirty="0"/>
          </a:p>
          <a:p>
            <a:r>
              <a:rPr lang="en-IN" dirty="0"/>
              <a:t>Q.4. </a:t>
            </a:r>
            <a:r>
              <a:rPr lang="en-IN" b="1" dirty="0"/>
              <a:t>Why should we hire you?</a:t>
            </a:r>
            <a:endParaRPr lang="en-IN" dirty="0"/>
          </a:p>
          <a:p>
            <a:r>
              <a:rPr lang="en-IN" dirty="0" err="1"/>
              <a:t>Ans</a:t>
            </a:r>
            <a:r>
              <a:rPr lang="en-IN" dirty="0"/>
              <a:t>: Tell your selling points, e.g. </a:t>
            </a:r>
          </a:p>
          <a:p>
            <a:r>
              <a:rPr lang="en-IN" dirty="0"/>
              <a:t>You can do the work and deliver great results;</a:t>
            </a:r>
          </a:p>
          <a:p>
            <a:r>
              <a:rPr lang="en-IN" dirty="0"/>
              <a:t>You will fit in perfectly with the team and work culture; and</a:t>
            </a:r>
          </a:p>
          <a:p>
            <a:r>
              <a:rPr lang="en-IN" dirty="0"/>
              <a:t>This job is made for you more than any of the other candidates.</a:t>
            </a:r>
          </a:p>
        </p:txBody>
      </p:sp>
    </p:spTree>
    <p:extLst>
      <p:ext uri="{BB962C8B-B14F-4D97-AF65-F5344CB8AC3E}">
        <p14:creationId xmlns:p14="http://schemas.microsoft.com/office/powerpoint/2010/main" val="3853100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r>
              <a:rPr lang="en-IN" dirty="0" smtClean="0">
                <a:solidFill>
                  <a:schemeClr val="tx1"/>
                </a:solidFill>
              </a:rPr>
              <a:t>Q &amp; A……</a:t>
            </a:r>
            <a:endParaRPr lang="en-IN" dirty="0">
              <a:solidFill>
                <a:schemeClr val="tx1"/>
              </a:solidFill>
            </a:endParaRPr>
          </a:p>
        </p:txBody>
      </p:sp>
      <p:sp>
        <p:nvSpPr>
          <p:cNvPr id="3" name="Content Placeholder 2"/>
          <p:cNvSpPr>
            <a:spLocks noGrp="1"/>
          </p:cNvSpPr>
          <p:nvPr>
            <p:ph idx="1"/>
          </p:nvPr>
        </p:nvSpPr>
        <p:spPr>
          <a:xfrm>
            <a:off x="1395663" y="1143001"/>
            <a:ext cx="8815137" cy="4983163"/>
          </a:xfrm>
        </p:spPr>
        <p:txBody>
          <a:bodyPr>
            <a:normAutofit/>
          </a:bodyPr>
          <a:lstStyle/>
          <a:p>
            <a:r>
              <a:rPr lang="en-IN" sz="2000" b="1" dirty="0"/>
              <a:t>Q.5. What are your professional strengths?</a:t>
            </a:r>
            <a:endParaRPr lang="en-IN" sz="2000" dirty="0"/>
          </a:p>
          <a:p>
            <a:r>
              <a:rPr lang="en-IN" sz="2000" dirty="0"/>
              <a:t> </a:t>
            </a:r>
            <a:r>
              <a:rPr lang="en-IN" sz="2000" dirty="0" err="1"/>
              <a:t>Ans</a:t>
            </a:r>
            <a:r>
              <a:rPr lang="en-IN" sz="2000" dirty="0"/>
              <a:t>: Include strengths that suit the position you are seeking. </a:t>
            </a:r>
          </a:p>
          <a:p>
            <a:r>
              <a:rPr lang="en-IN" sz="2000" dirty="0"/>
              <a:t>Then, share an example of how you have demonstrated these skills in a professional setting</a:t>
            </a:r>
            <a:r>
              <a:rPr lang="en-IN" sz="2000" dirty="0" smtClean="0"/>
              <a:t>.</a:t>
            </a:r>
          </a:p>
          <a:p>
            <a:pPr marL="0" indent="0">
              <a:buNone/>
            </a:pPr>
            <a:endParaRPr lang="en-IN" sz="2000" dirty="0"/>
          </a:p>
          <a:p>
            <a:r>
              <a:rPr lang="en-IN" sz="2000" b="1" dirty="0"/>
              <a:t>Q.6. What do you consider to be your weaknesses?</a:t>
            </a:r>
            <a:endParaRPr lang="en-IN" sz="2000" dirty="0"/>
          </a:p>
          <a:p>
            <a:r>
              <a:rPr lang="en-IN" sz="2000" dirty="0"/>
              <a:t>By asking this question, the interviewer is  checking your self-awareness.</a:t>
            </a:r>
          </a:p>
          <a:p>
            <a:r>
              <a:rPr lang="en-IN" sz="2000" dirty="0"/>
              <a:t> Identify something that you struggle with but that you’re working to improve. </a:t>
            </a:r>
          </a:p>
          <a:p>
            <a:r>
              <a:rPr lang="en-IN" sz="2000" dirty="0"/>
              <a:t>For example, you are an obstinate perfectionist which sometimes spoilt the sport, but now you have learnt to be </a:t>
            </a:r>
            <a:r>
              <a:rPr lang="en-IN" sz="2000" dirty="0" smtClean="0"/>
              <a:t>flexible</a:t>
            </a:r>
            <a:r>
              <a:rPr lang="en-IN" sz="2000" dirty="0"/>
              <a:t>.</a:t>
            </a:r>
          </a:p>
          <a:p>
            <a:endParaRPr lang="en-IN" sz="2000" dirty="0"/>
          </a:p>
        </p:txBody>
      </p:sp>
    </p:spTree>
    <p:extLst>
      <p:ext uri="{BB962C8B-B14F-4D97-AF65-F5344CB8AC3E}">
        <p14:creationId xmlns:p14="http://schemas.microsoft.com/office/powerpoint/2010/main" val="3656538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5747"/>
          </a:xfrm>
        </p:spPr>
        <p:txBody>
          <a:bodyPr/>
          <a:lstStyle/>
          <a:p>
            <a:r>
              <a:rPr lang="en-IN" dirty="0" smtClean="0"/>
              <a:t>    What are Your Greatest Weaknesses</a:t>
            </a:r>
            <a:endParaRPr lang="en-IN" dirty="0"/>
          </a:p>
        </p:txBody>
      </p:sp>
      <p:sp>
        <p:nvSpPr>
          <p:cNvPr id="3" name="Content Placeholder 2"/>
          <p:cNvSpPr>
            <a:spLocks noGrp="1"/>
          </p:cNvSpPr>
          <p:nvPr>
            <p:ph idx="1"/>
          </p:nvPr>
        </p:nvSpPr>
        <p:spPr>
          <a:xfrm>
            <a:off x="677334" y="1395663"/>
            <a:ext cx="8596668" cy="4645699"/>
          </a:xfrm>
        </p:spPr>
        <p:txBody>
          <a:bodyPr>
            <a:normAutofit lnSpcReduction="10000"/>
          </a:bodyPr>
          <a:lstStyle/>
          <a:p>
            <a:pPr marL="0" indent="0">
              <a:buNone/>
            </a:pPr>
            <a:r>
              <a:rPr lang="en-IN" dirty="0" smtClean="0"/>
              <a:t>                              List of possible weaknesses:</a:t>
            </a:r>
          </a:p>
          <a:p>
            <a:r>
              <a:rPr lang="en-IN" dirty="0" smtClean="0"/>
              <a:t>Perfectionism</a:t>
            </a:r>
          </a:p>
          <a:p>
            <a:r>
              <a:rPr lang="en-IN" dirty="0" smtClean="0"/>
              <a:t>Impatience</a:t>
            </a:r>
          </a:p>
          <a:p>
            <a:r>
              <a:rPr lang="en-IN" dirty="0" smtClean="0"/>
              <a:t>Procrastination</a:t>
            </a:r>
          </a:p>
          <a:p>
            <a:r>
              <a:rPr lang="en-IN" dirty="0" smtClean="0"/>
              <a:t>Lack of experience</a:t>
            </a:r>
          </a:p>
          <a:p>
            <a:r>
              <a:rPr lang="en-IN" dirty="0" smtClean="0"/>
              <a:t>Lack of confidence</a:t>
            </a:r>
          </a:p>
          <a:p>
            <a:r>
              <a:rPr lang="en-IN" dirty="0" smtClean="0"/>
              <a:t>Focusing too much on detail</a:t>
            </a:r>
          </a:p>
          <a:p>
            <a:r>
              <a:rPr lang="en-IN" dirty="0" smtClean="0"/>
              <a:t>Multitasking too much</a:t>
            </a:r>
          </a:p>
          <a:p>
            <a:r>
              <a:rPr lang="en-IN" dirty="0" smtClean="0"/>
              <a:t>Disorganised</a:t>
            </a:r>
          </a:p>
          <a:p>
            <a:r>
              <a:rPr lang="en-IN" dirty="0" smtClean="0"/>
              <a:t>Self criticism</a:t>
            </a:r>
          </a:p>
          <a:p>
            <a:endParaRPr lang="en-IN" dirty="0"/>
          </a:p>
          <a:p>
            <a:pPr marL="0" indent="0">
              <a:buNone/>
            </a:pPr>
            <a:r>
              <a:rPr lang="en-IN" dirty="0" smtClean="0"/>
              <a:t>                                         </a:t>
            </a:r>
            <a:r>
              <a:rPr lang="en-IN" i="1" dirty="0" smtClean="0">
                <a:solidFill>
                  <a:srgbClr val="FF0000"/>
                </a:solidFill>
              </a:rPr>
              <a:t>www.resumeway.com</a:t>
            </a:r>
          </a:p>
          <a:p>
            <a:endParaRPr lang="en-IN" dirty="0" smtClean="0"/>
          </a:p>
          <a:p>
            <a:endParaRPr lang="en-IN" dirty="0" smtClean="0"/>
          </a:p>
          <a:p>
            <a:endParaRPr lang="en-IN" dirty="0"/>
          </a:p>
        </p:txBody>
      </p:sp>
    </p:spTree>
    <p:extLst>
      <p:ext uri="{BB962C8B-B14F-4D97-AF65-F5344CB8AC3E}">
        <p14:creationId xmlns:p14="http://schemas.microsoft.com/office/powerpoint/2010/main" val="1193929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4444" y="101600"/>
            <a:ext cx="9731023" cy="1399822"/>
          </a:xfrm>
        </p:spPr>
        <p:txBody>
          <a:bodyPr>
            <a:noAutofit/>
          </a:bodyPr>
          <a:lstStyle/>
          <a:p>
            <a:r>
              <a:rPr lang="en-US" sz="3600" dirty="0" smtClean="0">
                <a:solidFill>
                  <a:srgbClr val="002060"/>
                </a:solidFill>
              </a:rPr>
              <a:t>Tips for appearing in an interview  for a job</a:t>
            </a:r>
            <a:endParaRPr lang="en-US" sz="3600" dirty="0">
              <a:solidFill>
                <a:srgbClr val="002060"/>
              </a:solidFill>
            </a:endParaRPr>
          </a:p>
        </p:txBody>
      </p:sp>
      <p:sp>
        <p:nvSpPr>
          <p:cNvPr id="3" name="Subtitle 2"/>
          <p:cNvSpPr>
            <a:spLocks noGrp="1"/>
          </p:cNvSpPr>
          <p:nvPr>
            <p:ph type="subTitle" idx="1"/>
          </p:nvPr>
        </p:nvSpPr>
        <p:spPr>
          <a:xfrm>
            <a:off x="948267" y="1772356"/>
            <a:ext cx="9186333" cy="4933243"/>
          </a:xfrm>
        </p:spPr>
        <p:txBody>
          <a:bodyPr/>
          <a:lstStyle/>
          <a:p>
            <a:r>
              <a:rPr lang="en-US" dirty="0" smtClean="0"/>
              <a:t> </a:t>
            </a:r>
            <a:r>
              <a:rPr lang="en-US" sz="2400" dirty="0">
                <a:solidFill>
                  <a:srgbClr val="FF0000"/>
                </a:solidFill>
              </a:rPr>
              <a:t>Research the industry and </a:t>
            </a:r>
            <a:r>
              <a:rPr lang="en-US" sz="2400" dirty="0" smtClean="0">
                <a:solidFill>
                  <a:srgbClr val="FF0000"/>
                </a:solidFill>
              </a:rPr>
              <a:t>company</a:t>
            </a:r>
            <a:endParaRPr lang="en-US" sz="2400" dirty="0">
              <a:solidFill>
                <a:srgbClr val="FF0000"/>
              </a:solidFill>
            </a:endParaRPr>
          </a:p>
          <a:p>
            <a:pPr marL="457200" indent="-457200" algn="l">
              <a:buFont typeface="Wingdings" panose="05000000000000000000" pitchFamily="2" charset="2"/>
              <a:buChar char="q"/>
            </a:pPr>
            <a:r>
              <a:rPr lang="en-US" sz="2800" dirty="0">
                <a:solidFill>
                  <a:schemeClr val="tx1"/>
                </a:solidFill>
              </a:rPr>
              <a:t>An interviewer may ask how you perceive </a:t>
            </a:r>
            <a:r>
              <a:rPr lang="en-US" sz="2800" dirty="0" smtClean="0">
                <a:solidFill>
                  <a:schemeClr val="tx1"/>
                </a:solidFill>
              </a:rPr>
              <a:t>his company's </a:t>
            </a:r>
            <a:r>
              <a:rPr lang="en-US" sz="2800" dirty="0">
                <a:solidFill>
                  <a:schemeClr val="tx1"/>
                </a:solidFill>
              </a:rPr>
              <a:t>position in its </a:t>
            </a:r>
            <a:r>
              <a:rPr lang="en-US" sz="2800" dirty="0" smtClean="0">
                <a:solidFill>
                  <a:schemeClr val="tx1"/>
                </a:solidFill>
              </a:rPr>
              <a:t>industry </a:t>
            </a:r>
          </a:p>
          <a:p>
            <a:pPr marL="457200" indent="-457200" algn="l">
              <a:buFont typeface="Wingdings" panose="05000000000000000000" pitchFamily="2" charset="2"/>
              <a:buChar char="q"/>
            </a:pPr>
            <a:r>
              <a:rPr lang="en-US" sz="2800" dirty="0" smtClean="0">
                <a:solidFill>
                  <a:schemeClr val="tx1"/>
                </a:solidFill>
              </a:rPr>
              <a:t>who </a:t>
            </a:r>
            <a:r>
              <a:rPr lang="en-US" sz="2800" dirty="0">
                <a:solidFill>
                  <a:schemeClr val="tx1"/>
                </a:solidFill>
              </a:rPr>
              <a:t>the firm's competitors </a:t>
            </a:r>
            <a:r>
              <a:rPr lang="en-US" sz="2800" dirty="0" smtClean="0">
                <a:solidFill>
                  <a:schemeClr val="tx1"/>
                </a:solidFill>
              </a:rPr>
              <a:t>are? </a:t>
            </a:r>
          </a:p>
          <a:p>
            <a:pPr marL="457200" indent="-457200" algn="l">
              <a:buFont typeface="Wingdings" panose="05000000000000000000" pitchFamily="2" charset="2"/>
              <a:buChar char="q"/>
            </a:pPr>
            <a:r>
              <a:rPr lang="en-US" sz="2800" dirty="0" smtClean="0">
                <a:solidFill>
                  <a:schemeClr val="tx1"/>
                </a:solidFill>
              </a:rPr>
              <a:t>what </a:t>
            </a:r>
            <a:r>
              <a:rPr lang="en-US" sz="2800" dirty="0">
                <a:solidFill>
                  <a:schemeClr val="tx1"/>
                </a:solidFill>
              </a:rPr>
              <a:t>its competitive advantages </a:t>
            </a:r>
            <a:r>
              <a:rPr lang="en-US" sz="2800" dirty="0" smtClean="0">
                <a:solidFill>
                  <a:schemeClr val="tx1"/>
                </a:solidFill>
              </a:rPr>
              <a:t>are? </a:t>
            </a:r>
          </a:p>
          <a:p>
            <a:pPr marL="457200" indent="-457200" algn="l">
              <a:buFont typeface="Wingdings" panose="05000000000000000000" pitchFamily="2" charset="2"/>
              <a:buChar char="q"/>
            </a:pPr>
            <a:r>
              <a:rPr lang="en-US" sz="2800" dirty="0" smtClean="0">
                <a:solidFill>
                  <a:schemeClr val="tx1"/>
                </a:solidFill>
              </a:rPr>
              <a:t>how </a:t>
            </a:r>
            <a:r>
              <a:rPr lang="en-US" sz="2800" dirty="0">
                <a:solidFill>
                  <a:schemeClr val="tx1"/>
                </a:solidFill>
              </a:rPr>
              <a:t>it should best go </a:t>
            </a:r>
            <a:r>
              <a:rPr lang="en-US" sz="2800" dirty="0" smtClean="0">
                <a:solidFill>
                  <a:schemeClr val="tx1"/>
                </a:solidFill>
              </a:rPr>
              <a:t>forward? </a:t>
            </a:r>
          </a:p>
          <a:p>
            <a:pPr marL="457200" indent="-457200" algn="l">
              <a:buFont typeface="Wingdings" panose="05000000000000000000" pitchFamily="2" charset="2"/>
              <a:buChar char="q"/>
            </a:pPr>
            <a:r>
              <a:rPr lang="en-US" sz="2800" dirty="0" smtClean="0">
                <a:solidFill>
                  <a:srgbClr val="FF0000"/>
                </a:solidFill>
              </a:rPr>
              <a:t>For </a:t>
            </a:r>
            <a:r>
              <a:rPr lang="en-US" sz="2800" dirty="0">
                <a:solidFill>
                  <a:srgbClr val="FF0000"/>
                </a:solidFill>
              </a:rPr>
              <a:t>this reason</a:t>
            </a:r>
            <a:r>
              <a:rPr lang="en-US" sz="2800" dirty="0" smtClean="0">
                <a:solidFill>
                  <a:srgbClr val="FF0000"/>
                </a:solidFill>
              </a:rPr>
              <a:t>, </a:t>
            </a:r>
            <a:r>
              <a:rPr lang="en-US" sz="2800" dirty="0">
                <a:solidFill>
                  <a:srgbClr val="FF0000"/>
                </a:solidFill>
              </a:rPr>
              <a:t>Focus your job search on just a </a:t>
            </a:r>
            <a:r>
              <a:rPr lang="en-US" sz="2800" dirty="0" smtClean="0">
                <a:solidFill>
                  <a:srgbClr val="FF0000"/>
                </a:solidFill>
              </a:rPr>
              <a:t>few selected  industries</a:t>
            </a:r>
            <a:endParaRPr lang="en-US" sz="2800" dirty="0">
              <a:solidFill>
                <a:srgbClr val="FF0000"/>
              </a:solidFill>
            </a:endParaRPr>
          </a:p>
        </p:txBody>
      </p:sp>
    </p:spTree>
    <p:extLst>
      <p:ext uri="{BB962C8B-B14F-4D97-AF65-F5344CB8AC3E}">
        <p14:creationId xmlns:p14="http://schemas.microsoft.com/office/powerpoint/2010/main" val="3504299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en-IN" dirty="0" smtClean="0">
                <a:solidFill>
                  <a:schemeClr val="tx1"/>
                </a:solidFill>
              </a:rPr>
              <a:t>Q &amp; A…….</a:t>
            </a:r>
            <a:endParaRPr lang="en-IN" dirty="0">
              <a:solidFill>
                <a:schemeClr val="tx1"/>
              </a:solidFill>
            </a:endParaRPr>
          </a:p>
        </p:txBody>
      </p:sp>
      <p:sp>
        <p:nvSpPr>
          <p:cNvPr id="3" name="Content Placeholder 2"/>
          <p:cNvSpPr>
            <a:spLocks noGrp="1"/>
          </p:cNvSpPr>
          <p:nvPr>
            <p:ph idx="1"/>
          </p:nvPr>
        </p:nvSpPr>
        <p:spPr>
          <a:xfrm>
            <a:off x="1552074" y="1066801"/>
            <a:ext cx="8658726" cy="5502441"/>
          </a:xfrm>
        </p:spPr>
        <p:txBody>
          <a:bodyPr>
            <a:normAutofit/>
          </a:bodyPr>
          <a:lstStyle/>
          <a:p>
            <a:r>
              <a:rPr lang="en-IN" b="1" dirty="0"/>
              <a:t>Q7. What is your greatest professional achievement?</a:t>
            </a:r>
            <a:endParaRPr lang="en-IN" dirty="0"/>
          </a:p>
          <a:p>
            <a:r>
              <a:rPr lang="en-IN" dirty="0"/>
              <a:t>Sharing an experience where you have accomplished something amazing is the perfect way to answer this question. </a:t>
            </a:r>
          </a:p>
          <a:p>
            <a:r>
              <a:rPr lang="en-IN" dirty="0"/>
              <a:t>Set up the situation that you were given to complete, and then spend time describing what you did and what you achieved</a:t>
            </a:r>
            <a:r>
              <a:rPr lang="en-IN" dirty="0" smtClean="0"/>
              <a:t>.</a:t>
            </a:r>
          </a:p>
          <a:p>
            <a:pPr marL="0" indent="0">
              <a:buNone/>
            </a:pPr>
            <a:endParaRPr lang="en-IN" dirty="0"/>
          </a:p>
          <a:p>
            <a:r>
              <a:rPr lang="en-IN" b="1" dirty="0"/>
              <a:t>Q 8. Where do you see yourself in five years?</a:t>
            </a:r>
            <a:endParaRPr lang="en-IN" dirty="0"/>
          </a:p>
          <a:p>
            <a:r>
              <a:rPr lang="en-IN" dirty="0"/>
              <a:t>Be honest about your future goals when answering this question, but keep in mind that a hiring manager wants to know if you’ve set realistic expectations for your career. </a:t>
            </a:r>
          </a:p>
          <a:p>
            <a:r>
              <a:rPr lang="en-IN" dirty="0"/>
              <a:t>Also, express that you have ambition and explain how the position you’re interviewing for aligns with your goals and growth. </a:t>
            </a:r>
          </a:p>
          <a:p>
            <a:r>
              <a:rPr lang="en-IN" dirty="0"/>
              <a:t>It’s okay to say that you’re not sure what the future holds, but make it clear that you see this experience playing an important role in helping you make the decision.</a:t>
            </a:r>
          </a:p>
          <a:p>
            <a:endParaRPr lang="en-IN" dirty="0"/>
          </a:p>
        </p:txBody>
      </p:sp>
    </p:spTree>
    <p:extLst>
      <p:ext uri="{BB962C8B-B14F-4D97-AF65-F5344CB8AC3E}">
        <p14:creationId xmlns:p14="http://schemas.microsoft.com/office/powerpoint/2010/main" val="120554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8039"/>
          </a:xfrm>
        </p:spPr>
        <p:txBody>
          <a:bodyPr/>
          <a:lstStyle/>
          <a:p>
            <a:r>
              <a:rPr lang="en-IN" dirty="0" smtClean="0"/>
              <a:t>            </a:t>
            </a:r>
            <a:r>
              <a:rPr lang="en-IN" dirty="0" smtClean="0">
                <a:solidFill>
                  <a:schemeClr val="tx1"/>
                </a:solidFill>
              </a:rPr>
              <a:t>Q &amp; A……..</a:t>
            </a:r>
            <a:endParaRPr lang="en-IN" dirty="0">
              <a:solidFill>
                <a:schemeClr val="tx1"/>
              </a:solidFill>
            </a:endParaRPr>
          </a:p>
        </p:txBody>
      </p:sp>
      <p:sp>
        <p:nvSpPr>
          <p:cNvPr id="3" name="Content Placeholder 2"/>
          <p:cNvSpPr>
            <a:spLocks noGrp="1"/>
          </p:cNvSpPr>
          <p:nvPr>
            <p:ph idx="1"/>
          </p:nvPr>
        </p:nvSpPr>
        <p:spPr>
          <a:xfrm>
            <a:off x="1383632" y="1417639"/>
            <a:ext cx="8827168" cy="4708525"/>
          </a:xfrm>
        </p:spPr>
        <p:txBody>
          <a:bodyPr>
            <a:normAutofit fontScale="92500" lnSpcReduction="10000"/>
          </a:bodyPr>
          <a:lstStyle/>
          <a:p>
            <a:endParaRPr lang="en-IN" b="1" dirty="0" smtClean="0"/>
          </a:p>
          <a:p>
            <a:r>
              <a:rPr lang="en-IN" b="1" dirty="0" smtClean="0"/>
              <a:t>Q </a:t>
            </a:r>
            <a:r>
              <a:rPr lang="en-IN" b="1" dirty="0"/>
              <a:t>9. What do you think we could do better or differently?</a:t>
            </a:r>
            <a:endParaRPr lang="en-IN" dirty="0"/>
          </a:p>
          <a:p>
            <a:r>
              <a:rPr lang="en-IN" dirty="0" err="1"/>
              <a:t>Ans</a:t>
            </a:r>
            <a:r>
              <a:rPr lang="en-IN" dirty="0"/>
              <a:t>: Hiring managers want to know that you don’t just know the company’s background, but that you’ll be able to think critically about it and bring new ideas to the table. </a:t>
            </a:r>
          </a:p>
          <a:p>
            <a:r>
              <a:rPr lang="en-IN" dirty="0"/>
              <a:t>Share your thoughts on what you’d love to see the company achieve and show how your interests would contribute to the job</a:t>
            </a:r>
            <a:r>
              <a:rPr lang="en-IN" dirty="0" smtClean="0"/>
              <a:t>.</a:t>
            </a:r>
          </a:p>
          <a:p>
            <a:pPr marL="0" indent="0">
              <a:buNone/>
            </a:pPr>
            <a:endParaRPr lang="en-IN" dirty="0"/>
          </a:p>
          <a:p>
            <a:r>
              <a:rPr lang="en-IN" b="1" dirty="0"/>
              <a:t>Q10. What do you like to do outside of work?</a:t>
            </a:r>
            <a:endParaRPr lang="en-IN" dirty="0"/>
          </a:p>
          <a:p>
            <a:r>
              <a:rPr lang="en-IN" dirty="0"/>
              <a:t>Interviewers ask personal questions to see if candidates will fit in with the culture at the company. </a:t>
            </a:r>
          </a:p>
          <a:p>
            <a:r>
              <a:rPr lang="en-IN" dirty="0"/>
              <a:t>If someone asks about your hobbies outside of work, you can open up and share what you enjoy doing. </a:t>
            </a:r>
          </a:p>
          <a:p>
            <a:r>
              <a:rPr lang="en-IN" dirty="0"/>
              <a:t>Keep it professional though; hiring managers don’t need to know everything</a:t>
            </a:r>
            <a:r>
              <a:rPr lang="en-IN" dirty="0" smtClean="0"/>
              <a:t>.</a:t>
            </a:r>
            <a:endParaRPr lang="en-IN" dirty="0"/>
          </a:p>
        </p:txBody>
      </p:sp>
    </p:spTree>
    <p:extLst>
      <p:ext uri="{BB962C8B-B14F-4D97-AF65-F5344CB8AC3E}">
        <p14:creationId xmlns:p14="http://schemas.microsoft.com/office/powerpoint/2010/main" val="1975826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8038"/>
          </a:xfrm>
        </p:spPr>
        <p:txBody>
          <a:bodyPr/>
          <a:lstStyle/>
          <a:p>
            <a:r>
              <a:rPr lang="en-IN" dirty="0" smtClean="0"/>
              <a:t>                      </a:t>
            </a:r>
            <a:r>
              <a:rPr lang="en-IN" dirty="0" smtClean="0">
                <a:solidFill>
                  <a:schemeClr val="tx1">
                    <a:lumMod val="65000"/>
                    <a:lumOff val="35000"/>
                  </a:schemeClr>
                </a:solidFill>
              </a:rPr>
              <a:t>Q &amp;&amp; A……….</a:t>
            </a:r>
            <a:endParaRPr lang="en-IN" dirty="0">
              <a:solidFill>
                <a:schemeClr val="tx1">
                  <a:lumMod val="65000"/>
                  <a:lumOff val="35000"/>
                </a:schemeClr>
              </a:solidFill>
            </a:endParaRPr>
          </a:p>
        </p:txBody>
      </p:sp>
      <p:sp>
        <p:nvSpPr>
          <p:cNvPr id="3" name="Content Placeholder 2"/>
          <p:cNvSpPr>
            <a:spLocks noGrp="1"/>
          </p:cNvSpPr>
          <p:nvPr>
            <p:ph idx="1"/>
          </p:nvPr>
        </p:nvSpPr>
        <p:spPr>
          <a:xfrm>
            <a:off x="1118937" y="1684421"/>
            <a:ext cx="9091863" cy="4716379"/>
          </a:xfrm>
        </p:spPr>
        <p:txBody>
          <a:bodyPr>
            <a:noAutofit/>
          </a:bodyPr>
          <a:lstStyle/>
          <a:p>
            <a:r>
              <a:rPr lang="en-IN" sz="2000" b="1" dirty="0"/>
              <a:t>Q 11. Why are you leaving your current job?</a:t>
            </a:r>
            <a:endParaRPr lang="en-IN" sz="2000" dirty="0"/>
          </a:p>
          <a:p>
            <a:r>
              <a:rPr lang="en-IN" sz="2000" dirty="0"/>
              <a:t>This is a tough question,  however keep things positive </a:t>
            </a:r>
          </a:p>
          <a:p>
            <a:r>
              <a:rPr lang="en-IN" sz="2000" dirty="0"/>
              <a:t>Do not be  negative about your past employers. </a:t>
            </a:r>
          </a:p>
          <a:p>
            <a:r>
              <a:rPr lang="en-IN" sz="2000" dirty="0"/>
              <a:t>Show  that  you are  excited to take on new opportunities and that this role is a better fit for you than your previous one</a:t>
            </a:r>
            <a:r>
              <a:rPr lang="en-IN" sz="2000" dirty="0" smtClean="0"/>
              <a:t>.</a:t>
            </a:r>
          </a:p>
          <a:p>
            <a:endParaRPr lang="en-IN" sz="2000" dirty="0" smtClean="0"/>
          </a:p>
          <a:p>
            <a:pPr marL="0" indent="0">
              <a:buNone/>
            </a:pPr>
            <a:endParaRPr lang="en-IN" sz="2000" dirty="0"/>
          </a:p>
          <a:p>
            <a:r>
              <a:rPr lang="en-IN" sz="2000" b="1" dirty="0"/>
              <a:t>Q 12. Do you have any questions for us?</a:t>
            </a:r>
            <a:endParaRPr lang="en-IN" sz="2000" dirty="0"/>
          </a:p>
          <a:p>
            <a:r>
              <a:rPr lang="en-IN" sz="2000" dirty="0"/>
              <a:t>This is good opportunity for you to convince  that the job is the right fit for you. </a:t>
            </a:r>
          </a:p>
          <a:p>
            <a:r>
              <a:rPr lang="en-IN" sz="2000" dirty="0"/>
              <a:t> Questions targeted to the interviewer — such as, “What’s your </a:t>
            </a:r>
            <a:r>
              <a:rPr lang="en-IN" sz="2000" dirty="0" smtClean="0"/>
              <a:t>favourite </a:t>
            </a:r>
            <a:r>
              <a:rPr lang="en-IN" sz="2000" dirty="0"/>
              <a:t>part about working here?” — are a good start.</a:t>
            </a:r>
          </a:p>
        </p:txBody>
      </p:sp>
    </p:spTree>
    <p:extLst>
      <p:ext uri="{BB962C8B-B14F-4D97-AF65-F5344CB8AC3E}">
        <p14:creationId xmlns:p14="http://schemas.microsoft.com/office/powerpoint/2010/main" val="1633220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Content Placeholder 2"/>
          <p:cNvSpPr>
            <a:spLocks noGrp="1"/>
          </p:cNvSpPr>
          <p:nvPr>
            <p:ph idx="4294967295"/>
          </p:nvPr>
        </p:nvSpPr>
        <p:spPr>
          <a:xfrm>
            <a:off x="1840832" y="1600201"/>
            <a:ext cx="5510463" cy="4525963"/>
          </a:xfrm>
        </p:spPr>
        <p:txBody>
          <a:bodyPr/>
          <a:lstStyle/>
          <a:p>
            <a:pPr>
              <a:buFont typeface="Arial" charset="0"/>
              <a:buNone/>
            </a:pPr>
            <a:r>
              <a:rPr lang="en-US" altLang="en-US" dirty="0" smtClean="0"/>
              <a:t>         </a:t>
            </a:r>
          </a:p>
          <a:p>
            <a:pPr>
              <a:buFont typeface="Arial" charset="0"/>
              <a:buNone/>
            </a:pPr>
            <a:endParaRPr lang="en-US" altLang="en-US" sz="7200" i="1" dirty="0">
              <a:latin typeface="BatangChe" pitchFamily="49" charset="-127"/>
              <a:ea typeface="BatangChe" pitchFamily="49" charset="-127"/>
            </a:endParaRPr>
          </a:p>
          <a:p>
            <a:pPr>
              <a:buFont typeface="Arial" charset="0"/>
              <a:buNone/>
            </a:pPr>
            <a:r>
              <a:rPr lang="en-US" altLang="en-US" sz="7200" i="1" dirty="0" smtClean="0">
                <a:latin typeface="BatangChe" pitchFamily="49" charset="-127"/>
                <a:ea typeface="BatangChe" pitchFamily="49" charset="-127"/>
              </a:rPr>
              <a:t>THANK </a:t>
            </a:r>
            <a:r>
              <a:rPr lang="en-US" altLang="en-US" sz="7200" i="1" dirty="0">
                <a:latin typeface="BatangChe" pitchFamily="49" charset="-127"/>
                <a:ea typeface="BatangChe" pitchFamily="49" charset="-127"/>
              </a:rPr>
              <a:t>YOU</a:t>
            </a:r>
          </a:p>
        </p:txBody>
      </p:sp>
    </p:spTree>
    <p:extLst>
      <p:ext uri="{BB962C8B-B14F-4D97-AF65-F5344CB8AC3E}">
        <p14:creationId xmlns:p14="http://schemas.microsoft.com/office/powerpoint/2010/main" val="2085994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667" y="274638"/>
            <a:ext cx="8856133" cy="1271940"/>
          </a:xfrm>
        </p:spPr>
        <p:txBody>
          <a:bodyPr>
            <a:noAutofit/>
          </a:bodyPr>
          <a:lstStyle/>
          <a:p>
            <a:r>
              <a:rPr lang="en-US" b="1" dirty="0"/>
              <a:t>Enumerate your "selling points" and the reasons you want the job.</a:t>
            </a:r>
          </a:p>
        </p:txBody>
      </p:sp>
      <p:sp>
        <p:nvSpPr>
          <p:cNvPr id="3" name="Content Placeholder 2"/>
          <p:cNvSpPr>
            <a:spLocks noGrp="1"/>
          </p:cNvSpPr>
          <p:nvPr>
            <p:ph idx="1"/>
          </p:nvPr>
        </p:nvSpPr>
        <p:spPr>
          <a:xfrm>
            <a:off x="1072444" y="1704622"/>
            <a:ext cx="9138356" cy="4421542"/>
          </a:xfrm>
        </p:spPr>
        <p:txBody>
          <a:bodyPr>
            <a:normAutofit/>
          </a:bodyPr>
          <a:lstStyle/>
          <a:p>
            <a:r>
              <a:rPr lang="en-US" sz="2000" dirty="0"/>
              <a:t>Prepare to go into every interview with three to five key selling points in mind, </a:t>
            </a:r>
            <a:r>
              <a:rPr lang="en-US" sz="2000" dirty="0" smtClean="0"/>
              <a:t>e.g. </a:t>
            </a:r>
          </a:p>
          <a:p>
            <a:r>
              <a:rPr lang="en-US" sz="2000" dirty="0" smtClean="0"/>
              <a:t>what </a:t>
            </a:r>
            <a:r>
              <a:rPr lang="en-US" sz="2000" dirty="0"/>
              <a:t>makes you the best candidate for the position. Have an example of each selling point prepared ("I have good communication skills. For example, I persuaded an entire group to ..."). </a:t>
            </a:r>
            <a:endParaRPr lang="en-US" sz="2000" dirty="0" smtClean="0"/>
          </a:p>
          <a:p>
            <a:r>
              <a:rPr lang="en-US" sz="2000" dirty="0" smtClean="0"/>
              <a:t>And </a:t>
            </a:r>
            <a:r>
              <a:rPr lang="en-US" sz="2000" dirty="0"/>
              <a:t>be prepared to tell the interviewer why you want that job – </a:t>
            </a:r>
            <a:r>
              <a:rPr lang="en-US" sz="2000" dirty="0" smtClean="0"/>
              <a:t>i.e., </a:t>
            </a:r>
          </a:p>
          <a:p>
            <a:r>
              <a:rPr lang="en-US" sz="2000" dirty="0" smtClean="0"/>
              <a:t>what </a:t>
            </a:r>
            <a:r>
              <a:rPr lang="en-US" sz="2000" dirty="0"/>
              <a:t>interests you about </a:t>
            </a:r>
            <a:r>
              <a:rPr lang="en-US" sz="2000" dirty="0" smtClean="0"/>
              <a:t>it ?</a:t>
            </a:r>
          </a:p>
          <a:p>
            <a:r>
              <a:rPr lang="en-US" sz="2000" dirty="0" smtClean="0"/>
              <a:t>what </a:t>
            </a:r>
            <a:r>
              <a:rPr lang="en-US" sz="2000" dirty="0"/>
              <a:t>rewards it offers that you find valuable, and what abilities it requires that you </a:t>
            </a:r>
            <a:r>
              <a:rPr lang="en-US" sz="2000" dirty="0" smtClean="0"/>
              <a:t>possess </a:t>
            </a:r>
          </a:p>
          <a:p>
            <a:r>
              <a:rPr lang="en-US" sz="2000" dirty="0" smtClean="0">
                <a:solidFill>
                  <a:srgbClr val="FF0000"/>
                </a:solidFill>
              </a:rPr>
              <a:t>If </a:t>
            </a:r>
            <a:r>
              <a:rPr lang="en-US" sz="2000" dirty="0">
                <a:solidFill>
                  <a:srgbClr val="FF0000"/>
                </a:solidFill>
              </a:rPr>
              <a:t>an interviewer doesn't think you're really, really interested in the job, he or she won't give you an offer – no matter how good you are!</a:t>
            </a:r>
          </a:p>
        </p:txBody>
      </p:sp>
    </p:spTree>
    <p:extLst>
      <p:ext uri="{BB962C8B-B14F-4D97-AF65-F5344CB8AC3E}">
        <p14:creationId xmlns:p14="http://schemas.microsoft.com/office/powerpoint/2010/main" val="86363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031110" cy="1320800"/>
          </a:xfrm>
        </p:spPr>
        <p:txBody>
          <a:bodyPr>
            <a:noAutofit/>
          </a:bodyPr>
          <a:lstStyle/>
          <a:p>
            <a:r>
              <a:rPr lang="en-US" b="1" dirty="0">
                <a:solidFill>
                  <a:srgbClr val="002060"/>
                </a:solidFill>
              </a:rPr>
              <a:t>Anticipate the interviewer's concerns and reservations</a:t>
            </a:r>
          </a:p>
        </p:txBody>
      </p:sp>
      <p:sp>
        <p:nvSpPr>
          <p:cNvPr id="3" name="Content Placeholder 2"/>
          <p:cNvSpPr>
            <a:spLocks noGrp="1"/>
          </p:cNvSpPr>
          <p:nvPr>
            <p:ph idx="1"/>
          </p:nvPr>
        </p:nvSpPr>
        <p:spPr>
          <a:xfrm>
            <a:off x="677334" y="2144888"/>
            <a:ext cx="9223022" cy="4538134"/>
          </a:xfrm>
        </p:spPr>
        <p:txBody>
          <a:bodyPr>
            <a:noAutofit/>
          </a:bodyPr>
          <a:lstStyle/>
          <a:p>
            <a:r>
              <a:rPr lang="en-US" sz="2400" dirty="0"/>
              <a:t>There are always more candidates for positions than there are openings. </a:t>
            </a:r>
            <a:endParaRPr lang="en-US" sz="2400" dirty="0" smtClean="0"/>
          </a:p>
          <a:p>
            <a:r>
              <a:rPr lang="en-US" sz="2400" dirty="0" smtClean="0"/>
              <a:t>So </a:t>
            </a:r>
            <a:r>
              <a:rPr lang="en-US" sz="2400" dirty="0"/>
              <a:t>interviewers look for ways to screen people out. </a:t>
            </a:r>
            <a:endParaRPr lang="en-US" sz="2400" dirty="0" smtClean="0"/>
          </a:p>
          <a:p>
            <a:r>
              <a:rPr lang="en-US" sz="2400" dirty="0" smtClean="0"/>
              <a:t>Put </a:t>
            </a:r>
            <a:r>
              <a:rPr lang="en-US" sz="2400" dirty="0"/>
              <a:t>yourself in their shoes and ask yourself why they might not want to hire you (“I don't have this,” “I'm not that,” etc.). </a:t>
            </a:r>
            <a:endParaRPr lang="en-US" sz="2400" dirty="0" smtClean="0"/>
          </a:p>
          <a:p>
            <a:r>
              <a:rPr lang="en-US" sz="2400" dirty="0" smtClean="0"/>
              <a:t>Then </a:t>
            </a:r>
            <a:r>
              <a:rPr lang="en-US" sz="2400" dirty="0"/>
              <a:t>prepare your defense: “I know you may be thinking that I might not be the best fit for this position because [their reservation]. </a:t>
            </a:r>
            <a:endParaRPr lang="en-US" sz="2400" dirty="0" smtClean="0"/>
          </a:p>
          <a:p>
            <a:r>
              <a:rPr lang="en-US" sz="2400" dirty="0" smtClean="0"/>
              <a:t>But </a:t>
            </a:r>
            <a:r>
              <a:rPr lang="en-US" sz="2400" dirty="0"/>
              <a:t>you should know that [reason the interviewer shouldn't be overly concerned]."</a:t>
            </a:r>
          </a:p>
          <a:p>
            <a:endParaRPr lang="en-US" sz="2400" dirty="0"/>
          </a:p>
          <a:p>
            <a:endParaRPr lang="en-US" sz="2400" dirty="0"/>
          </a:p>
        </p:txBody>
      </p:sp>
    </p:spTree>
    <p:extLst>
      <p:ext uri="{BB962C8B-B14F-4D97-AF65-F5344CB8AC3E}">
        <p14:creationId xmlns:p14="http://schemas.microsoft.com/office/powerpoint/2010/main" val="4268192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5956" y="474132"/>
            <a:ext cx="8844844" cy="668867"/>
          </a:xfrm>
        </p:spPr>
        <p:txBody>
          <a:bodyPr>
            <a:normAutofit fontScale="90000"/>
          </a:bodyPr>
          <a:lstStyle/>
          <a:p>
            <a:r>
              <a:rPr lang="en-US" b="1" dirty="0">
                <a:solidFill>
                  <a:srgbClr val="002060"/>
                </a:solidFill>
              </a:rPr>
              <a:t>Prepare for common interview questions</a:t>
            </a:r>
          </a:p>
        </p:txBody>
      </p:sp>
      <p:sp>
        <p:nvSpPr>
          <p:cNvPr id="3" name="Content Placeholder 2"/>
          <p:cNvSpPr>
            <a:spLocks noGrp="1"/>
          </p:cNvSpPr>
          <p:nvPr>
            <p:ph idx="1"/>
          </p:nvPr>
        </p:nvSpPr>
        <p:spPr>
          <a:xfrm>
            <a:off x="1049867" y="1546578"/>
            <a:ext cx="9008533" cy="4579586"/>
          </a:xfrm>
        </p:spPr>
        <p:txBody>
          <a:bodyPr>
            <a:normAutofit/>
          </a:bodyPr>
          <a:lstStyle/>
          <a:p>
            <a:r>
              <a:rPr lang="en-US" sz="2400" dirty="0"/>
              <a:t>Every "how to interview" book has a list of a hundred or more "common interview questions." </a:t>
            </a:r>
            <a:endParaRPr lang="en-US" sz="2400" dirty="0" smtClean="0"/>
          </a:p>
          <a:p>
            <a:r>
              <a:rPr lang="en-US" sz="2400" dirty="0" smtClean="0"/>
              <a:t> </a:t>
            </a:r>
            <a:r>
              <a:rPr lang="en-US" sz="2400" dirty="0"/>
              <a:t>So how do you prepare? </a:t>
            </a:r>
            <a:endParaRPr lang="en-US" sz="2400" dirty="0" smtClean="0"/>
          </a:p>
          <a:p>
            <a:r>
              <a:rPr lang="en-US" sz="2400" dirty="0" smtClean="0"/>
              <a:t>Pick </a:t>
            </a:r>
            <a:r>
              <a:rPr lang="en-US" sz="2400" dirty="0"/>
              <a:t>any list and think about which questions you're most likely to encounter, given your age and status </a:t>
            </a:r>
            <a:r>
              <a:rPr lang="en-US" sz="2400" dirty="0" smtClean="0"/>
              <a:t>(i.e. about </a:t>
            </a:r>
            <a:r>
              <a:rPr lang="en-US" sz="2400" dirty="0"/>
              <a:t>to graduate, looking for a summer </a:t>
            </a:r>
            <a:r>
              <a:rPr lang="en-US" sz="2400" dirty="0" smtClean="0"/>
              <a:t>internship or after Ph.D.  a permanent job). </a:t>
            </a:r>
          </a:p>
          <a:p>
            <a:r>
              <a:rPr lang="en-US" sz="2400" dirty="0" smtClean="0"/>
              <a:t>Then </a:t>
            </a:r>
            <a:r>
              <a:rPr lang="en-US" sz="2400" dirty="0"/>
              <a:t>prepare your answers so you won't have to fumble for them during the actual interview.</a:t>
            </a:r>
          </a:p>
        </p:txBody>
      </p:sp>
    </p:spTree>
    <p:extLst>
      <p:ext uri="{BB962C8B-B14F-4D97-AF65-F5344CB8AC3E}">
        <p14:creationId xmlns:p14="http://schemas.microsoft.com/office/powerpoint/2010/main" val="3708797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2711" y="270933"/>
            <a:ext cx="8698089" cy="1117599"/>
          </a:xfrm>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Line </a:t>
            </a:r>
            <a:r>
              <a:rPr lang="en-US" b="1" dirty="0">
                <a:solidFill>
                  <a:srgbClr val="002060"/>
                </a:solidFill>
              </a:rPr>
              <a:t>up your questions for the interviewer</a:t>
            </a:r>
          </a:p>
        </p:txBody>
      </p:sp>
      <p:sp>
        <p:nvSpPr>
          <p:cNvPr id="3" name="Content Placeholder 2"/>
          <p:cNvSpPr>
            <a:spLocks noGrp="1"/>
          </p:cNvSpPr>
          <p:nvPr>
            <p:ph idx="1"/>
          </p:nvPr>
        </p:nvSpPr>
        <p:spPr>
          <a:xfrm>
            <a:off x="1095022" y="1580444"/>
            <a:ext cx="8952089" cy="4865512"/>
          </a:xfrm>
        </p:spPr>
        <p:txBody>
          <a:bodyPr>
            <a:noAutofit/>
          </a:bodyPr>
          <a:lstStyle/>
          <a:p>
            <a:pPr>
              <a:buFont typeface="Wingdings" panose="05000000000000000000" pitchFamily="2" charset="2"/>
              <a:buChar char="v"/>
            </a:pPr>
            <a:r>
              <a:rPr lang="en-US" sz="2000" dirty="0"/>
              <a:t>Come to the interview with some intelligent questions for the interviewer that demonstrate your knowledge of the company as well as your serious intent</a:t>
            </a:r>
            <a:r>
              <a:rPr lang="en-US" sz="2000" dirty="0" smtClean="0"/>
              <a:t>.</a:t>
            </a:r>
          </a:p>
          <a:p>
            <a:pPr>
              <a:buFont typeface="Wingdings" panose="05000000000000000000" pitchFamily="2" charset="2"/>
              <a:buChar char="v"/>
            </a:pPr>
            <a:r>
              <a:rPr lang="en-US" sz="2000" dirty="0" smtClean="0"/>
              <a:t> </a:t>
            </a:r>
            <a:r>
              <a:rPr lang="en-US" sz="2000" dirty="0"/>
              <a:t>Interviewers always ask if you have any questions, and no matter what, you should have one or two ready. </a:t>
            </a:r>
            <a:endParaRPr lang="en-US" sz="2000" dirty="0" smtClean="0"/>
          </a:p>
          <a:p>
            <a:pPr>
              <a:buFont typeface="Wingdings" panose="05000000000000000000" pitchFamily="2" charset="2"/>
              <a:buChar char="v"/>
            </a:pPr>
            <a:r>
              <a:rPr lang="en-US" sz="2000" dirty="0" smtClean="0"/>
              <a:t>If </a:t>
            </a:r>
            <a:r>
              <a:rPr lang="en-US" sz="2000" dirty="0"/>
              <a:t>you say, "No, not really," he or she may conclude that you're not all that interested in the job or the company. </a:t>
            </a:r>
            <a:endParaRPr lang="en-US" sz="2000" dirty="0" smtClean="0"/>
          </a:p>
          <a:p>
            <a:pPr>
              <a:buFont typeface="Wingdings" panose="05000000000000000000" pitchFamily="2" charset="2"/>
              <a:buChar char="v"/>
            </a:pPr>
            <a:r>
              <a:rPr lang="en-US" sz="2000" dirty="0" smtClean="0"/>
              <a:t>A </a:t>
            </a:r>
            <a:r>
              <a:rPr lang="en-US" sz="2000" dirty="0"/>
              <a:t>good all-purpose question is, "If you could design the ideal candidate for this position from the ground up, what would he or she be like</a:t>
            </a:r>
            <a:r>
              <a:rPr lang="en-US" sz="2000" dirty="0" smtClean="0"/>
              <a:t>?"</a:t>
            </a:r>
            <a:endParaRPr lang="en-US" sz="2000" dirty="0"/>
          </a:p>
          <a:p>
            <a:pPr>
              <a:buFont typeface="Wingdings" panose="05000000000000000000" pitchFamily="2" charset="2"/>
              <a:buChar char="v"/>
            </a:pPr>
            <a:r>
              <a:rPr lang="en-US" sz="2000" dirty="0"/>
              <a:t>If you're having a series of interviews with the same company, you can use some of your prepared questions with each person you meet </a:t>
            </a:r>
            <a:endParaRPr lang="en-US" sz="2000" dirty="0" smtClean="0"/>
          </a:p>
          <a:p>
            <a:pPr>
              <a:buFont typeface="Wingdings" panose="05000000000000000000" pitchFamily="2" charset="2"/>
              <a:buChar char="v"/>
            </a:pPr>
            <a:r>
              <a:rPr lang="en-US" sz="2000" dirty="0" smtClean="0"/>
              <a:t>For </a:t>
            </a:r>
            <a:r>
              <a:rPr lang="en-US" sz="2000" dirty="0"/>
              <a:t>example, "What do you think is the best thing about working here?" and "What kind of person would you most like to see fill this position</a:t>
            </a:r>
            <a:r>
              <a:rPr lang="en-US" sz="2000" dirty="0" smtClean="0"/>
              <a:t>?" </a:t>
            </a:r>
          </a:p>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4205548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7"/>
            <a:ext cx="8229600" cy="605895"/>
          </a:xfrm>
        </p:spPr>
        <p:txBody>
          <a:bodyPr>
            <a:normAutofit fontScale="90000"/>
          </a:bodyPr>
          <a:lstStyle/>
          <a:p>
            <a:r>
              <a:rPr lang="en-US" dirty="0" smtClean="0">
                <a:solidFill>
                  <a:srgbClr val="002060"/>
                </a:solidFill>
              </a:rPr>
              <a:t>      Practice</a:t>
            </a:r>
            <a:r>
              <a:rPr lang="en-US" dirty="0">
                <a:solidFill>
                  <a:srgbClr val="002060"/>
                </a:solidFill>
              </a:rPr>
              <a:t>, practice, practice.</a:t>
            </a:r>
          </a:p>
        </p:txBody>
      </p:sp>
      <p:sp>
        <p:nvSpPr>
          <p:cNvPr id="3" name="Content Placeholder 2"/>
          <p:cNvSpPr>
            <a:spLocks noGrp="1"/>
          </p:cNvSpPr>
          <p:nvPr>
            <p:ph idx="1"/>
          </p:nvPr>
        </p:nvSpPr>
        <p:spPr>
          <a:xfrm>
            <a:off x="1155033" y="1140178"/>
            <a:ext cx="8915400" cy="5413022"/>
          </a:xfrm>
        </p:spPr>
        <p:txBody>
          <a:bodyPr>
            <a:noAutofit/>
          </a:bodyPr>
          <a:lstStyle/>
          <a:p>
            <a:pPr>
              <a:buFont typeface="Wingdings" panose="05000000000000000000" pitchFamily="2" charset="2"/>
              <a:buChar char="Ø"/>
            </a:pPr>
            <a:r>
              <a:rPr lang="en-US" sz="2800" dirty="0" smtClean="0"/>
              <a:t>It's </a:t>
            </a:r>
            <a:r>
              <a:rPr lang="en-US" sz="2800" dirty="0"/>
              <a:t>one thing to come prepared with a mental answer to a question like, "Why should we hire you?" </a:t>
            </a:r>
          </a:p>
          <a:p>
            <a:pPr>
              <a:buFont typeface="Wingdings" panose="05000000000000000000" pitchFamily="2" charset="2"/>
              <a:buChar char="Ø"/>
            </a:pPr>
            <a:r>
              <a:rPr lang="en-US" sz="2800" dirty="0"/>
              <a:t>It's another challenge entirely to say it out loud in a confident and convincing way. </a:t>
            </a:r>
          </a:p>
          <a:p>
            <a:pPr>
              <a:buFont typeface="Wingdings" panose="05000000000000000000" pitchFamily="2" charset="2"/>
              <a:buChar char="Ø"/>
            </a:pPr>
            <a:r>
              <a:rPr lang="en-US" sz="2800" dirty="0"/>
              <a:t>The first time you try it, you'll sound  confused, no matter how clear your thoughts are in your own mind! Do it another 10 times, and you'll sound a lot smoother and more articulate.</a:t>
            </a:r>
          </a:p>
          <a:p>
            <a:pPr>
              <a:buFont typeface="Wingdings" panose="05000000000000000000" pitchFamily="2" charset="2"/>
              <a:buChar char="Ø"/>
            </a:pPr>
            <a:r>
              <a:rPr lang="en-US" sz="2800" dirty="0"/>
              <a:t>But you shouldn't do your practicing when you're "on stage" with a recruiter; rehearse before you go to the interview. </a:t>
            </a:r>
          </a:p>
          <a:p>
            <a:pPr>
              <a:buFont typeface="Wingdings" panose="05000000000000000000" pitchFamily="2" charset="2"/>
              <a:buChar char="Ø"/>
            </a:pPr>
            <a:endParaRPr lang="en-US" sz="2800" dirty="0"/>
          </a:p>
        </p:txBody>
      </p:sp>
    </p:spTree>
    <p:extLst>
      <p:ext uri="{BB962C8B-B14F-4D97-AF65-F5344CB8AC3E}">
        <p14:creationId xmlns:p14="http://schemas.microsoft.com/office/powerpoint/2010/main" val="1544700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7779"/>
          </a:xfrm>
        </p:spPr>
        <p:txBody>
          <a:bodyPr/>
          <a:lstStyle/>
          <a:p>
            <a:r>
              <a:rPr lang="en-US" dirty="0" smtClean="0"/>
              <a:t>           </a:t>
            </a:r>
            <a:r>
              <a:rPr lang="en-US" dirty="0" smtClean="0">
                <a:solidFill>
                  <a:srgbClr val="002060"/>
                </a:solidFill>
              </a:rPr>
              <a:t>Practice ……..(contd.)</a:t>
            </a:r>
            <a:endParaRPr lang="en-US" dirty="0">
              <a:solidFill>
                <a:srgbClr val="002060"/>
              </a:solidFill>
            </a:endParaRPr>
          </a:p>
        </p:txBody>
      </p:sp>
      <p:sp>
        <p:nvSpPr>
          <p:cNvPr id="3" name="Content Placeholder 2"/>
          <p:cNvSpPr>
            <a:spLocks noGrp="1"/>
          </p:cNvSpPr>
          <p:nvPr>
            <p:ph idx="1"/>
          </p:nvPr>
        </p:nvSpPr>
        <p:spPr>
          <a:xfrm>
            <a:off x="677334" y="1672389"/>
            <a:ext cx="8596668" cy="4608095"/>
          </a:xfrm>
        </p:spPr>
        <p:txBody>
          <a:bodyPr>
            <a:normAutofit/>
          </a:bodyPr>
          <a:lstStyle/>
          <a:p>
            <a:r>
              <a:rPr lang="en-US" sz="2400" dirty="0"/>
              <a:t>The best way to rehearse? Get two friends and practice interviewing each other , one person acts as the observer and the "interviewee" gets feedback from both the observer and the "interviewer." </a:t>
            </a:r>
          </a:p>
          <a:p>
            <a:r>
              <a:rPr lang="en-US" sz="2400" dirty="0"/>
              <a:t>Go for four or five rounds, switching roles as you go. Another idea (but definitely second-best) is to </a:t>
            </a:r>
            <a:r>
              <a:rPr lang="en-US" sz="2400" dirty="0" smtClean="0"/>
              <a:t>record </a:t>
            </a:r>
            <a:r>
              <a:rPr lang="en-US" sz="2400" dirty="0"/>
              <a:t>your answer and then play it back to see where you need to improve. </a:t>
            </a:r>
          </a:p>
          <a:p>
            <a:r>
              <a:rPr lang="en-US" sz="2400" dirty="0"/>
              <a:t>Whatever you do, make sure your practice consists of speaking aloud. Rehearsing your answer in your mind won't do it.</a:t>
            </a:r>
          </a:p>
          <a:p>
            <a:endParaRPr lang="en-US" sz="2400" dirty="0"/>
          </a:p>
        </p:txBody>
      </p:sp>
    </p:spTree>
    <p:extLst>
      <p:ext uri="{BB962C8B-B14F-4D97-AF65-F5344CB8AC3E}">
        <p14:creationId xmlns:p14="http://schemas.microsoft.com/office/powerpoint/2010/main" val="1420285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5821" y="274638"/>
            <a:ext cx="8754979" cy="792162"/>
          </a:xfrm>
        </p:spPr>
        <p:txBody>
          <a:bodyPr>
            <a:normAutofit/>
          </a:bodyPr>
          <a:lstStyle/>
          <a:p>
            <a:r>
              <a:rPr lang="en-US" dirty="0">
                <a:solidFill>
                  <a:srgbClr val="002060"/>
                </a:solidFill>
              </a:rPr>
              <a:t>Score  success in the first five minutes</a:t>
            </a:r>
          </a:p>
        </p:txBody>
      </p:sp>
      <p:sp>
        <p:nvSpPr>
          <p:cNvPr id="3" name="Content Placeholder 2"/>
          <p:cNvSpPr>
            <a:spLocks noGrp="1"/>
          </p:cNvSpPr>
          <p:nvPr>
            <p:ph idx="1"/>
          </p:nvPr>
        </p:nvSpPr>
        <p:spPr>
          <a:xfrm>
            <a:off x="1155032" y="1287378"/>
            <a:ext cx="8979568" cy="5418221"/>
          </a:xfrm>
        </p:spPr>
        <p:txBody>
          <a:bodyPr>
            <a:normAutofit/>
          </a:bodyPr>
          <a:lstStyle/>
          <a:p>
            <a:pPr>
              <a:buFont typeface="Wingdings" panose="05000000000000000000" pitchFamily="2" charset="2"/>
              <a:buChar char="v"/>
            </a:pPr>
            <a:r>
              <a:rPr lang="en-US" sz="2000" dirty="0"/>
              <a:t>Some studies indicate that interviewers make up their minds about candidates in the first five minutes of the interview – and then spend the rest of the </a:t>
            </a:r>
            <a:r>
              <a:rPr lang="en-US" sz="2000" dirty="0" smtClean="0"/>
              <a:t>time </a:t>
            </a:r>
            <a:r>
              <a:rPr lang="en-US" sz="2000" dirty="0"/>
              <a:t>to confirm that decision! </a:t>
            </a:r>
            <a:endParaRPr lang="en-US" sz="2000" dirty="0" smtClean="0"/>
          </a:p>
          <a:p>
            <a:pPr>
              <a:buFont typeface="Wingdings" panose="05000000000000000000" pitchFamily="2" charset="2"/>
              <a:buChar char="v"/>
            </a:pPr>
            <a:r>
              <a:rPr lang="en-US" sz="2000" dirty="0" smtClean="0"/>
              <a:t>So </a:t>
            </a:r>
            <a:r>
              <a:rPr lang="en-US" sz="2000" dirty="0"/>
              <a:t>what can you do in those five minutes to get through the gate? </a:t>
            </a:r>
            <a:endParaRPr lang="en-US" sz="2000" dirty="0" smtClean="0"/>
          </a:p>
          <a:p>
            <a:pPr>
              <a:buFont typeface="Wingdings" panose="05000000000000000000" pitchFamily="2" charset="2"/>
              <a:buChar char="v"/>
            </a:pPr>
            <a:r>
              <a:rPr lang="en-US" sz="2000" dirty="0" smtClean="0"/>
              <a:t>Come </a:t>
            </a:r>
            <a:r>
              <a:rPr lang="en-US" sz="2000" dirty="0"/>
              <a:t>in with energy and enthusiasm, and express your appreciation for the interviewer's time. (Remember: </a:t>
            </a:r>
            <a:r>
              <a:rPr lang="en-US" sz="2000" dirty="0" err="1" smtClean="0"/>
              <a:t>He/She</a:t>
            </a:r>
            <a:r>
              <a:rPr lang="en-US" sz="2000" dirty="0" smtClean="0"/>
              <a:t> </a:t>
            </a:r>
            <a:r>
              <a:rPr lang="en-US" sz="2000" dirty="0"/>
              <a:t>may be seeing a lot of other candidates that day and may be tired from the flight in. So bring in that energy!)</a:t>
            </a:r>
          </a:p>
          <a:p>
            <a:pPr>
              <a:buFont typeface="Wingdings" panose="05000000000000000000" pitchFamily="2" charset="2"/>
              <a:buChar char="v"/>
            </a:pPr>
            <a:r>
              <a:rPr lang="en-US" sz="2000" dirty="0" smtClean="0"/>
              <a:t>Also</a:t>
            </a:r>
            <a:r>
              <a:rPr lang="en-US" sz="2000" dirty="0"/>
              <a:t>, start off with a positive comment about the company – something like, "I've really been looking forward to this meeting [not "interview"]. </a:t>
            </a:r>
            <a:endParaRPr lang="en-US" sz="2000" dirty="0" smtClean="0"/>
          </a:p>
          <a:p>
            <a:pPr>
              <a:buFont typeface="Wingdings" panose="05000000000000000000" pitchFamily="2" charset="2"/>
              <a:buChar char="v"/>
            </a:pPr>
            <a:r>
              <a:rPr lang="en-US" sz="2000" dirty="0" smtClean="0"/>
              <a:t>I </a:t>
            </a:r>
            <a:r>
              <a:rPr lang="en-US" sz="2000" dirty="0"/>
              <a:t>think [the company] is doing great work in [a particular field or project], and I'm really excited by the prospect of being able to contribute."</a:t>
            </a:r>
          </a:p>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2012825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217</TotalTime>
  <Words>2538</Words>
  <Application>Microsoft Office PowerPoint</Application>
  <PresentationFormat>Widescreen</PresentationFormat>
  <Paragraphs>175</Paragraphs>
  <Slides>23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BatangChe</vt:lpstr>
      <vt:lpstr>Calibri</vt:lpstr>
      <vt:lpstr>Times New Roman</vt:lpstr>
      <vt:lpstr>Trebuchet MS</vt:lpstr>
      <vt:lpstr>Wingdings</vt:lpstr>
      <vt:lpstr>Wingdings 3</vt:lpstr>
      <vt:lpstr>Facet</vt:lpstr>
      <vt:lpstr>Tips for appearing in an interview</vt:lpstr>
      <vt:lpstr>Tips for appearing in an interview  for a job</vt:lpstr>
      <vt:lpstr>Enumerate your "selling points" and the reasons you want the job.</vt:lpstr>
      <vt:lpstr>Anticipate the interviewer's concerns and reservations</vt:lpstr>
      <vt:lpstr>Prepare for common interview questions</vt:lpstr>
      <vt:lpstr> Line up your questions for the interviewer</vt:lpstr>
      <vt:lpstr>      Practice, practice, practice.</vt:lpstr>
      <vt:lpstr>           Practice ……..(contd.)</vt:lpstr>
      <vt:lpstr>Score  success in the first five minutes</vt:lpstr>
      <vt:lpstr>  Get on the same side as the interviewer</vt:lpstr>
      <vt:lpstr> Be assertive and take responsibility for the interview.</vt:lpstr>
      <vt:lpstr>Be ready to handle illegal and inappropriate questions</vt:lpstr>
      <vt:lpstr>       Make your selling points clear</vt:lpstr>
      <vt:lpstr>              Think Positive</vt:lpstr>
      <vt:lpstr> Close on a positive note</vt:lpstr>
      <vt:lpstr>Twelve common job  interview questions  and answers</vt:lpstr>
      <vt:lpstr>Q &amp;A ……</vt:lpstr>
      <vt:lpstr>Q &amp; A……</vt:lpstr>
      <vt:lpstr>    What are Your Greatest Weaknesses</vt:lpstr>
      <vt:lpstr>Q &amp; A…….</vt:lpstr>
      <vt:lpstr>            Q &amp; A……..</vt:lpstr>
      <vt:lpstr>                      Q &amp;&amp; 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Tips for appearing in an interview</dc:title>
  <dc:creator>Krishna</dc:creator>
  <cp:lastModifiedBy>Krishna</cp:lastModifiedBy>
  <cp:revision>14</cp:revision>
  <dcterms:created xsi:type="dcterms:W3CDTF">2021-03-09T18:01:05Z</dcterms:created>
  <dcterms:modified xsi:type="dcterms:W3CDTF">2021-10-26T14:17:01Z</dcterms:modified>
</cp:coreProperties>
</file>