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85" r:id="rId2"/>
    <p:sldId id="282" r:id="rId3"/>
    <p:sldId id="283" r:id="rId4"/>
    <p:sldId id="257" r:id="rId5"/>
    <p:sldId id="258" r:id="rId6"/>
    <p:sldId id="284" r:id="rId7"/>
    <p:sldId id="259" r:id="rId8"/>
    <p:sldId id="260" r:id="rId9"/>
    <p:sldId id="263" r:id="rId10"/>
    <p:sldId id="261" r:id="rId11"/>
    <p:sldId id="262"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6"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0C50A-FC2A-46FF-BD9C-265070A764C4}" type="datetimeFigureOut">
              <a:rPr lang="en-IN" smtClean="0"/>
              <a:t>08-11-2021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B27B8-A57F-492C-ACE2-458970819F47}" type="slidenum">
              <a:rPr lang="en-IN" smtClean="0"/>
              <a:t>‹#›</a:t>
            </a:fld>
            <a:endParaRPr lang="en-IN"/>
          </a:p>
        </p:txBody>
      </p:sp>
    </p:spTree>
    <p:extLst>
      <p:ext uri="{BB962C8B-B14F-4D97-AF65-F5344CB8AC3E}">
        <p14:creationId xmlns:p14="http://schemas.microsoft.com/office/powerpoint/2010/main" val="752200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003822" cy="672570"/>
          </a:xfrm>
        </p:spPr>
        <p:txBody>
          <a:bodyPr>
            <a:normAutofit fontScale="90000"/>
          </a:bodyPr>
          <a:lstStyle/>
          <a:p>
            <a:r>
              <a:rPr lang="en-IN" sz="4000" b="1" dirty="0" smtClean="0"/>
              <a:t>Oral Presentation  Visual Displays</a:t>
            </a:r>
            <a:endParaRPr lang="en-IN" sz="4000" b="1" dirty="0"/>
          </a:p>
        </p:txBody>
      </p:sp>
      <p:sp>
        <p:nvSpPr>
          <p:cNvPr id="3" name="Subtitle 2"/>
          <p:cNvSpPr>
            <a:spLocks noGrp="1"/>
          </p:cNvSpPr>
          <p:nvPr>
            <p:ph type="subTitle" idx="1"/>
          </p:nvPr>
        </p:nvSpPr>
        <p:spPr>
          <a:xfrm>
            <a:off x="632178" y="2630311"/>
            <a:ext cx="8895644" cy="3643490"/>
          </a:xfrm>
        </p:spPr>
        <p:txBody>
          <a:bodyPr>
            <a:normAutofit/>
          </a:bodyPr>
          <a:lstStyle/>
          <a:p>
            <a:r>
              <a:rPr lang="en-IN" dirty="0" err="1" smtClean="0"/>
              <a:t>Prof.</a:t>
            </a:r>
            <a:r>
              <a:rPr lang="en-IN" dirty="0" smtClean="0"/>
              <a:t> Krishna </a:t>
            </a:r>
            <a:r>
              <a:rPr lang="en-IN" dirty="0" err="1" smtClean="0"/>
              <a:t>Misra,Ph.D</a:t>
            </a:r>
            <a:r>
              <a:rPr lang="en-IN" dirty="0" smtClean="0"/>
              <a:t>., </a:t>
            </a:r>
            <a:r>
              <a:rPr lang="en-IN" dirty="0" err="1" smtClean="0"/>
              <a:t>FNASc</a:t>
            </a:r>
            <a:r>
              <a:rPr lang="en-IN" dirty="0" smtClean="0"/>
              <a:t>, FBRSI</a:t>
            </a:r>
            <a:endParaRPr lang="en-IN" dirty="0"/>
          </a:p>
          <a:p>
            <a:r>
              <a:rPr lang="en-IN" dirty="0" err="1" smtClean="0"/>
              <a:t>Hon.Professor</a:t>
            </a:r>
            <a:endParaRPr lang="en-IN" dirty="0" smtClean="0"/>
          </a:p>
          <a:p>
            <a:endParaRPr lang="en-IN" dirty="0"/>
          </a:p>
          <a:p>
            <a:r>
              <a:rPr lang="en-IN" dirty="0" smtClean="0"/>
              <a:t>Indian Institute of information Technology, </a:t>
            </a:r>
            <a:r>
              <a:rPr lang="en-IN" dirty="0" err="1" smtClean="0"/>
              <a:t>Prayagraj</a:t>
            </a:r>
            <a:endParaRPr lang="en-IN" dirty="0" smtClean="0"/>
          </a:p>
          <a:p>
            <a:endParaRPr lang="en-IN" dirty="0"/>
          </a:p>
          <a:p>
            <a:endParaRPr lang="en-IN" dirty="0"/>
          </a:p>
          <a:p>
            <a:endParaRPr lang="en-IN" dirty="0" smtClean="0"/>
          </a:p>
          <a:p>
            <a:endParaRPr lang="en-IN" dirty="0"/>
          </a:p>
          <a:p>
            <a:r>
              <a:rPr lang="en-IN" dirty="0" smtClean="0"/>
              <a:t>Dated November </a:t>
            </a:r>
            <a:r>
              <a:rPr lang="en-IN" dirty="0" smtClean="0"/>
              <a:t>9, </a:t>
            </a:r>
            <a:r>
              <a:rPr lang="en-IN" dirty="0" smtClean="0"/>
              <a:t>2021</a:t>
            </a:r>
            <a:endParaRPr lang="en-IN" dirty="0"/>
          </a:p>
        </p:txBody>
      </p:sp>
    </p:spTree>
    <p:extLst>
      <p:ext uri="{BB962C8B-B14F-4D97-AF65-F5344CB8AC3E}">
        <p14:creationId xmlns:p14="http://schemas.microsoft.com/office/powerpoint/2010/main" val="387696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sz="2800" b="1" dirty="0"/>
              <a:t>Oral presentation for all types of scientific meetings</a:t>
            </a:r>
          </a:p>
        </p:txBody>
      </p:sp>
      <p:sp>
        <p:nvSpPr>
          <p:cNvPr id="3" name="Content Placeholder 2"/>
          <p:cNvSpPr>
            <a:spLocks noGrp="1"/>
          </p:cNvSpPr>
          <p:nvPr>
            <p:ph idx="1"/>
          </p:nvPr>
        </p:nvSpPr>
        <p:spPr>
          <a:xfrm>
            <a:off x="1659467" y="1066801"/>
            <a:ext cx="8551333" cy="5059363"/>
          </a:xfrm>
        </p:spPr>
        <p:txBody>
          <a:bodyPr>
            <a:normAutofit fontScale="85000" lnSpcReduction="20000"/>
          </a:bodyPr>
          <a:lstStyle/>
          <a:p>
            <a:r>
              <a:rPr lang="en-US" sz="2400" dirty="0"/>
              <a:t>New research findings/updated reviews of specific research areas can be presented before these are published in journals.</a:t>
            </a:r>
          </a:p>
          <a:p>
            <a:r>
              <a:rPr lang="en-US" sz="2400" dirty="0"/>
              <a:t>Every individual has his/her style of presentation and this variability adds to the quality of a meeting</a:t>
            </a:r>
          </a:p>
          <a:p>
            <a:r>
              <a:rPr lang="en-US" sz="2400" dirty="0"/>
              <a:t>A form (style) has to be adopted according to your personality and keeping the audience in mind.</a:t>
            </a:r>
          </a:p>
          <a:p>
            <a:r>
              <a:rPr lang="en-US" sz="2400" dirty="0"/>
              <a:t>The visuals which you show must be liked by the audience</a:t>
            </a:r>
          </a:p>
          <a:p>
            <a:r>
              <a:rPr lang="en-US" sz="2400" dirty="0"/>
              <a:t>It is important to make effort to perform a good presentation, not only for liking of the audience but for conveying your message efficiently. Audience should be able to understand the main points easily.</a:t>
            </a:r>
          </a:p>
          <a:p>
            <a:r>
              <a:rPr lang="en-US" sz="2400" dirty="0"/>
              <a:t>Considering the hard work you have put in research , it becomes eminent that these should be communicated for spreading knowledge .</a:t>
            </a:r>
          </a:p>
          <a:p>
            <a:r>
              <a:rPr lang="en-US" sz="2400" dirty="0"/>
              <a:t>A good presenter makes good contacts, which helps you in furthering your research</a:t>
            </a:r>
          </a:p>
          <a:p>
            <a:endParaRPr lang="en-US" sz="2400" dirty="0"/>
          </a:p>
        </p:txBody>
      </p:sp>
    </p:spTree>
    <p:extLst>
      <p:ext uri="{BB962C8B-B14F-4D97-AF65-F5344CB8AC3E}">
        <p14:creationId xmlns:p14="http://schemas.microsoft.com/office/powerpoint/2010/main" val="2624614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a:bodyPr>
          <a:lstStyle/>
          <a:p>
            <a:r>
              <a:rPr lang="en-US" sz="2800" b="1" dirty="0" smtClean="0"/>
              <a:t>                  Adapt </a:t>
            </a:r>
            <a:r>
              <a:rPr lang="en-US" sz="2800" b="1" dirty="0"/>
              <a:t>to Audience</a:t>
            </a:r>
          </a:p>
        </p:txBody>
      </p:sp>
      <p:sp>
        <p:nvSpPr>
          <p:cNvPr id="3" name="Content Placeholder 2"/>
          <p:cNvSpPr>
            <a:spLocks noGrp="1"/>
          </p:cNvSpPr>
          <p:nvPr>
            <p:ph idx="1"/>
          </p:nvPr>
        </p:nvSpPr>
        <p:spPr>
          <a:xfrm>
            <a:off x="1981200" y="990601"/>
            <a:ext cx="8229600" cy="5135563"/>
          </a:xfrm>
        </p:spPr>
        <p:txBody>
          <a:bodyPr>
            <a:normAutofit lnSpcReduction="10000"/>
          </a:bodyPr>
          <a:lstStyle/>
          <a:p>
            <a:r>
              <a:rPr lang="en-US" sz="2400" dirty="0"/>
              <a:t>Adopting to audience is more important in oral presentation than in written communication </a:t>
            </a:r>
          </a:p>
          <a:p>
            <a:r>
              <a:rPr lang="en-US" sz="2400" dirty="0"/>
              <a:t>Audience cannot go back as in written text, therefore think ahead about the background, interests and capabilities of your audience.</a:t>
            </a:r>
          </a:p>
          <a:p>
            <a:r>
              <a:rPr lang="en-US" sz="2400" dirty="0"/>
              <a:t>Keeping in mind the diversity of your audience regarding your topic, your presentation should be more general than written paper.</a:t>
            </a:r>
          </a:p>
          <a:p>
            <a:r>
              <a:rPr lang="en-US" sz="2400" dirty="0"/>
              <a:t>However, </a:t>
            </a:r>
            <a:r>
              <a:rPr lang="en-US" sz="2400" dirty="0" err="1"/>
              <a:t>do,nt</a:t>
            </a:r>
            <a:r>
              <a:rPr lang="en-US" sz="2400" dirty="0"/>
              <a:t>  loose in depth coverage of your topic.</a:t>
            </a:r>
          </a:p>
          <a:p>
            <a:r>
              <a:rPr lang="en-US" sz="2400" dirty="0"/>
              <a:t>“Presentation “ implies that you are giving “present” to your audience which they should like and cherish.</a:t>
            </a:r>
          </a:p>
          <a:p>
            <a:r>
              <a:rPr lang="en-US" sz="2400" dirty="0"/>
              <a:t>The value of your gift is enhanced if you deliver it personally.</a:t>
            </a:r>
          </a:p>
        </p:txBody>
      </p:sp>
    </p:spTree>
    <p:extLst>
      <p:ext uri="{BB962C8B-B14F-4D97-AF65-F5344CB8AC3E}">
        <p14:creationId xmlns:p14="http://schemas.microsoft.com/office/powerpoint/2010/main" val="1520388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688622"/>
          </a:xfrm>
        </p:spPr>
        <p:txBody>
          <a:bodyPr/>
          <a:lstStyle/>
          <a:p>
            <a:r>
              <a:rPr lang="en-US" dirty="0" smtClean="0"/>
              <a:t>        Who</a:t>
            </a:r>
            <a:r>
              <a:rPr lang="en-US" dirty="0"/>
              <a:t>?-Why?-What?-How?</a:t>
            </a:r>
          </a:p>
        </p:txBody>
      </p:sp>
      <p:sp>
        <p:nvSpPr>
          <p:cNvPr id="3" name="Content Placeholder 2"/>
          <p:cNvSpPr>
            <a:spLocks noGrp="1"/>
          </p:cNvSpPr>
          <p:nvPr>
            <p:ph idx="1"/>
          </p:nvPr>
        </p:nvSpPr>
        <p:spPr>
          <a:xfrm>
            <a:off x="1264356" y="993422"/>
            <a:ext cx="8946444" cy="5132742"/>
          </a:xfrm>
        </p:spPr>
        <p:txBody>
          <a:bodyPr>
            <a:normAutofit/>
          </a:bodyPr>
          <a:lstStyle/>
          <a:p>
            <a:r>
              <a:rPr lang="en-US" sz="2800" b="1" dirty="0" smtClean="0"/>
              <a:t>Who</a:t>
            </a:r>
            <a:r>
              <a:rPr lang="en-US" dirty="0" smtClean="0"/>
              <a:t> </a:t>
            </a:r>
            <a:r>
              <a:rPr lang="en-US" sz="2800" dirty="0"/>
              <a:t>are you addressing? scientists (specialists or wider group)students or general public?</a:t>
            </a:r>
          </a:p>
          <a:p>
            <a:r>
              <a:rPr lang="en-US" sz="2800" b="1" dirty="0"/>
              <a:t>Why</a:t>
            </a:r>
            <a:r>
              <a:rPr lang="en-US" sz="2800" dirty="0"/>
              <a:t> is your message important? It is not just for credit but for enhancing the pool of knowledge.</a:t>
            </a:r>
          </a:p>
          <a:p>
            <a:r>
              <a:rPr lang="en-US" sz="2800" b="1" dirty="0"/>
              <a:t>What</a:t>
            </a:r>
            <a:r>
              <a:rPr lang="en-US" sz="2800" dirty="0"/>
              <a:t> is your main finding or “take home” </a:t>
            </a:r>
            <a:r>
              <a:rPr lang="en-US" sz="2800" dirty="0" smtClean="0"/>
              <a:t>message?</a:t>
            </a:r>
          </a:p>
          <a:p>
            <a:r>
              <a:rPr lang="en-US" sz="2800" dirty="0" smtClean="0"/>
              <a:t>Is </a:t>
            </a:r>
            <a:r>
              <a:rPr lang="en-US" sz="2800" dirty="0"/>
              <a:t>it new research or review of a topic ? What prior   </a:t>
            </a:r>
          </a:p>
          <a:p>
            <a:pPr marL="0" indent="0">
              <a:buNone/>
            </a:pPr>
            <a:r>
              <a:rPr lang="en-US" sz="2800" dirty="0"/>
              <a:t>      knowledge or questions your audience might have?</a:t>
            </a:r>
          </a:p>
          <a:p>
            <a:pPr>
              <a:buFont typeface="Wingdings" panose="05000000000000000000" pitchFamily="2" charset="2"/>
              <a:buChar char="§"/>
            </a:pPr>
            <a:r>
              <a:rPr lang="en-US" sz="2800" b="1" dirty="0"/>
              <a:t>How</a:t>
            </a:r>
            <a:r>
              <a:rPr lang="en-US" sz="2800" dirty="0"/>
              <a:t> can you best deliver your message and satisfy the audience needs? How will the audience use it as new knowledge</a:t>
            </a:r>
          </a:p>
          <a:p>
            <a:endParaRPr lang="en-US" sz="2400" dirty="0"/>
          </a:p>
          <a:p>
            <a:endParaRPr lang="en-US" dirty="0"/>
          </a:p>
        </p:txBody>
      </p:sp>
    </p:spTree>
    <p:extLst>
      <p:ext uri="{BB962C8B-B14F-4D97-AF65-F5344CB8AC3E}">
        <p14:creationId xmlns:p14="http://schemas.microsoft.com/office/powerpoint/2010/main" val="305463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a:bodyPr>
          <a:lstStyle/>
          <a:p>
            <a:r>
              <a:rPr lang="en-US" sz="2800" b="1" dirty="0" smtClean="0"/>
              <a:t>          Preparing </a:t>
            </a:r>
            <a:r>
              <a:rPr lang="en-US" sz="2800" b="1" dirty="0"/>
              <a:t>Oral Presentation</a:t>
            </a:r>
          </a:p>
        </p:txBody>
      </p:sp>
      <p:sp>
        <p:nvSpPr>
          <p:cNvPr id="3" name="Content Placeholder 2"/>
          <p:cNvSpPr>
            <a:spLocks noGrp="1"/>
          </p:cNvSpPr>
          <p:nvPr>
            <p:ph idx="1"/>
          </p:nvPr>
        </p:nvSpPr>
        <p:spPr>
          <a:xfrm>
            <a:off x="1981200" y="1264356"/>
            <a:ext cx="8229600" cy="4861808"/>
          </a:xfrm>
        </p:spPr>
        <p:txBody>
          <a:bodyPr>
            <a:normAutofit fontScale="77500" lnSpcReduction="20000"/>
          </a:bodyPr>
          <a:lstStyle/>
          <a:p>
            <a:pPr>
              <a:buFont typeface="Wingdings" panose="05000000000000000000" pitchFamily="2" charset="2"/>
              <a:buChar char="v"/>
            </a:pPr>
            <a:r>
              <a:rPr lang="en-US" sz="3300" dirty="0"/>
              <a:t>While preparing your presentation think how to structure the topic so that audience remember your main message.</a:t>
            </a:r>
          </a:p>
          <a:p>
            <a:pPr>
              <a:buFont typeface="Wingdings" panose="05000000000000000000" pitchFamily="2" charset="2"/>
              <a:buChar char="v"/>
            </a:pPr>
            <a:r>
              <a:rPr lang="en-US" sz="3300" dirty="0"/>
              <a:t>Audience attention is highest at the beginning and also at the end. In the beginning audience is curious to know what is coming and at the end anticipating your conclusions.</a:t>
            </a:r>
          </a:p>
          <a:p>
            <a:pPr>
              <a:buFont typeface="Wingdings" panose="05000000000000000000" pitchFamily="2" charset="2"/>
              <a:buChar char="v"/>
            </a:pPr>
            <a:r>
              <a:rPr lang="en-US" sz="3300" dirty="0"/>
              <a:t>It is in the middle of the lecture that you have to maintain interest.</a:t>
            </a:r>
          </a:p>
          <a:p>
            <a:pPr>
              <a:buFont typeface="Wingdings" panose="05000000000000000000" pitchFamily="2" charset="2"/>
              <a:buChar char="v"/>
            </a:pPr>
            <a:r>
              <a:rPr lang="en-US" sz="3300" dirty="0"/>
              <a:t>Important messages should be repeated , since audience might miss some.</a:t>
            </a:r>
          </a:p>
          <a:p>
            <a:pPr>
              <a:buFont typeface="Wingdings" panose="05000000000000000000" pitchFamily="2" charset="2"/>
              <a:buChar char="v"/>
            </a:pPr>
            <a:r>
              <a:rPr lang="en-US" sz="3300" dirty="0"/>
              <a:t>Give the audience the take home message when their attention is highest</a:t>
            </a:r>
          </a:p>
          <a:p>
            <a:pPr>
              <a:buFont typeface="Wingdings" panose="05000000000000000000" pitchFamily="2" charset="2"/>
              <a:buChar char="v"/>
            </a:pPr>
            <a:endParaRPr lang="en-US" sz="3300" dirty="0"/>
          </a:p>
        </p:txBody>
      </p:sp>
    </p:spTree>
    <p:extLst>
      <p:ext uri="{BB962C8B-B14F-4D97-AF65-F5344CB8AC3E}">
        <p14:creationId xmlns:p14="http://schemas.microsoft.com/office/powerpoint/2010/main" val="88175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smtClean="0"/>
              <a:t>The human factor during public speech</a:t>
            </a:r>
            <a:endParaRPr lang="en-US" dirty="0"/>
          </a:p>
        </p:txBody>
      </p:sp>
      <p:sp>
        <p:nvSpPr>
          <p:cNvPr id="3" name="Content Placeholder 2"/>
          <p:cNvSpPr>
            <a:spLocks noGrp="1"/>
          </p:cNvSpPr>
          <p:nvPr>
            <p:ph idx="1"/>
          </p:nvPr>
        </p:nvSpPr>
        <p:spPr>
          <a:xfrm>
            <a:off x="1981200" y="1072444"/>
            <a:ext cx="8229600" cy="5785556"/>
          </a:xfrm>
        </p:spPr>
        <p:txBody>
          <a:bodyPr>
            <a:noAutofit/>
          </a:bodyPr>
          <a:lstStyle/>
          <a:p>
            <a:pPr>
              <a:buFont typeface="Wingdings" panose="05000000000000000000" pitchFamily="2" charset="2"/>
              <a:buChar char="v"/>
            </a:pPr>
            <a:r>
              <a:rPr lang="en-US" sz="2000" dirty="0"/>
              <a:t>When at a loss how to go on cough (Greek proverb)</a:t>
            </a:r>
          </a:p>
          <a:p>
            <a:pPr>
              <a:buFont typeface="Wingdings" panose="05000000000000000000" pitchFamily="2" charset="2"/>
              <a:buChar char="v"/>
            </a:pPr>
            <a:r>
              <a:rPr lang="en-US" sz="2000" dirty="0"/>
              <a:t>Every oral presentation has three major facets, content, design and delivery.</a:t>
            </a:r>
          </a:p>
          <a:p>
            <a:pPr>
              <a:buFont typeface="Wingdings" panose="05000000000000000000" pitchFamily="2" charset="2"/>
              <a:buChar char="v"/>
            </a:pPr>
            <a:r>
              <a:rPr lang="en-US" sz="2000" dirty="0"/>
              <a:t>Quality of each affects the overall quality of presentation.</a:t>
            </a:r>
          </a:p>
          <a:p>
            <a:pPr>
              <a:buFont typeface="Wingdings" panose="05000000000000000000" pitchFamily="2" charset="2"/>
              <a:buChar char="v"/>
            </a:pPr>
            <a:r>
              <a:rPr lang="en-US" sz="2000" dirty="0"/>
              <a:t>Good content and good organization makes the speaker to deliver confidently.</a:t>
            </a:r>
          </a:p>
          <a:p>
            <a:pPr>
              <a:buFont typeface="Wingdings" panose="05000000000000000000" pitchFamily="2" charset="2"/>
              <a:buChar char="v"/>
            </a:pPr>
            <a:r>
              <a:rPr lang="en-US" sz="2000" dirty="0"/>
              <a:t>If the talk is poorly designed even with polished delivery it will be difficult for the audience to understand.</a:t>
            </a:r>
          </a:p>
          <a:p>
            <a:pPr>
              <a:buFont typeface="Wingdings" panose="05000000000000000000" pitchFamily="2" charset="2"/>
              <a:buChar char="v"/>
            </a:pPr>
            <a:r>
              <a:rPr lang="en-US" sz="2000" dirty="0"/>
              <a:t>Most people get nervous while facing the audience, resulting in the release of adrenaline.</a:t>
            </a:r>
          </a:p>
          <a:p>
            <a:pPr>
              <a:buFont typeface="Wingdings" panose="05000000000000000000" pitchFamily="2" charset="2"/>
              <a:buChar char="v"/>
            </a:pPr>
            <a:r>
              <a:rPr lang="en-US" sz="2000" dirty="0"/>
              <a:t>Nervousness can be controlled /minimized mainly in two ways.</a:t>
            </a:r>
          </a:p>
          <a:p>
            <a:pPr>
              <a:buFont typeface="Wingdings" panose="05000000000000000000" pitchFamily="2" charset="2"/>
              <a:buChar char="v"/>
            </a:pPr>
            <a:r>
              <a:rPr lang="en-US" sz="2000" dirty="0"/>
              <a:t>        (</a:t>
            </a:r>
            <a:r>
              <a:rPr lang="en-US" sz="2000" dirty="0" err="1"/>
              <a:t>i</a:t>
            </a:r>
            <a:r>
              <a:rPr lang="en-US" sz="2000" dirty="0"/>
              <a:t>) Change your state of mind</a:t>
            </a:r>
          </a:p>
          <a:p>
            <a:pPr>
              <a:buFont typeface="Wingdings" panose="05000000000000000000" pitchFamily="2" charset="2"/>
              <a:buChar char="v"/>
            </a:pPr>
            <a:r>
              <a:rPr lang="en-US" sz="2000" dirty="0"/>
              <a:t>     or(ii) prepare, organize and deliver the presentation in such ways which </a:t>
            </a:r>
            <a:r>
              <a:rPr lang="en-US" sz="2000" dirty="0" smtClean="0"/>
              <a:t>reduce </a:t>
            </a:r>
            <a:r>
              <a:rPr lang="en-US" sz="2000" dirty="0"/>
              <a:t>anxiety</a:t>
            </a:r>
          </a:p>
        </p:txBody>
      </p:sp>
    </p:spTree>
    <p:extLst>
      <p:ext uri="{BB962C8B-B14F-4D97-AF65-F5344CB8AC3E}">
        <p14:creationId xmlns:p14="http://schemas.microsoft.com/office/powerpoint/2010/main" val="233907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b="1" dirty="0" smtClean="0"/>
              <a:t>Prepare for audience questions</a:t>
            </a:r>
            <a:endParaRPr lang="en-US" b="1" dirty="0"/>
          </a:p>
        </p:txBody>
      </p:sp>
      <p:sp>
        <p:nvSpPr>
          <p:cNvPr id="3" name="Content Placeholder 2"/>
          <p:cNvSpPr>
            <a:spLocks noGrp="1"/>
          </p:cNvSpPr>
          <p:nvPr>
            <p:ph idx="1"/>
          </p:nvPr>
        </p:nvSpPr>
        <p:spPr>
          <a:xfrm>
            <a:off x="1981200" y="1151467"/>
            <a:ext cx="8229600" cy="4974697"/>
          </a:xfrm>
        </p:spPr>
        <p:txBody>
          <a:bodyPr>
            <a:normAutofit lnSpcReduction="10000"/>
          </a:bodyPr>
          <a:lstStyle/>
          <a:p>
            <a:r>
              <a:rPr lang="en-US" sz="2800" dirty="0" smtClean="0"/>
              <a:t>While preparing your presentation think about what questions  your audience may ask and incorporate answers in your presentation</a:t>
            </a:r>
          </a:p>
          <a:p>
            <a:r>
              <a:rPr lang="en-US" sz="2800" dirty="0" smtClean="0"/>
              <a:t>This will improve quality of your presentation, make it more adopted to audience and prepare you for answering their questions</a:t>
            </a:r>
          </a:p>
          <a:p>
            <a:r>
              <a:rPr lang="en-US" sz="2800" dirty="0" smtClean="0"/>
              <a:t>If audience is mixed , generalists will like to know how your results are beneficial for them and specialists will like to know in depth about methodology. So be prepared and be brief in your response</a:t>
            </a:r>
            <a:endParaRPr lang="en-US" sz="2800" dirty="0"/>
          </a:p>
        </p:txBody>
      </p:sp>
    </p:spTree>
    <p:extLst>
      <p:ext uri="{BB962C8B-B14F-4D97-AF65-F5344CB8AC3E}">
        <p14:creationId xmlns:p14="http://schemas.microsoft.com/office/powerpoint/2010/main" val="1793661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t>   Make presentation outline</a:t>
            </a:r>
            <a:endParaRPr lang="en-US" dirty="0"/>
          </a:p>
        </p:txBody>
      </p:sp>
      <p:sp>
        <p:nvSpPr>
          <p:cNvPr id="3" name="Content Placeholder 2"/>
          <p:cNvSpPr>
            <a:spLocks noGrp="1"/>
          </p:cNvSpPr>
          <p:nvPr>
            <p:ph idx="1"/>
          </p:nvPr>
        </p:nvSpPr>
        <p:spPr>
          <a:xfrm>
            <a:off x="1365956" y="1377244"/>
            <a:ext cx="8844844" cy="4748920"/>
          </a:xfrm>
        </p:spPr>
        <p:txBody>
          <a:bodyPr>
            <a:normAutofit/>
          </a:bodyPr>
          <a:lstStyle/>
          <a:p>
            <a:r>
              <a:rPr lang="en-US" sz="2400" dirty="0" smtClean="0"/>
              <a:t>In order to plan your content according to the allotted time develop presentation outline</a:t>
            </a:r>
          </a:p>
          <a:p>
            <a:r>
              <a:rPr lang="en-US" sz="2400" dirty="0" smtClean="0"/>
              <a:t>Presentation should be in a simple clear language (native or foreign).</a:t>
            </a:r>
          </a:p>
          <a:p>
            <a:r>
              <a:rPr lang="en-US" sz="2400" dirty="0" smtClean="0"/>
              <a:t>Outlining of presentation depends on subject, audience and your personality.</a:t>
            </a:r>
          </a:p>
          <a:p>
            <a:r>
              <a:rPr lang="en-US" sz="2400" dirty="0" smtClean="0"/>
              <a:t>The same principles apply here as for written communication</a:t>
            </a:r>
          </a:p>
          <a:p>
            <a:r>
              <a:rPr lang="en-US" sz="2400" dirty="0" smtClean="0"/>
              <a:t>Start with a historical background and objectives followed by materials methods results, discussion and conclusions and modify according to audience needs</a:t>
            </a:r>
            <a:endParaRPr lang="en-US" sz="2400" dirty="0"/>
          </a:p>
        </p:txBody>
      </p:sp>
    </p:spTree>
    <p:extLst>
      <p:ext uri="{BB962C8B-B14F-4D97-AF65-F5344CB8AC3E}">
        <p14:creationId xmlns:p14="http://schemas.microsoft.com/office/powerpoint/2010/main" val="4105205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smtClean="0"/>
              <a:t>General Structure for Presentation </a:t>
            </a:r>
            <a:endParaRPr lang="en-US" dirty="0"/>
          </a:p>
        </p:txBody>
      </p:sp>
      <p:sp>
        <p:nvSpPr>
          <p:cNvPr id="3" name="Content Placeholder 2"/>
          <p:cNvSpPr>
            <a:spLocks noGrp="1"/>
          </p:cNvSpPr>
          <p:nvPr>
            <p:ph idx="1"/>
          </p:nvPr>
        </p:nvSpPr>
        <p:spPr>
          <a:xfrm>
            <a:off x="1981200" y="1196622"/>
            <a:ext cx="8229600" cy="4929542"/>
          </a:xfrm>
        </p:spPr>
        <p:txBody>
          <a:bodyPr/>
          <a:lstStyle/>
          <a:p>
            <a:r>
              <a:rPr lang="en-US" sz="2800" dirty="0" smtClean="0"/>
              <a:t>Title</a:t>
            </a:r>
          </a:p>
          <a:p>
            <a:r>
              <a:rPr lang="en-US" sz="2800" dirty="0" smtClean="0"/>
              <a:t>Introduction</a:t>
            </a:r>
          </a:p>
          <a:p>
            <a:r>
              <a:rPr lang="en-US" sz="2800" dirty="0" smtClean="0"/>
              <a:t>Results (main body)</a:t>
            </a:r>
          </a:p>
          <a:p>
            <a:r>
              <a:rPr lang="en-US" sz="2800" dirty="0" smtClean="0"/>
              <a:t>Summary and conclusion</a:t>
            </a:r>
          </a:p>
          <a:p>
            <a:pPr marL="0" indent="0">
              <a:buNone/>
            </a:pPr>
            <a:r>
              <a:rPr lang="en-US" sz="2800" dirty="0" smtClean="0"/>
              <a:t>Title must be catchy (informative and inviting or even provocative)to attract people to your presentation. It is given in meeting’s schedule therefore is most important</a:t>
            </a:r>
            <a:r>
              <a:rPr lang="en-US" dirty="0" smtClean="0"/>
              <a:t>. </a:t>
            </a:r>
            <a:endParaRPr lang="en-US" dirty="0"/>
          </a:p>
        </p:txBody>
      </p:sp>
    </p:spTree>
    <p:extLst>
      <p:ext uri="{BB962C8B-B14F-4D97-AF65-F5344CB8AC3E}">
        <p14:creationId xmlns:p14="http://schemas.microsoft.com/office/powerpoint/2010/main" val="2489816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smtClean="0"/>
              <a:t>               Introduction</a:t>
            </a:r>
            <a:endParaRPr lang="en-US" dirty="0"/>
          </a:p>
        </p:txBody>
      </p:sp>
      <p:sp>
        <p:nvSpPr>
          <p:cNvPr id="3" name="Content Placeholder 2"/>
          <p:cNvSpPr>
            <a:spLocks noGrp="1"/>
          </p:cNvSpPr>
          <p:nvPr>
            <p:ph idx="1"/>
          </p:nvPr>
        </p:nvSpPr>
        <p:spPr>
          <a:xfrm>
            <a:off x="1981200" y="1066801"/>
            <a:ext cx="8229600" cy="5288843"/>
          </a:xfrm>
        </p:spPr>
        <p:txBody>
          <a:bodyPr>
            <a:normAutofit/>
          </a:bodyPr>
          <a:lstStyle/>
          <a:p>
            <a:r>
              <a:rPr lang="en-US" sz="3200" dirty="0" smtClean="0"/>
              <a:t>Introduce your subject in a most lucid manner to take advantage of higher level of audience attention</a:t>
            </a:r>
          </a:p>
          <a:p>
            <a:r>
              <a:rPr lang="en-US" sz="3200" dirty="0" smtClean="0"/>
              <a:t>Tell your audience  in the very beginning what take home message you are going to give them ,so that they listen to your presentation with attention.</a:t>
            </a:r>
          </a:p>
          <a:p>
            <a:r>
              <a:rPr lang="en-US" sz="3200" dirty="0" smtClean="0"/>
              <a:t>Another approach is to start asking questions which you anticipated they may ask</a:t>
            </a:r>
            <a:r>
              <a:rPr lang="en-US" dirty="0" smtClean="0"/>
              <a:t>.</a:t>
            </a:r>
            <a:endParaRPr lang="en-US" dirty="0"/>
          </a:p>
        </p:txBody>
      </p:sp>
    </p:spTree>
    <p:extLst>
      <p:ext uri="{BB962C8B-B14F-4D97-AF65-F5344CB8AC3E}">
        <p14:creationId xmlns:p14="http://schemas.microsoft.com/office/powerpoint/2010/main" val="3138030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t>          Results (Main body)</a:t>
            </a:r>
            <a:endParaRPr lang="en-US" dirty="0"/>
          </a:p>
        </p:txBody>
      </p:sp>
      <p:sp>
        <p:nvSpPr>
          <p:cNvPr id="3" name="Content Placeholder 2"/>
          <p:cNvSpPr>
            <a:spLocks noGrp="1"/>
          </p:cNvSpPr>
          <p:nvPr>
            <p:ph idx="1"/>
          </p:nvPr>
        </p:nvSpPr>
        <p:spPr>
          <a:xfrm>
            <a:off x="1828800" y="990600"/>
            <a:ext cx="8229600" cy="5181600"/>
          </a:xfrm>
        </p:spPr>
        <p:txBody>
          <a:bodyPr>
            <a:normAutofit fontScale="25000" lnSpcReduction="20000"/>
          </a:bodyPr>
          <a:lstStyle/>
          <a:p>
            <a:endParaRPr lang="en-US" sz="2400" dirty="0"/>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This is the main part of your talk</a:t>
            </a: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Structure content logically </a:t>
            </a: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Make it interesting by relating to audience</a:t>
            </a: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Give common realistic examples, analogies to answer some of the questions formulated by you</a:t>
            </a: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Give advantages/disadvantages of some of the solutions.</a:t>
            </a: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Divide the whole work under subsections and structure each one briefly and logically</a:t>
            </a: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For specialized audience give methodology first followed with results otherwise for interest-importance approach straightaway come to results.</a:t>
            </a: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To retain audience attention take help of visual aids, body language and voice modulation</a:t>
            </a: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In workshops and seminars you can ask questions in between</a:t>
            </a:r>
          </a:p>
          <a:p>
            <a:pPr>
              <a:buFont typeface="Wingdings" panose="05000000000000000000" pitchFamily="2" charset="2"/>
              <a:buChar char="Ø"/>
            </a:pPr>
            <a:endParaRPr 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22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5 Vowels&#10;in Science Communication&#10;Attentiveness&#10;Eagerness&#10;Interest&#10;Opinion-forming&#10;Understanding.&#10;AEIOU, the 5 vowels sh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2844" y="270933"/>
            <a:ext cx="9855199" cy="622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333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smtClean="0"/>
              <a:t>Summary and Conclusions</a:t>
            </a:r>
            <a:endParaRPr lang="en-US" dirty="0"/>
          </a:p>
        </p:txBody>
      </p:sp>
      <p:sp>
        <p:nvSpPr>
          <p:cNvPr id="3" name="Content Placeholder 2"/>
          <p:cNvSpPr>
            <a:spLocks noGrp="1"/>
          </p:cNvSpPr>
          <p:nvPr>
            <p:ph idx="1"/>
          </p:nvPr>
        </p:nvSpPr>
        <p:spPr>
          <a:xfrm>
            <a:off x="1659467" y="1066801"/>
            <a:ext cx="8551333" cy="5059363"/>
          </a:xfrm>
        </p:spPr>
        <p:txBody>
          <a:bodyPr>
            <a:normAutofit/>
          </a:bodyPr>
          <a:lstStyle/>
          <a:p>
            <a:r>
              <a:rPr lang="en-US" sz="2800" dirty="0" smtClean="0"/>
              <a:t>This is most important since it is mainly the take-home message.</a:t>
            </a:r>
          </a:p>
          <a:p>
            <a:r>
              <a:rPr lang="en-US" sz="2800" dirty="0" smtClean="0"/>
              <a:t>Discuss here about the impact of your work and give your recommendations.</a:t>
            </a:r>
          </a:p>
          <a:p>
            <a:r>
              <a:rPr lang="en-US" sz="2800" dirty="0" smtClean="0"/>
              <a:t>Adjust timing of your presentation in a way that you </a:t>
            </a:r>
            <a:r>
              <a:rPr lang="en-US" sz="2800" dirty="0" err="1" smtClean="0"/>
              <a:t>do’nt</a:t>
            </a:r>
            <a:r>
              <a:rPr lang="en-US" sz="2800" dirty="0" smtClean="0"/>
              <a:t> miss this part.</a:t>
            </a:r>
          </a:p>
          <a:p>
            <a:r>
              <a:rPr lang="en-US" sz="2800" dirty="0" smtClean="0"/>
              <a:t>Make this part crisp and concise</a:t>
            </a:r>
          </a:p>
          <a:p>
            <a:r>
              <a:rPr lang="en-US" sz="2800" dirty="0" smtClean="0"/>
              <a:t>Acknowledge your co-workers at the end.</a:t>
            </a:r>
          </a:p>
          <a:p>
            <a:r>
              <a:rPr lang="en-US" sz="2800" dirty="0" smtClean="0"/>
              <a:t>Exit strategy is important</a:t>
            </a:r>
            <a:endParaRPr lang="en-US" sz="2800" dirty="0"/>
          </a:p>
        </p:txBody>
      </p:sp>
    </p:spTree>
    <p:extLst>
      <p:ext uri="{BB962C8B-B14F-4D97-AF65-F5344CB8AC3E}">
        <p14:creationId xmlns:p14="http://schemas.microsoft.com/office/powerpoint/2010/main" val="1269601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dirty="0" smtClean="0"/>
              <a:t>  Performing the oral presentation</a:t>
            </a:r>
            <a:endParaRPr lang="en-US" dirty="0"/>
          </a:p>
        </p:txBody>
      </p:sp>
      <p:sp>
        <p:nvSpPr>
          <p:cNvPr id="3" name="Content Placeholder 2"/>
          <p:cNvSpPr>
            <a:spLocks noGrp="1"/>
          </p:cNvSpPr>
          <p:nvPr>
            <p:ph idx="1"/>
          </p:nvPr>
        </p:nvSpPr>
        <p:spPr>
          <a:xfrm>
            <a:off x="846667" y="970844"/>
            <a:ext cx="9708444" cy="6366934"/>
          </a:xfrm>
        </p:spPr>
        <p:txBody>
          <a:bodyPr>
            <a:normAutofit/>
          </a:bodyPr>
          <a:lstStyle/>
          <a:p>
            <a:pPr>
              <a:buFont typeface="Wingdings" panose="05000000000000000000" pitchFamily="2" charset="2"/>
              <a:buChar char="Ø"/>
            </a:pPr>
            <a:r>
              <a:rPr lang="en-US" sz="3200" dirty="0"/>
              <a:t>Oral presentation can be performed in different ways.</a:t>
            </a:r>
          </a:p>
          <a:p>
            <a:pPr>
              <a:buFont typeface="Wingdings" panose="05000000000000000000" pitchFamily="2" charset="2"/>
              <a:buChar char="Ø"/>
            </a:pPr>
            <a:r>
              <a:rPr lang="en-US" sz="3200" dirty="0"/>
              <a:t>Choose appropriate type of visual according to availability.</a:t>
            </a:r>
          </a:p>
          <a:p>
            <a:pPr>
              <a:buFont typeface="Wingdings" panose="05000000000000000000" pitchFamily="2" charset="2"/>
              <a:buChar char="Ø"/>
            </a:pPr>
            <a:r>
              <a:rPr lang="en-US" sz="3200" dirty="0"/>
              <a:t>Keep room lights on as much as possible(prepare visuals accordingly).</a:t>
            </a:r>
          </a:p>
          <a:p>
            <a:pPr>
              <a:buFont typeface="Wingdings" panose="05000000000000000000" pitchFamily="2" charset="2"/>
              <a:buChar char="Ø"/>
            </a:pPr>
            <a:r>
              <a:rPr lang="en-US" sz="3200" dirty="0"/>
              <a:t>Well lit room helps you to keep eye contact with audience and vice versa</a:t>
            </a:r>
          </a:p>
          <a:p>
            <a:pPr>
              <a:buFont typeface="Wingdings" panose="05000000000000000000" pitchFamily="2" charset="2"/>
              <a:buChar char="Ø"/>
            </a:pPr>
            <a:r>
              <a:rPr lang="en-US" sz="3200" dirty="0"/>
              <a:t>You can look into your notes and audience can also take notes</a:t>
            </a:r>
          </a:p>
          <a:p>
            <a:pPr>
              <a:buFont typeface="Wingdings" panose="05000000000000000000" pitchFamily="2" charset="2"/>
              <a:buChar char="Ø"/>
            </a:pPr>
            <a:r>
              <a:rPr lang="en-US" sz="3200" dirty="0" smtClean="0"/>
              <a:t>but </a:t>
            </a:r>
            <a:r>
              <a:rPr lang="en-US" sz="3200" dirty="0"/>
              <a:t>keep eye contact with audience </a:t>
            </a:r>
          </a:p>
        </p:txBody>
      </p:sp>
    </p:spTree>
    <p:extLst>
      <p:ext uri="{BB962C8B-B14F-4D97-AF65-F5344CB8AC3E}">
        <p14:creationId xmlns:p14="http://schemas.microsoft.com/office/powerpoint/2010/main" val="960050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3102"/>
          </a:xfrm>
        </p:spPr>
        <p:txBody>
          <a:bodyPr/>
          <a:lstStyle/>
          <a:p>
            <a:r>
              <a:rPr lang="en-IN" dirty="0" smtClean="0"/>
              <a:t>Performing the oral presentation…………</a:t>
            </a:r>
            <a:endParaRPr lang="en-IN" dirty="0"/>
          </a:p>
        </p:txBody>
      </p:sp>
      <p:sp>
        <p:nvSpPr>
          <p:cNvPr id="3" name="Content Placeholder 2"/>
          <p:cNvSpPr>
            <a:spLocks noGrp="1"/>
          </p:cNvSpPr>
          <p:nvPr>
            <p:ph idx="1"/>
          </p:nvPr>
        </p:nvSpPr>
        <p:spPr>
          <a:xfrm>
            <a:off x="677334" y="1524000"/>
            <a:ext cx="9381066" cy="5333999"/>
          </a:xfrm>
        </p:spPr>
        <p:txBody>
          <a:bodyPr>
            <a:noAutofit/>
          </a:bodyPr>
          <a:lstStyle/>
          <a:p>
            <a:r>
              <a:rPr lang="en-IN" sz="2800" dirty="0"/>
              <a:t>Put </a:t>
            </a:r>
            <a:r>
              <a:rPr lang="en-IN" sz="2800" dirty="0" smtClean="0"/>
              <a:t>colours </a:t>
            </a:r>
            <a:r>
              <a:rPr lang="en-IN" sz="2800" dirty="0"/>
              <a:t>into visuals and contrast (light background) , so that these are visible clearly even in presence of light, otherwise give instructions to put on the lights as soon as visual seeing is on.</a:t>
            </a:r>
            <a:br>
              <a:rPr lang="en-IN" sz="2800" dirty="0"/>
            </a:br>
            <a:r>
              <a:rPr lang="en-IN" sz="2800" dirty="0"/>
              <a:t>Stand by the lectern or when away from it use your body language.</a:t>
            </a:r>
          </a:p>
          <a:p>
            <a:r>
              <a:rPr lang="en-IN" sz="2800" dirty="0"/>
              <a:t>You may also move around while explaining.</a:t>
            </a:r>
          </a:p>
          <a:p>
            <a:r>
              <a:rPr lang="en-IN" sz="2800" dirty="0"/>
              <a:t>It is better to speak while standing. In special case you may talk while sitting also.</a:t>
            </a:r>
          </a:p>
          <a:p>
            <a:r>
              <a:rPr lang="en-IN" sz="2800" dirty="0"/>
              <a:t>Use style according to your personality but keep eye contact with audience </a:t>
            </a:r>
          </a:p>
          <a:p>
            <a:endParaRPr lang="en-IN" sz="2800" dirty="0"/>
          </a:p>
        </p:txBody>
      </p:sp>
    </p:spTree>
    <p:extLst>
      <p:ext uri="{BB962C8B-B14F-4D97-AF65-F5344CB8AC3E}">
        <p14:creationId xmlns:p14="http://schemas.microsoft.com/office/powerpoint/2010/main" val="3180054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a:bodyPr>
          <a:lstStyle/>
          <a:p>
            <a:r>
              <a:rPr lang="en-US" sz="2800" b="1" dirty="0"/>
              <a:t>Points to keep in mind while showing visuals</a:t>
            </a:r>
          </a:p>
        </p:txBody>
      </p:sp>
      <p:sp>
        <p:nvSpPr>
          <p:cNvPr id="3" name="Content Placeholder 2"/>
          <p:cNvSpPr>
            <a:spLocks noGrp="1"/>
          </p:cNvSpPr>
          <p:nvPr>
            <p:ph idx="1"/>
          </p:nvPr>
        </p:nvSpPr>
        <p:spPr>
          <a:xfrm>
            <a:off x="1981200" y="990601"/>
            <a:ext cx="8229600" cy="5135563"/>
          </a:xfrm>
        </p:spPr>
        <p:txBody>
          <a:bodyPr>
            <a:normAutofit fontScale="85000" lnSpcReduction="10000"/>
          </a:bodyPr>
          <a:lstStyle/>
          <a:p>
            <a:r>
              <a:rPr lang="en-US" sz="2400" b="1" dirty="0" err="1"/>
              <a:t>Do’nt</a:t>
            </a:r>
            <a:r>
              <a:rPr lang="en-US" sz="2400" b="1" dirty="0"/>
              <a:t> turn your back at audience while pointing at the screen.(Use a stick or Laser pointer). </a:t>
            </a:r>
          </a:p>
          <a:p>
            <a:r>
              <a:rPr lang="en-US" sz="2400" b="1" dirty="0" err="1"/>
              <a:t>Do,nt</a:t>
            </a:r>
            <a:r>
              <a:rPr lang="en-US" sz="2400" b="1" dirty="0"/>
              <a:t> look at computer screen or projection screen constantly, switch alternately (</a:t>
            </a:r>
            <a:r>
              <a:rPr lang="en-US" sz="2400" b="1" dirty="0" err="1"/>
              <a:t>do,nt</a:t>
            </a:r>
            <a:r>
              <a:rPr lang="en-US" sz="2400" b="1" dirty="0"/>
              <a:t>  loose eye contact with audience).</a:t>
            </a:r>
          </a:p>
          <a:p>
            <a:r>
              <a:rPr lang="en-US" sz="2400" b="1" dirty="0"/>
              <a:t>Use remote control or cordless mouse to change slides while standing away from lectern.</a:t>
            </a:r>
          </a:p>
          <a:p>
            <a:r>
              <a:rPr lang="en-US" sz="2400" b="1" dirty="0"/>
              <a:t>In case of overhead projector cover the surface while not in use  to avoid bright light.</a:t>
            </a:r>
          </a:p>
          <a:p>
            <a:r>
              <a:rPr lang="en-US" sz="2400" b="1" dirty="0" err="1"/>
              <a:t>Do,nt</a:t>
            </a:r>
            <a:r>
              <a:rPr lang="en-US" sz="2400" b="1" dirty="0"/>
              <a:t> block the audience view of visuals by standing in between.</a:t>
            </a:r>
          </a:p>
          <a:p>
            <a:r>
              <a:rPr lang="en-US" sz="2400" b="1" dirty="0"/>
              <a:t>Your voice in important in your presentation. Speak clearly, not too fast or too slow.</a:t>
            </a:r>
          </a:p>
          <a:p>
            <a:r>
              <a:rPr lang="en-US" sz="2400" b="1" dirty="0"/>
              <a:t>Using microphone modulate your voice.</a:t>
            </a:r>
          </a:p>
          <a:p>
            <a:r>
              <a:rPr lang="en-US" sz="2400" b="1" dirty="0"/>
              <a:t>Dress to keep battery of cordless microphone in your pocket</a:t>
            </a:r>
          </a:p>
          <a:p>
            <a:endParaRPr lang="en-US" sz="2400" b="1" dirty="0"/>
          </a:p>
          <a:p>
            <a:endParaRPr lang="en-US" dirty="0"/>
          </a:p>
        </p:txBody>
      </p:sp>
    </p:spTree>
    <p:extLst>
      <p:ext uri="{BB962C8B-B14F-4D97-AF65-F5344CB8AC3E}">
        <p14:creationId xmlns:p14="http://schemas.microsoft.com/office/powerpoint/2010/main" val="305679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r>
              <a:rPr lang="en-US" dirty="0" smtClean="0"/>
              <a:t>Visual Communication (Aids)</a:t>
            </a:r>
            <a:endParaRPr lang="en-US" dirty="0"/>
          </a:p>
        </p:txBody>
      </p:sp>
      <p:sp>
        <p:nvSpPr>
          <p:cNvPr id="3" name="Content Placeholder 2"/>
          <p:cNvSpPr>
            <a:spLocks noGrp="1"/>
          </p:cNvSpPr>
          <p:nvPr>
            <p:ph idx="1"/>
          </p:nvPr>
        </p:nvSpPr>
        <p:spPr>
          <a:xfrm>
            <a:off x="1981200" y="685800"/>
            <a:ext cx="8229600" cy="5867400"/>
          </a:xfrm>
        </p:spPr>
        <p:txBody>
          <a:bodyPr>
            <a:noAutofit/>
          </a:bodyPr>
          <a:lstStyle/>
          <a:p>
            <a:endParaRPr lang="en-US" sz="2400" b="1" dirty="0"/>
          </a:p>
          <a:p>
            <a:r>
              <a:rPr lang="en-US" sz="2400" dirty="0">
                <a:latin typeface="Times New Roman" panose="02020603050405020304" pitchFamily="18" charset="0"/>
                <a:cs typeface="Times New Roman" panose="02020603050405020304" pitchFamily="18" charset="0"/>
              </a:rPr>
              <a:t>How can I know what I’ve said until I see what I’m saying</a:t>
            </a:r>
          </a:p>
          <a:p>
            <a:r>
              <a:rPr lang="en-US" sz="2400" dirty="0">
                <a:latin typeface="Times New Roman" panose="02020603050405020304" pitchFamily="18" charset="0"/>
                <a:cs typeface="Times New Roman" panose="02020603050405020304" pitchFamily="18" charset="0"/>
              </a:rPr>
              <a:t>Visual communication has both,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 visual component(visual presentation of the written word)</a:t>
            </a:r>
          </a:p>
          <a:p>
            <a:pPr marL="0" indent="0">
              <a:buNone/>
            </a:pPr>
            <a:r>
              <a:rPr lang="en-US" sz="2400" dirty="0">
                <a:latin typeface="Times New Roman" panose="02020603050405020304" pitchFamily="18" charset="0"/>
                <a:cs typeface="Times New Roman" panose="02020603050405020304" pitchFamily="18" charset="0"/>
              </a:rPr>
              <a:t>     (ii)Illustrative component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drawings, photos, charts, figures, tables etc.</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When people look at a visual pattern ,they process it differently than text </a:t>
            </a:r>
            <a:r>
              <a:rPr lang="en-US" sz="2400" dirty="0"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Oral </a:t>
            </a:r>
            <a:r>
              <a:rPr lang="en-IN" dirty="0">
                <a:latin typeface="Times New Roman" panose="02020603050405020304" pitchFamily="18" charset="0"/>
                <a:cs typeface="Times New Roman" panose="02020603050405020304" pitchFamily="18" charset="0"/>
              </a:rPr>
              <a:t>presentations for technical </a:t>
            </a:r>
            <a:r>
              <a:rPr lang="en-IN" dirty="0" err="1" smtClean="0">
                <a:latin typeface="Times New Roman" panose="02020603050405020304" pitchFamily="18" charset="0"/>
                <a:cs typeface="Times New Roman" panose="02020603050405020304" pitchFamily="18" charset="0"/>
              </a:rPr>
              <a:t>communication;by</a:t>
            </a:r>
            <a:r>
              <a:rPr lang="en-IN" dirty="0" smtClean="0">
                <a:latin typeface="Times New Roman" panose="02020603050405020304" pitchFamily="18" charset="0"/>
                <a:cs typeface="Times New Roman" panose="02020603050405020304" pitchFamily="18" charset="0"/>
              </a:rPr>
              <a:t> Laura </a:t>
            </a:r>
            <a:r>
              <a:rPr lang="en-IN" dirty="0">
                <a:latin typeface="Times New Roman" panose="02020603050405020304" pitchFamily="18" charset="0"/>
                <a:cs typeface="Times New Roman" panose="02020603050405020304" pitchFamily="18" charset="0"/>
              </a:rPr>
              <a:t>J </a:t>
            </a:r>
            <a:r>
              <a:rPr lang="en-IN" dirty="0" err="1" smtClean="0">
                <a:latin typeface="Times New Roman" panose="02020603050405020304" pitchFamily="18" charset="0"/>
                <a:cs typeface="Times New Roman" panose="02020603050405020304" pitchFamily="18" charset="0"/>
              </a:rPr>
              <a:t>Gurak</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Publisher:Allyn</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and Bacon, ©</a:t>
            </a:r>
            <a:r>
              <a:rPr lang="en-IN" dirty="0" smtClean="0">
                <a:latin typeface="Times New Roman" panose="02020603050405020304" pitchFamily="18" charset="0"/>
                <a:cs typeface="Times New Roman" panose="02020603050405020304" pitchFamily="18" charset="0"/>
              </a:rPr>
              <a:t>2000).</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Humans read each word of text and decipher it but they quickly and efficiently perceive visual information as a unit.</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Many times when you puzzle over text you turn to diagram</a:t>
            </a:r>
            <a:r>
              <a:rPr lang="en-US" sz="2400" b="1" dirty="0"/>
              <a:t>.</a:t>
            </a:r>
          </a:p>
        </p:txBody>
      </p:sp>
    </p:spTree>
    <p:extLst>
      <p:ext uri="{BB962C8B-B14F-4D97-AF65-F5344CB8AC3E}">
        <p14:creationId xmlns:p14="http://schemas.microsoft.com/office/powerpoint/2010/main" val="2732496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5801"/>
          </a:xfrm>
        </p:spPr>
        <p:txBody>
          <a:bodyPr/>
          <a:lstStyle/>
          <a:p>
            <a:r>
              <a:rPr lang="en-US" dirty="0" smtClean="0"/>
              <a:t>           Visual Communication (</a:t>
            </a:r>
            <a:r>
              <a:rPr lang="en-US" dirty="0" err="1" smtClean="0"/>
              <a:t>Contd</a:t>
            </a:r>
            <a:r>
              <a:rPr lang="en-US" dirty="0" smtClean="0"/>
              <a:t>)</a:t>
            </a:r>
            <a:endParaRPr lang="en-US" dirty="0"/>
          </a:p>
        </p:txBody>
      </p:sp>
      <p:sp>
        <p:nvSpPr>
          <p:cNvPr id="3" name="Content Placeholder 2"/>
          <p:cNvSpPr>
            <a:spLocks noGrp="1"/>
          </p:cNvSpPr>
          <p:nvPr>
            <p:ph idx="1"/>
          </p:nvPr>
        </p:nvSpPr>
        <p:spPr>
          <a:xfrm>
            <a:off x="1004711" y="1196622"/>
            <a:ext cx="9206089" cy="5661377"/>
          </a:xfrm>
        </p:spPr>
        <p:txBody>
          <a:bodyPr>
            <a:noAutofit/>
          </a:bodyPr>
          <a:lstStyle/>
          <a:p>
            <a:pPr>
              <a:buFont typeface="Wingdings" panose="05000000000000000000" pitchFamily="2" charset="2"/>
              <a:buChar char="v"/>
            </a:pPr>
            <a:r>
              <a:rPr lang="en-US" sz="2800" dirty="0"/>
              <a:t>Use of symbols rather than written words can make concepts more understandable  globally.</a:t>
            </a:r>
          </a:p>
          <a:p>
            <a:pPr>
              <a:buFont typeface="Wingdings" panose="05000000000000000000" pitchFamily="2" charset="2"/>
              <a:buChar char="v"/>
            </a:pPr>
            <a:r>
              <a:rPr lang="en-US" sz="2800" dirty="0"/>
              <a:t>Web publishing has given visual communication greater force and global presence</a:t>
            </a:r>
          </a:p>
          <a:p>
            <a:pPr>
              <a:buFont typeface="Wingdings" panose="05000000000000000000" pitchFamily="2" charset="2"/>
              <a:buChar char="v"/>
            </a:pPr>
            <a:r>
              <a:rPr lang="en-US" sz="2800" dirty="0"/>
              <a:t>Presentation </a:t>
            </a:r>
            <a:r>
              <a:rPr lang="en-US" sz="2800" dirty="0" err="1"/>
              <a:t>softwares</a:t>
            </a:r>
            <a:r>
              <a:rPr lang="en-US" sz="2800" dirty="0"/>
              <a:t> have made Graphics easy to generate which once took hours or days</a:t>
            </a:r>
          </a:p>
          <a:p>
            <a:pPr>
              <a:buFont typeface="Wingdings" panose="05000000000000000000" pitchFamily="2" charset="2"/>
              <a:buChar char="v"/>
            </a:pPr>
            <a:r>
              <a:rPr lang="en-US" sz="2800" dirty="0"/>
              <a:t>The visual communication has become a basic part of almost all effective scientific presentations</a:t>
            </a:r>
          </a:p>
          <a:p>
            <a:pPr>
              <a:buFont typeface="Wingdings" panose="05000000000000000000" pitchFamily="2" charset="2"/>
              <a:buChar char="v"/>
            </a:pPr>
            <a:r>
              <a:rPr lang="en-US" sz="2800" dirty="0"/>
              <a:t>Traditionally the most popular visual aids have been 35 mm slides, overhead transparencies, flipcharts, films, videotapes, filmstrips ,chalk board or marker board</a:t>
            </a:r>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253071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normAutofit/>
          </a:bodyPr>
          <a:lstStyle/>
          <a:p>
            <a:r>
              <a:rPr lang="en-US" dirty="0" smtClean="0"/>
              <a:t>  Visuals support your talk</a:t>
            </a:r>
            <a:endParaRPr lang="en-US" dirty="0"/>
          </a:p>
        </p:txBody>
      </p:sp>
      <p:sp>
        <p:nvSpPr>
          <p:cNvPr id="3" name="Content Placeholder 2"/>
          <p:cNvSpPr>
            <a:spLocks noGrp="1"/>
          </p:cNvSpPr>
          <p:nvPr>
            <p:ph idx="1"/>
          </p:nvPr>
        </p:nvSpPr>
        <p:spPr>
          <a:xfrm>
            <a:off x="1981200" y="914401"/>
            <a:ext cx="8229600" cy="5211763"/>
          </a:xfrm>
        </p:spPr>
        <p:txBody>
          <a:bodyPr>
            <a:normAutofit/>
          </a:bodyPr>
          <a:lstStyle/>
          <a:p>
            <a:endParaRPr lang="en-US" dirty="0" smtClean="0"/>
          </a:p>
          <a:p>
            <a:r>
              <a:rPr lang="en-US" sz="2800" dirty="0" smtClean="0"/>
              <a:t>Audience absorb more information through visuals and retain that information longer</a:t>
            </a:r>
          </a:p>
          <a:p>
            <a:r>
              <a:rPr lang="en-US" sz="2800" dirty="0" smtClean="0"/>
              <a:t>Visuals should be clear and meaningful to the audience.</a:t>
            </a:r>
          </a:p>
          <a:p>
            <a:r>
              <a:rPr lang="en-US" sz="2800" dirty="0" smtClean="0"/>
              <a:t>These should relate to the words spoken , be well organized and emphasize important points</a:t>
            </a:r>
          </a:p>
          <a:p>
            <a:r>
              <a:rPr lang="en-US" sz="2800" dirty="0" smtClean="0"/>
              <a:t>Power point is the most professional means of presentation (contradiction</a:t>
            </a:r>
            <a:r>
              <a:rPr lang="en-US" dirty="0" smtClean="0"/>
              <a:t>)</a:t>
            </a:r>
            <a:endParaRPr lang="en-US" dirty="0"/>
          </a:p>
        </p:txBody>
      </p:sp>
    </p:spTree>
    <p:extLst>
      <p:ext uri="{BB962C8B-B14F-4D97-AF65-F5344CB8AC3E}">
        <p14:creationId xmlns:p14="http://schemas.microsoft.com/office/powerpoint/2010/main" val="2267159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t>Keep to time, rehearse</a:t>
            </a:r>
            <a:endParaRPr lang="en-US" dirty="0"/>
          </a:p>
        </p:txBody>
      </p:sp>
      <p:sp>
        <p:nvSpPr>
          <p:cNvPr id="3" name="Content Placeholder 2"/>
          <p:cNvSpPr>
            <a:spLocks noGrp="1"/>
          </p:cNvSpPr>
          <p:nvPr>
            <p:ph idx="1"/>
          </p:nvPr>
        </p:nvSpPr>
        <p:spPr>
          <a:xfrm>
            <a:off x="1981200" y="1066801"/>
            <a:ext cx="8229600" cy="5059363"/>
          </a:xfrm>
        </p:spPr>
        <p:txBody>
          <a:bodyPr/>
          <a:lstStyle/>
          <a:p>
            <a:endParaRPr lang="en-US" dirty="0" smtClean="0"/>
          </a:p>
          <a:p>
            <a:r>
              <a:rPr lang="en-US" sz="2800" dirty="0" smtClean="0"/>
              <a:t>Rehearsal is key for a successful presentation</a:t>
            </a:r>
          </a:p>
          <a:p>
            <a:r>
              <a:rPr lang="en-US" sz="2800" dirty="0" smtClean="0"/>
              <a:t>You should keep to the time allotted</a:t>
            </a:r>
          </a:p>
          <a:p>
            <a:r>
              <a:rPr lang="en-US" sz="2800" dirty="0" smtClean="0"/>
              <a:t>Rehearse in front of a mirror or ask a colleague to listen to you</a:t>
            </a:r>
          </a:p>
          <a:p>
            <a:r>
              <a:rPr lang="en-US" sz="2800" dirty="0" smtClean="0"/>
              <a:t>Use a </a:t>
            </a:r>
            <a:r>
              <a:rPr lang="en-US" sz="2800" dirty="0"/>
              <a:t>video </a:t>
            </a:r>
            <a:r>
              <a:rPr lang="en-US" sz="2800" dirty="0" smtClean="0"/>
              <a:t>or </a:t>
            </a:r>
            <a:r>
              <a:rPr lang="en-US" sz="2800" dirty="0"/>
              <a:t>a tape </a:t>
            </a:r>
            <a:r>
              <a:rPr lang="en-US" sz="2800" dirty="0" smtClean="0"/>
              <a:t>recorder</a:t>
            </a:r>
          </a:p>
          <a:p>
            <a:r>
              <a:rPr lang="en-US" sz="2800" dirty="0" smtClean="0"/>
              <a:t>Practice using a timer</a:t>
            </a:r>
            <a:endParaRPr lang="en-US" sz="2800" dirty="0"/>
          </a:p>
        </p:txBody>
      </p:sp>
    </p:spTree>
    <p:extLst>
      <p:ext uri="{BB962C8B-B14F-4D97-AF65-F5344CB8AC3E}">
        <p14:creationId xmlns:p14="http://schemas.microsoft.com/office/powerpoint/2010/main" val="2910115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27331"/>
          </a:xfrm>
        </p:spPr>
        <p:txBody>
          <a:bodyPr/>
          <a:lstStyle/>
          <a:p>
            <a:r>
              <a:rPr lang="en-US" dirty="0" smtClean="0"/>
              <a:t>     Coping with questions</a:t>
            </a:r>
            <a:endParaRPr lang="en-US" dirty="0"/>
          </a:p>
        </p:txBody>
      </p:sp>
      <p:sp>
        <p:nvSpPr>
          <p:cNvPr id="3" name="Content Placeholder 2"/>
          <p:cNvSpPr>
            <a:spLocks noGrp="1"/>
          </p:cNvSpPr>
          <p:nvPr>
            <p:ph idx="1"/>
          </p:nvPr>
        </p:nvSpPr>
        <p:spPr>
          <a:xfrm>
            <a:off x="1981200" y="1219201"/>
            <a:ext cx="8229600" cy="4906963"/>
          </a:xfrm>
        </p:spPr>
        <p:txBody>
          <a:bodyPr>
            <a:normAutofit/>
          </a:bodyPr>
          <a:lstStyle/>
          <a:p>
            <a:r>
              <a:rPr lang="en-US" sz="2800" dirty="0" smtClean="0"/>
              <a:t>You can predict some questions and prepare extra visuals and slides</a:t>
            </a:r>
          </a:p>
          <a:p>
            <a:r>
              <a:rPr lang="en-US" sz="2800" dirty="0" smtClean="0"/>
              <a:t>Your answers to questions should be brief and to the point, leaving room for other questions</a:t>
            </a:r>
          </a:p>
          <a:p>
            <a:r>
              <a:rPr lang="en-US" sz="2800" dirty="0" err="1" smtClean="0"/>
              <a:t>Do,nt</a:t>
            </a:r>
            <a:r>
              <a:rPr lang="en-US" sz="2800" dirty="0" smtClean="0"/>
              <a:t> start a new lecture</a:t>
            </a:r>
          </a:p>
          <a:p>
            <a:r>
              <a:rPr lang="en-US" sz="2800" dirty="0" smtClean="0"/>
              <a:t>If you </a:t>
            </a:r>
            <a:r>
              <a:rPr lang="en-US" sz="2800" dirty="0" err="1" smtClean="0"/>
              <a:t>do,nt</a:t>
            </a:r>
            <a:r>
              <a:rPr lang="en-US" sz="2800" dirty="0" smtClean="0"/>
              <a:t> know the answer say that you will find out.</a:t>
            </a:r>
          </a:p>
          <a:p>
            <a:r>
              <a:rPr lang="en-US" sz="2800" dirty="0" smtClean="0"/>
              <a:t>Let the whole audience listen to the question and your answer</a:t>
            </a:r>
            <a:endParaRPr lang="en-US" sz="2800" dirty="0"/>
          </a:p>
        </p:txBody>
      </p:sp>
    </p:spTree>
    <p:extLst>
      <p:ext uri="{BB962C8B-B14F-4D97-AF65-F5344CB8AC3E}">
        <p14:creationId xmlns:p14="http://schemas.microsoft.com/office/powerpoint/2010/main" val="2546327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An Example </a:t>
            </a:r>
            <a:r>
              <a:rPr lang="en-IN" dirty="0"/>
              <a:t>of Oral presentation</a:t>
            </a:r>
          </a:p>
        </p:txBody>
      </p:sp>
      <p:sp>
        <p:nvSpPr>
          <p:cNvPr id="3" name="Content Placeholder 2"/>
          <p:cNvSpPr>
            <a:spLocks noGrp="1"/>
          </p:cNvSpPr>
          <p:nvPr>
            <p:ph idx="1"/>
          </p:nvPr>
        </p:nvSpPr>
        <p:spPr>
          <a:xfrm>
            <a:off x="677334" y="1377245"/>
            <a:ext cx="8596668" cy="4664118"/>
          </a:xfrm>
        </p:spPr>
        <p:txBody>
          <a:bodyPr/>
          <a:lstStyle/>
          <a:p>
            <a:r>
              <a:rPr lang="en-IN" sz="2400" dirty="0" smtClean="0"/>
              <a:t>Good </a:t>
            </a:r>
            <a:r>
              <a:rPr lang="en-IN" sz="2400" dirty="0"/>
              <a:t>morning Ladies and </a:t>
            </a:r>
            <a:r>
              <a:rPr lang="en-IN" sz="2400" dirty="0" smtClean="0"/>
              <a:t>gentlemen,</a:t>
            </a:r>
          </a:p>
          <a:p>
            <a:r>
              <a:rPr lang="en-IN" sz="2400" dirty="0" smtClean="0"/>
              <a:t> </a:t>
            </a:r>
            <a:r>
              <a:rPr lang="en-IN" sz="2400" dirty="0"/>
              <a:t>it gives me great pleasure to be here this morning. My name is ……… I am a graduate student of Faculty of Science, IIIT </a:t>
            </a:r>
            <a:r>
              <a:rPr lang="en-IN" sz="2400" dirty="0" err="1"/>
              <a:t>Prayagraj</a:t>
            </a:r>
            <a:r>
              <a:rPr lang="en-IN" sz="2400" dirty="0"/>
              <a:t>, India . My presentation includes results of my research on A novel cost effective method of Prognosis of pancreatic  cancer …………I have divided my talk in three parts , Firstly I am going to speak about………,then …… and shall conclude with …..(Give take home message here).My presentation will last for 45 minutes. In case you have any questions ,please save them at the end of my presentation </a:t>
            </a:r>
          </a:p>
          <a:p>
            <a:endParaRPr lang="en-IN" sz="2400" dirty="0"/>
          </a:p>
        </p:txBody>
      </p:sp>
    </p:spTree>
    <p:extLst>
      <p:ext uri="{BB962C8B-B14F-4D97-AF65-F5344CB8AC3E}">
        <p14:creationId xmlns:p14="http://schemas.microsoft.com/office/powerpoint/2010/main" val="150464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Conclusion 6s&#10; Effective science communication needs-&#10; Growing a Scientific culture in the society&#10; Inculcating Scient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2844" y="304800"/>
            <a:ext cx="10058400" cy="663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425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Content Placeholder 2"/>
          <p:cNvSpPr>
            <a:spLocks noGrp="1"/>
          </p:cNvSpPr>
          <p:nvPr>
            <p:ph idx="4294967295"/>
          </p:nvPr>
        </p:nvSpPr>
        <p:spPr>
          <a:xfrm>
            <a:off x="1038578" y="1600201"/>
            <a:ext cx="8715022" cy="4525963"/>
          </a:xfrm>
        </p:spPr>
        <p:txBody>
          <a:bodyPr/>
          <a:lstStyle/>
          <a:p>
            <a:pPr>
              <a:buFont typeface="Arial" charset="0"/>
              <a:buNone/>
            </a:pPr>
            <a:r>
              <a:rPr lang="en-US" altLang="en-US" dirty="0" smtClean="0"/>
              <a:t>         </a:t>
            </a:r>
            <a:r>
              <a:rPr lang="en-US" altLang="en-US" sz="9600" i="1" dirty="0">
                <a:latin typeface="BatangChe" pitchFamily="49" charset="-127"/>
                <a:ea typeface="BatangChe" pitchFamily="49" charset="-127"/>
              </a:rPr>
              <a:t>THANK YOU</a:t>
            </a:r>
          </a:p>
        </p:txBody>
      </p:sp>
    </p:spTree>
    <p:extLst>
      <p:ext uri="{BB962C8B-B14F-4D97-AF65-F5344CB8AC3E}">
        <p14:creationId xmlns:p14="http://schemas.microsoft.com/office/powerpoint/2010/main" val="1947264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978"/>
            <a:ext cx="8596668" cy="982133"/>
          </a:xfrm>
        </p:spPr>
        <p:txBody>
          <a:bodyPr>
            <a:normAutofit/>
          </a:bodyPr>
          <a:lstStyle/>
          <a:p>
            <a:r>
              <a:rPr lang="en-US" sz="2800" b="1" dirty="0"/>
              <a:t>Difference between Conference, Seminar, Symposium , workshop &amp; Congress</a:t>
            </a:r>
          </a:p>
        </p:txBody>
      </p:sp>
      <p:sp>
        <p:nvSpPr>
          <p:cNvPr id="3" name="Content Placeholder 2"/>
          <p:cNvSpPr>
            <a:spLocks noGrp="1"/>
          </p:cNvSpPr>
          <p:nvPr>
            <p:ph idx="1"/>
          </p:nvPr>
        </p:nvSpPr>
        <p:spPr>
          <a:xfrm>
            <a:off x="553156" y="1603022"/>
            <a:ext cx="9657644" cy="4523142"/>
          </a:xfrm>
        </p:spPr>
        <p:txBody>
          <a:bodyPr>
            <a:noAutofit/>
          </a:bodyPr>
          <a:lstStyle/>
          <a:p>
            <a:r>
              <a:rPr lang="en-US" sz="2400" dirty="0"/>
              <a:t>A SEMINAR is a lecture or presentation delivered by  expert/s to an audience on a particular topic or set of topics that are educational in nature. It is usually held for groups of 10-50 individuals. The speaker highlights ,scope, importance, benefits &amp; limitations of the topic.</a:t>
            </a:r>
          </a:p>
          <a:p>
            <a:r>
              <a:rPr lang="en-US" sz="2400" dirty="0"/>
              <a:t>A WORKSHOP is a series of educational and work sessions. Small groups of people meet together over a short period of time to concentrate on a defined area of concern. This is learning while working.</a:t>
            </a:r>
          </a:p>
          <a:p>
            <a:r>
              <a:rPr lang="en-US" sz="2400" dirty="0"/>
              <a:t>SYMPOSIUM  is  meeting of a number of experts in a particular field at which papers are presented by specialists on particular subjects and discussed with a view to making recommendations concerning the problems under discussion.</a:t>
            </a:r>
          </a:p>
          <a:p>
            <a:pPr marL="0" indent="0">
              <a:buNone/>
            </a:pPr>
            <a:endParaRPr lang="en-US" sz="2400" dirty="0"/>
          </a:p>
        </p:txBody>
      </p:sp>
    </p:spTree>
    <p:extLst>
      <p:ext uri="{BB962C8B-B14F-4D97-AF65-F5344CB8AC3E}">
        <p14:creationId xmlns:p14="http://schemas.microsoft.com/office/powerpoint/2010/main" val="365773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IN" dirty="0" smtClean="0"/>
              <a:t>     Conference and Congress</a:t>
            </a:r>
            <a:endParaRPr lang="en-IN" dirty="0"/>
          </a:p>
        </p:txBody>
      </p:sp>
      <p:sp>
        <p:nvSpPr>
          <p:cNvPr id="3" name="Content Placeholder 2"/>
          <p:cNvSpPr>
            <a:spLocks noGrp="1"/>
          </p:cNvSpPr>
          <p:nvPr>
            <p:ph idx="1"/>
          </p:nvPr>
        </p:nvSpPr>
        <p:spPr>
          <a:xfrm>
            <a:off x="970844" y="1320801"/>
            <a:ext cx="9239956" cy="4805364"/>
          </a:xfrm>
        </p:spPr>
        <p:txBody>
          <a:bodyPr>
            <a:normAutofit lnSpcReduction="10000"/>
          </a:bodyPr>
          <a:lstStyle/>
          <a:p>
            <a:r>
              <a:rPr lang="en-IN" dirty="0"/>
              <a:t>CONFERENCE is a prearranged meeting for consultation or exchange of information or discussion (especially one with a formal agenda). conference is like a </a:t>
            </a:r>
            <a:r>
              <a:rPr lang="en-IN" dirty="0" smtClean="0"/>
              <a:t>official </a:t>
            </a:r>
            <a:r>
              <a:rPr lang="en-IN" dirty="0"/>
              <a:t>meeting where speakers directly interact with the audience  i.e.  like a brain storming session..</a:t>
            </a:r>
          </a:p>
          <a:p>
            <a:r>
              <a:rPr lang="en-IN" dirty="0"/>
              <a:t>A congress is a formal meeting of the representatives of different countries, constituent states, organizations, trade unions, political parties or other groups.</a:t>
            </a:r>
          </a:p>
          <a:p>
            <a:r>
              <a:rPr lang="en-IN" dirty="0"/>
              <a:t> Science Congress is an alternative name for a non political large national or international academic </a:t>
            </a:r>
            <a:r>
              <a:rPr lang="en-IN" dirty="0" smtClean="0"/>
              <a:t>conference</a:t>
            </a:r>
          </a:p>
          <a:p>
            <a:r>
              <a:rPr lang="en-IN" dirty="0" smtClean="0"/>
              <a:t>The Science Congress association </a:t>
            </a:r>
            <a:r>
              <a:rPr lang="en-IN" dirty="0"/>
              <a:t>started in the year 1914 in Kolkata and it meets annually in the first week of January. </a:t>
            </a:r>
            <a:endParaRPr lang="en-IN" dirty="0" smtClean="0"/>
          </a:p>
          <a:p>
            <a:r>
              <a:rPr lang="en-IN" dirty="0" smtClean="0"/>
              <a:t>It </a:t>
            </a:r>
            <a:r>
              <a:rPr lang="en-IN" dirty="0"/>
              <a:t>has a membership of more than 30,000 scientists. </a:t>
            </a:r>
            <a:endParaRPr lang="en-IN" dirty="0" smtClean="0"/>
          </a:p>
          <a:p>
            <a:r>
              <a:rPr lang="en-IN" dirty="0"/>
              <a:t>108th </a:t>
            </a:r>
            <a:r>
              <a:rPr lang="en-IN" dirty="0" smtClean="0"/>
              <a:t>session of Indian </a:t>
            </a:r>
            <a:r>
              <a:rPr lang="en-IN" dirty="0"/>
              <a:t>Science Congress </a:t>
            </a:r>
            <a:r>
              <a:rPr lang="en-IN" dirty="0" smtClean="0"/>
              <a:t>ill be held from </a:t>
            </a:r>
            <a:r>
              <a:rPr lang="en-IN" dirty="0"/>
              <a:t>3-7th January, 2022 at Symbiosis International University, Pune.</a:t>
            </a:r>
          </a:p>
          <a:p>
            <a:r>
              <a:rPr lang="en-IN" dirty="0"/>
              <a:t>Focal Theme - Science and Technology for "Sustainable Development with Women Empowerment".</a:t>
            </a:r>
          </a:p>
          <a:p>
            <a:endParaRPr lang="en-IN" dirty="0"/>
          </a:p>
        </p:txBody>
      </p:sp>
    </p:spTree>
    <p:extLst>
      <p:ext uri="{BB962C8B-B14F-4D97-AF65-F5344CB8AC3E}">
        <p14:creationId xmlns:p14="http://schemas.microsoft.com/office/powerpoint/2010/main" val="387759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1822"/>
          </a:xfrm>
        </p:spPr>
        <p:txBody>
          <a:bodyPr/>
          <a:lstStyle/>
          <a:p>
            <a:r>
              <a:rPr lang="en-IN" dirty="0" smtClean="0"/>
              <a:t>        Types of science communication</a:t>
            </a:r>
            <a:endParaRPr lang="en-IN" dirty="0"/>
          </a:p>
        </p:txBody>
      </p:sp>
      <p:sp>
        <p:nvSpPr>
          <p:cNvPr id="3" name="Content Placeholder 2"/>
          <p:cNvSpPr>
            <a:spLocks noGrp="1"/>
          </p:cNvSpPr>
          <p:nvPr>
            <p:ph idx="1"/>
          </p:nvPr>
        </p:nvSpPr>
        <p:spPr>
          <a:xfrm>
            <a:off x="677334" y="1275644"/>
            <a:ext cx="8596668" cy="5350933"/>
          </a:xfrm>
        </p:spPr>
        <p:txBody>
          <a:bodyPr>
            <a:normAutofit/>
          </a:bodyPr>
          <a:lstStyle/>
          <a:p>
            <a:r>
              <a:rPr lang="en-IN" sz="2000" dirty="0" smtClean="0"/>
              <a:t>Two </a:t>
            </a:r>
            <a:r>
              <a:rPr lang="en-IN" sz="2000" dirty="0"/>
              <a:t>types of defined science communication are science </a:t>
            </a:r>
            <a:r>
              <a:rPr lang="en-IN" sz="2000" dirty="0" smtClean="0"/>
              <a:t>,</a:t>
            </a:r>
          </a:p>
          <a:p>
            <a:r>
              <a:rPr lang="en-IN" sz="2000" dirty="0" smtClean="0"/>
              <a:t> Science “Outreach” : typically </a:t>
            </a:r>
            <a:r>
              <a:rPr lang="en-IN" sz="2000" dirty="0"/>
              <a:t>conducted by professional scientists to non-expert </a:t>
            </a:r>
            <a:r>
              <a:rPr lang="en-IN" sz="2000" dirty="0" smtClean="0"/>
              <a:t>audiences. </a:t>
            </a:r>
          </a:p>
          <a:p>
            <a:r>
              <a:rPr lang="en-IN" sz="2000" dirty="0" smtClean="0"/>
              <a:t>Science </a:t>
            </a:r>
            <a:r>
              <a:rPr lang="en-IN" sz="2000" dirty="0"/>
              <a:t>"</a:t>
            </a:r>
            <a:r>
              <a:rPr lang="en-IN" sz="2000" dirty="0" err="1" smtClean="0"/>
              <a:t>inreach</a:t>
            </a:r>
            <a:r>
              <a:rPr lang="en-IN" sz="2000" dirty="0" smtClean="0"/>
              <a:t>“:Expert </a:t>
            </a:r>
            <a:r>
              <a:rPr lang="en-IN" sz="2000" dirty="0"/>
              <a:t>to expert communication from similar or different scientific </a:t>
            </a:r>
            <a:r>
              <a:rPr lang="en-IN" sz="2000" dirty="0" smtClean="0"/>
              <a:t>backgrounds.</a:t>
            </a:r>
          </a:p>
          <a:p>
            <a:r>
              <a:rPr lang="en-IN" sz="2000" dirty="0" smtClean="0"/>
              <a:t>Does one  </a:t>
            </a:r>
            <a:r>
              <a:rPr lang="en-IN" sz="2000" dirty="0"/>
              <a:t>need specialist knowledge or training to do science communication?</a:t>
            </a:r>
          </a:p>
          <a:p>
            <a:r>
              <a:rPr lang="en-IN" sz="2000" dirty="0"/>
              <a:t> </a:t>
            </a:r>
            <a:r>
              <a:rPr lang="en-IN" sz="2000" dirty="0" smtClean="0"/>
              <a:t>‘</a:t>
            </a:r>
            <a:r>
              <a:rPr lang="en-IN" sz="2000" dirty="0"/>
              <a:t>No’. It is up to the science communicator to make sense of science in their own words and explain it in an intelligible way to others. Education or training in science helps </a:t>
            </a:r>
            <a:r>
              <a:rPr lang="en-IN" sz="2000" dirty="0" smtClean="0"/>
              <a:t>.</a:t>
            </a:r>
          </a:p>
          <a:p>
            <a:r>
              <a:rPr lang="en-IN" sz="2000" dirty="0"/>
              <a:t>A willingness to learn about technical or quantitative subjects, grasp of media skills and storytelling are useful tools in the science communicator’s toolbox</a:t>
            </a:r>
            <a:r>
              <a:rPr lang="en-IN" dirty="0"/>
              <a:t>.</a:t>
            </a:r>
          </a:p>
        </p:txBody>
      </p:sp>
    </p:spTree>
    <p:extLst>
      <p:ext uri="{BB962C8B-B14F-4D97-AF65-F5344CB8AC3E}">
        <p14:creationId xmlns:p14="http://schemas.microsoft.com/office/powerpoint/2010/main" val="24304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9468" y="0"/>
            <a:ext cx="7958666" cy="838200"/>
          </a:xfrm>
        </p:spPr>
        <p:txBody>
          <a:bodyPr>
            <a:normAutofit fontScale="90000"/>
          </a:bodyPr>
          <a:lstStyle/>
          <a:p>
            <a:r>
              <a:rPr lang="en-US" sz="2800" b="1" dirty="0"/>
              <a:t>How to prepare your abstract for the Conference</a:t>
            </a:r>
          </a:p>
        </p:txBody>
      </p:sp>
      <p:sp>
        <p:nvSpPr>
          <p:cNvPr id="3" name="Subtitle 2"/>
          <p:cNvSpPr>
            <a:spLocks noGrp="1"/>
          </p:cNvSpPr>
          <p:nvPr>
            <p:ph type="subTitle" idx="1"/>
          </p:nvPr>
        </p:nvSpPr>
        <p:spPr>
          <a:xfrm>
            <a:off x="1478844" y="1117600"/>
            <a:ext cx="8229600" cy="5359399"/>
          </a:xfrm>
        </p:spPr>
        <p:txBody>
          <a:bodyPr/>
          <a:lstStyle/>
          <a:p>
            <a:r>
              <a:rPr lang="en-US" dirty="0" smtClean="0">
                <a:solidFill>
                  <a:schemeClr val="tx1"/>
                </a:solidFill>
              </a:rPr>
              <a:t>ABSTRACT TITLE</a:t>
            </a:r>
          </a:p>
          <a:p>
            <a:r>
              <a:rPr lang="en-US" dirty="0" smtClean="0">
                <a:solidFill>
                  <a:schemeClr val="tx1"/>
                </a:solidFill>
              </a:rPr>
              <a:t>                                                                            </a:t>
            </a:r>
            <a:endParaRPr lang="en-US" dirty="0" smtClean="0"/>
          </a:p>
          <a:p>
            <a:pPr>
              <a:lnSpc>
                <a:spcPct val="115000"/>
              </a:lnSpc>
              <a:spcBef>
                <a:spcPts val="0"/>
              </a:spcBef>
            </a:pPr>
            <a:r>
              <a:rPr lang="en-AU" sz="2400" u="sng" dirty="0" smtClean="0">
                <a:solidFill>
                  <a:schemeClr val="tx1"/>
                </a:solidFill>
                <a:latin typeface="Arial"/>
                <a:ea typeface="Calibri"/>
                <a:cs typeface="Times New Roman"/>
              </a:rPr>
              <a:t>First AUTHOR</a:t>
            </a:r>
            <a:r>
              <a:rPr lang="en-AU" sz="2400" baseline="30000" dirty="0" smtClean="0">
                <a:solidFill>
                  <a:schemeClr val="tx1"/>
                </a:solidFill>
                <a:latin typeface="Arial"/>
                <a:ea typeface="Calibri"/>
                <a:cs typeface="Times New Roman"/>
              </a:rPr>
              <a:t>1</a:t>
            </a:r>
            <a:r>
              <a:rPr lang="en-AU" sz="2400" dirty="0" smtClean="0">
                <a:solidFill>
                  <a:schemeClr val="tx1"/>
                </a:solidFill>
                <a:latin typeface="Arial"/>
                <a:ea typeface="Calibri"/>
                <a:cs typeface="Times New Roman"/>
              </a:rPr>
              <a:t>, Second AUTHOR</a:t>
            </a:r>
            <a:r>
              <a:rPr lang="en-AU" sz="2400" baseline="30000" dirty="0" smtClean="0">
                <a:solidFill>
                  <a:schemeClr val="tx1"/>
                </a:solidFill>
                <a:latin typeface="Arial"/>
                <a:ea typeface="Calibri"/>
                <a:cs typeface="Times New Roman"/>
              </a:rPr>
              <a:t>2 </a:t>
            </a:r>
            <a:r>
              <a:rPr lang="en-AU" sz="2400" dirty="0" smtClean="0">
                <a:solidFill>
                  <a:schemeClr val="tx1"/>
                </a:solidFill>
                <a:latin typeface="Arial"/>
                <a:ea typeface="Calibri"/>
                <a:cs typeface="Times New Roman"/>
              </a:rPr>
              <a:t>and Third AUTHOR</a:t>
            </a:r>
            <a:r>
              <a:rPr lang="en-AU" sz="2400" baseline="30000" dirty="0" smtClean="0">
                <a:solidFill>
                  <a:schemeClr val="tx1"/>
                </a:solidFill>
                <a:latin typeface="Arial"/>
                <a:ea typeface="Calibri"/>
                <a:cs typeface="Times New Roman"/>
              </a:rPr>
              <a:t>3</a:t>
            </a:r>
            <a:r>
              <a:rPr lang="en-AU" sz="2400" b="1" dirty="0" smtClean="0">
                <a:solidFill>
                  <a:schemeClr val="tx1"/>
                </a:solidFill>
                <a:latin typeface="Arial"/>
                <a:ea typeface="Calibri"/>
                <a:cs typeface="Times New Roman"/>
              </a:rPr>
              <a:t> </a:t>
            </a:r>
            <a:endParaRPr lang="en-US" sz="2400" dirty="0" smtClean="0">
              <a:solidFill>
                <a:schemeClr val="tx1"/>
              </a:solidFill>
              <a:ea typeface="Calibri"/>
              <a:cs typeface="Times New Roman"/>
            </a:endParaRPr>
          </a:p>
          <a:p>
            <a:endParaRPr lang="en-US" sz="2400" dirty="0">
              <a:solidFill>
                <a:schemeClr val="tx1"/>
              </a:solidFill>
            </a:endParaRPr>
          </a:p>
          <a:p>
            <a:pPr algn="l"/>
            <a:r>
              <a:rPr lang="en-US" sz="2400" dirty="0">
                <a:solidFill>
                  <a:schemeClr val="tx1"/>
                </a:solidFill>
              </a:rPr>
              <a:t>1. Department Name, </a:t>
            </a:r>
            <a:r>
              <a:rPr lang="en-US" sz="2400" dirty="0" smtClean="0">
                <a:solidFill>
                  <a:schemeClr val="tx1"/>
                </a:solidFill>
              </a:rPr>
              <a:t>Organization</a:t>
            </a:r>
            <a:r>
              <a:rPr lang="en-US" sz="2400" dirty="0">
                <a:solidFill>
                  <a:schemeClr val="tx1"/>
                </a:solidFill>
              </a:rPr>
              <a:t>, Country; Email me@email.com </a:t>
            </a:r>
          </a:p>
          <a:p>
            <a:pPr algn="l"/>
            <a:endParaRPr lang="en-US" sz="2400" dirty="0">
              <a:solidFill>
                <a:schemeClr val="tx1"/>
              </a:solidFill>
            </a:endParaRPr>
          </a:p>
          <a:p>
            <a:pPr algn="l"/>
            <a:r>
              <a:rPr lang="en-US" sz="2400" dirty="0">
                <a:solidFill>
                  <a:schemeClr val="tx1"/>
                </a:solidFill>
              </a:rPr>
              <a:t>2. Department Name, </a:t>
            </a:r>
            <a:r>
              <a:rPr lang="en-US" sz="2400" dirty="0" smtClean="0">
                <a:solidFill>
                  <a:schemeClr val="tx1"/>
                </a:solidFill>
              </a:rPr>
              <a:t>Organization</a:t>
            </a:r>
            <a:r>
              <a:rPr lang="en-US" sz="2400" dirty="0">
                <a:solidFill>
                  <a:schemeClr val="tx1"/>
                </a:solidFill>
              </a:rPr>
              <a:t>, Country</a:t>
            </a:r>
          </a:p>
          <a:p>
            <a:pPr algn="l"/>
            <a:endParaRPr lang="en-US" sz="2400" dirty="0">
              <a:solidFill>
                <a:schemeClr val="tx1"/>
              </a:solidFill>
            </a:endParaRPr>
          </a:p>
          <a:p>
            <a:pPr algn="l"/>
            <a:r>
              <a:rPr lang="en-US" sz="2400" dirty="0">
                <a:solidFill>
                  <a:schemeClr val="tx1"/>
                </a:solidFill>
              </a:rPr>
              <a:t>3.Organisation, Country</a:t>
            </a:r>
          </a:p>
        </p:txBody>
      </p:sp>
    </p:spTree>
    <p:extLst>
      <p:ext uri="{BB962C8B-B14F-4D97-AF65-F5344CB8AC3E}">
        <p14:creationId xmlns:p14="http://schemas.microsoft.com/office/powerpoint/2010/main" val="41187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756" y="274638"/>
            <a:ext cx="8895644" cy="899406"/>
          </a:xfrm>
        </p:spPr>
        <p:txBody>
          <a:bodyPr>
            <a:normAutofit fontScale="90000"/>
          </a:bodyPr>
          <a:lstStyle/>
          <a:p>
            <a:r>
              <a:rPr lang="en-US" sz="3200" dirty="0" smtClean="0"/>
              <a:t> How </a:t>
            </a:r>
            <a:r>
              <a:rPr lang="en-US" sz="3200" dirty="0"/>
              <a:t>to prepare your abstract for the Conference</a:t>
            </a:r>
          </a:p>
        </p:txBody>
      </p:sp>
      <p:sp>
        <p:nvSpPr>
          <p:cNvPr id="3" name="Content Placeholder 2"/>
          <p:cNvSpPr>
            <a:spLocks noGrp="1"/>
          </p:cNvSpPr>
          <p:nvPr>
            <p:ph idx="1"/>
          </p:nvPr>
        </p:nvSpPr>
        <p:spPr>
          <a:xfrm>
            <a:off x="1072444" y="1174044"/>
            <a:ext cx="9138356" cy="6039556"/>
          </a:xfrm>
        </p:spPr>
        <p:txBody>
          <a:bodyPr>
            <a:noAutofit/>
          </a:bodyPr>
          <a:lstStyle/>
          <a:p>
            <a:pPr>
              <a:buFont typeface="Wingdings" pitchFamily="2" charset="2"/>
              <a:buChar char="v"/>
            </a:pPr>
            <a:r>
              <a:rPr lang="en-US" sz="2000" dirty="0"/>
              <a:t>Insert abstract text here and follow this format  </a:t>
            </a:r>
          </a:p>
          <a:p>
            <a:pPr>
              <a:buFont typeface="Wingdings" pitchFamily="2" charset="2"/>
              <a:buChar char="v"/>
            </a:pPr>
            <a:r>
              <a:rPr lang="en-US" sz="2000" dirty="0"/>
              <a:t>The abstract is very important as it will be published in the Conference Proceedings and will be read by many people including those who did not attend the Conference.</a:t>
            </a:r>
          </a:p>
          <a:p>
            <a:pPr>
              <a:buFont typeface="Wingdings" pitchFamily="2" charset="2"/>
              <a:buChar char="v"/>
            </a:pPr>
            <a:r>
              <a:rPr lang="en-US" sz="2000" dirty="0"/>
              <a:t> It must be in English and should be concise and informative.</a:t>
            </a:r>
          </a:p>
          <a:p>
            <a:pPr>
              <a:buFont typeface="Wingdings" pitchFamily="2" charset="2"/>
              <a:buChar char="v"/>
            </a:pPr>
            <a:r>
              <a:rPr lang="en-US" sz="2000" dirty="0"/>
              <a:t> Use Arial 10 </a:t>
            </a:r>
            <a:r>
              <a:rPr lang="en-US" sz="2000" dirty="0" err="1"/>
              <a:t>pt</a:t>
            </a:r>
            <a:r>
              <a:rPr lang="en-US" sz="2000" dirty="0"/>
              <a:t> font and  single line spacing throughout. </a:t>
            </a:r>
          </a:p>
          <a:p>
            <a:pPr>
              <a:buFont typeface="Wingdings" pitchFamily="2" charset="2"/>
              <a:buChar char="v"/>
            </a:pPr>
            <a:r>
              <a:rPr lang="en-US" sz="2000" dirty="0"/>
              <a:t>Place the title of your abstract in bold at the top</a:t>
            </a:r>
          </a:p>
          <a:p>
            <a:pPr>
              <a:buFont typeface="Wingdings" pitchFamily="2" charset="2"/>
              <a:buChar char="v"/>
            </a:pPr>
            <a:r>
              <a:rPr lang="en-US" sz="2000" dirty="0"/>
              <a:t> Leave 1 line and then add the names of the authors with the family name in upper case.</a:t>
            </a:r>
          </a:p>
          <a:p>
            <a:pPr>
              <a:buFont typeface="Wingdings" pitchFamily="2" charset="2"/>
              <a:buChar char="v"/>
            </a:pPr>
            <a:r>
              <a:rPr lang="en-US" sz="2000" dirty="0"/>
              <a:t> The name of the presenting author should be underlined. </a:t>
            </a:r>
          </a:p>
          <a:p>
            <a:pPr>
              <a:buFont typeface="Wingdings" pitchFamily="2" charset="2"/>
              <a:buChar char="v"/>
            </a:pPr>
            <a:r>
              <a:rPr lang="en-US" sz="2000" dirty="0"/>
              <a:t>Leave 1 line and then list the affiliations of the authors together with the email address of the corresponding author as shown. </a:t>
            </a:r>
          </a:p>
          <a:p>
            <a:pPr>
              <a:buFont typeface="Wingdings" pitchFamily="2" charset="2"/>
              <a:buChar char="v"/>
            </a:pPr>
            <a:r>
              <a:rPr lang="en-US" sz="2000" dirty="0"/>
              <a:t>Leave 1 line and type the content of your abstract. </a:t>
            </a:r>
          </a:p>
        </p:txBody>
      </p:sp>
    </p:spTree>
    <p:extLst>
      <p:ext uri="{BB962C8B-B14F-4D97-AF65-F5344CB8AC3E}">
        <p14:creationId xmlns:p14="http://schemas.microsoft.com/office/powerpoint/2010/main" val="332065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smtClean="0"/>
              <a:t>Conference abstract  </a:t>
            </a:r>
            <a:r>
              <a:rPr lang="en-US" dirty="0" err="1" smtClean="0"/>
              <a:t>contd</a:t>
            </a:r>
            <a:r>
              <a:rPr lang="en-US" dirty="0" smtClean="0"/>
              <a:t>……..</a:t>
            </a:r>
            <a:endParaRPr lang="en-US" dirty="0"/>
          </a:p>
        </p:txBody>
      </p:sp>
      <p:sp>
        <p:nvSpPr>
          <p:cNvPr id="3" name="Content Placeholder 2"/>
          <p:cNvSpPr>
            <a:spLocks noGrp="1"/>
          </p:cNvSpPr>
          <p:nvPr>
            <p:ph idx="1"/>
          </p:nvPr>
        </p:nvSpPr>
        <p:spPr>
          <a:xfrm>
            <a:off x="1981200" y="838201"/>
            <a:ext cx="8229600" cy="5287963"/>
          </a:xfrm>
        </p:spPr>
        <p:txBody>
          <a:bodyPr>
            <a:normAutofit lnSpcReduction="10000"/>
          </a:bodyPr>
          <a:lstStyle/>
          <a:p>
            <a:pPr>
              <a:buFont typeface="Wingdings" pitchFamily="2" charset="2"/>
              <a:buChar char="v"/>
            </a:pPr>
            <a:endParaRPr lang="en-US" dirty="0" smtClean="0"/>
          </a:p>
          <a:p>
            <a:pPr>
              <a:buFont typeface="Wingdings" pitchFamily="2" charset="2"/>
              <a:buChar char="v"/>
            </a:pPr>
            <a:r>
              <a:rPr lang="en-US" sz="2000" dirty="0" smtClean="0"/>
              <a:t>Text should be left justified with 1 space at the end of each sentence. </a:t>
            </a:r>
          </a:p>
          <a:p>
            <a:pPr>
              <a:buFont typeface="Wingdings" pitchFamily="2" charset="2"/>
              <a:buChar char="v"/>
            </a:pPr>
            <a:r>
              <a:rPr lang="en-US" sz="2000" dirty="0" smtClean="0"/>
              <a:t>No references, tables, figures or any other graphics should be included. </a:t>
            </a:r>
          </a:p>
          <a:p>
            <a:pPr>
              <a:buFont typeface="Wingdings" pitchFamily="2" charset="2"/>
              <a:buChar char="v"/>
            </a:pPr>
            <a:r>
              <a:rPr lang="en-US" sz="2000" dirty="0" smtClean="0"/>
              <a:t>Equations and symbols (mathematical and Greek </a:t>
            </a:r>
            <a:r>
              <a:rPr lang="en-US" sz="2000" dirty="0" err="1" smtClean="0"/>
              <a:t>etc</a:t>
            </a:r>
            <a:r>
              <a:rPr lang="en-US" sz="2000" dirty="0" smtClean="0"/>
              <a:t>) must be typed. </a:t>
            </a:r>
          </a:p>
          <a:p>
            <a:pPr>
              <a:buFont typeface="Wingdings" pitchFamily="2" charset="2"/>
              <a:buChar char="v"/>
            </a:pPr>
            <a:r>
              <a:rPr lang="en-US" sz="2000" dirty="0" smtClean="0"/>
              <a:t>Symbols or the Greek word for the symbol may be used (for example, ∂18O or delta18O).</a:t>
            </a:r>
          </a:p>
          <a:p>
            <a:pPr>
              <a:buFont typeface="Wingdings" pitchFamily="2" charset="2"/>
              <a:buChar char="v"/>
            </a:pPr>
            <a:r>
              <a:rPr lang="en-US" sz="2000" dirty="0" smtClean="0"/>
              <a:t> Do not use bold text or headings in the content of your abstract. </a:t>
            </a:r>
          </a:p>
          <a:p>
            <a:pPr>
              <a:buFont typeface="Wingdings" pitchFamily="2" charset="2"/>
              <a:buChar char="v"/>
            </a:pPr>
            <a:r>
              <a:rPr lang="en-US" sz="2000" dirty="0" smtClean="0"/>
              <a:t>Please use metric measurements and symbols. </a:t>
            </a:r>
          </a:p>
          <a:p>
            <a:pPr>
              <a:buFont typeface="Wingdings" pitchFamily="2" charset="2"/>
              <a:buChar char="v"/>
            </a:pPr>
            <a:r>
              <a:rPr lang="en-US" sz="2000" dirty="0" smtClean="0"/>
              <a:t>Avoid expressions such as “is discussed” and “is described”</a:t>
            </a:r>
          </a:p>
          <a:p>
            <a:pPr>
              <a:buFont typeface="Wingdings" pitchFamily="2" charset="2"/>
              <a:buChar char="v"/>
            </a:pPr>
            <a:r>
              <a:rPr lang="en-US" sz="2000" dirty="0" smtClean="0"/>
              <a:t>The content of the abstract must be no longer than 250 words or as informed by organizers.</a:t>
            </a:r>
          </a:p>
          <a:p>
            <a:pPr>
              <a:buFont typeface="Wingdings" pitchFamily="2" charset="2"/>
              <a:buChar char="v"/>
            </a:pPr>
            <a:endParaRPr lang="en-US" sz="2000" dirty="0"/>
          </a:p>
        </p:txBody>
      </p:sp>
    </p:spTree>
    <p:extLst>
      <p:ext uri="{BB962C8B-B14F-4D97-AF65-F5344CB8AC3E}">
        <p14:creationId xmlns:p14="http://schemas.microsoft.com/office/powerpoint/2010/main" val="27687113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230</TotalTime>
  <Words>2453</Words>
  <Application>Microsoft Office PowerPoint</Application>
  <PresentationFormat>Widescreen</PresentationFormat>
  <Paragraphs>194</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BatangChe</vt:lpstr>
      <vt:lpstr>Calibri</vt:lpstr>
      <vt:lpstr>Times New Roman</vt:lpstr>
      <vt:lpstr>Trebuchet MS</vt:lpstr>
      <vt:lpstr>Wingdings</vt:lpstr>
      <vt:lpstr>Wingdings 3</vt:lpstr>
      <vt:lpstr>Facet</vt:lpstr>
      <vt:lpstr>Oral Presentation  Visual Displays</vt:lpstr>
      <vt:lpstr>PowerPoint Presentation</vt:lpstr>
      <vt:lpstr>PowerPoint Presentation</vt:lpstr>
      <vt:lpstr>Difference between Conference, Seminar, Symposium , workshop &amp; Congress</vt:lpstr>
      <vt:lpstr>     Conference and Congress</vt:lpstr>
      <vt:lpstr>        Types of science communication</vt:lpstr>
      <vt:lpstr>How to prepare your abstract for the Conference</vt:lpstr>
      <vt:lpstr> How to prepare your abstract for the Conference</vt:lpstr>
      <vt:lpstr>Conference abstract  contd……..</vt:lpstr>
      <vt:lpstr>Oral presentation for all types of scientific meetings</vt:lpstr>
      <vt:lpstr>                  Adapt to Audience</vt:lpstr>
      <vt:lpstr>        Who?-Why?-What?-How?</vt:lpstr>
      <vt:lpstr>          Preparing Oral Presentation</vt:lpstr>
      <vt:lpstr>The human factor during public speech</vt:lpstr>
      <vt:lpstr>Prepare for audience questions</vt:lpstr>
      <vt:lpstr>   Make presentation outline</vt:lpstr>
      <vt:lpstr>General Structure for Presentation </vt:lpstr>
      <vt:lpstr>               Introduction</vt:lpstr>
      <vt:lpstr>          Results (Main body)</vt:lpstr>
      <vt:lpstr>Summary and Conclusions</vt:lpstr>
      <vt:lpstr>  Performing the oral presentation</vt:lpstr>
      <vt:lpstr>Performing the oral presentation…………</vt:lpstr>
      <vt:lpstr>Points to keep in mind while showing visuals</vt:lpstr>
      <vt:lpstr>Visual Communication (Aids)</vt:lpstr>
      <vt:lpstr>           Visual Communication (Contd)</vt:lpstr>
      <vt:lpstr>  Visuals support your talk</vt:lpstr>
      <vt:lpstr>Keep to time, rehearse</vt:lpstr>
      <vt:lpstr>     Coping with questions</vt:lpstr>
      <vt:lpstr>         An Example of Oral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dc:creator>
  <cp:lastModifiedBy>Krishna</cp:lastModifiedBy>
  <cp:revision>21</cp:revision>
  <dcterms:created xsi:type="dcterms:W3CDTF">2021-03-30T08:03:30Z</dcterms:created>
  <dcterms:modified xsi:type="dcterms:W3CDTF">2021-11-08T13:38:06Z</dcterms:modified>
</cp:coreProperties>
</file>