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1" r:id="rId5"/>
    <p:sldId id="269" r:id="rId6"/>
    <p:sldId id="261" r:id="rId7"/>
    <p:sldId id="262" r:id="rId8"/>
    <p:sldId id="266" r:id="rId9"/>
    <p:sldId id="26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109E-DBC0-425A-B387-414D7F62FC5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60A23-69F2-4709-B4A1-28DB3CD50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0A23-69F2-4709-B4A1-28DB3CD5066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73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8CC-7780-41E9-B9B5-082AC71DB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C81B3-B91C-4E42-A086-0F708DD65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A70F7-2D17-46F9-94D7-4B27B4D7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4021-9AB3-4867-9821-19C5F51286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28798-7A00-43DD-AACB-1DFEECCF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FBA0-7336-461E-A47D-E06C2C5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216-7039-4204-8270-FE8693CCC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7D94-9B20-4076-9D3B-47177790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6288E-DE8E-4AC3-8D1F-26819347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3C2A-DACD-486E-8C27-304159A2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4021-9AB3-4867-9821-19C5F51286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A6A1-DC21-4259-A19E-2D0C522B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1518-B1A6-441F-B2F6-178A8CAF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216-7039-4204-8270-FE8693CCC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B8284-56D3-4B00-B02E-C31E9C0ED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0C599-B166-4717-A9A5-4A2AB0979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69DE-A774-46B0-8643-F323B707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4021-9AB3-4867-9821-19C5F51286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64C5-17F4-4396-992B-476A4556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82AD-5D95-4667-99D5-AAAAC17F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216-7039-4204-8270-FE8693CCC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3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C1F7-71CE-4B6E-A335-27166DC8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8A42-333C-480D-9F3E-1036ECA3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3DAC-BFFE-4EF7-9353-F73D3142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4021-9AB3-4867-9821-19C5F51286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39B7E-7CE9-4AB9-940C-D876EBA4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5DCF-C8A9-4A3C-B5C0-DB56DCD8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216-7039-4204-8270-FE8693CCC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5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887A-9E69-4D16-9171-B2138BB0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31422-2526-48B5-B434-C32BBD2C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EA9-72C3-4059-950C-80C9D6B5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4021-9AB3-4867-9821-19C5F51286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CEF0-42A1-4FC2-A781-92DED234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81436-3EC9-416D-9FF5-CEB24EB5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216-7039-4204-8270-FE8693CCC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3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C37D-5586-43BA-8333-175622E2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B52D-887F-41F1-BD4A-2C8D29028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21E1-979C-4691-A5D0-97AB9A19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16164-71FA-4EB7-9D77-2C64E04D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4021-9AB3-4867-9821-19C5F51286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F1AC6-8283-4319-94C1-E2EB91D9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A29C7-955E-4211-B6FA-7F11147E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216-7039-4204-8270-FE8693CCC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7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13F8-22CE-4059-BE54-CB8394B4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906BE-6B81-4D57-B6CE-3EDEB4AC5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96A62-2BE8-446B-BC06-9CD027DF3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24AED-ABA5-45EE-8E99-F2C799AC8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D9B01-5239-446A-ADDE-9CB94D9D8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B0E9B-6C26-4F91-B34F-0768D65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4021-9AB3-4867-9821-19C5F51286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699A6-DFF5-4E37-ADC7-DFD6A3E4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FA218-C722-40DD-A593-D4F0135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216-7039-4204-8270-FE8693CCC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2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725E-652B-4AED-B319-950EAD7C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37080-E5CD-4BC4-B26E-08F12A3C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4021-9AB3-4867-9821-19C5F51286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D88C6-3CDC-4BF0-8B99-18DA2EE5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1C13E-8224-4BCB-8E05-DDD23562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216-7039-4204-8270-FE8693CCC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0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3905F-695E-4E8D-BCEC-0C6338D2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4021-9AB3-4867-9821-19C5F51286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F6B1-5569-4FB0-BC19-A578DA4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1720F-557F-4D5B-B5FD-E6F4DA82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216-7039-4204-8270-FE8693CCC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9C93-1979-4BD1-9585-93F556D4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BCCE-D1A2-44F9-829A-83F34568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74685-8342-4444-A1D1-88C1DDCD6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5F0E2-2732-4100-8A8F-A119255D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4021-9AB3-4867-9821-19C5F51286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E4C13-5849-420E-AC16-7E5E3D3A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65187-998D-4F45-BCCB-2E4C7F0D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216-7039-4204-8270-FE8693CCC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F483-F8B2-46B8-B77B-07D9C748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24100-A598-408C-9855-C043FCF8C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1D271-04E9-4A74-82E5-386FEDB78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E3268-DDF9-4AE6-A76D-F9B8BC3F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4021-9AB3-4867-9821-19C5F51286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416DF-7490-47EC-AEBE-A972F7F3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2015E-BBAE-4BC9-9E11-93E04F7D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216-7039-4204-8270-FE8693CCC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6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23A9C-06F7-48AF-86C8-BE898C95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3771-431D-46F8-AFCC-919F7512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F9B0-7BB1-4A09-B48B-3BDD34ED7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24021-9AB3-4867-9821-19C5F51286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5EEA-D734-4D89-8322-D66CE71C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9272-8B6F-4361-99AD-828B28CB8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D216-7039-4204-8270-FE8693CCC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3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datamunge/sign-language-mn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65CE-4A35-4BD0-9D03-69102B1AD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Sign Language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8DAD7-F13E-439A-BA43-2F591240D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1.Rajesh Karumanchi </a:t>
            </a:r>
          </a:p>
          <a:p>
            <a:pPr algn="l"/>
            <a:r>
              <a:rPr lang="en-IN" dirty="0"/>
              <a:t>2.Chandra </a:t>
            </a:r>
            <a:r>
              <a:rPr lang="en-IN" dirty="0" err="1"/>
              <a:t>teja</a:t>
            </a:r>
            <a:r>
              <a:rPr lang="en-IN" dirty="0"/>
              <a:t> </a:t>
            </a:r>
            <a:r>
              <a:rPr lang="en-IN" dirty="0" err="1"/>
              <a:t>Kommineni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69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558243CF-FDE6-45D5-8037-63B782CB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75086"/>
            <a:ext cx="3443288" cy="2425148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E7FD625-A2BF-4D61-8B28-24F12DF48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94" y="4021254"/>
            <a:ext cx="3519720" cy="2478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400E-9140-4AE4-8970-6ED2A472D231}"/>
              </a:ext>
            </a:extLst>
          </p:cNvPr>
          <p:cNvSpPr txBox="1"/>
          <p:nvPr/>
        </p:nvSpPr>
        <p:spPr>
          <a:xfrm>
            <a:off x="5019675" y="12091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9862A-BA12-4E94-AF9F-E883B58D350F}"/>
              </a:ext>
            </a:extLst>
          </p:cNvPr>
          <p:cNvSpPr txBox="1"/>
          <p:nvPr/>
        </p:nvSpPr>
        <p:spPr>
          <a:xfrm>
            <a:off x="8905875" y="930473"/>
            <a:ext cx="29241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H</a:t>
            </a:r>
            <a:r>
              <a:rPr lang="en-US" sz="1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andling the vanishing gradient problem in very deep CNNs</a:t>
            </a:r>
          </a:p>
          <a:p>
            <a:endParaRPr lang="en-US" sz="1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sz="1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IN" sz="1400" dirty="0"/>
              <a:t>accuracy: 0.9917 </a:t>
            </a:r>
          </a:p>
          <a:p>
            <a:r>
              <a:rPr lang="en-IN" sz="1400" dirty="0"/>
              <a:t>Val loss: 0.0379 </a:t>
            </a:r>
          </a:p>
          <a:p>
            <a:r>
              <a:rPr lang="en-IN" sz="1400" dirty="0"/>
              <a:t>Val accuracy: 0.9895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20974-41B4-4926-9333-9353F27A5D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7" t="3178" r="274" b="7579"/>
          <a:stretch/>
        </p:blipFill>
        <p:spPr>
          <a:xfrm>
            <a:off x="609600" y="680308"/>
            <a:ext cx="7915275" cy="32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3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351C-414C-4405-AC78-1197940D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b="1" dirty="0">
                <a:latin typeface="+mn-lt"/>
                <a:ea typeface="+mn-ea"/>
                <a:cs typeface="+mn-cs"/>
              </a:rPr>
              <a:t>INTRODUCTION:</a:t>
            </a:r>
            <a:br>
              <a:rPr lang="en-US" sz="1400" b="1" dirty="0">
                <a:latin typeface="+mn-lt"/>
                <a:ea typeface="+mn-ea"/>
                <a:cs typeface="+mn-cs"/>
              </a:rPr>
            </a:br>
            <a:br>
              <a:rPr lang="en-US" sz="1400" dirty="0">
                <a:latin typeface="+mn-lt"/>
                <a:ea typeface="+mn-ea"/>
                <a:cs typeface="+mn-cs"/>
              </a:rPr>
            </a:br>
            <a:r>
              <a:rPr lang="en-US" sz="1400" dirty="0">
                <a:latin typeface="+mn-lt"/>
                <a:ea typeface="+mn-ea"/>
                <a:cs typeface="+mn-cs"/>
              </a:rPr>
              <a:t>Conversing with people having a hearing disability is a major challenge. Deaf and Mute people use hand gesture sign language to communicate, hence normal people face problems in recognizing their language by signs made. Hence there is a need for systems that recognize the different signs and conveys the information to normal people.</a:t>
            </a:r>
            <a:br>
              <a:rPr lang="en-US" sz="1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A5D7-3859-4230-BD44-0BD2D09E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0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/>
              <a:t>Dataset:</a:t>
            </a:r>
          </a:p>
          <a:p>
            <a:r>
              <a:rPr lang="en-IN" sz="1400" dirty="0"/>
              <a:t>We obtained the dataset from Kaggle </a:t>
            </a:r>
            <a:r>
              <a:rPr lang="en-IN" sz="1400" dirty="0">
                <a:hlinkClick r:id="rId2"/>
              </a:rPr>
              <a:t>https://www.kaggle.com/datasets/datamunge/sign-language-mnist</a:t>
            </a:r>
            <a:endParaRPr lang="en-IN" sz="1400" dirty="0"/>
          </a:p>
          <a:p>
            <a:r>
              <a:rPr lang="en-US" sz="1400" dirty="0"/>
              <a:t>Each training and test case represents a label (0-25) as a one-to-one map for each alphabetic letter A-Z (and no cases for 9=J or 25=Z because of gesture motions).</a:t>
            </a:r>
          </a:p>
          <a:p>
            <a:r>
              <a:rPr lang="en-US" sz="1400" dirty="0"/>
              <a:t>Train, test data sets are of shape (27455, 785) &amp; ( 7172,785)  (28*28 pixel size image + Label)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700" dirty="0"/>
          </a:p>
          <a:p>
            <a:pPr marL="0" indent="0">
              <a:buNone/>
            </a:pPr>
            <a:endParaRPr lang="en-IN" sz="700" dirty="0"/>
          </a:p>
          <a:p>
            <a:pPr marL="0" indent="0">
              <a:buNone/>
            </a:pPr>
            <a:endParaRPr lang="en-IN" sz="700" dirty="0"/>
          </a:p>
          <a:p>
            <a:pPr marL="0" indent="0">
              <a:buNone/>
            </a:pPr>
            <a:endParaRPr lang="en-IN" sz="700" dirty="0"/>
          </a:p>
          <a:p>
            <a:pPr marL="0" indent="0">
              <a:buNone/>
            </a:pPr>
            <a:endParaRPr lang="en-IN" sz="700" dirty="0"/>
          </a:p>
          <a:p>
            <a:pPr marL="0" indent="0">
              <a:buNone/>
            </a:pPr>
            <a:endParaRPr lang="en-IN" sz="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252FE-4A24-40B0-ABE0-A5EDF15FD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09" y="3089727"/>
            <a:ext cx="3799050" cy="36300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5AF44D-5B79-4B44-9FFF-87737C50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26" y="3089727"/>
            <a:ext cx="5625757" cy="295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DABD1F-85F3-4F59-8F4F-A7C44E88B013}"/>
              </a:ext>
            </a:extLst>
          </p:cNvPr>
          <p:cNvSpPr txBox="1">
            <a:spLocks/>
          </p:cNvSpPr>
          <p:nvPr/>
        </p:nvSpPr>
        <p:spPr>
          <a:xfrm>
            <a:off x="1192305" y="6248399"/>
            <a:ext cx="3950939" cy="24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7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A58FB8-8D6C-47B0-ABBE-133DF8767256}"/>
              </a:ext>
            </a:extLst>
          </p:cNvPr>
          <p:cNvSpPr txBox="1">
            <a:spLocks/>
          </p:cNvSpPr>
          <p:nvPr/>
        </p:nvSpPr>
        <p:spPr>
          <a:xfrm>
            <a:off x="1053097" y="6097154"/>
            <a:ext cx="4970929" cy="34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/>
              <a:t>From </a:t>
            </a:r>
            <a:r>
              <a:rPr lang="en-IN" sz="1200">
                <a:hlinkClick r:id="rId2"/>
              </a:rPr>
              <a:t>https://www.kaggle.com/datasets/datamunge/sign-language-mnist</a:t>
            </a:r>
            <a:endParaRPr lang="en-IN" sz="120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35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16AD-D293-45B0-8CF2-D6703971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1" y="894410"/>
            <a:ext cx="5039514" cy="5534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Python Packages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Pandas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err="1"/>
              <a:t>Numpy</a:t>
            </a:r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err="1"/>
              <a:t>Keras</a:t>
            </a:r>
            <a:r>
              <a:rPr lang="en-IN" sz="1600" dirty="0"/>
              <a:t> models and layers API’s</a:t>
            </a:r>
          </a:p>
          <a:p>
            <a:pPr marL="0" indent="0">
              <a:buNone/>
            </a:pPr>
            <a:r>
              <a:rPr lang="en-IN" sz="1600" dirty="0" err="1"/>
              <a:t>Preprocessing</a:t>
            </a:r>
            <a:r>
              <a:rPr lang="en-IN" sz="1600" dirty="0"/>
              <a:t> steps:</a:t>
            </a:r>
          </a:p>
          <a:p>
            <a:pPr marL="0" indent="0">
              <a:buNone/>
            </a:pPr>
            <a:r>
              <a:rPr lang="en-IN" sz="1600" dirty="0"/>
              <a:t>1.Normaliztion : </a:t>
            </a:r>
            <a:r>
              <a:rPr lang="en-IN" sz="1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400" spc="-5" baseline="-25000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IN" sz="1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  –  </a:t>
            </a:r>
            <a:r>
              <a:rPr lang="en-IN" sz="1400" spc="-5" dirty="0" err="1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400" spc="-5" baseline="-25000" dirty="0" err="1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IN" sz="1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)/(</a:t>
            </a:r>
            <a:r>
              <a:rPr lang="en-IN" sz="1400" spc="-5" dirty="0" err="1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400" spc="-5" baseline="-25000" dirty="0" err="1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1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400" spc="-5" dirty="0" err="1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400" spc="-5" baseline="-25000" dirty="0" err="1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IN" sz="1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/>
          </a:p>
          <a:p>
            <a:pPr marL="0" indent="0">
              <a:buNone/>
            </a:pPr>
            <a:r>
              <a:rPr lang="en-IN" sz="1600" dirty="0"/>
              <a:t>2. One hot encoding :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Initially, we created 3 CNN based deep learning models</a:t>
            </a:r>
          </a:p>
          <a:p>
            <a:r>
              <a:rPr lang="en-IN" sz="1600" dirty="0"/>
              <a:t>Epochs = 10</a:t>
            </a:r>
          </a:p>
          <a:p>
            <a:r>
              <a:rPr lang="en-IN" sz="1600" dirty="0" err="1"/>
              <a:t>Batch_size</a:t>
            </a:r>
            <a:r>
              <a:rPr lang="en-IN" sz="1600" dirty="0"/>
              <a:t> = 128 </a:t>
            </a:r>
          </a:p>
          <a:p>
            <a:r>
              <a:rPr lang="en-IN" sz="1600" dirty="0"/>
              <a:t>215 batches in each epoch</a:t>
            </a:r>
          </a:p>
          <a:p>
            <a:pPr marL="0" indent="0">
              <a:buNone/>
            </a:pPr>
            <a:br>
              <a:rPr lang="en-IN" sz="1600" dirty="0"/>
            </a:br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50690-7D0D-4A85-A23C-992A6FE5B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75" t="26488" r="12700" b="7228"/>
          <a:stretch/>
        </p:blipFill>
        <p:spPr>
          <a:xfrm>
            <a:off x="2690289" y="3429000"/>
            <a:ext cx="1420902" cy="917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E8B384-5E26-4CAF-A0F1-0A28BCDDAE46}"/>
              </a:ext>
            </a:extLst>
          </p:cNvPr>
          <p:cNvCxnSpPr/>
          <p:nvPr/>
        </p:nvCxnSpPr>
        <p:spPr>
          <a:xfrm>
            <a:off x="5786946" y="97653"/>
            <a:ext cx="0" cy="67337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E5DEE-C9C2-47CB-9E10-C65494395E7F}"/>
              </a:ext>
            </a:extLst>
          </p:cNvPr>
          <p:cNvSpPr txBox="1"/>
          <p:nvPr/>
        </p:nvSpPr>
        <p:spPr>
          <a:xfrm>
            <a:off x="6096000" y="3926750"/>
            <a:ext cx="572387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1600" b="1" dirty="0"/>
              <a:t>Sparse connectivity </a:t>
            </a:r>
            <a:r>
              <a:rPr lang="en-IN" sz="1600" dirty="0"/>
              <a:t>: Single element in feature map connected to small patch of elements</a:t>
            </a:r>
          </a:p>
          <a:p>
            <a:endParaRPr lang="en-IN" sz="1600" dirty="0"/>
          </a:p>
          <a:p>
            <a:r>
              <a:rPr lang="en-IN" sz="1600" b="1" dirty="0"/>
              <a:t>Parameter Sharing </a:t>
            </a:r>
            <a:r>
              <a:rPr lang="en-IN" sz="1600" dirty="0"/>
              <a:t>: Same weights used for different patches of input images</a:t>
            </a:r>
          </a:p>
          <a:p>
            <a:endParaRPr lang="en-IN" sz="1600" dirty="0"/>
          </a:p>
          <a:p>
            <a:r>
              <a:rPr lang="en-IN" sz="1600" b="1" dirty="0"/>
              <a:t>Many layers </a:t>
            </a:r>
            <a:r>
              <a:rPr lang="en-IN" sz="1600" dirty="0"/>
              <a:t>: Combining extracted local patterns to global patterns</a:t>
            </a: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D9C93BA7-0609-4875-8BB4-8928851C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7092"/>
            <a:ext cx="5723878" cy="2053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587C7A-5204-4A4B-B1CB-9A52A62EB27C}"/>
              </a:ext>
            </a:extLst>
          </p:cNvPr>
          <p:cNvSpPr txBox="1"/>
          <p:nvPr/>
        </p:nvSpPr>
        <p:spPr>
          <a:xfrm>
            <a:off x="6024282" y="525078"/>
            <a:ext cx="3805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Why CNN?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BF57C-9315-4CBD-BCAD-AF05B572FD53}"/>
              </a:ext>
            </a:extLst>
          </p:cNvPr>
          <p:cNvSpPr txBox="1"/>
          <p:nvPr/>
        </p:nvSpPr>
        <p:spPr>
          <a:xfrm>
            <a:off x="6405055" y="3649751"/>
            <a:ext cx="37390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https://www.mdpi.com/1424-8220/19/22/4933</a:t>
            </a:r>
          </a:p>
        </p:txBody>
      </p:sp>
    </p:spTree>
    <p:extLst>
      <p:ext uri="{BB962C8B-B14F-4D97-AF65-F5344CB8AC3E}">
        <p14:creationId xmlns:p14="http://schemas.microsoft.com/office/powerpoint/2010/main" val="183162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964FA8-CB38-4A5B-A5EF-7B90DA6E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459" y="3982339"/>
            <a:ext cx="3182930" cy="23420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89B6D1-2D38-4233-B480-465AE5BD14F2}"/>
              </a:ext>
            </a:extLst>
          </p:cNvPr>
          <p:cNvSpPr txBox="1"/>
          <p:nvPr/>
        </p:nvSpPr>
        <p:spPr>
          <a:xfrm>
            <a:off x="4467358" y="0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Overview of the CNN based model 1</a:t>
            </a:r>
            <a:endParaRPr lang="en-IN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DDC5366-0119-4BFC-8B8C-CD3370A48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92"/>
          <a:stretch/>
        </p:blipFill>
        <p:spPr>
          <a:xfrm>
            <a:off x="641628" y="624275"/>
            <a:ext cx="4657725" cy="496287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EFB2440-CC89-482E-BD02-B0F07978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80" y="3253175"/>
            <a:ext cx="3582979" cy="3506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0B6D7-D9A2-401D-BAC3-C006FFC47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603" y="1045403"/>
            <a:ext cx="3575731" cy="1500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A16EB-734D-4A41-8B5B-E98CD00A326B}"/>
              </a:ext>
            </a:extLst>
          </p:cNvPr>
          <p:cNvSpPr txBox="1"/>
          <p:nvPr/>
        </p:nvSpPr>
        <p:spPr>
          <a:xfrm>
            <a:off x="8534603" y="494643"/>
            <a:ext cx="1640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 err="1"/>
              <a:t>Softmax</a:t>
            </a:r>
            <a:r>
              <a:rPr lang="en-IN" sz="1400" dirty="0"/>
              <a:t> Classifier</a:t>
            </a:r>
            <a:r>
              <a:rPr lang="en-IN" sz="1800" dirty="0"/>
              <a:t>:</a:t>
            </a:r>
            <a:endParaRPr lang="en-IN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43E43300-3138-415F-A7F1-7A07A530B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367" y="1462339"/>
            <a:ext cx="2619866" cy="119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4E912B-CB2A-4139-993C-A31E24F063D2}"/>
              </a:ext>
            </a:extLst>
          </p:cNvPr>
          <p:cNvSpPr txBox="1"/>
          <p:nvPr/>
        </p:nvSpPr>
        <p:spPr>
          <a:xfrm>
            <a:off x="5800367" y="999684"/>
            <a:ext cx="17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ReLu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2726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1F23F5-6318-4E82-A7B9-B9012E9A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881" y="2769901"/>
            <a:ext cx="6161119" cy="4088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4F562-C8D8-41F0-A0E7-49BA2F9C313A}"/>
              </a:ext>
            </a:extLst>
          </p:cNvPr>
          <p:cNvSpPr txBox="1"/>
          <p:nvPr/>
        </p:nvSpPr>
        <p:spPr>
          <a:xfrm>
            <a:off x="7454445" y="391340"/>
            <a:ext cx="404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 PROPAGATION FOR CNN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04B306-89FB-4B3B-B743-80A995D11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5"/>
          <a:stretch/>
        </p:blipFill>
        <p:spPr bwMode="auto">
          <a:xfrm>
            <a:off x="6365706" y="1057168"/>
            <a:ext cx="5731510" cy="60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59DDFC-5F20-4E2F-853F-3EEE0D497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47" y="1006597"/>
            <a:ext cx="6095999" cy="24235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A1CCF2-A23A-49DE-8A7E-35918679F7C3}"/>
              </a:ext>
            </a:extLst>
          </p:cNvPr>
          <p:cNvSpPr txBox="1"/>
          <p:nvPr/>
        </p:nvSpPr>
        <p:spPr>
          <a:xfrm>
            <a:off x="1320345" y="305122"/>
            <a:ext cx="404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Optimizer: (Adam Optimizer)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4DA416-9406-496F-A7A6-46BC43249216}"/>
              </a:ext>
            </a:extLst>
          </p:cNvPr>
          <p:cNvSpPr txBox="1"/>
          <p:nvPr/>
        </p:nvSpPr>
        <p:spPr>
          <a:xfrm>
            <a:off x="420279" y="4131655"/>
            <a:ext cx="60959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200" dirty="0"/>
              <a:t>- </a:t>
            </a:r>
            <a:r>
              <a:rPr lang="en-IN" sz="1200" dirty="0" err="1"/>
              <a:t>dw</a:t>
            </a:r>
            <a:r>
              <a:rPr lang="en-IN" sz="1200" dirty="0"/>
              <a:t> = derivative of Loss </a:t>
            </a:r>
            <a:r>
              <a:rPr lang="en-IN" sz="1200" dirty="0" err="1"/>
              <a:t>wrst</a:t>
            </a:r>
            <a:r>
              <a:rPr lang="en-IN" sz="1200" dirty="0"/>
              <a:t> weight W</a:t>
            </a:r>
          </a:p>
          <a:p>
            <a:pPr marL="0" indent="0">
              <a:buNone/>
            </a:pPr>
            <a:r>
              <a:rPr lang="en-IN" sz="1200" dirty="0"/>
              <a:t>						</a:t>
            </a:r>
          </a:p>
          <a:p>
            <a:pPr marL="0" indent="0">
              <a:buNone/>
            </a:pPr>
            <a:r>
              <a:rPr lang="en-IN" sz="1200" dirty="0"/>
              <a:t>- dB = derivative of Loss </a:t>
            </a:r>
            <a:r>
              <a:rPr lang="en-IN" sz="1200" dirty="0" err="1"/>
              <a:t>wrst</a:t>
            </a:r>
            <a:r>
              <a:rPr lang="en-IN" sz="1200" dirty="0"/>
              <a:t> to Bias B</a:t>
            </a:r>
          </a:p>
          <a:p>
            <a:pPr marL="0" indent="0">
              <a:buNone/>
            </a:pPr>
            <a:r>
              <a:rPr lang="en-IN" sz="1200" dirty="0"/>
              <a:t>						</a:t>
            </a:r>
          </a:p>
          <a:p>
            <a:pPr marL="0" indent="0">
              <a:buNone/>
            </a:pPr>
            <a:r>
              <a:rPr lang="en-IN" sz="1200" dirty="0"/>
              <a:t>- </a:t>
            </a:r>
            <a:r>
              <a:rPr lang="en-IN" sz="1200" dirty="0" err="1"/>
              <a:t>S</a:t>
            </a:r>
            <a:r>
              <a:rPr lang="en-IN" sz="1200" baseline="-25000" dirty="0" err="1"/>
              <a:t>dw</a:t>
            </a:r>
            <a:r>
              <a:rPr lang="en-IN" sz="1200" dirty="0"/>
              <a:t> = sum of squares of past gradients</a:t>
            </a:r>
          </a:p>
          <a:p>
            <a:pPr marL="0" indent="0">
              <a:buNone/>
            </a:pPr>
            <a:r>
              <a:rPr lang="en-IN" sz="1200" dirty="0"/>
              <a:t>						</a:t>
            </a:r>
          </a:p>
          <a:p>
            <a:pPr marL="0" indent="0">
              <a:buNone/>
            </a:pPr>
            <a:r>
              <a:rPr lang="en-IN" sz="1200" dirty="0"/>
              <a:t>- </a:t>
            </a:r>
            <a:r>
              <a:rPr lang="en-IN" sz="1200" dirty="0" err="1"/>
              <a:t>V</a:t>
            </a:r>
            <a:r>
              <a:rPr lang="en-IN" sz="1200" baseline="-25000" dirty="0" err="1"/>
              <a:t>dw</a:t>
            </a:r>
            <a:r>
              <a:rPr lang="en-IN" sz="1200" dirty="0"/>
              <a:t> = aggregate of gradients (initialise S and V as ‘0’  and update iteratively</a:t>
            </a:r>
          </a:p>
          <a:p>
            <a:pPr marL="0" indent="0">
              <a:buNone/>
            </a:pPr>
            <a:r>
              <a:rPr lang="en-IN" sz="1200" dirty="0"/>
              <a:t>						</a:t>
            </a:r>
          </a:p>
          <a:p>
            <a:pPr marL="0" indent="0">
              <a:buNone/>
            </a:pPr>
            <a:r>
              <a:rPr lang="en-IN" sz="1200" dirty="0"/>
              <a:t>- </a:t>
            </a:r>
            <a:r>
              <a:rPr lang="el-GR" sz="1200" dirty="0"/>
              <a:t>β</a:t>
            </a:r>
            <a:r>
              <a:rPr lang="en-IN" sz="1200" baseline="-25000" dirty="0"/>
              <a:t>1,</a:t>
            </a:r>
            <a:r>
              <a:rPr lang="en-IN" sz="1200" dirty="0"/>
              <a:t> </a:t>
            </a:r>
            <a:r>
              <a:rPr lang="el-GR" sz="1200" dirty="0"/>
              <a:t>β</a:t>
            </a:r>
            <a:r>
              <a:rPr lang="en-IN" sz="1200" baseline="-25000" dirty="0"/>
              <a:t>2 </a:t>
            </a:r>
            <a:r>
              <a:rPr lang="en-IN" sz="1200" dirty="0"/>
              <a:t>= Moving average parameters (</a:t>
            </a:r>
            <a:r>
              <a:rPr lang="el-GR" sz="1200" dirty="0"/>
              <a:t>β</a:t>
            </a:r>
            <a:r>
              <a:rPr lang="en-IN" sz="1200" baseline="-25000" dirty="0"/>
              <a:t>1</a:t>
            </a:r>
            <a:r>
              <a:rPr lang="en-IN" sz="1200" dirty="0"/>
              <a:t> = 0.9,</a:t>
            </a:r>
            <a:r>
              <a:rPr lang="el-GR" sz="1200" dirty="0"/>
              <a:t>β</a:t>
            </a:r>
            <a:r>
              <a:rPr lang="en-IN" sz="1200" baseline="-25000" dirty="0"/>
              <a:t>2</a:t>
            </a:r>
            <a:r>
              <a:rPr lang="en-IN" sz="1200" dirty="0"/>
              <a:t> = 0.999)</a:t>
            </a:r>
            <a:r>
              <a:rPr lang="en-IN" sz="1200" baseline="-25000" dirty="0"/>
              <a:t> 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						</a:t>
            </a:r>
          </a:p>
          <a:p>
            <a:pPr marL="0" indent="0">
              <a:buNone/>
            </a:pPr>
            <a:r>
              <a:rPr lang="en-IN" sz="1200" dirty="0"/>
              <a:t> - e = 10</a:t>
            </a:r>
            <a:r>
              <a:rPr lang="en-IN" sz="1200" baseline="30000" dirty="0"/>
              <a:t>-8</a:t>
            </a:r>
            <a:endParaRPr lang="en-IN" sz="1200" dirty="0"/>
          </a:p>
        </p:txBody>
      </p:sp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D58F00D-0FB3-4990-A381-135B9B3DD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43" y="760672"/>
            <a:ext cx="3009810" cy="21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3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AE9F-B515-4C8D-8E18-76A9762D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4124325" cy="361373"/>
          </a:xfrm>
        </p:spPr>
        <p:txBody>
          <a:bodyPr>
            <a:normAutofit/>
          </a:bodyPr>
          <a:lstStyle/>
          <a:p>
            <a:pPr algn="ctr"/>
            <a:r>
              <a:rPr lang="en-IN" sz="1600" b="1" dirty="0"/>
              <a:t>Model - 2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29AC041-BB95-4DE1-B29A-E6168FC1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9"/>
          <a:stretch/>
        </p:blipFill>
        <p:spPr>
          <a:xfrm>
            <a:off x="436530" y="418523"/>
            <a:ext cx="4764115" cy="456871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36252AE-3492-4A62-B88B-5666FC097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917233"/>
            <a:ext cx="5095875" cy="38810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E9A90AE-128F-4BB2-9494-1153695C92BD}"/>
              </a:ext>
            </a:extLst>
          </p:cNvPr>
          <p:cNvSpPr txBox="1">
            <a:spLocks/>
          </p:cNvSpPr>
          <p:nvPr/>
        </p:nvSpPr>
        <p:spPr>
          <a:xfrm>
            <a:off x="6496050" y="56557"/>
            <a:ext cx="4124325" cy="480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 b="1" dirty="0"/>
              <a:t>Model - 3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C7E76D-81A2-49B2-8A93-175BFE61D06D}"/>
              </a:ext>
            </a:extLst>
          </p:cNvPr>
          <p:cNvCxnSpPr/>
          <p:nvPr/>
        </p:nvCxnSpPr>
        <p:spPr>
          <a:xfrm>
            <a:off x="5762625" y="76200"/>
            <a:ext cx="0" cy="66283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C7CF854-BE27-4911-8B64-C17CF2C77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972" y="4523276"/>
            <a:ext cx="3069470" cy="2258524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FF1E9BC0-0D9E-4D6B-8510-17B51FDB2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58" y="4389812"/>
            <a:ext cx="3354416" cy="24681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207F4B-5896-40EA-AFAF-4A6FD98E12EE}"/>
              </a:ext>
            </a:extLst>
          </p:cNvPr>
          <p:cNvSpPr txBox="1"/>
          <p:nvPr/>
        </p:nvSpPr>
        <p:spPr>
          <a:xfrm>
            <a:off x="285750" y="5505450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5A946-6D26-4BF7-B9C2-AD22A502E507}"/>
              </a:ext>
            </a:extLst>
          </p:cNvPr>
          <p:cNvSpPr txBox="1"/>
          <p:nvPr/>
        </p:nvSpPr>
        <p:spPr>
          <a:xfrm>
            <a:off x="6213990" y="5467872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:</a:t>
            </a:r>
          </a:p>
        </p:txBody>
      </p:sp>
    </p:spTree>
    <p:extLst>
      <p:ext uri="{BB962C8B-B14F-4D97-AF65-F5344CB8AC3E}">
        <p14:creationId xmlns:p14="http://schemas.microsoft.com/office/powerpoint/2010/main" val="320110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6175-0D10-49FD-897F-DBA69599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79" y="3505200"/>
            <a:ext cx="3085721" cy="3086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IN" sz="1200" spc="-10" dirty="0">
                <a:latin typeface="Roboto" panose="02000000000000000000" pitchFamily="2" charset="0"/>
                <a:cs typeface="Times New Roman" panose="02020603050405020304" pitchFamily="18" charset="0"/>
              </a:rPr>
            </a:br>
            <a:r>
              <a:rPr lang="en-IN" sz="1200" b="1" spc="-10" dirty="0">
                <a:latin typeface="Roboto" panose="02000000000000000000" pitchFamily="2" charset="0"/>
                <a:cs typeface="Times New Roman" panose="02020603050405020304" pitchFamily="18" charset="0"/>
              </a:rPr>
              <a:t>Robustness:</a:t>
            </a:r>
            <a:br>
              <a:rPr lang="en-IN" sz="1200" spc="-10" dirty="0">
                <a:latin typeface="Roboto" panose="02000000000000000000" pitchFamily="2" charset="0"/>
                <a:cs typeface="Times New Roman" panose="02020603050405020304" pitchFamily="18" charset="0"/>
              </a:rPr>
            </a:br>
            <a:r>
              <a:rPr lang="en-IN" sz="1200" spc="-10" dirty="0">
                <a:latin typeface="Roboto" panose="02000000000000000000" pitchFamily="2" charset="0"/>
                <a:cs typeface="Times New Roman" panose="02020603050405020304" pitchFamily="18" charset="0"/>
              </a:rPr>
              <a:t>- It also limits the spread or dispersion </a:t>
            </a:r>
            <a:r>
              <a:rPr lang="en-IN" sz="1200" spc="-1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model forecasts and performance.</a:t>
            </a:r>
            <a:br>
              <a:rPr lang="en-IN" sz="1200" spc="-1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200" spc="-1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Performance:</a:t>
            </a:r>
            <a:br>
              <a:rPr lang="en-US" sz="12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n-IN" sz="1200" spc="-10" dirty="0">
                <a:solidFill>
                  <a:srgbClr val="606060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200" spc="-10" dirty="0"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en-IN" sz="1200" spc="-1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make better forecasts and deliver better results than any single </a:t>
            </a:r>
            <a:r>
              <a:rPr lang="en-IN" sz="1200" spc="-10" dirty="0">
                <a:latin typeface="Roboto" panose="02000000000000000000" pitchFamily="2" charset="0"/>
                <a:cs typeface="Times New Roman" panose="02020603050405020304" pitchFamily="18" charset="0"/>
              </a:rPr>
              <a:t>component model.</a:t>
            </a:r>
            <a:br>
              <a:rPr lang="en-US" sz="12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br>
              <a:rPr lang="en-US" sz="12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n-US" sz="12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 ensemble can create lower variance and lower bias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400" dirty="0"/>
          </a:p>
        </p:txBody>
      </p:sp>
      <p:pic>
        <p:nvPicPr>
          <p:cNvPr id="1030" name="Picture 6" descr="Find Optimal Weights of Ensemble Learner with Neural Network">
            <a:extLst>
              <a:ext uri="{FF2B5EF4-FFF2-40B4-BE49-F238E27FC236}">
                <a16:creationId xmlns:a16="http://schemas.microsoft.com/office/drawing/2014/main" id="{43717E6E-8036-43F3-83DF-7D03E192D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74" y="780207"/>
            <a:ext cx="4014590" cy="24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C8D92-0FCD-4979-B8C5-9B6FCAD59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54"/>
          <a:stretch/>
        </p:blipFill>
        <p:spPr>
          <a:xfrm>
            <a:off x="1553659" y="832617"/>
            <a:ext cx="3942266" cy="2242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5D0AEC-0AF5-47E7-8ABF-27BF2EE3B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49" y="3988548"/>
            <a:ext cx="3277760" cy="2754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CA50CE-09DA-4493-B4DF-4BD7AC68E9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307"/>
          <a:stretch/>
        </p:blipFill>
        <p:spPr>
          <a:xfrm>
            <a:off x="4926895" y="4705172"/>
            <a:ext cx="3906676" cy="1507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646C3E-7620-4E24-AD86-1616C9EAB434}"/>
              </a:ext>
            </a:extLst>
          </p:cNvPr>
          <p:cNvSpPr txBox="1"/>
          <p:nvPr/>
        </p:nvSpPr>
        <p:spPr>
          <a:xfrm>
            <a:off x="2426111" y="534059"/>
            <a:ext cx="20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Average Ensemble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D53FC-F047-4856-8382-3CEC9AE3D1B9}"/>
              </a:ext>
            </a:extLst>
          </p:cNvPr>
          <p:cNvSpPr txBox="1"/>
          <p:nvPr/>
        </p:nvSpPr>
        <p:spPr>
          <a:xfrm>
            <a:off x="4926895" y="4103530"/>
            <a:ext cx="232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400" dirty="0"/>
              <a:t>Accuracy scores on test data</a:t>
            </a:r>
            <a:r>
              <a:rPr lang="en-IN" sz="1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8F5F1-30A3-42E3-BFCB-7AFE2FF8F0E8}"/>
              </a:ext>
            </a:extLst>
          </p:cNvPr>
          <p:cNvSpPr txBox="1"/>
          <p:nvPr/>
        </p:nvSpPr>
        <p:spPr>
          <a:xfrm>
            <a:off x="2053505" y="3219880"/>
            <a:ext cx="4095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200" dirty="0"/>
              <a:t>E1 = argmax(sum across classes)</a:t>
            </a:r>
          </a:p>
          <a:p>
            <a:pPr marL="285750" indent="-285750">
              <a:buFontTx/>
              <a:buChar char="-"/>
            </a:pPr>
            <a:r>
              <a:rPr lang="en-IN" sz="1200" dirty="0"/>
              <a:t> Accuracy = 95.66%     </a:t>
            </a:r>
            <a:r>
              <a:rPr lang="en-IN" sz="1200" dirty="0" err="1"/>
              <a:t>Val_acc</a:t>
            </a:r>
            <a:r>
              <a:rPr lang="en-IN" sz="1200" dirty="0"/>
              <a:t> = 93.44%</a:t>
            </a: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0DE03F-5791-4C03-88DB-FE7BC84B39DD}"/>
              </a:ext>
            </a:extLst>
          </p:cNvPr>
          <p:cNvSpPr txBox="1"/>
          <p:nvPr/>
        </p:nvSpPr>
        <p:spPr>
          <a:xfrm>
            <a:off x="7444053" y="3234882"/>
            <a:ext cx="3157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200" dirty="0"/>
              <a:t>E2 = argmax(weighted sum across classes)</a:t>
            </a:r>
          </a:p>
          <a:p>
            <a:pPr marL="285750" indent="-285750">
              <a:buFontTx/>
              <a:buChar char="-"/>
            </a:pPr>
            <a:r>
              <a:rPr lang="en-IN" sz="1200" dirty="0"/>
              <a:t>Accuracy = 96.77% </a:t>
            </a:r>
            <a:r>
              <a:rPr lang="en-IN" sz="1200" dirty="0" err="1"/>
              <a:t>Val_acc</a:t>
            </a:r>
            <a:r>
              <a:rPr lang="en-IN" sz="1200" dirty="0"/>
              <a:t> = 95.44%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B57FA-962B-4836-A28F-836084F52849}"/>
              </a:ext>
            </a:extLst>
          </p:cNvPr>
          <p:cNvSpPr txBox="1"/>
          <p:nvPr/>
        </p:nvSpPr>
        <p:spPr>
          <a:xfrm>
            <a:off x="5181601" y="133876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Ensemble approach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2291C-ACCC-40FC-81B9-19537229EFC2}"/>
              </a:ext>
            </a:extLst>
          </p:cNvPr>
          <p:cNvSpPr txBox="1"/>
          <p:nvPr/>
        </p:nvSpPr>
        <p:spPr>
          <a:xfrm>
            <a:off x="294382" y="3589212"/>
            <a:ext cx="24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Confusion Matrix:</a:t>
            </a:r>
            <a:r>
              <a:rPr lang="en-IN" sz="1800" dirty="0"/>
              <a:t>	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3A253F-26EA-48FF-873A-4856F035FABC}"/>
              </a:ext>
            </a:extLst>
          </p:cNvPr>
          <p:cNvSpPr txBox="1"/>
          <p:nvPr/>
        </p:nvSpPr>
        <p:spPr>
          <a:xfrm>
            <a:off x="7924801" y="624830"/>
            <a:ext cx="20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Weighted Ensemble</a:t>
            </a:r>
          </a:p>
        </p:txBody>
      </p:sp>
    </p:spTree>
    <p:extLst>
      <p:ext uri="{BB962C8B-B14F-4D97-AF65-F5344CB8AC3E}">
        <p14:creationId xmlns:p14="http://schemas.microsoft.com/office/powerpoint/2010/main" val="71943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4F7E082-BD21-4884-8C40-67F09F5CF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50" y="192763"/>
            <a:ext cx="3409362" cy="333653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0895135-7431-405C-A752-ACCE8D12F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192763"/>
            <a:ext cx="3409362" cy="333653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56141436-140B-4295-B081-3DB6EAED1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1" y="245578"/>
            <a:ext cx="3409362" cy="3336532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9C35AFE5-313C-426F-BC24-503C0A449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25" y="3633080"/>
            <a:ext cx="3064887" cy="2999415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4AEC599A-E4B3-4EA8-B3A6-3AB8E747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84" y="3653152"/>
            <a:ext cx="5625757" cy="295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05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3920F-2C10-4055-9E68-4EAEB8E4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41"/>
            <a:ext cx="10515600" cy="6060422"/>
          </a:xfrm>
        </p:spPr>
        <p:txBody>
          <a:bodyPr>
            <a:normAutofit/>
          </a:bodyPr>
          <a:lstStyle/>
          <a:p>
            <a:r>
              <a:rPr lang="en-IN" sz="2400" dirty="0"/>
              <a:t>Grid search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Results: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CEBDB-6C5B-4572-A344-2851CD13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41" y="872870"/>
            <a:ext cx="8215072" cy="1562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9A343-6102-4B1B-A59A-7499A4D0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425" y="427688"/>
            <a:ext cx="2941575" cy="3528366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EB79774C-1AEE-442D-80A9-71874360F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50" y="5915648"/>
            <a:ext cx="2004234" cy="609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FDDF1-5915-47E2-B178-C645B085E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17" y="3239122"/>
            <a:ext cx="2385900" cy="2367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6B86B-6303-4ED5-9E1A-E4D759A56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811" y="3336975"/>
            <a:ext cx="2188676" cy="2171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1EE267-67F8-4A40-B100-5B6E17BFE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3670" y="5915647"/>
            <a:ext cx="1981372" cy="609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D792A-9529-4CF0-9532-7971DC68D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056" y="3354058"/>
            <a:ext cx="2316850" cy="2171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D2E828-200B-45F2-855C-297575603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001" y="5915647"/>
            <a:ext cx="2072905" cy="4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544</Words>
  <Application>Microsoft Office PowerPoint</Application>
  <PresentationFormat>Widescreen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Lato</vt:lpstr>
      <vt:lpstr>Roboto</vt:lpstr>
      <vt:lpstr>Wingdings</vt:lpstr>
      <vt:lpstr>Office Theme</vt:lpstr>
      <vt:lpstr>Sign Language Detection</vt:lpstr>
      <vt:lpstr>INTRODUCTION:  Conversing with people having a hearing disability is a major challenge. Deaf and Mute people use hand gesture sign language to communicate, hence normal people face problems in recognizing their language by signs made. Hence there is a need for systems that recognize the different signs and conveys the information to normal people. </vt:lpstr>
      <vt:lpstr>PowerPoint Presentation</vt:lpstr>
      <vt:lpstr>PowerPoint Presentation</vt:lpstr>
      <vt:lpstr>PowerPoint Presentation</vt:lpstr>
      <vt:lpstr>Model - 2</vt:lpstr>
      <vt:lpstr> Robustness: - It also limits the spread or dispersion of model forecasts and performance.  Performance: -Ensemble can make better forecasts and deliver better results than any single component model.  An ensemble can create lower variance and lower bias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Detection</dc:title>
  <dc:creator>rajesh karumanchi</dc:creator>
  <cp:lastModifiedBy>Chandra Teja Kommineni</cp:lastModifiedBy>
  <cp:revision>13</cp:revision>
  <dcterms:created xsi:type="dcterms:W3CDTF">2022-04-25T03:40:13Z</dcterms:created>
  <dcterms:modified xsi:type="dcterms:W3CDTF">2022-04-26T15:09:51Z</dcterms:modified>
</cp:coreProperties>
</file>