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75" r:id="rId2"/>
    <p:sldId id="388" r:id="rId3"/>
    <p:sldId id="411" r:id="rId4"/>
    <p:sldId id="301"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12" r:id="rId19"/>
    <p:sldId id="404" r:id="rId20"/>
    <p:sldId id="405" r:id="rId21"/>
    <p:sldId id="406" r:id="rId22"/>
    <p:sldId id="40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590" autoAdjust="0"/>
  </p:normalViewPr>
  <p:slideViewPr>
    <p:cSldViewPr showGuides="1">
      <p:cViewPr>
        <p:scale>
          <a:sx n="75" d="100"/>
          <a:sy n="75" d="100"/>
        </p:scale>
        <p:origin x="1987"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28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28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28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28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28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93627" y="2819400"/>
            <a:ext cx="6709143" cy="885409"/>
          </a:xfrm>
        </p:spPr>
        <p:txBody>
          <a:bodyPr>
            <a:normAutofit/>
          </a:bodyPr>
          <a:lstStyle/>
          <a:p>
            <a:r>
              <a:rPr lang="en-US" sz="2800" b="1" dirty="0">
                <a:solidFill>
                  <a:schemeClr val="tx1"/>
                </a:solidFill>
                <a:latin typeface="Arial" panose="020B0604020202020204" pitchFamily="34" charset="0"/>
                <a:cs typeface="Arial" panose="020B0604020202020204" pitchFamily="34" charset="0"/>
              </a:rPr>
              <a:t>WASTE SEGRATION GUIDE</a:t>
            </a:r>
            <a:endParaRPr lang="en-US" sz="5700" b="1" dirty="0">
              <a:solidFill>
                <a:srgbClr val="7030A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28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707886"/>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p:txBody>
      </p:sp>
      <p:sp>
        <p:nvSpPr>
          <p:cNvPr id="29" name="Subtitle 2"/>
          <p:cNvSpPr txBox="1"/>
          <p:nvPr/>
        </p:nvSpPr>
        <p:spPr>
          <a:xfrm>
            <a:off x="457200" y="4901084"/>
            <a:ext cx="44957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a:t>
            </a:r>
            <a:br>
              <a:rPr lang="en-US" sz="2400" b="1" dirty="0">
                <a:solidFill>
                  <a:schemeClr val="tx1"/>
                </a:solidFill>
              </a:rPr>
            </a:br>
            <a:r>
              <a:rPr lang="en-US" sz="2000" b="1" dirty="0">
                <a:solidFill>
                  <a:schemeClr val="tx1"/>
                </a:solidFill>
              </a:rPr>
              <a:t>M.CHANDRA KOUSHIK(43111065)</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MODULES</a:t>
            </a:r>
            <a:endParaRPr dirty="0"/>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dirty="0"/>
              <a:t>The system is divided into multiple modules for clarity and efficiency:</a:t>
            </a:r>
          </a:p>
          <a:p>
            <a:pPr algn="just">
              <a:lnSpc>
                <a:spcPct val="150000"/>
              </a:lnSpc>
              <a:buFont typeface="+mj-lt"/>
              <a:buAutoNum type="arabicPeriod"/>
            </a:pPr>
            <a:r>
              <a:rPr lang="en-GB" sz="1800" b="1" dirty="0"/>
              <a:t>User Module</a:t>
            </a:r>
            <a:r>
              <a:rPr lang="en-GB" sz="1800" dirty="0"/>
              <a:t> – Registration, login, and personalized access.</a:t>
            </a:r>
          </a:p>
          <a:p>
            <a:pPr algn="just">
              <a:lnSpc>
                <a:spcPct val="150000"/>
              </a:lnSpc>
              <a:buFont typeface="+mj-lt"/>
              <a:buAutoNum type="arabicPeriod"/>
            </a:pPr>
            <a:r>
              <a:rPr lang="en-GB" sz="1800" b="1" dirty="0"/>
              <a:t>Waste Classification Module</a:t>
            </a:r>
            <a:r>
              <a:rPr lang="en-GB" sz="1800" dirty="0"/>
              <a:t> – Categorizes and explains waste types.</a:t>
            </a:r>
          </a:p>
          <a:p>
            <a:pPr algn="just">
              <a:lnSpc>
                <a:spcPct val="150000"/>
              </a:lnSpc>
              <a:buFont typeface="+mj-lt"/>
              <a:buAutoNum type="arabicPeriod"/>
            </a:pPr>
            <a:r>
              <a:rPr lang="en-GB" sz="1800" b="1" dirty="0"/>
              <a:t>Search Module</a:t>
            </a:r>
            <a:r>
              <a:rPr lang="en-GB" sz="1800" dirty="0"/>
              <a:t> – Allows users to find specific items and disposal methods.</a:t>
            </a:r>
          </a:p>
          <a:p>
            <a:pPr algn="just">
              <a:lnSpc>
                <a:spcPct val="150000"/>
              </a:lnSpc>
              <a:buFont typeface="+mj-lt"/>
              <a:buAutoNum type="arabicPeriod"/>
            </a:pPr>
            <a:r>
              <a:rPr lang="en-GB" sz="1800" b="1" dirty="0"/>
              <a:t>Admin Module</a:t>
            </a:r>
            <a:r>
              <a:rPr lang="en-GB" sz="1800" dirty="0"/>
              <a:t> – For content and data management.</a:t>
            </a:r>
          </a:p>
          <a:p>
            <a:pPr algn="just">
              <a:lnSpc>
                <a:spcPct val="150000"/>
              </a:lnSpc>
              <a:buFont typeface="+mj-lt"/>
              <a:buAutoNum type="arabicPeriod"/>
            </a:pPr>
            <a:r>
              <a:rPr lang="en-GB" sz="1800" b="1" dirty="0"/>
              <a:t>Feedback Module</a:t>
            </a:r>
            <a:r>
              <a:rPr lang="en-GB" sz="1800" dirty="0"/>
              <a:t> – To collect user inputs and suggestions.</a:t>
            </a:r>
          </a:p>
          <a:p>
            <a:pPr algn="just">
              <a:lnSpc>
                <a:spcPct val="150000"/>
              </a:lnSpc>
              <a:buFont typeface="+mj-lt"/>
              <a:buAutoNum type="arabicPeriod"/>
            </a:pPr>
            <a:r>
              <a:rPr lang="en-GB" sz="1800" b="1" dirty="0"/>
              <a:t>Educational &amp; Awareness Module</a:t>
            </a:r>
            <a:r>
              <a:rPr lang="en-GB" sz="1800" dirty="0"/>
              <a:t> – Provides visual guides and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MODULES DESCRIPTION</a:t>
            </a:r>
            <a:endParaRPr dirty="0"/>
          </a:p>
        </p:txBody>
      </p:sp>
      <p:sp>
        <p:nvSpPr>
          <p:cNvPr id="3" name="Content Placeholder 2"/>
          <p:cNvSpPr>
            <a:spLocks noGrp="1"/>
          </p:cNvSpPr>
          <p:nvPr>
            <p:ph idx="1"/>
          </p:nvPr>
        </p:nvSpPr>
        <p:spPr/>
        <p:txBody>
          <a:bodyPr>
            <a:normAutofit/>
          </a:bodyPr>
          <a:lstStyle/>
          <a:p>
            <a:pPr marL="0" indent="0">
              <a:lnSpc>
                <a:spcPct val="150000"/>
              </a:lnSpc>
              <a:buNone/>
            </a:pPr>
            <a:r>
              <a:rPr lang="en-GB" sz="1800" b="1" dirty="0"/>
              <a:t>Module 1: User Management</a:t>
            </a:r>
          </a:p>
          <a:p>
            <a:pPr>
              <a:lnSpc>
                <a:spcPct val="150000"/>
              </a:lnSpc>
            </a:pPr>
            <a:r>
              <a:rPr lang="en-GB" sz="1800" dirty="0"/>
              <a:t>This module manages user registration and authentication.</a:t>
            </a:r>
          </a:p>
          <a:p>
            <a:pPr>
              <a:lnSpc>
                <a:spcPct val="150000"/>
              </a:lnSpc>
              <a:buFont typeface="Arial" panose="020B0604020202020204" pitchFamily="34" charset="0"/>
              <a:buChar char="•"/>
            </a:pPr>
            <a:r>
              <a:rPr lang="en-GB" sz="1800" dirty="0"/>
              <a:t>Users can create accounts and log in securely.</a:t>
            </a:r>
          </a:p>
          <a:p>
            <a:pPr>
              <a:lnSpc>
                <a:spcPct val="150000"/>
              </a:lnSpc>
              <a:buFont typeface="Arial" panose="020B0604020202020204" pitchFamily="34" charset="0"/>
              <a:buChar char="•"/>
            </a:pPr>
            <a:r>
              <a:rPr lang="en-GB" sz="1800" dirty="0"/>
              <a:t>Credentials are encrypted for data protection using Spring Security.</a:t>
            </a:r>
          </a:p>
          <a:p>
            <a:pPr>
              <a:lnSpc>
                <a:spcPct val="150000"/>
              </a:lnSpc>
              <a:buFont typeface="Arial" panose="020B0604020202020204" pitchFamily="34" charset="0"/>
              <a:buChar char="•"/>
            </a:pPr>
            <a:r>
              <a:rPr lang="en-GB" sz="1800" dirty="0"/>
              <a:t>Maintains user activity logs and preferences.</a:t>
            </a:r>
          </a:p>
          <a:p>
            <a:pPr>
              <a:lnSpc>
                <a:spcPct val="150000"/>
              </a:lnSpc>
              <a:buFont typeface="Arial" panose="020B0604020202020204" pitchFamily="34" charset="0"/>
              <a:buChar char="•"/>
            </a:pPr>
            <a:r>
              <a:rPr lang="en-GB" sz="1800" dirty="0"/>
              <a:t>Admin has authority to manage or remove users if necessary.</a:t>
            </a:r>
          </a:p>
          <a:p>
            <a:pPr>
              <a:lnSpc>
                <a:spcPct val="150000"/>
              </a:lnSpc>
            </a:pPr>
            <a:r>
              <a:rPr lang="en-GB" sz="1800" dirty="0"/>
              <a:t>It forms the foundation for personalized experiences and secure access control.</a:t>
            </a:r>
          </a:p>
          <a:p>
            <a:pPr>
              <a:lnSpc>
                <a:spcPct val="150000"/>
              </a:lnSpc>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MODULES DESCRIPTION</a:t>
            </a:r>
            <a:endParaRPr dirty="0"/>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b="1" dirty="0"/>
              <a:t>Module 2: Waste Classification</a:t>
            </a:r>
          </a:p>
          <a:p>
            <a:pPr algn="just">
              <a:lnSpc>
                <a:spcPct val="150000"/>
              </a:lnSpc>
            </a:pPr>
            <a:r>
              <a:rPr lang="en-GB" sz="1800" dirty="0"/>
              <a:t>This is the core of the system.</a:t>
            </a:r>
          </a:p>
          <a:p>
            <a:pPr algn="just">
              <a:lnSpc>
                <a:spcPct val="150000"/>
              </a:lnSpc>
              <a:buFont typeface="Arial" panose="020B0604020202020204" pitchFamily="34" charset="0"/>
              <a:buChar char="•"/>
            </a:pPr>
            <a:r>
              <a:rPr lang="en-GB" sz="1800" dirty="0"/>
              <a:t>Categorizes waste into biodegradable, non-biodegradable, recyclable, and hazardous.</a:t>
            </a:r>
          </a:p>
          <a:p>
            <a:pPr algn="just">
              <a:lnSpc>
                <a:spcPct val="150000"/>
              </a:lnSpc>
              <a:buFont typeface="Arial" panose="020B0604020202020204" pitchFamily="34" charset="0"/>
              <a:buChar char="•"/>
            </a:pPr>
            <a:r>
              <a:rPr lang="en-GB" sz="1800" dirty="0"/>
              <a:t>Provides examples for each type with disposal tips.</a:t>
            </a:r>
          </a:p>
          <a:p>
            <a:pPr algn="just">
              <a:lnSpc>
                <a:spcPct val="150000"/>
              </a:lnSpc>
              <a:buFont typeface="Arial" panose="020B0604020202020204" pitchFamily="34" charset="0"/>
              <a:buChar char="•"/>
            </a:pPr>
            <a:r>
              <a:rPr lang="en-GB" sz="1800" dirty="0"/>
              <a:t>Displays color-coded visuals to enhance learning.</a:t>
            </a:r>
          </a:p>
          <a:p>
            <a:pPr algn="just">
              <a:lnSpc>
                <a:spcPct val="150000"/>
              </a:lnSpc>
              <a:buFont typeface="Arial" panose="020B0604020202020204" pitchFamily="34" charset="0"/>
              <a:buChar char="•"/>
            </a:pPr>
            <a:r>
              <a:rPr lang="en-GB" sz="1800" dirty="0"/>
              <a:t>Helps users make quick and informed decisions about daily waste.</a:t>
            </a:r>
          </a:p>
          <a:p>
            <a:pPr algn="just">
              <a:lnSpc>
                <a:spcPct val="150000"/>
              </a:lnSpc>
            </a:pPr>
            <a:r>
              <a:rPr lang="en-GB" sz="1800" dirty="0"/>
              <a:t>It acts as an educational tool to strengthen sustainable habits.</a:t>
            </a:r>
          </a:p>
          <a:p>
            <a:pPr algn="just">
              <a:lnSpc>
                <a:spcPct val="150000"/>
              </a:lnSpc>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normAutofit/>
          </a:bodyPr>
          <a:lstStyle/>
          <a:p>
            <a:r>
              <a:rPr lang="en-GB" kern="1200" dirty="0">
                <a:solidFill>
                  <a:srgbClr val="000000"/>
                </a:solidFill>
                <a:effectLst/>
                <a:latin typeface="Calibri" panose="020F0502020204030204" pitchFamily="34" charset="0"/>
                <a:ea typeface="+mj-ea"/>
                <a:cs typeface="+mj-cs"/>
              </a:rPr>
              <a:t>MODULES DESCRIPTION</a:t>
            </a:r>
            <a:endParaRPr sz="8800" dirty="0"/>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b="1" dirty="0"/>
              <a:t>Module 3: Search Functionality</a:t>
            </a:r>
          </a:p>
          <a:p>
            <a:pPr algn="just">
              <a:lnSpc>
                <a:spcPct val="150000"/>
              </a:lnSpc>
              <a:buFont typeface="Arial" panose="020B0604020202020204" pitchFamily="34" charset="0"/>
              <a:buChar char="•"/>
            </a:pPr>
            <a:r>
              <a:rPr lang="en-GB" sz="1800" dirty="0"/>
              <a:t>Allows users to search for any item (e.g., plastic bottle, food waste, batteries).</a:t>
            </a:r>
          </a:p>
          <a:p>
            <a:pPr algn="just">
              <a:lnSpc>
                <a:spcPct val="150000"/>
              </a:lnSpc>
              <a:buFont typeface="Arial" panose="020B0604020202020204" pitchFamily="34" charset="0"/>
              <a:buChar char="•"/>
            </a:pPr>
            <a:r>
              <a:rPr lang="en-GB" sz="1800" dirty="0"/>
              <a:t>Displays classification, disposal methods, and recycling information.</a:t>
            </a:r>
          </a:p>
          <a:p>
            <a:pPr algn="just">
              <a:lnSpc>
                <a:spcPct val="150000"/>
              </a:lnSpc>
              <a:buFont typeface="Arial" panose="020B0604020202020204" pitchFamily="34" charset="0"/>
              <a:buChar char="•"/>
            </a:pPr>
            <a:r>
              <a:rPr lang="en-GB" sz="1800" dirty="0"/>
              <a:t>Reduces confusion regarding mixed waste materials.</a:t>
            </a:r>
          </a:p>
          <a:p>
            <a:pPr algn="just">
              <a:lnSpc>
                <a:spcPct val="150000"/>
              </a:lnSpc>
              <a:buFont typeface="Arial" panose="020B0604020202020204" pitchFamily="34" charset="0"/>
              <a:buChar char="•"/>
            </a:pPr>
            <a:r>
              <a:rPr lang="en-GB" sz="1800" dirty="0"/>
              <a:t>Enhances interactivity and engagement of the system.</a:t>
            </a:r>
          </a:p>
          <a:p>
            <a:pPr algn="just">
              <a:lnSpc>
                <a:spcPct val="150000"/>
              </a:lnSpc>
            </a:pPr>
            <a:r>
              <a:rPr lang="en-GB" sz="1800" dirty="0"/>
              <a:t>This feature makes the system practical and user-focused.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IN" dirty="0"/>
              <a:t>MODULES DESCRIPTION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b="1" dirty="0"/>
              <a:t>Module 4: Admin Panel</a:t>
            </a:r>
          </a:p>
          <a:p>
            <a:pPr algn="just">
              <a:lnSpc>
                <a:spcPct val="150000"/>
              </a:lnSpc>
              <a:buFont typeface="Arial" panose="020B0604020202020204" pitchFamily="34" charset="0"/>
              <a:buChar char="•"/>
            </a:pPr>
            <a:r>
              <a:rPr lang="en-GB" sz="1800" dirty="0"/>
              <a:t>Admins have full access to system data and user management.</a:t>
            </a:r>
          </a:p>
          <a:p>
            <a:pPr algn="just">
              <a:lnSpc>
                <a:spcPct val="150000"/>
              </a:lnSpc>
              <a:buFont typeface="Arial" panose="020B0604020202020204" pitchFamily="34" charset="0"/>
              <a:buChar char="•"/>
            </a:pPr>
            <a:r>
              <a:rPr lang="en-GB" sz="1800" dirty="0"/>
              <a:t>Can add, update, or delete waste items and related content.</a:t>
            </a:r>
          </a:p>
          <a:p>
            <a:pPr algn="just">
              <a:lnSpc>
                <a:spcPct val="150000"/>
              </a:lnSpc>
              <a:buFont typeface="Arial" panose="020B0604020202020204" pitchFamily="34" charset="0"/>
              <a:buChar char="•"/>
            </a:pPr>
            <a:r>
              <a:rPr lang="en-GB" sz="1800" dirty="0"/>
              <a:t>Reviews feedback and resolves reported issues.</a:t>
            </a:r>
          </a:p>
          <a:p>
            <a:pPr algn="just">
              <a:lnSpc>
                <a:spcPct val="150000"/>
              </a:lnSpc>
              <a:buFont typeface="Arial" panose="020B0604020202020204" pitchFamily="34" charset="0"/>
              <a:buChar char="•"/>
            </a:pPr>
            <a:r>
              <a:rPr lang="en-GB" sz="1800" dirty="0"/>
              <a:t>Monitors website performance and ensures accurate data.</a:t>
            </a:r>
          </a:p>
          <a:p>
            <a:pPr algn="just">
              <a:lnSpc>
                <a:spcPct val="150000"/>
              </a:lnSpc>
            </a:pPr>
            <a:r>
              <a:rPr lang="en-GB" sz="1800" dirty="0"/>
              <a:t>This ensures the system remains updated, secure, and relevant over time.</a:t>
            </a:r>
          </a:p>
          <a:p>
            <a:pPr algn="just">
              <a:lnSpc>
                <a:spcPct val="150000"/>
              </a:lnSpc>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MODULES DESCRIPTION</a:t>
            </a:r>
            <a:endParaRPr dirty="0"/>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b="1" dirty="0"/>
              <a:t>Module 5: Feedback System</a:t>
            </a:r>
          </a:p>
          <a:p>
            <a:pPr algn="just">
              <a:lnSpc>
                <a:spcPct val="150000"/>
              </a:lnSpc>
              <a:buFont typeface="Arial" panose="020B0604020202020204" pitchFamily="34" charset="0"/>
              <a:buChar char="•"/>
            </a:pPr>
            <a:r>
              <a:rPr lang="en-GB" sz="1800" dirty="0"/>
              <a:t>Enables users to submit suggestions, queries, or complaints.</a:t>
            </a:r>
          </a:p>
          <a:p>
            <a:pPr algn="just">
              <a:lnSpc>
                <a:spcPct val="150000"/>
              </a:lnSpc>
              <a:buFont typeface="Arial" panose="020B0604020202020204" pitchFamily="34" charset="0"/>
              <a:buChar char="•"/>
            </a:pPr>
            <a:r>
              <a:rPr lang="en-GB" sz="1800" dirty="0"/>
              <a:t>Feedback is stored in the database for admin review.</a:t>
            </a:r>
          </a:p>
          <a:p>
            <a:pPr algn="just">
              <a:lnSpc>
                <a:spcPct val="150000"/>
              </a:lnSpc>
              <a:buFont typeface="Arial" panose="020B0604020202020204" pitchFamily="34" charset="0"/>
              <a:buChar char="•"/>
            </a:pPr>
            <a:r>
              <a:rPr lang="en-GB" sz="1800" dirty="0"/>
              <a:t>Helps identify issues, gather improvement ideas, and increase user satisfaction.</a:t>
            </a:r>
          </a:p>
          <a:p>
            <a:pPr algn="just">
              <a:lnSpc>
                <a:spcPct val="150000"/>
              </a:lnSpc>
              <a:buFont typeface="Arial" panose="020B0604020202020204" pitchFamily="34" charset="0"/>
              <a:buChar char="•"/>
            </a:pPr>
            <a:r>
              <a:rPr lang="en-GB" sz="1800" dirty="0"/>
              <a:t>Promotes user involvement in system growth and accuracy.</a:t>
            </a:r>
          </a:p>
          <a:p>
            <a:pPr algn="just">
              <a:lnSpc>
                <a:spcPct val="150000"/>
              </a:lnSpc>
            </a:pPr>
            <a:r>
              <a:rPr lang="en-GB" sz="1800" dirty="0"/>
              <a:t>This module maintains communication between users and administrators</a:t>
            </a:r>
          </a:p>
          <a:p>
            <a:pPr algn="just">
              <a:lnSpc>
                <a:spcPct val="150000"/>
              </a:lnSpc>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MODULES DESCRIPTION</a:t>
            </a:r>
            <a:endParaRPr dirty="0"/>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b="1" dirty="0"/>
              <a:t>Module 6: Awareness and Educational Tools</a:t>
            </a:r>
          </a:p>
          <a:p>
            <a:pPr algn="just">
              <a:lnSpc>
                <a:spcPct val="150000"/>
              </a:lnSpc>
              <a:buFont typeface="Arial" panose="020B0604020202020204" pitchFamily="34" charset="0"/>
              <a:buChar char="•"/>
            </a:pPr>
            <a:r>
              <a:rPr lang="en-GB" sz="1800" dirty="0"/>
              <a:t>Provides infographics, videos, and color-coded charts.</a:t>
            </a:r>
          </a:p>
          <a:p>
            <a:pPr algn="just">
              <a:lnSpc>
                <a:spcPct val="150000"/>
              </a:lnSpc>
              <a:buFont typeface="Arial" panose="020B0604020202020204" pitchFamily="34" charset="0"/>
              <a:buChar char="•"/>
            </a:pPr>
            <a:r>
              <a:rPr lang="en-GB" sz="1800" dirty="0"/>
              <a:t>Educates users about the effects of improper waste disposal.</a:t>
            </a:r>
          </a:p>
          <a:p>
            <a:pPr algn="just">
              <a:lnSpc>
                <a:spcPct val="150000"/>
              </a:lnSpc>
              <a:buFont typeface="Arial" panose="020B0604020202020204" pitchFamily="34" charset="0"/>
              <a:buChar char="•"/>
            </a:pPr>
            <a:r>
              <a:rPr lang="en-GB" sz="1800" dirty="0"/>
              <a:t>Promotes a culture of sustainability and environmental care.</a:t>
            </a:r>
          </a:p>
          <a:p>
            <a:pPr algn="just">
              <a:lnSpc>
                <a:spcPct val="150000"/>
              </a:lnSpc>
              <a:buFont typeface="Arial" panose="020B0604020202020204" pitchFamily="34" charset="0"/>
              <a:buChar char="•"/>
            </a:pPr>
            <a:r>
              <a:rPr lang="en-GB" sz="1800" dirty="0"/>
              <a:t>Useful for schools, NGOs, and awareness campaigns.</a:t>
            </a:r>
          </a:p>
          <a:p>
            <a:pPr algn="just">
              <a:lnSpc>
                <a:spcPct val="150000"/>
              </a:lnSpc>
            </a:pPr>
            <a:r>
              <a:rPr lang="en-GB" sz="1800" dirty="0"/>
              <a:t>It transforms the platform into an informative and impactful guide.</a:t>
            </a:r>
          </a:p>
          <a:p>
            <a:pPr algn="just">
              <a:lnSpc>
                <a:spcPct val="150000"/>
              </a:lnSpc>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35696" cy="1143000"/>
          </a:xfrm>
        </p:spPr>
        <p:txBody>
          <a:bodyPr/>
          <a:lstStyle/>
          <a:p>
            <a:r>
              <a:rPr lang="en-GB" dirty="0"/>
              <a:t>SAMPLE OUTPUT</a:t>
            </a:r>
            <a:endParaRPr dirty="0"/>
          </a:p>
        </p:txBody>
      </p:sp>
      <p:sp>
        <p:nvSpPr>
          <p:cNvPr id="4" name="Rectangle 1">
            <a:extLst>
              <a:ext uri="{FF2B5EF4-FFF2-40B4-BE49-F238E27FC236}">
                <a16:creationId xmlns:a16="http://schemas.microsoft.com/office/drawing/2014/main" id="{BB2CF51B-AC14-417A-A39A-128EEAA6F2F8}"/>
              </a:ext>
            </a:extLst>
          </p:cNvPr>
          <p:cNvSpPr>
            <a:spLocks noGrp="1" noChangeArrowheads="1"/>
          </p:cNvSpPr>
          <p:nvPr>
            <p:ph idx="1"/>
          </p:nvPr>
        </p:nvSpPr>
        <p:spPr bwMode="auto">
          <a:xfrm>
            <a:off x="304800" y="1295400"/>
            <a:ext cx="8715848"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Home page displays categorized waste with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 box provides instant waste classification results.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Admin dashboard manages users, categories, and feedback.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clean layout and responsive design ensure easy navigation across all devices.</a:t>
            </a:r>
          </a:p>
        </p:txBody>
      </p:sp>
      <p:sp>
        <p:nvSpPr>
          <p:cNvPr id="11" name="Rectangle 4">
            <a:extLst>
              <a:ext uri="{FF2B5EF4-FFF2-40B4-BE49-F238E27FC236}">
                <a16:creationId xmlns:a16="http://schemas.microsoft.com/office/drawing/2014/main" id="{DE6BAD27-DFF4-4C8C-9253-FDAB22B772DF}"/>
              </a:ext>
            </a:extLst>
          </p:cNvPr>
          <p:cNvSpPr>
            <a:spLocks noChangeArrowheads="1"/>
          </p:cNvSpPr>
          <p:nvPr/>
        </p:nvSpPr>
        <p:spPr bwMode="auto">
          <a:xfrm>
            <a:off x="297432" y="2926666"/>
            <a:ext cx="8549135"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showed fast performance, secure login, and accurate data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found it helpful for understanding and practicing waste segregation.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successfully increases awareness about responsible waste handling.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application was tested for functionality, responsiveness, and usability.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CEB1-435D-452F-8BAF-ED607DE88186}"/>
              </a:ext>
            </a:extLst>
          </p:cNvPr>
          <p:cNvSpPr>
            <a:spLocks noGrp="1"/>
          </p:cNvSpPr>
          <p:nvPr>
            <p:ph type="title"/>
          </p:nvPr>
        </p:nvSpPr>
        <p:spPr>
          <a:xfrm>
            <a:off x="298940" y="228600"/>
            <a:ext cx="8616460" cy="1143000"/>
          </a:xfrm>
        </p:spPr>
        <p:txBody>
          <a:bodyPr/>
          <a:lstStyle/>
          <a:p>
            <a:r>
              <a:rPr lang="en-GB" dirty="0"/>
              <a:t>SAMPLE OUTPUT (SCREENSHOTS)</a:t>
            </a:r>
            <a:endParaRPr lang="en-IN" dirty="0"/>
          </a:p>
        </p:txBody>
      </p:sp>
      <p:pic>
        <p:nvPicPr>
          <p:cNvPr id="8" name="Content Placeholder 7">
            <a:extLst>
              <a:ext uri="{FF2B5EF4-FFF2-40B4-BE49-F238E27FC236}">
                <a16:creationId xmlns:a16="http://schemas.microsoft.com/office/drawing/2014/main" id="{E8D208DE-50AE-45E7-BC4C-B6AFE6D96BF1}"/>
              </a:ext>
            </a:extLst>
          </p:cNvPr>
          <p:cNvPicPr>
            <a:picLocks noGrp="1" noChangeAspect="1"/>
          </p:cNvPicPr>
          <p:nvPr>
            <p:ph idx="1"/>
          </p:nvPr>
        </p:nvPicPr>
        <p:blipFill>
          <a:blip r:embed="rId2"/>
          <a:stretch>
            <a:fillRect/>
          </a:stretch>
        </p:blipFill>
        <p:spPr>
          <a:xfrm>
            <a:off x="548921" y="1524000"/>
            <a:ext cx="8181623" cy="4602163"/>
          </a:xfrm>
        </p:spPr>
      </p:pic>
      <p:sp>
        <p:nvSpPr>
          <p:cNvPr id="4" name="Date Placeholder 3">
            <a:extLst>
              <a:ext uri="{FF2B5EF4-FFF2-40B4-BE49-F238E27FC236}">
                <a16:creationId xmlns:a16="http://schemas.microsoft.com/office/drawing/2014/main" id="{5C5B7300-1997-46BC-A137-3AC0208E6DEC}"/>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id="{C80B1965-0F14-4EFC-9695-3CDA89F3416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525BA9D-5E30-47DA-BB5F-A14CD0AE8C87}"/>
              </a:ext>
            </a:extLst>
          </p:cNvPr>
          <p:cNvSpPr>
            <a:spLocks noGrp="1"/>
          </p:cNvSpPr>
          <p:nvPr>
            <p:ph type="sldNum" sz="quarter" idx="12"/>
          </p:nvPr>
        </p:nvSpPr>
        <p:spPr/>
        <p:txBody>
          <a:bodyPr/>
          <a:lstStyle/>
          <a:p>
            <a:fld id="{7B28076C-CE04-4A00-BFAA-A90EA8355859}" type="slidenum">
              <a:rPr lang="en-US" smtClean="0"/>
              <a:t>18</a:t>
            </a:fld>
            <a:endParaRPr lang="en-US"/>
          </a:p>
        </p:txBody>
      </p:sp>
    </p:spTree>
    <p:extLst>
      <p:ext uri="{BB962C8B-B14F-4D97-AF65-F5344CB8AC3E}">
        <p14:creationId xmlns:p14="http://schemas.microsoft.com/office/powerpoint/2010/main" val="208766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SAMPLE OUTPUT (SCREENSHOTS)</a:t>
            </a:r>
            <a:endParaRPr dirty="0"/>
          </a:p>
        </p:txBody>
      </p:sp>
      <p:pic>
        <p:nvPicPr>
          <p:cNvPr id="5" name="Content Placeholder 4">
            <a:extLst>
              <a:ext uri="{FF2B5EF4-FFF2-40B4-BE49-F238E27FC236}">
                <a16:creationId xmlns:a16="http://schemas.microsoft.com/office/drawing/2014/main" id="{81D4F6D5-34CC-47DE-8F9C-A43B658290AF}"/>
              </a:ext>
            </a:extLst>
          </p:cNvPr>
          <p:cNvPicPr>
            <a:picLocks noGrp="1" noChangeAspect="1"/>
          </p:cNvPicPr>
          <p:nvPr>
            <p:ph idx="1"/>
          </p:nvPr>
        </p:nvPicPr>
        <p:blipFill>
          <a:blip r:embed="rId2"/>
          <a:stretch>
            <a:fillRect/>
          </a:stretch>
        </p:blipFill>
        <p:spPr>
          <a:xfrm>
            <a:off x="1468238" y="1600200"/>
            <a:ext cx="6207523"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599"/>
            <a:ext cx="8229600" cy="1143000"/>
          </a:xfrm>
        </p:spPr>
        <p:txBody>
          <a:bodyPr>
            <a:normAutofit/>
          </a:bodyPr>
          <a:lstStyle/>
          <a:p>
            <a:r>
              <a:rPr lang="en-US" dirty="0"/>
              <a:t>AGENDA</a:t>
            </a:r>
          </a:p>
        </p:txBody>
      </p:sp>
      <p:sp>
        <p:nvSpPr>
          <p:cNvPr id="3" name="Content Placeholder 2"/>
          <p:cNvSpPr>
            <a:spLocks noGrp="1"/>
          </p:cNvSpPr>
          <p:nvPr>
            <p:ph idx="1"/>
          </p:nvPr>
        </p:nvSpPr>
        <p:spPr>
          <a:xfrm>
            <a:off x="457200" y="1600993"/>
            <a:ext cx="8229600" cy="4525963"/>
          </a:xfrm>
        </p:spPr>
        <p:txBody>
          <a:bodyPr>
            <a:normAutofit fontScale="77500" lnSpcReduction="20000"/>
          </a:bodyPr>
          <a:lstStyle/>
          <a:p>
            <a:r>
              <a:rPr lang="en-US" dirty="0"/>
              <a:t>Abstract</a:t>
            </a:r>
          </a:p>
          <a:p>
            <a:r>
              <a:rPr lang="en-US" dirty="0"/>
              <a:t>Existing system</a:t>
            </a:r>
          </a:p>
          <a:p>
            <a:r>
              <a:rPr lang="en-US" dirty="0"/>
              <a:t>Proposed system </a:t>
            </a:r>
          </a:p>
          <a:p>
            <a:r>
              <a:rPr lang="en-US" dirty="0"/>
              <a:t>Advantages</a:t>
            </a:r>
          </a:p>
          <a:p>
            <a:r>
              <a:rPr lang="en-US" dirty="0"/>
              <a:t>Disadvantages </a:t>
            </a:r>
          </a:p>
          <a:p>
            <a:r>
              <a:rPr lang="en-US" dirty="0"/>
              <a:t>Hardware requirements</a:t>
            </a:r>
          </a:p>
          <a:p>
            <a:r>
              <a:rPr lang="en-US" dirty="0"/>
              <a:t> Software requirements </a:t>
            </a:r>
          </a:p>
          <a:p>
            <a:r>
              <a:rPr lang="en-US" dirty="0"/>
              <a:t>Modules</a:t>
            </a:r>
          </a:p>
          <a:p>
            <a:r>
              <a:rPr lang="en-US" dirty="0"/>
              <a:t>Module description</a:t>
            </a:r>
          </a:p>
          <a:p>
            <a:r>
              <a:rPr lang="en-US" dirty="0"/>
              <a:t> Sample output(screenshot)</a:t>
            </a:r>
          </a:p>
          <a:p>
            <a:r>
              <a:rPr lang="en-US" dirty="0"/>
              <a:t>Conclusion </a:t>
            </a:r>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SAMPLE OUTPUT (SCREENSHOTS)</a:t>
            </a:r>
            <a:endParaRPr dirty="0"/>
          </a:p>
        </p:txBody>
      </p:sp>
      <p:pic>
        <p:nvPicPr>
          <p:cNvPr id="7" name="Content Placeholder 6">
            <a:extLst>
              <a:ext uri="{FF2B5EF4-FFF2-40B4-BE49-F238E27FC236}">
                <a16:creationId xmlns:a16="http://schemas.microsoft.com/office/drawing/2014/main" id="{092664FC-E48E-44FC-BEBA-0867DB4E7933}"/>
              </a:ext>
            </a:extLst>
          </p:cNvPr>
          <p:cNvPicPr>
            <a:picLocks noGrp="1" noChangeAspect="1"/>
          </p:cNvPicPr>
          <p:nvPr>
            <p:ph idx="1"/>
          </p:nvPr>
        </p:nvPicPr>
        <p:blipFill>
          <a:blip r:embed="rId2"/>
          <a:stretch>
            <a:fillRect/>
          </a:stretch>
        </p:blipFill>
        <p:spPr>
          <a:xfrm>
            <a:off x="1437837" y="2086521"/>
            <a:ext cx="6268325" cy="355332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SAMPLE OUTPUT (SCREENSHOTS)</a:t>
            </a:r>
            <a:endParaRPr dirty="0"/>
          </a:p>
        </p:txBody>
      </p:sp>
      <p:pic>
        <p:nvPicPr>
          <p:cNvPr id="5" name="Content Placeholder 4">
            <a:extLst>
              <a:ext uri="{FF2B5EF4-FFF2-40B4-BE49-F238E27FC236}">
                <a16:creationId xmlns:a16="http://schemas.microsoft.com/office/drawing/2014/main" id="{D6A3F1D8-E05C-4856-B0CB-FC4CAAA56769}"/>
              </a:ext>
            </a:extLst>
          </p:cNvPr>
          <p:cNvPicPr>
            <a:picLocks noGrp="1" noChangeAspect="1"/>
          </p:cNvPicPr>
          <p:nvPr>
            <p:ph idx="1"/>
          </p:nvPr>
        </p:nvPicPr>
        <p:blipFill>
          <a:blip r:embed="rId2"/>
          <a:stretch>
            <a:fillRect/>
          </a:stretch>
        </p:blipFill>
        <p:spPr>
          <a:xfrm>
            <a:off x="2375887" y="1600200"/>
            <a:ext cx="4392225" cy="452596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CONCLUSION</a:t>
            </a:r>
            <a:endParaRPr dirty="0"/>
          </a:p>
        </p:txBody>
      </p:sp>
      <p:sp>
        <p:nvSpPr>
          <p:cNvPr id="3" name="Content Placeholder 2"/>
          <p:cNvSpPr>
            <a:spLocks noGrp="1"/>
          </p:cNvSpPr>
          <p:nvPr>
            <p:ph idx="1"/>
          </p:nvPr>
        </p:nvSpPr>
        <p:spPr>
          <a:xfrm>
            <a:off x="457200" y="1341437"/>
            <a:ext cx="8229600" cy="4525963"/>
          </a:xfrm>
        </p:spPr>
        <p:txBody>
          <a:bodyPr>
            <a:normAutofit fontScale="92500" lnSpcReduction="20000"/>
          </a:bodyPr>
          <a:lstStyle/>
          <a:p>
            <a:pPr>
              <a:lnSpc>
                <a:spcPct val="150000"/>
              </a:lnSpc>
            </a:pPr>
            <a:r>
              <a:rPr lang="en-GB" sz="1600" dirty="0"/>
              <a:t>The Waste Segregation Management System effectively bridges the gap between awareness and action in waste management.</a:t>
            </a:r>
            <a:br>
              <a:rPr lang="en-GB" sz="1600" dirty="0"/>
            </a:br>
            <a:r>
              <a:rPr lang="en-GB" sz="1600" dirty="0"/>
              <a:t>It provides a simple yet powerful web-based platform that promotes environmental responsibility.</a:t>
            </a:r>
          </a:p>
          <a:p>
            <a:pPr marL="0" indent="0">
              <a:lnSpc>
                <a:spcPct val="150000"/>
              </a:lnSpc>
              <a:buNone/>
            </a:pPr>
            <a:r>
              <a:rPr lang="en-GB" sz="1600" b="1" dirty="0"/>
              <a:t>Key Outcomes:</a:t>
            </a:r>
            <a:endParaRPr lang="en-GB" sz="1600" dirty="0"/>
          </a:p>
          <a:p>
            <a:pPr>
              <a:lnSpc>
                <a:spcPct val="150000"/>
              </a:lnSpc>
              <a:buFont typeface="Arial" panose="020B0604020202020204" pitchFamily="34" charset="0"/>
              <a:buChar char="•"/>
            </a:pPr>
            <a:r>
              <a:rPr lang="en-GB" sz="1600" dirty="0"/>
              <a:t>Promotes digital learning about waste segregation.</a:t>
            </a:r>
          </a:p>
          <a:p>
            <a:pPr>
              <a:lnSpc>
                <a:spcPct val="150000"/>
              </a:lnSpc>
              <a:buFont typeface="Arial" panose="020B0604020202020204" pitchFamily="34" charset="0"/>
              <a:buChar char="•"/>
            </a:pPr>
            <a:r>
              <a:rPr lang="en-GB" sz="1600" dirty="0"/>
              <a:t>Helps individuals and institutions adopt sustainable habits.</a:t>
            </a:r>
          </a:p>
          <a:p>
            <a:pPr>
              <a:lnSpc>
                <a:spcPct val="150000"/>
              </a:lnSpc>
              <a:buFont typeface="Arial" panose="020B0604020202020204" pitchFamily="34" charset="0"/>
              <a:buChar char="•"/>
            </a:pPr>
            <a:r>
              <a:rPr lang="en-GB" sz="1600" dirty="0"/>
              <a:t>Demonstrates the potential of Java Full Stack development for social good.</a:t>
            </a:r>
          </a:p>
          <a:p>
            <a:pPr marL="0" indent="0">
              <a:lnSpc>
                <a:spcPct val="150000"/>
              </a:lnSpc>
              <a:buNone/>
            </a:pPr>
            <a:r>
              <a:rPr lang="en-GB" sz="1600" b="1" dirty="0"/>
              <a:t>Future Enhancements:</a:t>
            </a:r>
            <a:endParaRPr lang="en-GB" sz="1600" dirty="0"/>
          </a:p>
          <a:p>
            <a:pPr>
              <a:lnSpc>
                <a:spcPct val="150000"/>
              </a:lnSpc>
              <a:buFont typeface="Arial" panose="020B0604020202020204" pitchFamily="34" charset="0"/>
              <a:buChar char="•"/>
            </a:pPr>
            <a:r>
              <a:rPr lang="en-GB" sz="1600" dirty="0"/>
              <a:t>Integrating AI-based waste image classification.</a:t>
            </a:r>
          </a:p>
          <a:p>
            <a:pPr>
              <a:lnSpc>
                <a:spcPct val="150000"/>
              </a:lnSpc>
              <a:buFont typeface="Arial" panose="020B0604020202020204" pitchFamily="34" charset="0"/>
              <a:buChar char="•"/>
            </a:pPr>
            <a:r>
              <a:rPr lang="en-GB" sz="1600" dirty="0"/>
              <a:t>Introducing IoT-enabled smart bins for automatic sorting.</a:t>
            </a:r>
          </a:p>
          <a:p>
            <a:pPr>
              <a:lnSpc>
                <a:spcPct val="150000"/>
              </a:lnSpc>
              <a:buFont typeface="Arial" panose="020B0604020202020204" pitchFamily="34" charset="0"/>
              <a:buChar char="•"/>
            </a:pPr>
            <a:r>
              <a:rPr lang="en-GB" sz="1600" dirty="0"/>
              <a:t>Developing a mobile app version for greater accessibility.</a:t>
            </a:r>
          </a:p>
          <a:p>
            <a:pPr>
              <a:lnSpc>
                <a:spcPct val="150000"/>
              </a:lnSpc>
            </a:pPr>
            <a:r>
              <a:rPr lang="en-GB" sz="1600" dirty="0"/>
              <a:t>By combining technology and awareness, the system contributes significantly toward a cleaner and more sustainable future.</a:t>
            </a:r>
          </a:p>
          <a:p>
            <a:pPr>
              <a:lnSpc>
                <a:spcPct val="150000"/>
              </a:lnSpc>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3E6C-22FD-47C3-8E2B-BE11D76F2409}"/>
              </a:ext>
            </a:extLst>
          </p:cNvPr>
          <p:cNvSpPr>
            <a:spLocks noGrp="1"/>
          </p:cNvSpPr>
          <p:nvPr>
            <p:ph type="title"/>
          </p:nvPr>
        </p:nvSpPr>
        <p:spPr/>
        <p:txBody>
          <a:bodyPr>
            <a:normAutofit/>
          </a:bodyPr>
          <a:lstStyle/>
          <a:p>
            <a:r>
              <a:rPr lang="en-GB" sz="4000" dirty="0"/>
              <a:t>ABSTRACT</a:t>
            </a:r>
            <a:endParaRPr lang="en-IN" sz="4000" dirty="0"/>
          </a:p>
        </p:txBody>
      </p:sp>
      <p:sp>
        <p:nvSpPr>
          <p:cNvPr id="3" name="Content Placeholder 2">
            <a:extLst>
              <a:ext uri="{FF2B5EF4-FFF2-40B4-BE49-F238E27FC236}">
                <a16:creationId xmlns:a16="http://schemas.microsoft.com/office/drawing/2014/main" id="{1E17C43F-1BC3-4016-A492-764745369D59}"/>
              </a:ext>
            </a:extLst>
          </p:cNvPr>
          <p:cNvSpPr>
            <a:spLocks noGrp="1"/>
          </p:cNvSpPr>
          <p:nvPr>
            <p:ph idx="1"/>
          </p:nvPr>
        </p:nvSpPr>
        <p:spPr>
          <a:xfrm>
            <a:off x="457200" y="1371600"/>
            <a:ext cx="8229600" cy="4525963"/>
          </a:xfrm>
        </p:spPr>
        <p:txBody>
          <a:bodyPr>
            <a:normAutofit fontScale="92500" lnSpcReduction="10000"/>
          </a:bodyPr>
          <a:lstStyle/>
          <a:p>
            <a:pPr marL="0" indent="0" algn="just">
              <a:lnSpc>
                <a:spcPct val="150000"/>
              </a:lnSpc>
              <a:buNone/>
            </a:pPr>
            <a:r>
              <a:rPr lang="en-GB" sz="1800" dirty="0"/>
              <a:t>Waste management has become a growing global concern due to rapid urbanization and population growth, resulting in increased waste generation and environmental pollution. The Waste Segregation Guide, developed using HTML, CSS, Java, and Spring Boot, is a web-based interactive platform that educates users on proper waste segregation and disposal. It classifies waste into biodegradable, non-biodegradable, recyclable, and hazardous categories, helping individuals make environmentally responsible choices. With its user-friendly interface and strong backend support, the system promotes awareness and participation in sustainable practices. Aligned with Sustainable Development Goals (SDG 11 and SDG 12), the project contributes to building sustainable cities and encouraging responsible consumption. In the future, it can be enhanced with AI-based image recognition and IoT-enabled smart bins, making waste management more efficient and technology-driven.</a:t>
            </a:r>
          </a:p>
        </p:txBody>
      </p:sp>
      <p:sp>
        <p:nvSpPr>
          <p:cNvPr id="4" name="Date Placeholder 3">
            <a:extLst>
              <a:ext uri="{FF2B5EF4-FFF2-40B4-BE49-F238E27FC236}">
                <a16:creationId xmlns:a16="http://schemas.microsoft.com/office/drawing/2014/main" id="{327AC63F-9D3F-4845-912D-2E91A809749C}"/>
              </a:ext>
            </a:extLst>
          </p:cNvPr>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a:extLst>
              <a:ext uri="{FF2B5EF4-FFF2-40B4-BE49-F238E27FC236}">
                <a16:creationId xmlns:a16="http://schemas.microsoft.com/office/drawing/2014/main" id="{7B25D998-0499-4DDF-BEB7-4E645491C64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B476860-2A89-416E-AA7D-9FAB2FA16551}"/>
              </a:ext>
            </a:extLst>
          </p:cNvPr>
          <p:cNvSpPr>
            <a:spLocks noGrp="1"/>
          </p:cNvSpPr>
          <p:nvPr>
            <p:ph type="sldNum" sz="quarter" idx="12"/>
          </p:nvPr>
        </p:nvSpPr>
        <p:spPr/>
        <p:txBody>
          <a:bodyPr/>
          <a:lstStyle/>
          <a:p>
            <a:fld id="{7B28076C-CE04-4A00-BFAA-A90EA8355859}" type="slidenum">
              <a:rPr lang="en-US" smtClean="0"/>
              <a:t>3</a:t>
            </a:fld>
            <a:endParaRPr lang="en-US"/>
          </a:p>
        </p:txBody>
      </p:sp>
    </p:spTree>
    <p:extLst>
      <p:ext uri="{BB962C8B-B14F-4D97-AF65-F5344CB8AC3E}">
        <p14:creationId xmlns:p14="http://schemas.microsoft.com/office/powerpoint/2010/main" val="310653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IN" sz="3600" dirty="0"/>
              <a:t>EXISTING SYSTEM</a:t>
            </a:r>
          </a:p>
        </p:txBody>
      </p:sp>
      <p:sp>
        <p:nvSpPr>
          <p:cNvPr id="3" name="Date Placeholder 2"/>
          <p:cNvSpPr>
            <a:spLocks noGrp="1"/>
          </p:cNvSpPr>
          <p:nvPr>
            <p:ph type="dt" sz="half" idx="10"/>
          </p:nvPr>
        </p:nvSpPr>
        <p:spPr/>
        <p:txBody>
          <a:bodyPr/>
          <a:lstStyle/>
          <a:p>
            <a:fld id="{9FE8A9F4-4DB3-4EF1-A315-68E41BB689F2}" type="datetime3">
              <a:rPr lang="en-US" smtClean="0"/>
              <a:t>28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4</a:t>
            </a:fld>
            <a:endParaRPr lang="en-US"/>
          </a:p>
        </p:txBody>
      </p:sp>
      <p:sp>
        <p:nvSpPr>
          <p:cNvPr id="6" name="Rectangle 5"/>
          <p:cNvSpPr/>
          <p:nvPr/>
        </p:nvSpPr>
        <p:spPr>
          <a:xfrm>
            <a:off x="533400" y="1295400"/>
            <a:ext cx="8229600" cy="4909036"/>
          </a:xfrm>
          <a:prstGeom prst="rect">
            <a:avLst/>
          </a:prstGeom>
        </p:spPr>
        <p:txBody>
          <a:bodyPr wrap="square">
            <a:spAutoFit/>
          </a:bodyPr>
          <a:lstStyle/>
          <a:p>
            <a:pPr algn="just">
              <a:lnSpc>
                <a:spcPct val="150000"/>
              </a:lnSpc>
            </a:pPr>
            <a:r>
              <a:rPr lang="en-GB" dirty="0"/>
              <a:t>Current waste management practices rely heavily on manual segregation, which is inefficient and poses health risks to sanitation workers. The public lacks sufficient awareness about proper disposal and segregation techniques, leading to widespread issues such as soil and water pollution, foul odours, and the emission of harmful greenhouse gases. Improper handling of waste, especially plastic and hazardous materials, further worsens environmental and health conditions in urban as well as rural </a:t>
            </a:r>
            <a:r>
              <a:rPr lang="en-GB" dirty="0" err="1"/>
              <a:t>areas.Existing</a:t>
            </a:r>
            <a:r>
              <a:rPr lang="en-GB" dirty="0"/>
              <a:t> online tools or mobile applications mainly focus on aspects like waste collection, tracking, or complaint registration. Thus, the existing system lacks interactivity, awareness-building, and efficient guidance for everyday waste management, highlighting the need for a more integrated, technology-driven solution that encourages active user participation and sustainable practices.</a:t>
            </a:r>
          </a:p>
          <a:p>
            <a:pPr algn="just"/>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PROPOSED SYSTEM</a:t>
            </a:r>
            <a:endParaRPr dirty="0"/>
          </a:p>
        </p:txBody>
      </p:sp>
      <p:sp>
        <p:nvSpPr>
          <p:cNvPr id="3" name="Content Placeholder 2"/>
          <p:cNvSpPr>
            <a:spLocks noGrp="1"/>
          </p:cNvSpPr>
          <p:nvPr>
            <p:ph idx="1"/>
          </p:nvPr>
        </p:nvSpPr>
        <p:spPr>
          <a:xfrm>
            <a:off x="457200" y="1341437"/>
            <a:ext cx="8229600" cy="4525963"/>
          </a:xfrm>
        </p:spPr>
        <p:txBody>
          <a:bodyPr>
            <a:normAutofit fontScale="92500"/>
          </a:bodyPr>
          <a:lstStyle/>
          <a:p>
            <a:pPr algn="just">
              <a:lnSpc>
                <a:spcPct val="150000"/>
              </a:lnSpc>
            </a:pPr>
            <a:r>
              <a:rPr lang="en-GB" sz="1800" dirty="0"/>
              <a:t>The proposed system introduces a Waste Segregation Guide — a web-based application designed to simplify waste management through the integration of education and technology.</a:t>
            </a:r>
          </a:p>
          <a:p>
            <a:pPr algn="just">
              <a:lnSpc>
                <a:spcPct val="150000"/>
              </a:lnSpc>
            </a:pPr>
            <a:r>
              <a:rPr lang="en-GB" sz="1800" dirty="0"/>
              <a:t>Users can easily explore various waste categories, understand proper disposal methods, and search for specific household or industrial items to learn how they should be handled responsibly. The platform also provides informative resources, tips, and awareness modules to encourage sustainable waste practices among users. An interactive and user-friendly interface makes navigation simple for all age groups. </a:t>
            </a:r>
          </a:p>
          <a:p>
            <a:pPr algn="just">
              <a:lnSpc>
                <a:spcPct val="150000"/>
              </a:lnSpc>
            </a:pPr>
            <a:r>
              <a:rPr lang="en-GB" sz="1800" dirty="0"/>
              <a:t>In the future, the system can be enhanced with AI-based waste recognition, IoT-enabled smart bins, and real-time data analytics to further improve efficiency and support smarter, technology-driven waste management solutions.</a:t>
            </a:r>
          </a:p>
          <a:p>
            <a:pPr algn="just"/>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ADVANTAGES</a:t>
            </a:r>
            <a:endParaRPr dirty="0"/>
          </a:p>
        </p:txBody>
      </p:sp>
      <p:sp>
        <p:nvSpPr>
          <p:cNvPr id="4" name="Rectangle 1">
            <a:extLst>
              <a:ext uri="{FF2B5EF4-FFF2-40B4-BE49-F238E27FC236}">
                <a16:creationId xmlns:a16="http://schemas.microsoft.com/office/drawing/2014/main" id="{45012EF1-1270-4975-AE6D-A2BD1781B25E}"/>
              </a:ext>
            </a:extLst>
          </p:cNvPr>
          <p:cNvSpPr>
            <a:spLocks noGrp="1" noChangeArrowheads="1"/>
          </p:cNvSpPr>
          <p:nvPr>
            <p:ph idx="1"/>
          </p:nvPr>
        </p:nvSpPr>
        <p:spPr bwMode="auto">
          <a:xfrm>
            <a:off x="547404" y="1447800"/>
            <a:ext cx="8049191"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Encourages environmental awareness and user participation.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Simple, intuitive interface suitable for all age groups.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Provides real-time guidance on waste classification.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Secure data management through Spring Boot and MySQL.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Scalable and adaptable for future technological enhancements.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Supports Sustainable Development Goals (SDG 11 &amp; 12).</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Reduces manual effort and improves overall waste management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DIS-ADVANTAGES</a:t>
            </a:r>
            <a:endParaRPr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GB" sz="1800" dirty="0"/>
              <a:t>Internet connection required for full functionality.</a:t>
            </a:r>
          </a:p>
          <a:p>
            <a:pPr algn="just">
              <a:lnSpc>
                <a:spcPct val="150000"/>
              </a:lnSpc>
              <a:buFont typeface="Arial" panose="020B0604020202020204" pitchFamily="34" charset="0"/>
              <a:buChar char="•"/>
            </a:pPr>
            <a:r>
              <a:rPr lang="en-GB" sz="1800" dirty="0"/>
              <a:t>No automatic waste recognition (manual input required).</a:t>
            </a:r>
          </a:p>
          <a:p>
            <a:pPr algn="just">
              <a:lnSpc>
                <a:spcPct val="150000"/>
              </a:lnSpc>
              <a:buFont typeface="Arial" panose="020B0604020202020204" pitchFamily="34" charset="0"/>
              <a:buChar char="•"/>
            </a:pPr>
            <a:r>
              <a:rPr lang="en-GB" sz="1800" dirty="0"/>
              <a:t>Depends on regular content updates from the admin.</a:t>
            </a:r>
          </a:p>
          <a:p>
            <a:pPr algn="just">
              <a:lnSpc>
                <a:spcPct val="150000"/>
              </a:lnSpc>
              <a:buFont typeface="Arial" panose="020B0604020202020204" pitchFamily="34" charset="0"/>
              <a:buChar char="•"/>
            </a:pPr>
            <a:r>
              <a:rPr lang="en-GB" sz="1800" dirty="0"/>
              <a:t>Limited to educational and awareness-based functionalities in its current form.</a:t>
            </a:r>
          </a:p>
          <a:p>
            <a:pPr algn="just">
              <a:lnSpc>
                <a:spcPct val="150000"/>
              </a:lnSpc>
              <a:buFont typeface="Arial" panose="020B0604020202020204" pitchFamily="34" charset="0"/>
              <a:buChar char="•"/>
            </a:pPr>
            <a:r>
              <a:rPr lang="en-GB" sz="1800" dirty="0"/>
              <a:t>Real-time integration with municipal systems is not yet implemented.</a:t>
            </a:r>
          </a:p>
          <a:p>
            <a:pPr algn="just">
              <a:lnSpc>
                <a:spcPct val="150000"/>
              </a:lnSpc>
            </a:pPr>
            <a:r>
              <a:rPr lang="en-GB" sz="1800" dirty="0"/>
              <a:t>These limitations will be addressed in future updates through AI automation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HARDWARE REQUIREMENTS</a:t>
            </a:r>
            <a:endParaRPr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GB" sz="1800" b="1" dirty="0"/>
              <a:t>Processor:</a:t>
            </a:r>
            <a:r>
              <a:rPr lang="en-GB" sz="1800" dirty="0"/>
              <a:t> Dual Core / Intel i3 or higher</a:t>
            </a:r>
          </a:p>
          <a:p>
            <a:pPr algn="just">
              <a:lnSpc>
                <a:spcPct val="150000"/>
              </a:lnSpc>
              <a:buFont typeface="Arial" panose="020B0604020202020204" pitchFamily="34" charset="0"/>
              <a:buChar char="•"/>
            </a:pPr>
            <a:r>
              <a:rPr lang="en-GB" sz="1800" b="1" dirty="0"/>
              <a:t>RAM:</a:t>
            </a:r>
            <a:r>
              <a:rPr lang="en-GB" sz="1800" dirty="0"/>
              <a:t> Minimum 4 GB (Recommended 8 GB for development)</a:t>
            </a:r>
          </a:p>
          <a:p>
            <a:pPr algn="just">
              <a:lnSpc>
                <a:spcPct val="150000"/>
              </a:lnSpc>
              <a:buFont typeface="Arial" panose="020B0604020202020204" pitchFamily="34" charset="0"/>
              <a:buChar char="•"/>
            </a:pPr>
            <a:r>
              <a:rPr lang="en-GB" sz="1800" b="1" dirty="0"/>
              <a:t>Storage:</a:t>
            </a:r>
            <a:r>
              <a:rPr lang="en-GB" sz="1800" dirty="0"/>
              <a:t> 250 GB HDD or higher</a:t>
            </a:r>
          </a:p>
          <a:p>
            <a:pPr algn="just">
              <a:lnSpc>
                <a:spcPct val="150000"/>
              </a:lnSpc>
              <a:buFont typeface="Arial" panose="020B0604020202020204" pitchFamily="34" charset="0"/>
              <a:buChar char="•"/>
            </a:pPr>
            <a:r>
              <a:rPr lang="en-GB" sz="1800" b="1" dirty="0"/>
              <a:t>Display:</a:t>
            </a:r>
            <a:r>
              <a:rPr lang="en-GB" sz="1800" dirty="0"/>
              <a:t> Standard 15-inch monitor or larger</a:t>
            </a:r>
          </a:p>
          <a:p>
            <a:pPr algn="just">
              <a:lnSpc>
                <a:spcPct val="150000"/>
              </a:lnSpc>
              <a:buFont typeface="Arial" panose="020B0604020202020204" pitchFamily="34" charset="0"/>
              <a:buChar char="•"/>
            </a:pPr>
            <a:r>
              <a:rPr lang="en-GB" sz="1800" b="1" dirty="0"/>
              <a:t>Input Devices:</a:t>
            </a:r>
            <a:r>
              <a:rPr lang="en-GB" sz="1800" dirty="0"/>
              <a:t> Keyboard, Mouse</a:t>
            </a:r>
          </a:p>
          <a:p>
            <a:pPr algn="just">
              <a:lnSpc>
                <a:spcPct val="150000"/>
              </a:lnSpc>
              <a:buFont typeface="Arial" panose="020B0604020202020204" pitchFamily="34" charset="0"/>
              <a:buChar char="•"/>
            </a:pPr>
            <a:r>
              <a:rPr lang="en-GB" sz="1800" b="1" dirty="0"/>
              <a:t>Connectivity:</a:t>
            </a:r>
            <a:r>
              <a:rPr lang="en-GB" sz="1800" dirty="0"/>
              <a:t> Reliable Internet Connection</a:t>
            </a:r>
          </a:p>
          <a:p>
            <a:pPr algn="just">
              <a:lnSpc>
                <a:spcPct val="150000"/>
              </a:lnSpc>
            </a:pPr>
            <a:r>
              <a:rPr lang="en-GB" sz="1800" b="1" dirty="0"/>
              <a:t>Purpose: </a:t>
            </a:r>
            <a:r>
              <a:rPr lang="en-GB" sz="1800" dirty="0"/>
              <a:t>These basic requirements ensure smooth deployment, testing, and operation of the system in a typical web environment.</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lstStyle/>
          <a:p>
            <a:r>
              <a:rPr lang="en-GB" dirty="0"/>
              <a:t>SOFTWARE REQUIREMENTS</a:t>
            </a:r>
            <a:endParaRPr dirty="0"/>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IN" sz="1600" b="1" dirty="0"/>
              <a:t>Frontend:</a:t>
            </a:r>
            <a:r>
              <a:rPr lang="en-IN" sz="1600" dirty="0"/>
              <a:t> HTML, CSS, JavaScript</a:t>
            </a:r>
          </a:p>
          <a:p>
            <a:pPr algn="just">
              <a:lnSpc>
                <a:spcPct val="150000"/>
              </a:lnSpc>
              <a:buFont typeface="Arial" panose="020B0604020202020204" pitchFamily="34" charset="0"/>
              <a:buChar char="•"/>
            </a:pPr>
            <a:r>
              <a:rPr lang="en-IN" sz="1600" b="1" dirty="0"/>
              <a:t>Backend:</a:t>
            </a:r>
            <a:r>
              <a:rPr lang="en-IN" sz="1600" dirty="0"/>
              <a:t> Java, Spring Boot Framework</a:t>
            </a:r>
          </a:p>
          <a:p>
            <a:pPr algn="just">
              <a:lnSpc>
                <a:spcPct val="150000"/>
              </a:lnSpc>
              <a:buFont typeface="Arial" panose="020B0604020202020204" pitchFamily="34" charset="0"/>
              <a:buChar char="•"/>
            </a:pPr>
            <a:r>
              <a:rPr lang="en-IN" sz="1600" b="1" dirty="0"/>
              <a:t>Database:</a:t>
            </a:r>
            <a:r>
              <a:rPr lang="en-IN" sz="1600" dirty="0"/>
              <a:t> MySQL</a:t>
            </a:r>
          </a:p>
          <a:p>
            <a:pPr algn="just">
              <a:lnSpc>
                <a:spcPct val="150000"/>
              </a:lnSpc>
              <a:buFont typeface="Arial" panose="020B0604020202020204" pitchFamily="34" charset="0"/>
              <a:buChar char="•"/>
            </a:pPr>
            <a:r>
              <a:rPr lang="en-IN" sz="1600" b="1" dirty="0"/>
              <a:t>Server:</a:t>
            </a:r>
            <a:r>
              <a:rPr lang="en-IN" sz="1600" dirty="0"/>
              <a:t> Apache Tomcat</a:t>
            </a:r>
          </a:p>
          <a:p>
            <a:pPr algn="just">
              <a:lnSpc>
                <a:spcPct val="150000"/>
              </a:lnSpc>
              <a:buFont typeface="Arial" panose="020B0604020202020204" pitchFamily="34" charset="0"/>
              <a:buChar char="•"/>
            </a:pPr>
            <a:r>
              <a:rPr lang="en-IN" sz="1600" b="1" dirty="0"/>
              <a:t>IDE:</a:t>
            </a:r>
            <a:r>
              <a:rPr lang="en-IN" sz="1600" dirty="0"/>
              <a:t> Eclipse IDE / IntelliJ IDEA</a:t>
            </a:r>
          </a:p>
          <a:p>
            <a:pPr algn="just">
              <a:lnSpc>
                <a:spcPct val="150000"/>
              </a:lnSpc>
              <a:buFont typeface="Arial" panose="020B0604020202020204" pitchFamily="34" charset="0"/>
              <a:buChar char="•"/>
            </a:pPr>
            <a:r>
              <a:rPr lang="en-IN" sz="1600" b="1" dirty="0"/>
              <a:t>Version Control:</a:t>
            </a:r>
            <a:r>
              <a:rPr lang="en-IN" sz="1600" dirty="0"/>
              <a:t> GitHub for source management</a:t>
            </a:r>
          </a:p>
          <a:p>
            <a:pPr algn="just">
              <a:lnSpc>
                <a:spcPct val="150000"/>
              </a:lnSpc>
              <a:buFont typeface="Arial" panose="020B0604020202020204" pitchFamily="34" charset="0"/>
              <a:buChar char="•"/>
            </a:pPr>
            <a:r>
              <a:rPr lang="en-IN" sz="1600" b="1" dirty="0"/>
              <a:t>Testing Tools:</a:t>
            </a:r>
            <a:r>
              <a:rPr lang="en-IN" sz="1600" dirty="0"/>
              <a:t> Postman (for API testing)</a:t>
            </a:r>
          </a:p>
          <a:p>
            <a:pPr algn="just">
              <a:lnSpc>
                <a:spcPct val="150000"/>
              </a:lnSpc>
              <a:buFont typeface="Arial" panose="020B0604020202020204" pitchFamily="34" charset="0"/>
              <a:buChar char="•"/>
            </a:pPr>
            <a:r>
              <a:rPr lang="en-IN" sz="1600" b="1" dirty="0"/>
              <a:t>Operating System:</a:t>
            </a:r>
            <a:r>
              <a:rPr lang="en-IN" sz="1600" dirty="0"/>
              <a:t> Windows / Linux / macOS</a:t>
            </a:r>
          </a:p>
          <a:p>
            <a:pPr algn="just">
              <a:lnSpc>
                <a:spcPct val="150000"/>
              </a:lnSpc>
            </a:pPr>
            <a:r>
              <a:rPr lang="en-IN" sz="1600" dirty="0"/>
              <a:t>This combination provides a complete full-stack solution ensuring flexibility, performance, and security.</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1413</Words>
  <Application>Microsoft Office PowerPoint</Application>
  <PresentationFormat>On-screen Show (4:3)</PresentationFormat>
  <Paragraphs>149</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Custom Design</vt:lpstr>
      <vt:lpstr>  </vt:lpstr>
      <vt:lpstr>AGENDA</vt:lpstr>
      <vt:lpstr>ABSTRACT</vt:lpstr>
      <vt:lpstr>EXISTING SYSTEM</vt:lpstr>
      <vt:lpstr>PROPOSED SYSTEM</vt:lpstr>
      <vt:lpstr>ADVANTAGES</vt:lpstr>
      <vt:lpstr>DIS-ADVANTAGES</vt:lpstr>
      <vt:lpstr>HARDWARE REQUIREMENTS</vt:lpstr>
      <vt:lpstr>SOFTWARE REQUIREMENTS</vt:lpstr>
      <vt:lpstr>MODULES</vt:lpstr>
      <vt:lpstr>MODULES DESCRIPTION</vt:lpstr>
      <vt:lpstr>MODULES DESCRIPTION</vt:lpstr>
      <vt:lpstr>MODULES DESCRIPTION</vt:lpstr>
      <vt:lpstr>MODULES DESCRIPTION</vt:lpstr>
      <vt:lpstr>MODULES DESCRIPTION</vt:lpstr>
      <vt:lpstr>MODULES DESCRIPTION</vt:lpstr>
      <vt:lpstr>SAMPLE OUTPUT</vt:lpstr>
      <vt:lpstr>SAMPLE OUTPUT (SCREENSHOTS)</vt:lpstr>
      <vt:lpstr>SAMPLE OUTPUT (SCREENSHOTS)</vt:lpstr>
      <vt:lpstr>SAMPLE OUTPUT (SCREENSHOTS)</vt:lpstr>
      <vt:lpstr>SAMPLE OUTPUT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chandrakowshik8@gmail.com</cp:lastModifiedBy>
  <cp:revision>115</cp:revision>
  <dcterms:created xsi:type="dcterms:W3CDTF">2019-11-06T07:48:00Z</dcterms:created>
  <dcterms:modified xsi:type="dcterms:W3CDTF">2025-10-28T05:56:09Z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