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6265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066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15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323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1641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1395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1434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264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36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233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778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9385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512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29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39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637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492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3/15/2024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71146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7282"/>
            <a:ext cx="12192000" cy="7196305"/>
          </a:xfrm>
          <a:prstGeom prst="rect">
            <a:avLst/>
          </a:prstGeom>
        </p:spPr>
      </p:pic>
      <p:sp>
        <p:nvSpPr>
          <p:cNvPr id="3" name="Subtitle 2"/>
          <p:cNvSpPr>
            <a:spLocks noGrp="1"/>
          </p:cNvSpPr>
          <p:nvPr>
            <p:ph type="subTitle" idx="1"/>
          </p:nvPr>
        </p:nvSpPr>
        <p:spPr>
          <a:xfrm>
            <a:off x="-826212" y="2943728"/>
            <a:ext cx="8689976" cy="1447801"/>
          </a:xfrm>
        </p:spPr>
        <p:txBody>
          <a:bodyPr>
            <a:noAutofit/>
          </a:bodyPr>
          <a:lstStyle/>
          <a:p>
            <a:r>
              <a:rPr lang="en-US" sz="5400" b="1" dirty="0" smtClean="0">
                <a:solidFill>
                  <a:schemeClr val="bg1"/>
                </a:solidFill>
                <a:latin typeface="Arial Black" panose="020B0A04020102020204" pitchFamily="34" charset="0"/>
              </a:rPr>
              <a:t> </a:t>
            </a:r>
            <a:r>
              <a:rPr lang="en-US" sz="5400" b="1" u="sng" dirty="0" smtClean="0">
                <a:solidFill>
                  <a:schemeClr val="bg1"/>
                </a:solidFill>
                <a:latin typeface="Arial Black" panose="020B0A04020102020204" pitchFamily="34" charset="0"/>
              </a:rPr>
              <a:t>cyber crime</a:t>
            </a:r>
          </a:p>
          <a:p>
            <a:pPr algn="l"/>
            <a:r>
              <a:rPr lang="en-US" sz="1600" b="1" dirty="0" smtClean="0">
                <a:solidFill>
                  <a:schemeClr val="accent4">
                    <a:lumMod val="60000"/>
                    <a:lumOff val="40000"/>
                  </a:schemeClr>
                </a:solidFill>
                <a:latin typeface="Arial Black" panose="020B0A04020102020204" pitchFamily="34" charset="0"/>
              </a:rPr>
              <a:t>              </a:t>
            </a:r>
            <a:r>
              <a:rPr lang="en-US" sz="1600" b="1" dirty="0" smtClean="0">
                <a:solidFill>
                  <a:schemeClr val="accent4">
                    <a:lumMod val="60000"/>
                    <a:lumOff val="40000"/>
                  </a:schemeClr>
                </a:solidFill>
                <a:latin typeface="Arial Black" panose="020B0A04020102020204" pitchFamily="34" charset="0"/>
              </a:rPr>
              <a:t>student name : </a:t>
            </a:r>
            <a:r>
              <a:rPr lang="en-US" sz="1600" b="1" dirty="0" err="1" smtClean="0">
                <a:solidFill>
                  <a:schemeClr val="accent4">
                    <a:lumMod val="60000"/>
                    <a:lumOff val="40000"/>
                  </a:schemeClr>
                </a:solidFill>
                <a:latin typeface="Arial Black" panose="020B0A04020102020204" pitchFamily="34" charset="0"/>
              </a:rPr>
              <a:t>c.chandrakrishnan</a:t>
            </a:r>
            <a:endParaRPr lang="en-US" sz="1600" b="1" dirty="0" smtClean="0">
              <a:solidFill>
                <a:schemeClr val="accent4">
                  <a:lumMod val="60000"/>
                  <a:lumOff val="40000"/>
                </a:schemeClr>
              </a:solidFill>
              <a:latin typeface="Arial Black" panose="020B0A04020102020204" pitchFamily="34" charset="0"/>
            </a:endParaRPr>
          </a:p>
          <a:p>
            <a:pPr algn="l"/>
            <a:r>
              <a:rPr lang="en-US" sz="1600" b="1" dirty="0" smtClean="0">
                <a:solidFill>
                  <a:schemeClr val="accent4">
                    <a:lumMod val="60000"/>
                    <a:lumOff val="40000"/>
                  </a:schemeClr>
                </a:solidFill>
                <a:latin typeface="Arial Black" panose="020B0A04020102020204" pitchFamily="34" charset="0"/>
              </a:rPr>
              <a:t>              College name : the </a:t>
            </a:r>
            <a:r>
              <a:rPr lang="en-US" sz="1600" b="1" dirty="0" err="1" smtClean="0">
                <a:solidFill>
                  <a:schemeClr val="accent4">
                    <a:lumMod val="60000"/>
                    <a:lumOff val="40000"/>
                  </a:schemeClr>
                </a:solidFill>
                <a:latin typeface="Arial Black" panose="020B0A04020102020204" pitchFamily="34" charset="0"/>
              </a:rPr>
              <a:t>kavery</a:t>
            </a:r>
            <a:r>
              <a:rPr lang="en-US" sz="1600" b="1" dirty="0" smtClean="0">
                <a:solidFill>
                  <a:schemeClr val="accent4">
                    <a:lumMod val="60000"/>
                    <a:lumOff val="40000"/>
                  </a:schemeClr>
                </a:solidFill>
                <a:latin typeface="Arial Black" panose="020B0A04020102020204" pitchFamily="34" charset="0"/>
              </a:rPr>
              <a:t> engineering college</a:t>
            </a:r>
          </a:p>
          <a:p>
            <a:pPr algn="l"/>
            <a:r>
              <a:rPr lang="en-US" sz="1600" b="1" dirty="0" smtClean="0">
                <a:solidFill>
                  <a:schemeClr val="accent4">
                    <a:lumMod val="60000"/>
                    <a:lumOff val="40000"/>
                  </a:schemeClr>
                </a:solidFill>
                <a:latin typeface="Arial Black" panose="020B0A04020102020204" pitchFamily="34" charset="0"/>
              </a:rPr>
              <a:t>              Department : computer science and engineering</a:t>
            </a:r>
            <a:endParaRPr lang="en-US" sz="1600" b="1" dirty="0" smtClean="0">
              <a:solidFill>
                <a:schemeClr val="accent4">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243778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135192"/>
            <a:ext cx="10364451" cy="1471539"/>
          </a:xfrm>
        </p:spPr>
        <p:txBody>
          <a:bodyPr>
            <a:normAutofit/>
          </a:bodyPr>
          <a:lstStyle/>
          <a:p>
            <a:r>
              <a:rPr lang="en-US" sz="2800" b="1" u="sng" cap="none" dirty="0" smtClean="0">
                <a:solidFill>
                  <a:srgbClr val="7030A0"/>
                </a:solidFill>
                <a:latin typeface="Arial Black" panose="020B0A04020102020204" pitchFamily="34" charset="0"/>
              </a:rPr>
              <a:t>Result</a:t>
            </a:r>
            <a:endParaRPr lang="en-US" sz="2800" b="1" u="sng" cap="none" dirty="0">
              <a:solidFill>
                <a:srgbClr val="7030A0"/>
              </a:solidFill>
              <a:latin typeface="Arial Black" panose="020B0A04020102020204" pitchFamily="34" charset="0"/>
            </a:endParaRPr>
          </a:p>
        </p:txBody>
      </p:sp>
      <p:pic>
        <p:nvPicPr>
          <p:cNvPr id="4" name="Picture 3"/>
          <p:cNvPicPr>
            <a:picLocks noChangeAspect="1"/>
          </p:cNvPicPr>
          <p:nvPr/>
        </p:nvPicPr>
        <p:blipFill rotWithShape="1">
          <a:blip r:embed="rId2"/>
          <a:srcRect l="15322" t="11000" r="9464" b="4714"/>
          <a:stretch/>
        </p:blipFill>
        <p:spPr>
          <a:xfrm>
            <a:off x="2364377" y="2560322"/>
            <a:ext cx="8190412" cy="3441840"/>
          </a:xfrm>
          <a:prstGeom prst="rect">
            <a:avLst/>
          </a:prstGeom>
          <a:ln>
            <a:noFill/>
          </a:ln>
          <a:effectLst>
            <a:outerShdw blurRad="127000" dist="38100" dir="2700000" algn="ctr">
              <a:srgbClr val="000000">
                <a:alpha val="45000"/>
              </a:srgbClr>
            </a:outerShdw>
            <a:reflection blurRad="6350" stA="50000" endA="300" endPos="38500" dist="50800" dir="5400000" sy="-100000" algn="bl" rotWithShape="0"/>
            <a:softEdge rad="31750"/>
          </a:effectLst>
          <a:scene3d>
            <a:camera prst="perspectiveFront" fov="2700000">
              <a:rot lat="20376000" lon="1938000" rev="20112001"/>
            </a:camera>
            <a:lightRig rig="soft" dir="t">
              <a:rot lat="0" lon="0" rev="0"/>
            </a:lightRig>
          </a:scene3d>
          <a:sp3d prstMaterial="translucentPowder">
            <a:bevelT w="203200" h="50800" prst="softRound"/>
          </a:sp3d>
        </p:spPr>
      </p:pic>
      <p:sp>
        <p:nvSpPr>
          <p:cNvPr id="3" name="Content Placeholder 2"/>
          <p:cNvSpPr>
            <a:spLocks noGrp="1"/>
          </p:cNvSpPr>
          <p:nvPr>
            <p:ph sz="quarter" idx="13"/>
          </p:nvPr>
        </p:nvSpPr>
        <p:spPr>
          <a:xfrm>
            <a:off x="913774" y="1724298"/>
            <a:ext cx="10363826" cy="4794068"/>
          </a:xfrm>
        </p:spPr>
        <p:txBody>
          <a:bodyPr>
            <a:normAutofit/>
          </a:bodyPr>
          <a:lstStyle/>
          <a:p>
            <a:pPr marL="0" indent="0">
              <a:buNone/>
            </a:pPr>
            <a:r>
              <a:rPr lang="en-US" sz="1900" cap="none" dirty="0" smtClean="0">
                <a:latin typeface="Arial Nova" panose="020B0504020202020204" pitchFamily="34" charset="0"/>
              </a:rPr>
              <a:t>      The </a:t>
            </a:r>
            <a:r>
              <a:rPr lang="en-US" sz="1900" cap="none" dirty="0">
                <a:latin typeface="Arial Nova" panose="020B0504020202020204" pitchFamily="34" charset="0"/>
              </a:rPr>
              <a:t>result of addressing various types of cybercrime involves reducing the frequency and impact of cyber attacks, protecting sensitive information, and maintaining the integrity and availability of digital assets</a:t>
            </a:r>
          </a:p>
          <a:p>
            <a:pPr marL="0" indent="0">
              <a:buNone/>
            </a:pPr>
            <a:r>
              <a:rPr lang="en-US" sz="1900" cap="none" dirty="0" smtClean="0">
                <a:latin typeface="Arial Nova" panose="020B0504020202020204" pitchFamily="34" charset="0"/>
              </a:rPr>
              <a:t>         Overall</a:t>
            </a:r>
            <a:r>
              <a:rPr lang="en-US" sz="1900" cap="none" dirty="0">
                <a:latin typeface="Arial Nova" panose="020B0504020202020204" pitchFamily="34" charset="0"/>
              </a:rPr>
              <a:t>, addressing various types of cybercrime leads to a safer and more secure digital environment, fostering innovation, economic growth, and societal well-being in the digital age.</a:t>
            </a:r>
          </a:p>
        </p:txBody>
      </p:sp>
    </p:spTree>
    <p:extLst>
      <p:ext uri="{BB962C8B-B14F-4D97-AF65-F5344CB8AC3E}">
        <p14:creationId xmlns:p14="http://schemas.microsoft.com/office/powerpoint/2010/main" val="37952546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769" y="0"/>
            <a:ext cx="10364451" cy="1596177"/>
          </a:xfrm>
        </p:spPr>
        <p:txBody>
          <a:bodyPr>
            <a:normAutofit/>
          </a:bodyPr>
          <a:lstStyle/>
          <a:p>
            <a:r>
              <a:rPr lang="en-US" sz="2800" b="1" u="sng" cap="none" dirty="0" smtClean="0">
                <a:solidFill>
                  <a:srgbClr val="7030A0"/>
                </a:solidFill>
                <a:latin typeface="Arial Black" panose="020B0A04020102020204" pitchFamily="34" charset="0"/>
              </a:rPr>
              <a:t>Conclusion</a:t>
            </a:r>
            <a:endParaRPr lang="en-US" sz="2800" b="1" u="sng" cap="none" dirty="0">
              <a:solidFill>
                <a:srgbClr val="7030A0"/>
              </a:solidFill>
              <a:latin typeface="Arial Black" panose="020B0A04020102020204" pitchFamily="34" charset="0"/>
            </a:endParaRP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artisticMosiaicBubbles/>
                    </a14:imgEffect>
                  </a14:imgLayer>
                </a14:imgProps>
              </a:ext>
              <a:ext uri="{28A0092B-C50C-407E-A947-70E740481C1C}">
                <a14:useLocalDpi xmlns:a14="http://schemas.microsoft.com/office/drawing/2010/main" val="0"/>
              </a:ext>
            </a:extLst>
          </a:blip>
          <a:stretch>
            <a:fillRect/>
          </a:stretch>
        </p:blipFill>
        <p:spPr>
          <a:xfrm>
            <a:off x="4632680" y="2123686"/>
            <a:ext cx="4001997" cy="4001997"/>
          </a:xfrm>
          <a:prstGeom prst="rect">
            <a:avLst/>
          </a:prstGeom>
          <a:ln w="34925">
            <a:solidFill>
              <a:srgbClr val="FFFFFF"/>
            </a:solidFill>
          </a:ln>
          <a:effectLst>
            <a:outerShdw blurRad="317500" dir="2700000" algn="ctr">
              <a:srgbClr val="000000">
                <a:alpha val="43000"/>
              </a:srgbClr>
            </a:outerShdw>
            <a:reflection blurRad="6350" stA="52000" endA="300" endPos="35000" dir="5400000" sy="-100000" algn="bl" rotWithShape="0"/>
            <a:softEdge rad="317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3" name="Content Placeholder 2"/>
          <p:cNvSpPr>
            <a:spLocks noGrp="1"/>
          </p:cNvSpPr>
          <p:nvPr>
            <p:ph sz="quarter" idx="13"/>
          </p:nvPr>
        </p:nvSpPr>
        <p:spPr>
          <a:xfrm>
            <a:off x="913775" y="1596177"/>
            <a:ext cx="10363826" cy="4347216"/>
          </a:xfrm>
        </p:spPr>
        <p:txBody>
          <a:bodyPr>
            <a:noAutofit/>
          </a:bodyPr>
          <a:lstStyle/>
          <a:p>
            <a:pPr marL="0" indent="0">
              <a:buNone/>
            </a:pPr>
            <a:r>
              <a:rPr lang="en-US" sz="1900" cap="none" dirty="0">
                <a:latin typeface="Arial Nova" panose="020B0504020202020204" pitchFamily="34" charset="0"/>
              </a:rPr>
              <a:t>      In conclusion, addressing the myriad types of cybercrime requires a multifaceted approach encompassing technological, regulatory, educational, and collaborative strategies. By acknowledging the dynamic and interconnected nature of cyber threats, individuals, organizations, and governments can work together to mitigate risks and enhance cybersecurity resilience.</a:t>
            </a:r>
          </a:p>
          <a:p>
            <a:pPr marL="0" indent="0">
              <a:buNone/>
            </a:pPr>
            <a:endParaRPr lang="en-US" sz="1900" cap="none" dirty="0">
              <a:latin typeface="Arial Nova" panose="020B0504020202020204" pitchFamily="34" charset="0"/>
            </a:endParaRPr>
          </a:p>
          <a:p>
            <a:pPr marL="0" indent="0">
              <a:buNone/>
            </a:pPr>
            <a:r>
              <a:rPr lang="en-US" sz="1900" cap="none" dirty="0">
                <a:latin typeface="Arial Nova" panose="020B0504020202020204" pitchFamily="34" charset="0"/>
              </a:rPr>
              <a:t>     Through effective education and awareness initiatives, coupled with robust technical solutions and proactive risk management strategies, the impact of cybercrime can be significantly reduced. Moreover, fostering a culture of cybersecurity, promoting information sharing and collaboration, and staying vigilant against emerging threats are essential elements in safeguarding digital assets and protecting against various forms of cyber attacks.</a:t>
            </a:r>
          </a:p>
          <a:p>
            <a:pPr marL="0" indent="0">
              <a:buNone/>
            </a:pPr>
            <a:endParaRPr lang="en-US" sz="1900" cap="none" dirty="0">
              <a:latin typeface="Arial Nova" panose="020B0504020202020204" pitchFamily="34" charset="0"/>
            </a:endParaRPr>
          </a:p>
          <a:p>
            <a:pPr marL="0" indent="0">
              <a:buNone/>
            </a:pPr>
            <a:r>
              <a:rPr lang="en-US" sz="1900" cap="none" dirty="0">
                <a:latin typeface="Arial Nova" panose="020B0504020202020204" pitchFamily="34" charset="0"/>
              </a:rPr>
              <a:t>   </a:t>
            </a:r>
          </a:p>
        </p:txBody>
      </p:sp>
    </p:spTree>
    <p:extLst>
      <p:ext uri="{BB962C8B-B14F-4D97-AF65-F5344CB8AC3E}">
        <p14:creationId xmlns:p14="http://schemas.microsoft.com/office/powerpoint/2010/main" val="3513587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149" y="109065"/>
            <a:ext cx="10364451" cy="1748575"/>
          </a:xfrm>
        </p:spPr>
        <p:txBody>
          <a:bodyPr>
            <a:normAutofit/>
          </a:bodyPr>
          <a:lstStyle/>
          <a:p>
            <a:r>
              <a:rPr lang="en-US" sz="2800" b="1" u="sng" cap="none" dirty="0">
                <a:solidFill>
                  <a:srgbClr val="7030A0"/>
                </a:solidFill>
                <a:latin typeface="Arial Black" panose="020B0A04020102020204" pitchFamily="34" charset="0"/>
              </a:rPr>
              <a:t>Future scope</a:t>
            </a:r>
          </a:p>
        </p:txBody>
      </p:sp>
      <p:sp>
        <p:nvSpPr>
          <p:cNvPr id="5" name="Content Placeholder 4"/>
          <p:cNvSpPr>
            <a:spLocks noGrp="1"/>
          </p:cNvSpPr>
          <p:nvPr>
            <p:ph sz="quarter" idx="13"/>
          </p:nvPr>
        </p:nvSpPr>
        <p:spPr>
          <a:xfrm>
            <a:off x="913149" y="1857640"/>
            <a:ext cx="10363826" cy="4699914"/>
          </a:xfrm>
        </p:spPr>
        <p:txBody>
          <a:bodyPr>
            <a:normAutofit/>
          </a:bodyPr>
          <a:lstStyle/>
          <a:p>
            <a:pPr marL="0" indent="0">
              <a:buNone/>
            </a:pPr>
            <a:r>
              <a:rPr lang="en-US" sz="1900" cap="none" dirty="0">
                <a:latin typeface="Arial Nova" panose="020B0504020202020204" pitchFamily="34" charset="0"/>
              </a:rPr>
              <a:t>The future scope of </a:t>
            </a:r>
            <a:r>
              <a:rPr lang="en-US" sz="1900" cap="none" dirty="0" err="1">
                <a:latin typeface="Arial Nova" panose="020B0504020202020204" pitchFamily="34" charset="0"/>
              </a:rPr>
              <a:t>cyercrime</a:t>
            </a:r>
            <a:r>
              <a:rPr lang="en-US" sz="1900" cap="none" dirty="0">
                <a:latin typeface="Arial Nova" panose="020B0504020202020204" pitchFamily="34" charset="0"/>
              </a:rPr>
              <a:t> is expected to evolve </a:t>
            </a:r>
            <a:r>
              <a:rPr lang="en-US" sz="1900" cap="none" dirty="0" err="1">
                <a:latin typeface="Arial Nova" panose="020B0504020202020204" pitchFamily="34" charset="0"/>
              </a:rPr>
              <a:t>intanden</a:t>
            </a:r>
            <a:r>
              <a:rPr lang="en-US" sz="1900" cap="none" dirty="0">
                <a:latin typeface="Arial Nova" panose="020B0504020202020204" pitchFamily="34" charset="0"/>
              </a:rPr>
              <a:t> with advancements in technology, changes in socio-economic dynamics, and emerging trends in the digital landscape. Here are some potential scopes:</a:t>
            </a:r>
          </a:p>
          <a:p>
            <a:pPr marL="0" indent="0">
              <a:buNone/>
            </a:pPr>
            <a:r>
              <a:rPr lang="en-US" sz="1900" cap="none" dirty="0">
                <a:latin typeface="Arial Nova" panose="020B0504020202020204" pitchFamily="34" charset="0"/>
              </a:rPr>
              <a:t>1</a:t>
            </a:r>
            <a:r>
              <a:rPr lang="en-US" sz="1900" cap="none" dirty="0" smtClean="0">
                <a:solidFill>
                  <a:srgbClr val="C00000"/>
                </a:solidFill>
                <a:latin typeface="Arial Nova" panose="020B0504020202020204" pitchFamily="34" charset="0"/>
              </a:rPr>
              <a:t>.*Advanced </a:t>
            </a:r>
            <a:r>
              <a:rPr lang="en-US" sz="1900" cap="none" dirty="0">
                <a:solidFill>
                  <a:srgbClr val="C00000"/>
                </a:solidFill>
                <a:latin typeface="Arial Nova" panose="020B0504020202020204" pitchFamily="34" charset="0"/>
              </a:rPr>
              <a:t>persistent threats*: </a:t>
            </a:r>
            <a:r>
              <a:rPr lang="en-US" sz="1900" cap="none" dirty="0">
                <a:latin typeface="Arial Nova" panose="020B0504020202020204" pitchFamily="34" charset="0"/>
              </a:rPr>
              <a:t>with the increasing sophistication of cyber attackers. APTs are likely to become more prevalent </a:t>
            </a:r>
            <a:r>
              <a:rPr lang="en-US" sz="1900" cap="none" dirty="0" err="1">
                <a:latin typeface="Arial Nova" panose="020B0504020202020204" pitchFamily="34" charset="0"/>
              </a:rPr>
              <a:t>targetting</a:t>
            </a:r>
            <a:r>
              <a:rPr lang="en-US" sz="1900" cap="none" dirty="0">
                <a:latin typeface="Arial Nova" panose="020B0504020202020204" pitchFamily="34" charset="0"/>
              </a:rPr>
              <a:t> high-value </a:t>
            </a:r>
            <a:r>
              <a:rPr lang="en-US" sz="1900" cap="none" dirty="0" err="1">
                <a:latin typeface="Arial Nova" panose="020B0504020202020204" pitchFamily="34" charset="0"/>
              </a:rPr>
              <a:t>assests</a:t>
            </a:r>
            <a:r>
              <a:rPr lang="en-US" sz="1900" cap="none" dirty="0">
                <a:latin typeface="Arial Nova" panose="020B0504020202020204" pitchFamily="34" charset="0"/>
              </a:rPr>
              <a:t> and organizations over extended periods, often with nation-state backing or organized crime syndicates.</a:t>
            </a:r>
          </a:p>
          <a:p>
            <a:pPr marL="0" indent="0">
              <a:buNone/>
            </a:pPr>
            <a:r>
              <a:rPr lang="en-US" sz="1900" cap="none" dirty="0">
                <a:latin typeface="Arial Nova" panose="020B0504020202020204" pitchFamily="34" charset="0"/>
              </a:rPr>
              <a:t>2</a:t>
            </a:r>
            <a:r>
              <a:rPr lang="en-US" sz="1900" cap="none" dirty="0">
                <a:solidFill>
                  <a:srgbClr val="C00000"/>
                </a:solidFill>
                <a:latin typeface="Arial Nova" panose="020B0504020202020204" pitchFamily="34" charset="0"/>
              </a:rPr>
              <a:t>.* IOT exploitation *: </a:t>
            </a:r>
            <a:r>
              <a:rPr lang="en-US" sz="1900" cap="none" dirty="0">
                <a:latin typeface="Arial Nova" panose="020B0504020202020204" pitchFamily="34" charset="0"/>
              </a:rPr>
              <a:t>As the internet of things ecosystem continues to expand ,cybercriminals may increasingly target vulnerable IOT devices to launch large scale attacks disrupt critical infrastructure and compromise </a:t>
            </a:r>
            <a:r>
              <a:rPr lang="en-US" sz="1900" cap="none" dirty="0" err="1">
                <a:latin typeface="Arial Nova" panose="020B0504020202020204" pitchFamily="34" charset="0"/>
              </a:rPr>
              <a:t>pivacy</a:t>
            </a:r>
            <a:r>
              <a:rPr lang="en-US" sz="1900" cap="none" dirty="0">
                <a:latin typeface="Arial Nova" panose="020B0504020202020204" pitchFamily="34" charset="0"/>
              </a:rPr>
              <a:t> and security.</a:t>
            </a:r>
          </a:p>
        </p:txBody>
      </p:sp>
    </p:spTree>
    <p:extLst>
      <p:ext uri="{BB962C8B-B14F-4D97-AF65-F5344CB8AC3E}">
        <p14:creationId xmlns:p14="http://schemas.microsoft.com/office/powerpoint/2010/main" val="345757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cap="none" dirty="0" smtClean="0">
                <a:solidFill>
                  <a:srgbClr val="7030A0"/>
                </a:solidFill>
                <a:latin typeface="Arial Black" panose="020B0A04020102020204" pitchFamily="34" charset="0"/>
              </a:rPr>
              <a:t>References</a:t>
            </a:r>
            <a:endParaRPr lang="en-US" sz="2800" b="1" u="sng" cap="none" dirty="0">
              <a:solidFill>
                <a:srgbClr val="7030A0"/>
              </a:solidFill>
              <a:latin typeface="Arial Black" panose="020B0A04020102020204" pitchFamily="34" charset="0"/>
            </a:endParaRPr>
          </a:p>
        </p:txBody>
      </p:sp>
      <p:pic>
        <p:nvPicPr>
          <p:cNvPr id="5" name="Picture 4"/>
          <p:cNvPicPr>
            <a:picLocks noChangeAspect="1"/>
          </p:cNvPicPr>
          <p:nvPr/>
        </p:nvPicPr>
        <p:blipFill>
          <a:blip r:embed="rId2"/>
          <a:stretch>
            <a:fillRect/>
          </a:stretch>
        </p:blipFill>
        <p:spPr>
          <a:xfrm>
            <a:off x="913774" y="2367091"/>
            <a:ext cx="4507312" cy="3722639"/>
          </a:xfrm>
          <a:prstGeom prst="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3" name="Content Placeholder 2"/>
          <p:cNvSpPr>
            <a:spLocks noGrp="1"/>
          </p:cNvSpPr>
          <p:nvPr>
            <p:ph sz="quarter" idx="13"/>
          </p:nvPr>
        </p:nvSpPr>
        <p:spPr/>
        <p:txBody>
          <a:bodyPr>
            <a:normAutofit/>
          </a:bodyPr>
          <a:lstStyle/>
          <a:p>
            <a:pPr marL="2743200" lvl="6" indent="0">
              <a:buNone/>
            </a:pPr>
            <a:r>
              <a:rPr lang="en-US" sz="1900" cap="none" dirty="0" smtClean="0">
                <a:latin typeface="Arial Nova" panose="020B0504020202020204" pitchFamily="34" charset="0"/>
              </a:rPr>
              <a:t>       Provide </a:t>
            </a:r>
            <a:r>
              <a:rPr lang="en-US" sz="1900" cap="none" dirty="0">
                <a:latin typeface="Arial Nova" panose="020B0504020202020204" pitchFamily="34" charset="0"/>
              </a:rPr>
              <a:t>a comprehensive list of references, including academic papers, industry reports, books, and online resources, to support the content presented in the presentation. Ensure proper citation format and adherence to copyright regulations</a:t>
            </a:r>
          </a:p>
        </p:txBody>
      </p:sp>
    </p:spTree>
    <p:extLst>
      <p:ext uri="{BB962C8B-B14F-4D97-AF65-F5344CB8AC3E}">
        <p14:creationId xmlns:p14="http://schemas.microsoft.com/office/powerpoint/2010/main" val="732744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sz="quarter" idx="13"/>
          </p:nvPr>
        </p:nvPicPr>
        <p:blipFill>
          <a:blip r:embed="rId2"/>
          <a:stretch>
            <a:fillRect/>
          </a:stretch>
        </p:blipFill>
        <p:spPr>
          <a:xfrm>
            <a:off x="2220686" y="1144738"/>
            <a:ext cx="7223759" cy="4811993"/>
          </a:xfrm>
          <a:prstGeom prst="rect">
            <a:avLst/>
          </a:prstGeom>
          <a:ln>
            <a:noFill/>
          </a:ln>
          <a:effectLst/>
          <a:scene3d>
            <a:camera prst="orthographicFront">
              <a:rot lat="0" lon="0" rev="0"/>
            </a:camera>
            <a:lightRig rig="glow" dir="t">
              <a:rot lat="0" lon="0" rev="14100000"/>
            </a:lightRig>
          </a:scene3d>
          <a:sp3d prstMaterial="softEdge">
            <a:bevelT w="127000" prst="artDeco"/>
          </a:sp3d>
        </p:spPr>
      </p:pic>
    </p:spTree>
    <p:extLst>
      <p:ext uri="{BB962C8B-B14F-4D97-AF65-F5344CB8AC3E}">
        <p14:creationId xmlns:p14="http://schemas.microsoft.com/office/powerpoint/2010/main" val="3047849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err="1" smtClean="0">
                <a:solidFill>
                  <a:schemeClr val="accent4">
                    <a:lumMod val="50000"/>
                  </a:schemeClr>
                </a:solidFill>
                <a:latin typeface="Bodoni MT Black" panose="02070A03080606020203" pitchFamily="18" charset="0"/>
              </a:rPr>
              <a:t>OUTline</a:t>
            </a:r>
            <a:endParaRPr lang="en-US" u="sng" dirty="0">
              <a:solidFill>
                <a:schemeClr val="accent4">
                  <a:lumMod val="50000"/>
                </a:schemeClr>
              </a:solidFill>
              <a:latin typeface="Bodoni MT Black" panose="02070A03080606020203" pitchFamily="18" charset="0"/>
            </a:endParaRPr>
          </a:p>
        </p:txBody>
      </p:sp>
      <p:sp>
        <p:nvSpPr>
          <p:cNvPr id="5" name="Content Placeholder 4"/>
          <p:cNvSpPr>
            <a:spLocks noGrp="1"/>
          </p:cNvSpPr>
          <p:nvPr>
            <p:ph sz="quarter" idx="13"/>
          </p:nvPr>
        </p:nvSpPr>
        <p:spPr/>
        <p:txBody>
          <a:bodyPr>
            <a:normAutofit/>
          </a:bodyPr>
          <a:lstStyle/>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Problem statement</a:t>
            </a:r>
            <a:endParaRPr lang="en-US" sz="1600" b="1" dirty="0">
              <a:latin typeface="Cambria" panose="02040503050406030204" pitchFamily="18" charset="0"/>
              <a:ea typeface="Cambria" panose="02040503050406030204" pitchFamily="18" charset="0"/>
              <a:cs typeface="Calibri" panose="020F0502020204030204" pitchFamily="34" charset="0"/>
            </a:endParaRP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Proposed system / solution</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System development approach</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Algorithm &amp; deployment</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result</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Conclusion</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Future scope</a:t>
            </a:r>
          </a:p>
          <a:p>
            <a:pPr>
              <a:buFont typeface="Courier New" panose="02070309020205020404" pitchFamily="49" charset="0"/>
              <a:buChar char="o"/>
            </a:pPr>
            <a:r>
              <a:rPr lang="en-US" sz="1600" b="1" dirty="0" smtClean="0">
                <a:latin typeface="Cambria" panose="02040503050406030204" pitchFamily="18" charset="0"/>
                <a:ea typeface="Cambria" panose="02040503050406030204" pitchFamily="18" charset="0"/>
                <a:cs typeface="Calibri" panose="020F0502020204030204" pitchFamily="34" charset="0"/>
              </a:rPr>
              <a:t>references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644" y="2468880"/>
            <a:ext cx="6134956" cy="3322319"/>
          </a:xfrm>
          <a:prstGeom prst="rect">
            <a:avLst/>
          </a:prstGeom>
        </p:spPr>
      </p:pic>
    </p:spTree>
    <p:extLst>
      <p:ext uri="{BB962C8B-B14F-4D97-AF65-F5344CB8AC3E}">
        <p14:creationId xmlns:p14="http://schemas.microsoft.com/office/powerpoint/2010/main" val="4135694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cap="none" dirty="0" smtClean="0">
                <a:solidFill>
                  <a:srgbClr val="7030A0"/>
                </a:solidFill>
                <a:latin typeface="Arial Black" panose="020B0A04020102020204" pitchFamily="34" charset="0"/>
              </a:rPr>
              <a:t>Problem Statement</a:t>
            </a:r>
            <a:endParaRPr lang="en-US" sz="2800" b="1" u="sng" cap="none" dirty="0">
              <a:solidFill>
                <a:srgbClr val="7030A0"/>
              </a:solidFill>
              <a:latin typeface="Arial Black" panose="020B0A04020102020204" pitchFamily="34" charset="0"/>
            </a:endParaRPr>
          </a:p>
        </p:txBody>
      </p:sp>
      <p:sp>
        <p:nvSpPr>
          <p:cNvPr id="4" name="Content Placeholder 3"/>
          <p:cNvSpPr>
            <a:spLocks noGrp="1"/>
          </p:cNvSpPr>
          <p:nvPr>
            <p:ph sz="quarter" idx="13"/>
          </p:nvPr>
        </p:nvSpPr>
        <p:spPr/>
        <p:txBody>
          <a:bodyPr>
            <a:normAutofit/>
          </a:bodyPr>
          <a:lstStyle/>
          <a:p>
            <a:r>
              <a:rPr lang="en-US" cap="none" dirty="0" smtClean="0">
                <a:latin typeface="Arial Nova" panose="020B0504020202020204" pitchFamily="34" charset="0"/>
              </a:rPr>
              <a:t>The escalating prevalence and sophistication of cybercrime pose significant challenges to individuals, businesses, and governments worldwide. </a:t>
            </a:r>
          </a:p>
          <a:p>
            <a:r>
              <a:rPr lang="en-US" cap="none" dirty="0" smtClean="0">
                <a:latin typeface="Arial Nova" panose="020B0504020202020204" pitchFamily="34" charset="0"/>
              </a:rPr>
              <a:t>From data breaches and ransomware attacks to identity theft and online fraud, cybercriminals exploit vulnerabilities in digital systems to inflict financial losses, damage reputations, and compromise personal and sensitive information. </a:t>
            </a:r>
          </a:p>
          <a:p>
            <a:r>
              <a:rPr lang="en-US" cap="none" dirty="0" smtClean="0">
                <a:latin typeface="Arial Nova" panose="020B0504020202020204" pitchFamily="34" charset="0"/>
              </a:rPr>
              <a:t>Addressing the multifaceted nature of cybercrime requires comprehensive strategies that encompass technological innovation, regulatory frameworks, international cooperation, and public awareness</a:t>
            </a:r>
            <a:endParaRPr lang="en-US" cap="none" dirty="0">
              <a:latin typeface="Arial Nova" panose="020B0504020202020204" pitchFamily="34" charset="0"/>
            </a:endParaRPr>
          </a:p>
        </p:txBody>
      </p:sp>
    </p:spTree>
    <p:extLst>
      <p:ext uri="{BB962C8B-B14F-4D97-AF65-F5344CB8AC3E}">
        <p14:creationId xmlns:p14="http://schemas.microsoft.com/office/powerpoint/2010/main" val="17466957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88745" y="0"/>
            <a:ext cx="10364451" cy="1596177"/>
          </a:xfrm>
        </p:spPr>
        <p:txBody>
          <a:bodyPr>
            <a:normAutofit/>
          </a:bodyPr>
          <a:lstStyle/>
          <a:p>
            <a:r>
              <a:rPr lang="en-US" sz="2800" b="1" u="sng" cap="none" dirty="0">
                <a:solidFill>
                  <a:srgbClr val="7030A0"/>
                </a:solidFill>
                <a:latin typeface="Arial Black" panose="020B0A04020102020204" pitchFamily="34" charset="0"/>
              </a:rPr>
              <a:t>Proposed system</a:t>
            </a:r>
          </a:p>
        </p:txBody>
      </p:sp>
      <p:sp>
        <p:nvSpPr>
          <p:cNvPr id="6" name="Content Placeholder 5"/>
          <p:cNvSpPr>
            <a:spLocks noGrp="1"/>
          </p:cNvSpPr>
          <p:nvPr>
            <p:ph sz="quarter" idx="13"/>
          </p:nvPr>
        </p:nvSpPr>
        <p:spPr>
          <a:xfrm>
            <a:off x="600892" y="1269606"/>
            <a:ext cx="10975290" cy="5004923"/>
          </a:xfrm>
        </p:spPr>
        <p:txBody>
          <a:bodyPr>
            <a:noAutofit/>
          </a:bodyPr>
          <a:lstStyle/>
          <a:p>
            <a:pPr marL="0" indent="0">
              <a:lnSpc>
                <a:spcPct val="140000"/>
              </a:lnSpc>
              <a:buNone/>
            </a:pPr>
            <a:r>
              <a:rPr lang="en-US" cap="none" dirty="0" smtClean="0">
                <a:latin typeface="Arial Nova" panose="020B0504020202020204" pitchFamily="34" charset="0"/>
              </a:rPr>
              <a:t>  A </a:t>
            </a:r>
            <a:r>
              <a:rPr lang="en-US" cap="none" dirty="0">
                <a:latin typeface="Arial Nova" panose="020B0504020202020204" pitchFamily="34" charset="0"/>
              </a:rPr>
              <a:t>proposed solution for addressing various types of cybercrime involves implementing a multi-faceted approach:</a:t>
            </a:r>
          </a:p>
          <a:p>
            <a:pPr marL="0" indent="0">
              <a:lnSpc>
                <a:spcPct val="140000"/>
              </a:lnSpc>
              <a:buNone/>
            </a:pPr>
            <a:r>
              <a:rPr lang="en-US" cap="none" dirty="0">
                <a:latin typeface="Arial Nova" panose="020B0504020202020204" pitchFamily="34" charset="0"/>
              </a:rPr>
              <a:t>1. </a:t>
            </a:r>
            <a:r>
              <a:rPr lang="en-US" cap="none" dirty="0">
                <a:solidFill>
                  <a:schemeClr val="accent1">
                    <a:lumMod val="50000"/>
                  </a:schemeClr>
                </a:solidFill>
                <a:latin typeface="Arial Nova" panose="020B0504020202020204" pitchFamily="34" charset="0"/>
              </a:rPr>
              <a:t>*Education and Awareness*: </a:t>
            </a:r>
            <a:r>
              <a:rPr lang="en-US" cap="none" dirty="0">
                <a:latin typeface="Arial Nova" panose="020B0504020202020204" pitchFamily="34" charset="0"/>
              </a:rPr>
              <a:t>Educate individuals and organizations about the different types of cyber threats, their methods, and potential impacts. Promote cybersecurity best practices such as strong password management, recognizing phishing attempts, and updating software regularly.</a:t>
            </a:r>
          </a:p>
          <a:p>
            <a:pPr marL="0" indent="0">
              <a:lnSpc>
                <a:spcPct val="140000"/>
              </a:lnSpc>
              <a:buNone/>
            </a:pPr>
            <a:r>
              <a:rPr lang="en-US" cap="none" dirty="0">
                <a:latin typeface="Arial Nova" panose="020B0504020202020204" pitchFamily="34" charset="0"/>
              </a:rPr>
              <a:t>2. </a:t>
            </a:r>
            <a:r>
              <a:rPr lang="en-US" cap="none" dirty="0">
                <a:solidFill>
                  <a:schemeClr val="accent1">
                    <a:lumMod val="50000"/>
                  </a:schemeClr>
                </a:solidFill>
                <a:latin typeface="Arial Nova" panose="020B0504020202020204" pitchFamily="34" charset="0"/>
              </a:rPr>
              <a:t>*Technical Solutions*: </a:t>
            </a:r>
            <a:r>
              <a:rPr lang="en-US" cap="none" dirty="0">
                <a:latin typeface="Arial Nova" panose="020B0504020202020204" pitchFamily="34" charset="0"/>
              </a:rPr>
              <a:t>Develop and deploy advanced cybersecurity technologies such as firewalls, antivirus software, intrusion detection systems, and encryption tools to protect against various forms of cyber attacks.</a:t>
            </a:r>
          </a:p>
          <a:p>
            <a:pPr marL="0" indent="0">
              <a:lnSpc>
                <a:spcPct val="140000"/>
              </a:lnSpc>
              <a:buNone/>
            </a:pPr>
            <a:r>
              <a:rPr lang="en-US" cap="none" dirty="0">
                <a:latin typeface="Arial Nova" panose="020B0504020202020204" pitchFamily="34" charset="0"/>
              </a:rPr>
              <a:t>3. </a:t>
            </a:r>
            <a:r>
              <a:rPr lang="en-US" cap="none" dirty="0">
                <a:solidFill>
                  <a:schemeClr val="accent1">
                    <a:lumMod val="50000"/>
                  </a:schemeClr>
                </a:solidFill>
                <a:latin typeface="Arial Nova" panose="020B0504020202020204" pitchFamily="34" charset="0"/>
              </a:rPr>
              <a:t>*Legislation and Regulation*: </a:t>
            </a:r>
            <a:r>
              <a:rPr lang="en-US" cap="none" dirty="0">
                <a:latin typeface="Arial Nova" panose="020B0504020202020204" pitchFamily="34" charset="0"/>
              </a:rPr>
              <a:t>Enact and enforce laws and regulations that address cybercrime, including penalties for offenders. Foster international cooperation and collaboration to combat cyber threats across borders</a:t>
            </a:r>
            <a:r>
              <a:rPr lang="en-US" cap="none" dirty="0" smtClean="0">
                <a:latin typeface="Arial Nova" panose="020B0504020202020204" pitchFamily="34" charset="0"/>
              </a:rPr>
              <a:t>..</a:t>
            </a:r>
            <a:endParaRPr lang="en-US" cap="none" dirty="0">
              <a:latin typeface="Arial Nova" panose="020B0504020202020204" pitchFamily="34" charset="0"/>
            </a:endParaRPr>
          </a:p>
        </p:txBody>
      </p:sp>
    </p:spTree>
    <p:extLst>
      <p:ext uri="{BB962C8B-B14F-4D97-AF65-F5344CB8AC3E}">
        <p14:creationId xmlns:p14="http://schemas.microsoft.com/office/powerpoint/2010/main" val="8038814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0"/>
            <a:ext cx="10364451" cy="1596177"/>
          </a:xfrm>
        </p:spPr>
        <p:txBody>
          <a:bodyPr>
            <a:normAutofit/>
          </a:bodyPr>
          <a:lstStyle/>
          <a:p>
            <a:r>
              <a:rPr lang="en-US" sz="2800" b="1" u="sng" cap="none" dirty="0">
                <a:solidFill>
                  <a:srgbClr val="7030A0"/>
                </a:solidFill>
                <a:latin typeface="Arial Black" panose="020B0A04020102020204" pitchFamily="34" charset="0"/>
              </a:rPr>
              <a:t>System development approach</a:t>
            </a:r>
          </a:p>
        </p:txBody>
      </p:sp>
      <p:sp>
        <p:nvSpPr>
          <p:cNvPr id="3" name="Content Placeholder 2"/>
          <p:cNvSpPr>
            <a:spLocks noGrp="1"/>
          </p:cNvSpPr>
          <p:nvPr>
            <p:ph sz="quarter" idx="13"/>
          </p:nvPr>
        </p:nvSpPr>
        <p:spPr>
          <a:xfrm>
            <a:off x="913774" y="1201783"/>
            <a:ext cx="10363826" cy="4846320"/>
          </a:xfrm>
        </p:spPr>
        <p:txBody>
          <a:bodyPr>
            <a:noAutofit/>
          </a:bodyPr>
          <a:lstStyle/>
          <a:p>
            <a:pPr marL="0" indent="0">
              <a:buNone/>
            </a:pPr>
            <a:r>
              <a:rPr lang="en-US" cap="none" dirty="0" smtClean="0">
                <a:latin typeface="Arial Nova" panose="020B0504020202020204" pitchFamily="34" charset="0"/>
              </a:rPr>
              <a:t>    A </a:t>
            </a:r>
            <a:r>
              <a:rPr lang="en-US" cap="none" dirty="0">
                <a:latin typeface="Arial Nova" panose="020B0504020202020204" pitchFamily="34" charset="0"/>
              </a:rPr>
              <a:t>systemic approach to addressing various types of cybercrime involves considering the interconnected elements within the cyber ecosystem and developing holistic strategies to mitigate risks and enhance cybersecurity. Here's a breakdown of key components within a systemic approach:</a:t>
            </a:r>
          </a:p>
          <a:p>
            <a:pPr marL="0" indent="0">
              <a:buNone/>
            </a:pPr>
            <a:r>
              <a:rPr lang="en-US" cap="none" dirty="0" smtClean="0">
                <a:latin typeface="Arial Nova" panose="020B0504020202020204" pitchFamily="34" charset="0"/>
              </a:rPr>
              <a:t> 1</a:t>
            </a:r>
            <a:r>
              <a:rPr lang="en-US" cap="none" dirty="0">
                <a:latin typeface="Arial Nova" panose="020B0504020202020204" pitchFamily="34" charset="0"/>
              </a:rPr>
              <a:t>. </a:t>
            </a:r>
            <a:r>
              <a:rPr lang="en-US" cap="none" dirty="0">
                <a:solidFill>
                  <a:schemeClr val="accent1">
                    <a:lumMod val="50000"/>
                  </a:schemeClr>
                </a:solidFill>
                <a:latin typeface="Arial Nova" panose="020B0504020202020204" pitchFamily="34" charset="0"/>
              </a:rPr>
              <a:t>*Identifying Vulnerabilities*: </a:t>
            </a:r>
            <a:r>
              <a:rPr lang="en-US" cap="none" dirty="0">
                <a:latin typeface="Arial Nova" panose="020B0504020202020204" pitchFamily="34" charset="0"/>
              </a:rPr>
              <a:t>Conduct comprehensive assessments to identify vulnerabilities in hardware, software, networks, and human factors that could be exploited by cybercriminals. This includes assessing potential entry points, weak authentication mechanisms, and inadequate security configurations.</a:t>
            </a:r>
          </a:p>
          <a:p>
            <a:pPr marL="0" indent="0">
              <a:buNone/>
            </a:pPr>
            <a:r>
              <a:rPr lang="en-US" cap="none" dirty="0" smtClean="0">
                <a:latin typeface="Arial Nova" panose="020B0504020202020204" pitchFamily="34" charset="0"/>
              </a:rPr>
              <a:t> 2</a:t>
            </a:r>
            <a:r>
              <a:rPr lang="en-US" cap="none" dirty="0">
                <a:latin typeface="Arial Nova" panose="020B0504020202020204" pitchFamily="34" charset="0"/>
              </a:rPr>
              <a:t>. </a:t>
            </a:r>
            <a:r>
              <a:rPr lang="en-US" cap="none" dirty="0">
                <a:solidFill>
                  <a:schemeClr val="accent1">
                    <a:lumMod val="50000"/>
                  </a:schemeClr>
                </a:solidFill>
                <a:latin typeface="Arial Nova" panose="020B0504020202020204" pitchFamily="34" charset="0"/>
              </a:rPr>
              <a:t>*Risk Assessment and Management*: </a:t>
            </a:r>
            <a:r>
              <a:rPr lang="en-US" cap="none" dirty="0">
                <a:latin typeface="Arial Nova" panose="020B0504020202020204" pitchFamily="34" charset="0"/>
              </a:rPr>
              <a:t>Evaluate the potential impact and likelihood of different types of cyber threats and prioritize them based on their significance to the organization or society. Develop risk management strategies to mitigate identified risks, including risk avoidance, risk transfer, risk mitigation, and risk acceptance</a:t>
            </a:r>
            <a:r>
              <a:rPr lang="en-US" cap="none" dirty="0" smtClean="0">
                <a:latin typeface="Arial Nova" panose="020B0504020202020204" pitchFamily="34" charset="0"/>
              </a:rPr>
              <a:t>.</a:t>
            </a:r>
            <a:endParaRPr lang="en-US" cap="none" dirty="0">
              <a:latin typeface="Arial Nova" panose="020B0504020202020204" pitchFamily="34" charset="0"/>
            </a:endParaRPr>
          </a:p>
        </p:txBody>
      </p:sp>
    </p:spTree>
    <p:extLst>
      <p:ext uri="{BB962C8B-B14F-4D97-AF65-F5344CB8AC3E}">
        <p14:creationId xmlns:p14="http://schemas.microsoft.com/office/powerpoint/2010/main" val="2022733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704768" y="1416605"/>
            <a:ext cx="10363826" cy="4879692"/>
          </a:xfrm>
        </p:spPr>
        <p:txBody>
          <a:bodyPr>
            <a:normAutofit/>
          </a:bodyPr>
          <a:lstStyle/>
          <a:p>
            <a:pPr marL="0" indent="0">
              <a:buNone/>
            </a:pPr>
            <a:r>
              <a:rPr lang="en-US" cap="none" dirty="0">
                <a:latin typeface="Arial Nova" panose="020B0504020202020204" pitchFamily="34" charset="0"/>
              </a:rPr>
              <a:t>3. </a:t>
            </a:r>
            <a:r>
              <a:rPr lang="en-US" cap="none" dirty="0">
                <a:solidFill>
                  <a:schemeClr val="accent1">
                    <a:lumMod val="50000"/>
                  </a:schemeClr>
                </a:solidFill>
                <a:latin typeface="Arial Nova" panose="020B0504020202020204" pitchFamily="34" charset="0"/>
              </a:rPr>
              <a:t>*Multi-Layered Defense Mechanisms*: </a:t>
            </a:r>
            <a:r>
              <a:rPr lang="en-US" cap="none" dirty="0">
                <a:latin typeface="Arial Nova" panose="020B0504020202020204" pitchFamily="34" charset="0"/>
              </a:rPr>
              <a:t>Implement a multi-layered defense approach that includes preventive, detective, and corrective measures to address various stages of cyber attacks. This may involve deploying firewalls, intrusion detection systems, antivirus software, endpoint protection solutions, encryption technologies, and access controls</a:t>
            </a:r>
            <a:r>
              <a:rPr lang="en-US" cap="none" dirty="0" smtClean="0">
                <a:latin typeface="Arial Nova" panose="020B0504020202020204" pitchFamily="34" charset="0"/>
              </a:rPr>
              <a:t>.</a:t>
            </a:r>
          </a:p>
          <a:p>
            <a:pPr marL="0" indent="0">
              <a:buNone/>
            </a:pPr>
            <a:r>
              <a:rPr lang="en-US" cap="none" dirty="0">
                <a:solidFill>
                  <a:schemeClr val="accent1">
                    <a:lumMod val="50000"/>
                  </a:schemeClr>
                </a:solidFill>
                <a:latin typeface="Arial Nova" panose="020B0504020202020204" pitchFamily="34" charset="0"/>
              </a:rPr>
              <a:t>4.Cybersecurity Awareness and Training*: </a:t>
            </a:r>
            <a:r>
              <a:rPr lang="en-US" cap="none" dirty="0">
                <a:latin typeface="Arial Nova" panose="020B0504020202020204" pitchFamily="34" charset="0"/>
              </a:rPr>
              <a:t>Promote cybersecurity awareness and provide regular training to employees, stakeholders, and the general public to enhance their understanding of cyber threats, best practices, and their role in cybersecurity defense. This includes educating users about phishing, social engineering, secure password practices, and safe browsing habits.</a:t>
            </a:r>
          </a:p>
          <a:p>
            <a:pPr marL="0" indent="0">
              <a:buNone/>
            </a:pPr>
            <a:r>
              <a:rPr lang="en-US" cap="none" dirty="0" smtClean="0">
                <a:latin typeface="Arial Nova" panose="020B0504020202020204" pitchFamily="34" charset="0"/>
              </a:rPr>
              <a:t>      By </a:t>
            </a:r>
            <a:r>
              <a:rPr lang="en-US" cap="none" dirty="0">
                <a:latin typeface="Arial Nova" panose="020B0504020202020204" pitchFamily="34" charset="0"/>
              </a:rPr>
              <a:t>adopting a systemic approach that addresses the interconnected elements of the cyber ecosystem, organizations and society can better safeguard against various types of cybercrime and enhance overall cybersecurity resilience.</a:t>
            </a:r>
          </a:p>
          <a:p>
            <a:endParaRPr lang="en-US" dirty="0"/>
          </a:p>
        </p:txBody>
      </p:sp>
    </p:spTree>
    <p:extLst>
      <p:ext uri="{BB962C8B-B14F-4D97-AF65-F5344CB8AC3E}">
        <p14:creationId xmlns:p14="http://schemas.microsoft.com/office/powerpoint/2010/main" val="157130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3149" y="291947"/>
            <a:ext cx="10364451" cy="1353974"/>
          </a:xfrm>
        </p:spPr>
        <p:txBody>
          <a:bodyPr>
            <a:normAutofit/>
          </a:bodyPr>
          <a:lstStyle/>
          <a:p>
            <a:r>
              <a:rPr lang="en-US" sz="2800" b="1" u="sng" cap="none" dirty="0">
                <a:solidFill>
                  <a:srgbClr val="7030A0"/>
                </a:solidFill>
                <a:latin typeface="Arial Black" panose="020B0A04020102020204" pitchFamily="34" charset="0"/>
              </a:rPr>
              <a:t>Algorithm &amp; </a:t>
            </a:r>
            <a:r>
              <a:rPr lang="en-US" sz="2800" b="1" u="sng" cap="none" dirty="0" smtClean="0">
                <a:solidFill>
                  <a:srgbClr val="7030A0"/>
                </a:solidFill>
                <a:latin typeface="Arial Black" panose="020B0A04020102020204" pitchFamily="34" charset="0"/>
              </a:rPr>
              <a:t>Deployment</a:t>
            </a:r>
            <a:endParaRPr lang="en-US" sz="2800" b="1" u="sng" cap="none" dirty="0">
              <a:solidFill>
                <a:srgbClr val="7030A0"/>
              </a:solidFill>
              <a:latin typeface="Arial Black" panose="020B0A04020102020204" pitchFamily="34" charset="0"/>
            </a:endParaRPr>
          </a:p>
        </p:txBody>
      </p:sp>
      <p:sp>
        <p:nvSpPr>
          <p:cNvPr id="3" name="Content Placeholder 2"/>
          <p:cNvSpPr>
            <a:spLocks noGrp="1"/>
          </p:cNvSpPr>
          <p:nvPr>
            <p:ph sz="quarter" idx="13"/>
          </p:nvPr>
        </p:nvSpPr>
        <p:spPr>
          <a:xfrm>
            <a:off x="913149" y="1410790"/>
            <a:ext cx="10363826" cy="5264330"/>
          </a:xfrm>
        </p:spPr>
        <p:txBody>
          <a:bodyPr>
            <a:normAutofit fontScale="92500"/>
          </a:bodyPr>
          <a:lstStyle/>
          <a:p>
            <a:pPr marL="0" indent="0">
              <a:buNone/>
            </a:pPr>
            <a:r>
              <a:rPr lang="en-US" cap="none" dirty="0">
                <a:latin typeface="Arial Nova" panose="020B0504020202020204" pitchFamily="34" charset="0"/>
              </a:rPr>
              <a:t>Developing an algorithm and deployment strategy for addressing various types of cybercrime involves a systematic approach to detection, prevention, and response. Here's a high-level overview of such a strategy:</a:t>
            </a:r>
          </a:p>
          <a:p>
            <a:pPr marL="0" indent="0">
              <a:buNone/>
            </a:pPr>
            <a:r>
              <a:rPr lang="en-US" b="1" cap="none" dirty="0" smtClean="0">
                <a:solidFill>
                  <a:srgbClr val="C00000"/>
                </a:solidFill>
                <a:latin typeface="Arial Nova" panose="020B0504020202020204" pitchFamily="34" charset="0"/>
              </a:rPr>
              <a:t>Algorithm </a:t>
            </a:r>
            <a:r>
              <a:rPr lang="en-US" b="1" cap="none" dirty="0">
                <a:solidFill>
                  <a:srgbClr val="C00000"/>
                </a:solidFill>
                <a:latin typeface="Arial Nova" panose="020B0504020202020204" pitchFamily="34" charset="0"/>
              </a:rPr>
              <a:t>Development:</a:t>
            </a:r>
          </a:p>
          <a:p>
            <a:pPr marL="457200" indent="-457200">
              <a:buAutoNum type="arabicPeriod"/>
            </a:pPr>
            <a:r>
              <a:rPr lang="en-US" sz="2100" cap="none" dirty="0">
                <a:solidFill>
                  <a:schemeClr val="accent1">
                    <a:lumMod val="50000"/>
                  </a:schemeClr>
                </a:solidFill>
                <a:latin typeface="Arial Nova" panose="020B0504020202020204" pitchFamily="34" charset="0"/>
              </a:rPr>
              <a:t>*Data Collection*: </a:t>
            </a:r>
            <a:r>
              <a:rPr lang="en-US" cap="none" dirty="0">
                <a:latin typeface="Arial Nova" panose="020B0504020202020204" pitchFamily="34" charset="0"/>
              </a:rPr>
              <a:t>Gather data from various sources including network logs, system logs, user activity logs, threat intelligence feeds, and external sources such as dark web monitoring</a:t>
            </a:r>
            <a:r>
              <a:rPr lang="en-US" cap="none" dirty="0" smtClean="0">
                <a:latin typeface="Arial Nova" panose="020B0504020202020204" pitchFamily="34" charset="0"/>
              </a:rPr>
              <a:t>.</a:t>
            </a:r>
          </a:p>
          <a:p>
            <a:pPr marL="457200" indent="-457200">
              <a:buAutoNum type="arabicPeriod"/>
            </a:pPr>
            <a:r>
              <a:rPr lang="en-US" sz="2100" cap="none" dirty="0">
                <a:solidFill>
                  <a:schemeClr val="accent1">
                    <a:lumMod val="50000"/>
                  </a:schemeClr>
                </a:solidFill>
                <a:latin typeface="Arial Nova" panose="020B0504020202020204" pitchFamily="34" charset="0"/>
              </a:rPr>
              <a:t>*Data Preprocessing*:</a:t>
            </a:r>
            <a:r>
              <a:rPr lang="en-US" sz="2200" cap="none" dirty="0">
                <a:solidFill>
                  <a:schemeClr val="accent1">
                    <a:lumMod val="50000"/>
                  </a:schemeClr>
                </a:solidFill>
                <a:latin typeface="Arial Nova" panose="020B0504020202020204" pitchFamily="34" charset="0"/>
              </a:rPr>
              <a:t> </a:t>
            </a:r>
            <a:r>
              <a:rPr lang="en-US" cap="none" dirty="0">
                <a:latin typeface="Arial Nova" panose="020B0504020202020204" pitchFamily="34" charset="0"/>
              </a:rPr>
              <a:t>Cleanse and preprocess the collected data to remove noise, handle missing values, and transform it into a suitable format for analysis. This may involve data normalization, aggregation, and feature engineering</a:t>
            </a:r>
            <a:r>
              <a:rPr lang="en-US" cap="none" dirty="0" smtClean="0">
                <a:latin typeface="Arial Nova" panose="020B0504020202020204" pitchFamily="34" charset="0"/>
              </a:rPr>
              <a:t>.</a:t>
            </a:r>
          </a:p>
          <a:p>
            <a:pPr marL="457200" indent="-457200">
              <a:buAutoNum type="arabicPeriod"/>
            </a:pPr>
            <a:r>
              <a:rPr lang="en-US" cap="none" dirty="0" smtClean="0">
                <a:latin typeface="Arial Nova" panose="020B0504020202020204" pitchFamily="34" charset="0"/>
              </a:rPr>
              <a:t> </a:t>
            </a:r>
            <a:r>
              <a:rPr lang="en-US" sz="2100" cap="none" dirty="0">
                <a:solidFill>
                  <a:schemeClr val="accent1">
                    <a:lumMod val="50000"/>
                  </a:schemeClr>
                </a:solidFill>
                <a:latin typeface="Arial Nova" panose="020B0504020202020204" pitchFamily="34" charset="0"/>
              </a:rPr>
              <a:t>*Feature Selection*: </a:t>
            </a:r>
            <a:r>
              <a:rPr lang="en-US" cap="none" dirty="0">
                <a:latin typeface="Arial Nova" panose="020B0504020202020204" pitchFamily="34" charset="0"/>
              </a:rPr>
              <a:t>Identify relevant features or attributes that are indicative of cyber threats across different types of cybercrime. This could include indicators of compromise (IOCs), behavioral patterns, network traffic characteristics, and system anomalies.</a:t>
            </a:r>
          </a:p>
        </p:txBody>
      </p:sp>
    </p:spTree>
    <p:extLst>
      <p:ext uri="{BB962C8B-B14F-4D97-AF65-F5344CB8AC3E}">
        <p14:creationId xmlns:p14="http://schemas.microsoft.com/office/powerpoint/2010/main" val="19383653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22334" y="91440"/>
            <a:ext cx="10363826" cy="6596743"/>
          </a:xfrm>
        </p:spPr>
        <p:txBody>
          <a:bodyPr>
            <a:normAutofit/>
          </a:bodyPr>
          <a:lstStyle/>
          <a:p>
            <a:pPr marL="0" indent="0">
              <a:buNone/>
            </a:pPr>
            <a:r>
              <a:rPr lang="en-US" sz="1900" cap="none" dirty="0">
                <a:latin typeface="Arial Nova" panose="020B0504020202020204" pitchFamily="34" charset="0"/>
              </a:rPr>
              <a:t>4. </a:t>
            </a:r>
            <a:r>
              <a:rPr lang="en-US" sz="1900" cap="none" dirty="0">
                <a:solidFill>
                  <a:schemeClr val="accent1">
                    <a:lumMod val="50000"/>
                  </a:schemeClr>
                </a:solidFill>
                <a:latin typeface="Arial Nova" panose="020B0504020202020204" pitchFamily="34" charset="0"/>
              </a:rPr>
              <a:t>Model Optimization*: </a:t>
            </a:r>
            <a:r>
              <a:rPr lang="en-US" sz="1900" cap="none" dirty="0">
                <a:latin typeface="Arial Nova" panose="020B0504020202020204" pitchFamily="34" charset="0"/>
              </a:rPr>
              <a:t>Fine-tune the </a:t>
            </a:r>
            <a:r>
              <a:rPr lang="en-US" sz="1900" cap="none" dirty="0" err="1">
                <a:latin typeface="Arial Nova" panose="020B0504020202020204" pitchFamily="34" charset="0"/>
              </a:rPr>
              <a:t>hyperparameters</a:t>
            </a:r>
            <a:r>
              <a:rPr lang="en-US" sz="1900" cap="none" dirty="0">
                <a:latin typeface="Arial Nova" panose="020B0504020202020204" pitchFamily="34" charset="0"/>
              </a:rPr>
              <a:t> of the models and optimize their performance to achieve better detection accuracy and minimize false positives and false negatives</a:t>
            </a:r>
          </a:p>
          <a:p>
            <a:pPr marL="0" indent="0">
              <a:buNone/>
            </a:pPr>
            <a:r>
              <a:rPr lang="en-US" sz="1900" cap="none" dirty="0">
                <a:latin typeface="Arial Nova" panose="020B0504020202020204" pitchFamily="34" charset="0"/>
              </a:rPr>
              <a:t>5. </a:t>
            </a:r>
            <a:r>
              <a:rPr lang="en-US" sz="1900" cap="none" dirty="0">
                <a:solidFill>
                  <a:schemeClr val="accent1">
                    <a:lumMod val="50000"/>
                  </a:schemeClr>
                </a:solidFill>
                <a:latin typeface="Arial Nova" panose="020B0504020202020204" pitchFamily="34" charset="0"/>
              </a:rPr>
              <a:t>*Ensemble Techniques*: </a:t>
            </a:r>
            <a:r>
              <a:rPr lang="en-US" sz="1900" cap="none" dirty="0">
                <a:latin typeface="Arial Nova" panose="020B0504020202020204" pitchFamily="34" charset="0"/>
              </a:rPr>
              <a:t>Explore ensemble techniques such as model averaging, stacking, or boosting to combine the predictions of multiple models and improve overall detection performance.</a:t>
            </a:r>
          </a:p>
          <a:p>
            <a:pPr marL="0" indent="0">
              <a:buNone/>
            </a:pPr>
            <a:r>
              <a:rPr lang="en-US" sz="1900" cap="none" dirty="0">
                <a:latin typeface="Arial Nova" panose="020B0504020202020204" pitchFamily="34" charset="0"/>
              </a:rPr>
              <a:t>6. </a:t>
            </a:r>
            <a:r>
              <a:rPr lang="en-US" sz="1900" cap="none" dirty="0">
                <a:solidFill>
                  <a:schemeClr val="accent1">
                    <a:lumMod val="50000"/>
                  </a:schemeClr>
                </a:solidFill>
                <a:latin typeface="Arial Nova" panose="020B0504020202020204" pitchFamily="34" charset="0"/>
              </a:rPr>
              <a:t>*Validation and Testing</a:t>
            </a:r>
            <a:r>
              <a:rPr lang="en-US" cap="none" dirty="0">
                <a:solidFill>
                  <a:schemeClr val="accent1">
                    <a:lumMod val="50000"/>
                  </a:schemeClr>
                </a:solidFill>
                <a:latin typeface="Arial Nova" panose="020B0504020202020204" pitchFamily="34" charset="0"/>
              </a:rPr>
              <a:t>*: </a:t>
            </a:r>
            <a:r>
              <a:rPr lang="en-US" sz="1900" cap="none" dirty="0">
                <a:latin typeface="Arial Nova" panose="020B0504020202020204" pitchFamily="34" charset="0"/>
              </a:rPr>
              <a:t>Validate the trained models on unseen data and conduct rigorous testing to ensure their effectiveness in detecting various types of cyber threats under different scenarios and conditions.</a:t>
            </a:r>
          </a:p>
          <a:p>
            <a:pPr marL="0" indent="0">
              <a:buNone/>
            </a:pPr>
            <a:r>
              <a:rPr lang="en-US" sz="1900" b="1" cap="none" dirty="0">
                <a:solidFill>
                  <a:srgbClr val="C00000"/>
                </a:solidFill>
                <a:latin typeface="Arial Nova" panose="020B0504020202020204" pitchFamily="34" charset="0"/>
              </a:rPr>
              <a:t>Deployment Strategy:</a:t>
            </a:r>
          </a:p>
          <a:p>
            <a:pPr marL="457200" indent="-457200">
              <a:buAutoNum type="arabicPeriod"/>
            </a:pPr>
            <a:r>
              <a:rPr lang="en-US" sz="1900" cap="none" dirty="0">
                <a:solidFill>
                  <a:schemeClr val="accent1">
                    <a:lumMod val="50000"/>
                  </a:schemeClr>
                </a:solidFill>
                <a:latin typeface="Arial Nova" panose="020B0504020202020204" pitchFamily="34" charset="0"/>
              </a:rPr>
              <a:t>*Integration with Security Infrastructure*: </a:t>
            </a:r>
            <a:r>
              <a:rPr lang="en-US" sz="1900" cap="none" dirty="0">
                <a:latin typeface="Arial Nova" panose="020B0504020202020204" pitchFamily="34" charset="0"/>
              </a:rPr>
              <a:t>Integrate the developed algorithms into existing security infrastructure such as intrusion detection systems (IDS), security information and event management (SIEM) systems, and endpoint protection solutions.</a:t>
            </a:r>
          </a:p>
          <a:p>
            <a:pPr marL="457200" indent="-457200">
              <a:buAutoNum type="arabicPeriod"/>
            </a:pPr>
            <a:r>
              <a:rPr lang="en-US" sz="1900" cap="none" dirty="0">
                <a:solidFill>
                  <a:schemeClr val="accent1">
                    <a:lumMod val="50000"/>
                  </a:schemeClr>
                </a:solidFill>
                <a:latin typeface="Arial Nova" panose="020B0504020202020204" pitchFamily="34" charset="0"/>
              </a:rPr>
              <a:t> *Real-Time Monitoring*: </a:t>
            </a:r>
            <a:r>
              <a:rPr lang="en-US" sz="1900" cap="none" dirty="0">
                <a:latin typeface="Arial Nova" panose="020B0504020202020204" pitchFamily="34" charset="0"/>
              </a:rPr>
              <a:t>Deploy the algorithms for real-time monitoring of network traffic, system logs, and user activities to detect and alert security teams about potential cyber threats as they occur.</a:t>
            </a:r>
          </a:p>
        </p:txBody>
      </p:sp>
    </p:spTree>
    <p:extLst>
      <p:ext uri="{BB962C8B-B14F-4D97-AF65-F5344CB8AC3E}">
        <p14:creationId xmlns:p14="http://schemas.microsoft.com/office/powerpoint/2010/main" val="1827694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sz="quarter" idx="13"/>
          </p:nvPr>
        </p:nvSpPr>
        <p:spPr>
          <a:xfrm>
            <a:off x="914400" y="933279"/>
            <a:ext cx="10363826" cy="5564778"/>
          </a:xfrm>
        </p:spPr>
        <p:txBody>
          <a:bodyPr>
            <a:normAutofit/>
          </a:bodyPr>
          <a:lstStyle/>
          <a:p>
            <a:pPr marL="0" indent="0">
              <a:buNone/>
            </a:pPr>
            <a:r>
              <a:rPr lang="en-US" sz="1900" cap="none" dirty="0">
                <a:latin typeface="Arial Nova" panose="020B0504020202020204" pitchFamily="34" charset="0"/>
              </a:rPr>
              <a:t>3. </a:t>
            </a:r>
            <a:r>
              <a:rPr lang="en-US" sz="1900" cap="none" dirty="0">
                <a:solidFill>
                  <a:schemeClr val="accent1">
                    <a:lumMod val="50000"/>
                  </a:schemeClr>
                </a:solidFill>
                <a:latin typeface="Arial Nova" panose="020B0504020202020204" pitchFamily="34" charset="0"/>
              </a:rPr>
              <a:t>*Automated Response Mechanisms*: </a:t>
            </a:r>
            <a:r>
              <a:rPr lang="en-US" sz="1900" cap="none" dirty="0">
                <a:latin typeface="Arial Nova" panose="020B0504020202020204" pitchFamily="34" charset="0"/>
              </a:rPr>
              <a:t>Implement automated response mechanisms to take immediate action upon detection of cyber threats, such as blocking malicious IP addresses, quarantining infected endpoints, or triggering incident response workflows.</a:t>
            </a:r>
          </a:p>
          <a:p>
            <a:pPr marL="0" indent="0">
              <a:buNone/>
            </a:pPr>
            <a:r>
              <a:rPr lang="en-US" sz="1900" cap="none" dirty="0">
                <a:latin typeface="Arial Nova" panose="020B0504020202020204" pitchFamily="34" charset="0"/>
              </a:rPr>
              <a:t>4. </a:t>
            </a:r>
            <a:r>
              <a:rPr lang="en-US" sz="1900" cap="none" dirty="0">
                <a:solidFill>
                  <a:schemeClr val="accent1">
                    <a:lumMod val="50000"/>
                  </a:schemeClr>
                </a:solidFill>
                <a:latin typeface="Arial Nova" panose="020B0504020202020204" pitchFamily="34" charset="0"/>
              </a:rPr>
              <a:t>*Scalability and Performance*: </a:t>
            </a:r>
            <a:r>
              <a:rPr lang="en-US" sz="1900" cap="none" dirty="0">
                <a:latin typeface="Arial Nova" panose="020B0504020202020204" pitchFamily="34" charset="0"/>
              </a:rPr>
              <a:t>Ensure that the deployed algorithms are scalable and capable of handling large volumes of data in real-time without compromising performance or introducing significant latency.</a:t>
            </a:r>
          </a:p>
          <a:p>
            <a:pPr marL="0" indent="0">
              <a:buNone/>
            </a:pPr>
            <a:r>
              <a:rPr lang="en-US" sz="1900" cap="none" dirty="0">
                <a:latin typeface="Arial Nova" panose="020B0504020202020204" pitchFamily="34" charset="0"/>
              </a:rPr>
              <a:t>5. </a:t>
            </a:r>
            <a:r>
              <a:rPr lang="en-US" sz="1900" cap="none" dirty="0">
                <a:solidFill>
                  <a:schemeClr val="accent1">
                    <a:lumMod val="50000"/>
                  </a:schemeClr>
                </a:solidFill>
                <a:latin typeface="Arial Nova" panose="020B0504020202020204" pitchFamily="34" charset="0"/>
              </a:rPr>
              <a:t>*Continuous Improvement*: </a:t>
            </a:r>
            <a:r>
              <a:rPr lang="en-US" sz="1900" cap="none" dirty="0">
                <a:latin typeface="Arial Nova" panose="020B0504020202020204" pitchFamily="34" charset="0"/>
              </a:rPr>
              <a:t>Establish processes for continuous monitoring, feedback collection, and model retraining to adapt to evolving cyber threats and maintain detection efficacy over time.</a:t>
            </a:r>
          </a:p>
          <a:p>
            <a:pPr marL="0" indent="0">
              <a:buNone/>
            </a:pPr>
            <a:r>
              <a:rPr lang="en-US" sz="1900" cap="none" dirty="0">
                <a:latin typeface="Arial Nova" panose="020B0504020202020204" pitchFamily="34" charset="0"/>
              </a:rPr>
              <a:t>6</a:t>
            </a:r>
            <a:r>
              <a:rPr lang="en-US" sz="1900" cap="none" dirty="0">
                <a:solidFill>
                  <a:schemeClr val="accent1">
                    <a:lumMod val="50000"/>
                  </a:schemeClr>
                </a:solidFill>
                <a:latin typeface="Arial Nova" panose="020B0504020202020204" pitchFamily="34" charset="0"/>
              </a:rPr>
              <a:t>. *User Training and Support*: </a:t>
            </a:r>
            <a:r>
              <a:rPr lang="en-US" sz="1900" cap="none" dirty="0">
                <a:latin typeface="Arial Nova" panose="020B0504020202020204" pitchFamily="34" charset="0"/>
              </a:rPr>
              <a:t>Provide training and support to security teams and end-users on how to interpret and respond to alerts generated by the deployed algorithms effectively</a:t>
            </a:r>
            <a:r>
              <a:rPr lang="en-US" sz="1900" cap="none" dirty="0" smtClean="0">
                <a:latin typeface="Arial Nova" panose="020B0504020202020204" pitchFamily="34" charset="0"/>
              </a:rPr>
              <a:t>.</a:t>
            </a:r>
          </a:p>
          <a:p>
            <a:pPr marL="0" indent="0">
              <a:buNone/>
            </a:pPr>
            <a:r>
              <a:rPr lang="en-US" sz="1900" cap="none" dirty="0" smtClean="0">
                <a:latin typeface="Arial Nova" panose="020B0504020202020204" pitchFamily="34" charset="0"/>
              </a:rPr>
              <a:t>     These </a:t>
            </a:r>
            <a:r>
              <a:rPr lang="en-US" sz="1900" cap="none" dirty="0">
                <a:latin typeface="Arial Nova" panose="020B0504020202020204" pitchFamily="34" charset="0"/>
              </a:rPr>
              <a:t>steps for algorithm development and deployment, organizations can enhance their capabilities to detect, prevent, and respond to various types of cybercrime effectively.</a:t>
            </a:r>
          </a:p>
        </p:txBody>
      </p:sp>
    </p:spTree>
    <p:extLst>
      <p:ext uri="{BB962C8B-B14F-4D97-AF65-F5344CB8AC3E}">
        <p14:creationId xmlns:p14="http://schemas.microsoft.com/office/powerpoint/2010/main" val="838229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Override1.xml><?xml version="1.0" encoding="utf-8"?>
<a:themeOverride xmlns:a="http://schemas.openxmlformats.org/drawingml/2006/main">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themeOverride>
</file>

<file path=docProps/app.xml><?xml version="1.0" encoding="utf-8"?>
<Properties xmlns="http://schemas.openxmlformats.org/officeDocument/2006/extended-properties" xmlns:vt="http://schemas.openxmlformats.org/officeDocument/2006/docPropsVTypes">
  <Template/>
  <TotalTime>233</TotalTime>
  <Words>1363</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Arial Black</vt:lpstr>
      <vt:lpstr>Arial Nova</vt:lpstr>
      <vt:lpstr>Bodoni MT Black</vt:lpstr>
      <vt:lpstr>Calibri</vt:lpstr>
      <vt:lpstr>Cambria</vt:lpstr>
      <vt:lpstr>Courier New</vt:lpstr>
      <vt:lpstr>Tw Cen MT</vt:lpstr>
      <vt:lpstr>Droplet</vt:lpstr>
      <vt:lpstr>PowerPoint Presentation</vt:lpstr>
      <vt:lpstr>OUTline</vt:lpstr>
      <vt:lpstr>Problem Statement</vt:lpstr>
      <vt:lpstr>Proposed system</vt:lpstr>
      <vt:lpstr>System development approach</vt:lpstr>
      <vt:lpstr> </vt:lpstr>
      <vt:lpstr>Algorithm &amp; Deployment</vt:lpstr>
      <vt:lpstr>PowerPoint Presentation</vt:lpstr>
      <vt:lpstr> </vt:lpstr>
      <vt:lpstr>Result</vt:lpstr>
      <vt:lpstr>Conclusion</vt:lpstr>
      <vt:lpstr>Future scope</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CK 17</dc:creator>
  <cp:lastModifiedBy>CK 17</cp:lastModifiedBy>
  <cp:revision>20</cp:revision>
  <dcterms:created xsi:type="dcterms:W3CDTF">2024-03-15T20:24:35Z</dcterms:created>
  <dcterms:modified xsi:type="dcterms:W3CDTF">2024-03-16T00:58:19Z</dcterms:modified>
</cp:coreProperties>
</file>