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6" r:id="rId6"/>
    <p:sldId id="267" r:id="rId7"/>
    <p:sldId id="268" r:id="rId8"/>
    <p:sldId id="269" r:id="rId9"/>
    <p:sldId id="275" r:id="rId10"/>
    <p:sldId id="276" r:id="rId11"/>
    <p:sldId id="277" r:id="rId12"/>
    <p:sldId id="278" r:id="rId13"/>
    <p:sldId id="270" r:id="rId14"/>
    <p:sldId id="272" r:id="rId15"/>
    <p:sldId id="273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027" autoAdjust="0"/>
  </p:normalViewPr>
  <p:slideViewPr>
    <p:cSldViewPr snapToGrid="0">
      <p:cViewPr varScale="1">
        <p:scale>
          <a:sx n="67" d="100"/>
          <a:sy n="67" d="100"/>
        </p:scale>
        <p:origin x="124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244D2B-E928-48AB-AD6B-D4AE5DAA07FC}" type="doc">
      <dgm:prSet loTypeId="urn:microsoft.com/office/officeart/2005/8/layout/hierarchy3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6E0AE1A-D4C7-4B64-B714-191C04974C70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IN" sz="2000" b="1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Merging the Dataset</a:t>
          </a:r>
        </a:p>
      </dgm:t>
    </dgm:pt>
    <dgm:pt modelId="{A6E4AF79-7031-4259-B9FD-3D2B1A27FE7B}" type="parTrans" cxnId="{FF3EFE78-9885-4FCC-9871-0A69F948B176}">
      <dgm:prSet/>
      <dgm:spPr/>
      <dgm:t>
        <a:bodyPr/>
        <a:lstStyle/>
        <a:p>
          <a:endParaRPr lang="en-IN"/>
        </a:p>
      </dgm:t>
    </dgm:pt>
    <dgm:pt modelId="{37D74614-C1A1-42F1-A649-5CDAD20B0080}" type="sibTrans" cxnId="{FF3EFE78-9885-4FCC-9871-0A69F948B176}">
      <dgm:prSet/>
      <dgm:spPr/>
      <dgm:t>
        <a:bodyPr/>
        <a:lstStyle/>
        <a:p>
          <a:endParaRPr lang="en-IN"/>
        </a:p>
      </dgm:t>
    </dgm:pt>
    <dgm:pt modelId="{830C8A07-0F9B-425B-BA4A-CA0BCF3DFBC0}">
      <dgm:prSet phldrT="[Text]"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IN" sz="1600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Datasets Were merged based on shared identifiers like Medallion, Hack License, Vendor ID, and Pickup Datetime to</a:t>
          </a:r>
        </a:p>
        <a:p>
          <a:r>
            <a:rPr lang="en-IN" sz="1600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 unified trip and payment data</a:t>
          </a:r>
        </a:p>
      </dgm:t>
    </dgm:pt>
    <dgm:pt modelId="{B9642AB1-CB5B-4013-B0A4-723E5AD8FC62}" type="parTrans" cxnId="{C14AED07-9F00-4671-AC55-9AA20483A9B5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IN"/>
        </a:p>
      </dgm:t>
    </dgm:pt>
    <dgm:pt modelId="{F128704A-4B9B-47E1-92EE-13A6265E2EE4}" type="sibTrans" cxnId="{C14AED07-9F00-4671-AC55-9AA20483A9B5}">
      <dgm:prSet/>
      <dgm:spPr/>
      <dgm:t>
        <a:bodyPr/>
        <a:lstStyle/>
        <a:p>
          <a:endParaRPr lang="en-IN"/>
        </a:p>
      </dgm:t>
    </dgm:pt>
    <dgm:pt modelId="{5501CE7F-7E1E-4977-A716-6FFEC99EF611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Fixing Dataset</a:t>
          </a:r>
          <a:endParaRPr lang="en-IN" sz="2000" b="1" dirty="0">
            <a:solidFill>
              <a:schemeClr val="tx1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9EAF89DE-C4F4-4EDC-9B9A-EC39563A5B5B}" type="parTrans" cxnId="{F8FF2F59-B789-4B26-866D-53E6B0C10ECB}">
      <dgm:prSet/>
      <dgm:spPr/>
      <dgm:t>
        <a:bodyPr/>
        <a:lstStyle/>
        <a:p>
          <a:endParaRPr lang="en-IN"/>
        </a:p>
      </dgm:t>
    </dgm:pt>
    <dgm:pt modelId="{5D0FF907-DFA8-46DE-9C02-5E9651BCC53C}" type="sibTrans" cxnId="{F8FF2F59-B789-4B26-866D-53E6B0C10ECB}">
      <dgm:prSet/>
      <dgm:spPr/>
      <dgm:t>
        <a:bodyPr/>
        <a:lstStyle/>
        <a:p>
          <a:endParaRPr lang="en-IN"/>
        </a:p>
      </dgm:t>
    </dgm:pt>
    <dgm:pt modelId="{70A18BA0-7E9E-4C20-97FA-C76AFB96C2F3}">
      <dgm:prSet phldrT="[Text]"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>
            <a:buNone/>
          </a:pPr>
          <a:r>
            <a:rPr lang="en-IN" sz="16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Missing Data in Categorical Variables</a:t>
          </a:r>
        </a:p>
        <a:p>
          <a:pPr>
            <a:buNone/>
          </a:pPr>
          <a:r>
            <a:rPr lang="en-US" sz="16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Missing Data in Critical Numerical Features</a:t>
          </a:r>
        </a:p>
        <a:p>
          <a:pPr>
            <a:buNone/>
          </a:pPr>
          <a:r>
            <a:rPr lang="en-IN" sz="16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Negative/Invalid Numeric Values</a:t>
          </a:r>
        </a:p>
        <a:p>
          <a:pPr>
            <a:buNone/>
          </a:pPr>
          <a:r>
            <a:rPr lang="en-IN" sz="16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Text Inconsistencies</a:t>
          </a:r>
        </a:p>
        <a:p>
          <a:pPr>
            <a:buNone/>
          </a:pPr>
          <a:r>
            <a:rPr lang="en-IN" sz="16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Invalid Passenger Count</a:t>
          </a:r>
        </a:p>
      </dgm:t>
    </dgm:pt>
    <dgm:pt modelId="{B9A9EB2A-3D5A-49D3-A405-9B20CDBE7834}" type="parTrans" cxnId="{641B74FD-96B5-4166-9767-7F8141CB8B54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IN"/>
        </a:p>
      </dgm:t>
    </dgm:pt>
    <dgm:pt modelId="{6BEA465C-40B9-4C4F-A41E-51664B64FCD3}" type="sibTrans" cxnId="{641B74FD-96B5-4166-9767-7F8141CB8B54}">
      <dgm:prSet/>
      <dgm:spPr/>
      <dgm:t>
        <a:bodyPr/>
        <a:lstStyle/>
        <a:p>
          <a:endParaRPr lang="en-IN"/>
        </a:p>
      </dgm:t>
    </dgm:pt>
    <dgm:pt modelId="{ED1FC378-C7F5-4B03-81CA-739861DAA8D3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Features Created</a:t>
          </a:r>
          <a:endParaRPr lang="en-IN" sz="2000" b="1" dirty="0">
            <a:solidFill>
              <a:schemeClr val="tx1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B3006454-D88E-40D2-855B-F6A1C0B2F239}" type="parTrans" cxnId="{9866376E-79FE-4209-9C76-F312425E4694}">
      <dgm:prSet/>
      <dgm:spPr/>
      <dgm:t>
        <a:bodyPr/>
        <a:lstStyle/>
        <a:p>
          <a:endParaRPr lang="en-IN"/>
        </a:p>
      </dgm:t>
    </dgm:pt>
    <dgm:pt modelId="{D690F257-FCC5-4264-BAED-1B96A1B66516}" type="sibTrans" cxnId="{9866376E-79FE-4209-9C76-F312425E4694}">
      <dgm:prSet/>
      <dgm:spPr/>
      <dgm:t>
        <a:bodyPr/>
        <a:lstStyle/>
        <a:p>
          <a:endParaRPr lang="en-IN"/>
        </a:p>
      </dgm:t>
    </dgm:pt>
    <dgm:pt modelId="{D61ECBAC-D82D-4BC6-AABB-96BED7DC4CCF}">
      <dgm:prSet phldrT="[Text]"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Tip Given</a:t>
          </a:r>
        </a:p>
        <a:p>
          <a:pPr>
            <a:buFont typeface="Arial" panose="020B0604020202020204" pitchFamily="34" charset="0"/>
            <a:buChar char="•"/>
          </a:pPr>
          <a:r>
            <a:rPr lang="en-IN" sz="16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Weekend </a:t>
          </a:r>
        </a:p>
        <a:p>
          <a:pPr>
            <a:buFont typeface="Arial" panose="020B0604020202020204" pitchFamily="34" charset="0"/>
            <a:buChar char="•"/>
          </a:pPr>
          <a:r>
            <a:rPr lang="en-IN" sz="16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Rush Hour</a:t>
          </a:r>
        </a:p>
        <a:p>
          <a:pPr>
            <a:buFont typeface="Arial" panose="020B0604020202020204" pitchFamily="34" charset="0"/>
            <a:buChar char="•"/>
          </a:pPr>
          <a:r>
            <a:rPr lang="en-IN" sz="16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Trip Distance Bins</a:t>
          </a:r>
        </a:p>
        <a:p>
          <a:pPr>
            <a:buFont typeface="Arial" panose="020B0604020202020204" pitchFamily="34" charset="0"/>
            <a:buChar char="•"/>
          </a:pPr>
          <a:r>
            <a:rPr lang="en-IN" sz="16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Date and Time </a:t>
          </a:r>
        </a:p>
      </dgm:t>
    </dgm:pt>
    <dgm:pt modelId="{624B9DDD-A99F-4091-9AB6-364F4DC18768}" type="parTrans" cxnId="{E8C16793-8964-45DA-BA63-1258D7C5D70F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IN"/>
        </a:p>
      </dgm:t>
    </dgm:pt>
    <dgm:pt modelId="{E73E6E37-DC3E-4A4D-8AAB-9C5E8D863EC7}" type="sibTrans" cxnId="{E8C16793-8964-45DA-BA63-1258D7C5D70F}">
      <dgm:prSet/>
      <dgm:spPr/>
      <dgm:t>
        <a:bodyPr/>
        <a:lstStyle/>
        <a:p>
          <a:endParaRPr lang="en-IN"/>
        </a:p>
      </dgm:t>
    </dgm:pt>
    <dgm:pt modelId="{D80091BF-4030-431D-AFAB-BFDE6A05D0A6}" type="pres">
      <dgm:prSet presAssocID="{7A244D2B-E928-48AB-AD6B-D4AE5DAA07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D4E589C-0F09-4CD5-A0D3-E394000AB71C}" type="pres">
      <dgm:prSet presAssocID="{06E0AE1A-D4C7-4B64-B714-191C04974C70}" presName="root" presStyleCnt="0"/>
      <dgm:spPr/>
    </dgm:pt>
    <dgm:pt modelId="{853A0BDD-BC2B-4D8F-B212-4D6587F33BC7}" type="pres">
      <dgm:prSet presAssocID="{06E0AE1A-D4C7-4B64-B714-191C04974C70}" presName="rootComposite" presStyleCnt="0"/>
      <dgm:spPr/>
    </dgm:pt>
    <dgm:pt modelId="{B9571056-A1F2-4690-B500-BF66EE548DDF}" type="pres">
      <dgm:prSet presAssocID="{06E0AE1A-D4C7-4B64-B714-191C04974C70}" presName="rootText" presStyleLbl="node1" presStyleIdx="0" presStyleCnt="3" custScaleX="75839" custScaleY="16970" custLinFactNeighborX="-274" custLinFactNeighborY="14119"/>
      <dgm:spPr/>
    </dgm:pt>
    <dgm:pt modelId="{61C58C8C-B30A-47C9-AEBD-843C58DB05F4}" type="pres">
      <dgm:prSet presAssocID="{06E0AE1A-D4C7-4B64-B714-191C04974C70}" presName="rootConnector" presStyleLbl="node1" presStyleIdx="0" presStyleCnt="3"/>
      <dgm:spPr/>
    </dgm:pt>
    <dgm:pt modelId="{66828700-9E0E-49E6-91F8-49E7A99D261C}" type="pres">
      <dgm:prSet presAssocID="{06E0AE1A-D4C7-4B64-B714-191C04974C70}" presName="childShape" presStyleCnt="0"/>
      <dgm:spPr/>
    </dgm:pt>
    <dgm:pt modelId="{81740B1B-92E7-421A-A8CD-7D0923664A30}" type="pres">
      <dgm:prSet presAssocID="{B9642AB1-CB5B-4013-B0A4-723E5AD8FC62}" presName="Name13" presStyleLbl="parChTrans1D2" presStyleIdx="0" presStyleCnt="3"/>
      <dgm:spPr/>
    </dgm:pt>
    <dgm:pt modelId="{21D61B9C-0910-49F1-BBA6-17844D64D6DA}" type="pres">
      <dgm:prSet presAssocID="{830C8A07-0F9B-425B-BA4A-CA0BCF3DFBC0}" presName="childText" presStyleLbl="bgAcc1" presStyleIdx="0" presStyleCnt="3" custScaleX="92752" custScaleY="160846" custLinFactNeighborY="17637">
        <dgm:presLayoutVars>
          <dgm:bulletEnabled val="1"/>
        </dgm:presLayoutVars>
      </dgm:prSet>
      <dgm:spPr/>
    </dgm:pt>
    <dgm:pt modelId="{4FC5415B-0DCB-415C-8A68-11EA5E140F1F}" type="pres">
      <dgm:prSet presAssocID="{5501CE7F-7E1E-4977-A716-6FFEC99EF611}" presName="root" presStyleCnt="0"/>
      <dgm:spPr/>
    </dgm:pt>
    <dgm:pt modelId="{279B5FFE-D256-474F-A810-AE68D7DC04C6}" type="pres">
      <dgm:prSet presAssocID="{5501CE7F-7E1E-4977-A716-6FFEC99EF611}" presName="rootComposite" presStyleCnt="0"/>
      <dgm:spPr/>
    </dgm:pt>
    <dgm:pt modelId="{AFB79078-B2FC-4FE0-B37C-7B4CB184CE77}" type="pres">
      <dgm:prSet presAssocID="{5501CE7F-7E1E-4977-A716-6FFEC99EF611}" presName="rootText" presStyleLbl="node1" presStyleIdx="1" presStyleCnt="3" custFlipHor="1" custScaleX="80997" custScaleY="16970" custLinFactNeighborX="-274" custLinFactNeighborY="14119"/>
      <dgm:spPr/>
    </dgm:pt>
    <dgm:pt modelId="{F0F792B5-D19F-4BAD-9F6D-7D6FB19BC558}" type="pres">
      <dgm:prSet presAssocID="{5501CE7F-7E1E-4977-A716-6FFEC99EF611}" presName="rootConnector" presStyleLbl="node1" presStyleIdx="1" presStyleCnt="3"/>
      <dgm:spPr/>
    </dgm:pt>
    <dgm:pt modelId="{1CBCE2E3-E84B-4140-B991-B778AD0EE611}" type="pres">
      <dgm:prSet presAssocID="{5501CE7F-7E1E-4977-A716-6FFEC99EF611}" presName="childShape" presStyleCnt="0"/>
      <dgm:spPr/>
    </dgm:pt>
    <dgm:pt modelId="{682ED0A0-9EA2-497C-8819-1376189E49A1}" type="pres">
      <dgm:prSet presAssocID="{B9A9EB2A-3D5A-49D3-A405-9B20CDBE7834}" presName="Name13" presStyleLbl="parChTrans1D2" presStyleIdx="1" presStyleCnt="3"/>
      <dgm:spPr/>
    </dgm:pt>
    <dgm:pt modelId="{88C707EF-BBE6-4310-8E11-9C07F436D9B1}" type="pres">
      <dgm:prSet presAssocID="{70A18BA0-7E9E-4C20-97FA-C76AFB96C2F3}" presName="childText" presStyleLbl="bgAcc1" presStyleIdx="1" presStyleCnt="3" custScaleX="101556" custScaleY="155213" custLinFactNeighborX="-192" custLinFactNeighborY="18795">
        <dgm:presLayoutVars>
          <dgm:bulletEnabled val="1"/>
        </dgm:presLayoutVars>
      </dgm:prSet>
      <dgm:spPr/>
    </dgm:pt>
    <dgm:pt modelId="{CC04269E-C6AD-4708-9A78-8CF66C26A626}" type="pres">
      <dgm:prSet presAssocID="{ED1FC378-C7F5-4B03-81CA-739861DAA8D3}" presName="root" presStyleCnt="0"/>
      <dgm:spPr/>
    </dgm:pt>
    <dgm:pt modelId="{7CE1D92B-845D-4953-83DB-3894CF59837A}" type="pres">
      <dgm:prSet presAssocID="{ED1FC378-C7F5-4B03-81CA-739861DAA8D3}" presName="rootComposite" presStyleCnt="0"/>
      <dgm:spPr/>
    </dgm:pt>
    <dgm:pt modelId="{292787D7-36A8-4E76-9CBA-1232C339718D}" type="pres">
      <dgm:prSet presAssocID="{ED1FC378-C7F5-4B03-81CA-739861DAA8D3}" presName="rootText" presStyleLbl="node1" presStyleIdx="2" presStyleCnt="3" custScaleX="65029" custScaleY="16970" custLinFactNeighborX="-274" custLinFactNeighborY="14119"/>
      <dgm:spPr/>
    </dgm:pt>
    <dgm:pt modelId="{3D5430EB-FF7E-4ABD-8891-EDB99FC76E23}" type="pres">
      <dgm:prSet presAssocID="{ED1FC378-C7F5-4B03-81CA-739861DAA8D3}" presName="rootConnector" presStyleLbl="node1" presStyleIdx="2" presStyleCnt="3"/>
      <dgm:spPr/>
    </dgm:pt>
    <dgm:pt modelId="{C6EEA61C-9E47-44EB-97F2-8BFE47B02D5C}" type="pres">
      <dgm:prSet presAssocID="{ED1FC378-C7F5-4B03-81CA-739861DAA8D3}" presName="childShape" presStyleCnt="0"/>
      <dgm:spPr/>
    </dgm:pt>
    <dgm:pt modelId="{C43F758C-ABEF-42FE-B871-409970EBC9DB}" type="pres">
      <dgm:prSet presAssocID="{624B9DDD-A99F-4091-9AB6-364F4DC18768}" presName="Name13" presStyleLbl="parChTrans1D2" presStyleIdx="2" presStyleCnt="3"/>
      <dgm:spPr/>
    </dgm:pt>
    <dgm:pt modelId="{1D9775FC-68CD-42DF-8B39-EF055CFB8EE1}" type="pres">
      <dgm:prSet presAssocID="{D61ECBAC-D82D-4BC6-AABB-96BED7DC4CCF}" presName="childText" presStyleLbl="bgAcc1" presStyleIdx="2" presStyleCnt="3" custScaleX="96526" custScaleY="168054" custLinFactNeighborX="-6636" custLinFactNeighborY="14966">
        <dgm:presLayoutVars>
          <dgm:bulletEnabled val="1"/>
        </dgm:presLayoutVars>
      </dgm:prSet>
      <dgm:spPr/>
    </dgm:pt>
  </dgm:ptLst>
  <dgm:cxnLst>
    <dgm:cxn modelId="{C14AED07-9F00-4671-AC55-9AA20483A9B5}" srcId="{06E0AE1A-D4C7-4B64-B714-191C04974C70}" destId="{830C8A07-0F9B-425B-BA4A-CA0BCF3DFBC0}" srcOrd="0" destOrd="0" parTransId="{B9642AB1-CB5B-4013-B0A4-723E5AD8FC62}" sibTransId="{F128704A-4B9B-47E1-92EE-13A6265E2EE4}"/>
    <dgm:cxn modelId="{2C8B3619-FC3C-43F4-A89D-D7664B0C9288}" type="presOf" srcId="{D61ECBAC-D82D-4BC6-AABB-96BED7DC4CCF}" destId="{1D9775FC-68CD-42DF-8B39-EF055CFB8EE1}" srcOrd="0" destOrd="0" presId="urn:microsoft.com/office/officeart/2005/8/layout/hierarchy3"/>
    <dgm:cxn modelId="{5749632B-0682-4DBA-BE07-632B8F3EA596}" type="presOf" srcId="{7A244D2B-E928-48AB-AD6B-D4AE5DAA07FC}" destId="{D80091BF-4030-431D-AFAB-BFDE6A05D0A6}" srcOrd="0" destOrd="0" presId="urn:microsoft.com/office/officeart/2005/8/layout/hierarchy3"/>
    <dgm:cxn modelId="{1B7D1F68-744C-4717-B8F7-68F1B22EFAFA}" type="presOf" srcId="{624B9DDD-A99F-4091-9AB6-364F4DC18768}" destId="{C43F758C-ABEF-42FE-B871-409970EBC9DB}" srcOrd="0" destOrd="0" presId="urn:microsoft.com/office/officeart/2005/8/layout/hierarchy3"/>
    <dgm:cxn modelId="{9866376E-79FE-4209-9C76-F312425E4694}" srcId="{7A244D2B-E928-48AB-AD6B-D4AE5DAA07FC}" destId="{ED1FC378-C7F5-4B03-81CA-739861DAA8D3}" srcOrd="2" destOrd="0" parTransId="{B3006454-D88E-40D2-855B-F6A1C0B2F239}" sibTransId="{D690F257-FCC5-4264-BAED-1B96A1B66516}"/>
    <dgm:cxn modelId="{3FD8654F-1870-4426-9583-BA769F6A85F9}" type="presOf" srcId="{5501CE7F-7E1E-4977-A716-6FFEC99EF611}" destId="{AFB79078-B2FC-4FE0-B37C-7B4CB184CE77}" srcOrd="0" destOrd="0" presId="urn:microsoft.com/office/officeart/2005/8/layout/hierarchy3"/>
    <dgm:cxn modelId="{DB014852-220A-4529-8B46-2ADC38404B86}" type="presOf" srcId="{5501CE7F-7E1E-4977-A716-6FFEC99EF611}" destId="{F0F792B5-D19F-4BAD-9F6D-7D6FB19BC558}" srcOrd="1" destOrd="0" presId="urn:microsoft.com/office/officeart/2005/8/layout/hierarchy3"/>
    <dgm:cxn modelId="{FF3EFE78-9885-4FCC-9871-0A69F948B176}" srcId="{7A244D2B-E928-48AB-AD6B-D4AE5DAA07FC}" destId="{06E0AE1A-D4C7-4B64-B714-191C04974C70}" srcOrd="0" destOrd="0" parTransId="{A6E4AF79-7031-4259-B9FD-3D2B1A27FE7B}" sibTransId="{37D74614-C1A1-42F1-A649-5CDAD20B0080}"/>
    <dgm:cxn modelId="{F8FF2F59-B789-4B26-866D-53E6B0C10ECB}" srcId="{7A244D2B-E928-48AB-AD6B-D4AE5DAA07FC}" destId="{5501CE7F-7E1E-4977-A716-6FFEC99EF611}" srcOrd="1" destOrd="0" parTransId="{9EAF89DE-C4F4-4EDC-9B9A-EC39563A5B5B}" sibTransId="{5D0FF907-DFA8-46DE-9C02-5E9651BCC53C}"/>
    <dgm:cxn modelId="{82F78F8D-A4CE-4662-81DB-7E0572EB4658}" type="presOf" srcId="{B9642AB1-CB5B-4013-B0A4-723E5AD8FC62}" destId="{81740B1B-92E7-421A-A8CD-7D0923664A30}" srcOrd="0" destOrd="0" presId="urn:microsoft.com/office/officeart/2005/8/layout/hierarchy3"/>
    <dgm:cxn modelId="{76745E8F-D45A-4314-B374-9E6C42254F87}" type="presOf" srcId="{06E0AE1A-D4C7-4B64-B714-191C04974C70}" destId="{B9571056-A1F2-4690-B500-BF66EE548DDF}" srcOrd="0" destOrd="0" presId="urn:microsoft.com/office/officeart/2005/8/layout/hierarchy3"/>
    <dgm:cxn modelId="{C16B1A92-C12B-415F-A8E8-8FDC244477FE}" type="presOf" srcId="{B9A9EB2A-3D5A-49D3-A405-9B20CDBE7834}" destId="{682ED0A0-9EA2-497C-8819-1376189E49A1}" srcOrd="0" destOrd="0" presId="urn:microsoft.com/office/officeart/2005/8/layout/hierarchy3"/>
    <dgm:cxn modelId="{E8C16793-8964-45DA-BA63-1258D7C5D70F}" srcId="{ED1FC378-C7F5-4B03-81CA-739861DAA8D3}" destId="{D61ECBAC-D82D-4BC6-AABB-96BED7DC4CCF}" srcOrd="0" destOrd="0" parTransId="{624B9DDD-A99F-4091-9AB6-364F4DC18768}" sibTransId="{E73E6E37-DC3E-4A4D-8AAB-9C5E8D863EC7}"/>
    <dgm:cxn modelId="{13320DAA-DAA0-447F-9740-0DF05E8EFC5B}" type="presOf" srcId="{70A18BA0-7E9E-4C20-97FA-C76AFB96C2F3}" destId="{88C707EF-BBE6-4310-8E11-9C07F436D9B1}" srcOrd="0" destOrd="0" presId="urn:microsoft.com/office/officeart/2005/8/layout/hierarchy3"/>
    <dgm:cxn modelId="{C28F6BAF-361A-4AC2-BB03-709210360448}" type="presOf" srcId="{06E0AE1A-D4C7-4B64-B714-191C04974C70}" destId="{61C58C8C-B30A-47C9-AEBD-843C58DB05F4}" srcOrd="1" destOrd="0" presId="urn:microsoft.com/office/officeart/2005/8/layout/hierarchy3"/>
    <dgm:cxn modelId="{F4AEB2D9-77D7-4B9A-BF27-F17E11A92703}" type="presOf" srcId="{830C8A07-0F9B-425B-BA4A-CA0BCF3DFBC0}" destId="{21D61B9C-0910-49F1-BBA6-17844D64D6DA}" srcOrd="0" destOrd="0" presId="urn:microsoft.com/office/officeart/2005/8/layout/hierarchy3"/>
    <dgm:cxn modelId="{0D456DE8-2E44-4FCF-BF9F-E7326DC88A04}" type="presOf" srcId="{ED1FC378-C7F5-4B03-81CA-739861DAA8D3}" destId="{292787D7-36A8-4E76-9CBA-1232C339718D}" srcOrd="0" destOrd="0" presId="urn:microsoft.com/office/officeart/2005/8/layout/hierarchy3"/>
    <dgm:cxn modelId="{AD5253EA-EA5A-4ABD-A080-077FF1DE7F03}" type="presOf" srcId="{ED1FC378-C7F5-4B03-81CA-739861DAA8D3}" destId="{3D5430EB-FF7E-4ABD-8891-EDB99FC76E23}" srcOrd="1" destOrd="0" presId="urn:microsoft.com/office/officeart/2005/8/layout/hierarchy3"/>
    <dgm:cxn modelId="{641B74FD-96B5-4166-9767-7F8141CB8B54}" srcId="{5501CE7F-7E1E-4977-A716-6FFEC99EF611}" destId="{70A18BA0-7E9E-4C20-97FA-C76AFB96C2F3}" srcOrd="0" destOrd="0" parTransId="{B9A9EB2A-3D5A-49D3-A405-9B20CDBE7834}" sibTransId="{6BEA465C-40B9-4C4F-A41E-51664B64FCD3}"/>
    <dgm:cxn modelId="{AB346DAE-5420-416A-A42F-90502184F867}" type="presParOf" srcId="{D80091BF-4030-431D-AFAB-BFDE6A05D0A6}" destId="{1D4E589C-0F09-4CD5-A0D3-E394000AB71C}" srcOrd="0" destOrd="0" presId="urn:microsoft.com/office/officeart/2005/8/layout/hierarchy3"/>
    <dgm:cxn modelId="{96615AC6-F72F-4949-B76A-FC644DEC184D}" type="presParOf" srcId="{1D4E589C-0F09-4CD5-A0D3-E394000AB71C}" destId="{853A0BDD-BC2B-4D8F-B212-4D6587F33BC7}" srcOrd="0" destOrd="0" presId="urn:microsoft.com/office/officeart/2005/8/layout/hierarchy3"/>
    <dgm:cxn modelId="{D502DC2B-0877-40F0-A2EA-D92B37C757CD}" type="presParOf" srcId="{853A0BDD-BC2B-4D8F-B212-4D6587F33BC7}" destId="{B9571056-A1F2-4690-B500-BF66EE548DDF}" srcOrd="0" destOrd="0" presId="urn:microsoft.com/office/officeart/2005/8/layout/hierarchy3"/>
    <dgm:cxn modelId="{8BB6C000-FC2E-45FD-960C-21CD47F42726}" type="presParOf" srcId="{853A0BDD-BC2B-4D8F-B212-4D6587F33BC7}" destId="{61C58C8C-B30A-47C9-AEBD-843C58DB05F4}" srcOrd="1" destOrd="0" presId="urn:microsoft.com/office/officeart/2005/8/layout/hierarchy3"/>
    <dgm:cxn modelId="{D287A3CB-B042-42C7-BC72-F54A9A403F97}" type="presParOf" srcId="{1D4E589C-0F09-4CD5-A0D3-E394000AB71C}" destId="{66828700-9E0E-49E6-91F8-49E7A99D261C}" srcOrd="1" destOrd="0" presId="urn:microsoft.com/office/officeart/2005/8/layout/hierarchy3"/>
    <dgm:cxn modelId="{E99270F0-2092-4FE4-ACE9-9CB432A57CCB}" type="presParOf" srcId="{66828700-9E0E-49E6-91F8-49E7A99D261C}" destId="{81740B1B-92E7-421A-A8CD-7D0923664A30}" srcOrd="0" destOrd="0" presId="urn:microsoft.com/office/officeart/2005/8/layout/hierarchy3"/>
    <dgm:cxn modelId="{D59680F2-96F0-456B-A7B2-028C8245D482}" type="presParOf" srcId="{66828700-9E0E-49E6-91F8-49E7A99D261C}" destId="{21D61B9C-0910-49F1-BBA6-17844D64D6DA}" srcOrd="1" destOrd="0" presId="urn:microsoft.com/office/officeart/2005/8/layout/hierarchy3"/>
    <dgm:cxn modelId="{666ABA21-8D5F-4F84-842B-0BC6BFBA88E6}" type="presParOf" srcId="{D80091BF-4030-431D-AFAB-BFDE6A05D0A6}" destId="{4FC5415B-0DCB-415C-8A68-11EA5E140F1F}" srcOrd="1" destOrd="0" presId="urn:microsoft.com/office/officeart/2005/8/layout/hierarchy3"/>
    <dgm:cxn modelId="{652D755B-B0E3-4E78-9841-1D8C8C709A1B}" type="presParOf" srcId="{4FC5415B-0DCB-415C-8A68-11EA5E140F1F}" destId="{279B5FFE-D256-474F-A810-AE68D7DC04C6}" srcOrd="0" destOrd="0" presId="urn:microsoft.com/office/officeart/2005/8/layout/hierarchy3"/>
    <dgm:cxn modelId="{E1ADF1D2-AB6C-4117-A153-36E1022FB094}" type="presParOf" srcId="{279B5FFE-D256-474F-A810-AE68D7DC04C6}" destId="{AFB79078-B2FC-4FE0-B37C-7B4CB184CE77}" srcOrd="0" destOrd="0" presId="urn:microsoft.com/office/officeart/2005/8/layout/hierarchy3"/>
    <dgm:cxn modelId="{F628C026-9672-43D1-84D6-64532E7FCA97}" type="presParOf" srcId="{279B5FFE-D256-474F-A810-AE68D7DC04C6}" destId="{F0F792B5-D19F-4BAD-9F6D-7D6FB19BC558}" srcOrd="1" destOrd="0" presId="urn:microsoft.com/office/officeart/2005/8/layout/hierarchy3"/>
    <dgm:cxn modelId="{80772198-7146-4869-9BBB-CAE3BDF8A88B}" type="presParOf" srcId="{4FC5415B-0DCB-415C-8A68-11EA5E140F1F}" destId="{1CBCE2E3-E84B-4140-B991-B778AD0EE611}" srcOrd="1" destOrd="0" presId="urn:microsoft.com/office/officeart/2005/8/layout/hierarchy3"/>
    <dgm:cxn modelId="{B46838A2-A0A8-45A7-86E7-343BCDB0593F}" type="presParOf" srcId="{1CBCE2E3-E84B-4140-B991-B778AD0EE611}" destId="{682ED0A0-9EA2-497C-8819-1376189E49A1}" srcOrd="0" destOrd="0" presId="urn:microsoft.com/office/officeart/2005/8/layout/hierarchy3"/>
    <dgm:cxn modelId="{0EAC7545-579D-4120-AE75-548CE3178D54}" type="presParOf" srcId="{1CBCE2E3-E84B-4140-B991-B778AD0EE611}" destId="{88C707EF-BBE6-4310-8E11-9C07F436D9B1}" srcOrd="1" destOrd="0" presId="urn:microsoft.com/office/officeart/2005/8/layout/hierarchy3"/>
    <dgm:cxn modelId="{AD826F5D-1039-442D-A65F-046BE82EBF2C}" type="presParOf" srcId="{D80091BF-4030-431D-AFAB-BFDE6A05D0A6}" destId="{CC04269E-C6AD-4708-9A78-8CF66C26A626}" srcOrd="2" destOrd="0" presId="urn:microsoft.com/office/officeart/2005/8/layout/hierarchy3"/>
    <dgm:cxn modelId="{76F40FC9-DBBC-4EDF-8A67-F03DBF068279}" type="presParOf" srcId="{CC04269E-C6AD-4708-9A78-8CF66C26A626}" destId="{7CE1D92B-845D-4953-83DB-3894CF59837A}" srcOrd="0" destOrd="0" presId="urn:microsoft.com/office/officeart/2005/8/layout/hierarchy3"/>
    <dgm:cxn modelId="{39A25AF9-7187-4531-A7B4-BCDECFEB93F5}" type="presParOf" srcId="{7CE1D92B-845D-4953-83DB-3894CF59837A}" destId="{292787D7-36A8-4E76-9CBA-1232C339718D}" srcOrd="0" destOrd="0" presId="urn:microsoft.com/office/officeart/2005/8/layout/hierarchy3"/>
    <dgm:cxn modelId="{53722807-B88B-405E-86D3-2E79BB8F578E}" type="presParOf" srcId="{7CE1D92B-845D-4953-83DB-3894CF59837A}" destId="{3D5430EB-FF7E-4ABD-8891-EDB99FC76E23}" srcOrd="1" destOrd="0" presId="urn:microsoft.com/office/officeart/2005/8/layout/hierarchy3"/>
    <dgm:cxn modelId="{0EA469E5-224D-4297-84BD-20D6FF309702}" type="presParOf" srcId="{CC04269E-C6AD-4708-9A78-8CF66C26A626}" destId="{C6EEA61C-9E47-44EB-97F2-8BFE47B02D5C}" srcOrd="1" destOrd="0" presId="urn:microsoft.com/office/officeart/2005/8/layout/hierarchy3"/>
    <dgm:cxn modelId="{F307EF46-1FE8-4A62-970C-473245ECDC49}" type="presParOf" srcId="{C6EEA61C-9E47-44EB-97F2-8BFE47B02D5C}" destId="{C43F758C-ABEF-42FE-B871-409970EBC9DB}" srcOrd="0" destOrd="0" presId="urn:microsoft.com/office/officeart/2005/8/layout/hierarchy3"/>
    <dgm:cxn modelId="{E3238715-2D52-4130-9449-DAC3B2D539E5}" type="presParOf" srcId="{C6EEA61C-9E47-44EB-97F2-8BFE47B02D5C}" destId="{1D9775FC-68CD-42DF-8B39-EF055CFB8EE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71056-A1F2-4690-B500-BF66EE548DDF}">
      <dsp:nvSpPr>
        <dsp:cNvPr id="0" name=""/>
        <dsp:cNvSpPr/>
      </dsp:nvSpPr>
      <dsp:spPr>
        <a:xfrm>
          <a:off x="0" y="457305"/>
          <a:ext cx="2839709" cy="317711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Merging the Dataset</a:t>
          </a:r>
        </a:p>
      </dsp:txBody>
      <dsp:txXfrm>
        <a:off x="9305" y="466610"/>
        <a:ext cx="2821099" cy="299101"/>
      </dsp:txXfrm>
    </dsp:sp>
    <dsp:sp modelId="{81740B1B-92E7-421A-A8CD-7D0923664A30}">
      <dsp:nvSpPr>
        <dsp:cNvPr id="0" name=""/>
        <dsp:cNvSpPr/>
      </dsp:nvSpPr>
      <dsp:spPr>
        <a:xfrm>
          <a:off x="283970" y="775016"/>
          <a:ext cx="288280" cy="2037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7307"/>
              </a:lnTo>
              <a:lnTo>
                <a:pt x="288280" y="2037307"/>
              </a:lnTo>
            </a:path>
          </a:pathLst>
        </a:custGeom>
        <a:noFill/>
        <a:ln w="15875" cap="flat" cmpd="sng" algn="ctr">
          <a:solidFill>
            <a:schemeClr val="bg1">
              <a:lumMod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D61B9C-0910-49F1-BBA6-17844D64D6DA}">
      <dsp:nvSpPr>
        <dsp:cNvPr id="0" name=""/>
        <dsp:cNvSpPr/>
      </dsp:nvSpPr>
      <dsp:spPr>
        <a:xfrm>
          <a:off x="572251" y="1306647"/>
          <a:ext cx="2778398" cy="30113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5000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Datasets Were merged based on shared identifiers like Medallion, Hack License, Vendor ID, and Pickup Datetime to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 unified trip and payment data</a:t>
          </a:r>
        </a:p>
      </dsp:txBody>
      <dsp:txXfrm>
        <a:off x="653627" y="1388023"/>
        <a:ext cx="2615646" cy="2848600"/>
      </dsp:txXfrm>
    </dsp:sp>
    <dsp:sp modelId="{AFB79078-B2FC-4FE0-B37C-7B4CB184CE77}">
      <dsp:nvSpPr>
        <dsp:cNvPr id="0" name=""/>
        <dsp:cNvSpPr/>
      </dsp:nvSpPr>
      <dsp:spPr>
        <a:xfrm flipH="1">
          <a:off x="3769857" y="457305"/>
          <a:ext cx="3032844" cy="317711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Fixing Dataset</a:t>
          </a:r>
          <a:endParaRPr lang="en-IN" sz="2000" b="1" kern="1200" dirty="0">
            <a:solidFill>
              <a:schemeClr val="tx1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sp:txBody>
      <dsp:txXfrm>
        <a:off x="3779162" y="466610"/>
        <a:ext cx="3014234" cy="299101"/>
      </dsp:txXfrm>
    </dsp:sp>
    <dsp:sp modelId="{682ED0A0-9EA2-497C-8819-1376189E49A1}">
      <dsp:nvSpPr>
        <dsp:cNvPr id="0" name=""/>
        <dsp:cNvSpPr/>
      </dsp:nvSpPr>
      <dsp:spPr>
        <a:xfrm>
          <a:off x="4073142" y="775016"/>
          <a:ext cx="307792" cy="2008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8538"/>
              </a:lnTo>
              <a:lnTo>
                <a:pt x="307792" y="2008538"/>
              </a:lnTo>
            </a:path>
          </a:pathLst>
        </a:custGeom>
        <a:noFill/>
        <a:ln w="15875" cap="flat" cmpd="sng" algn="ctr">
          <a:solidFill>
            <a:schemeClr val="bg1">
              <a:lumMod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707EF-BBE6-4310-8E11-9C07F436D9B1}">
      <dsp:nvSpPr>
        <dsp:cNvPr id="0" name=""/>
        <dsp:cNvSpPr/>
      </dsp:nvSpPr>
      <dsp:spPr>
        <a:xfrm>
          <a:off x="4380934" y="1330609"/>
          <a:ext cx="3042123" cy="2905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5000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Missing Data in Categorical Variables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Missing Data in Critical Numerical Features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Negative/Invalid Numeric Values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Text Inconsistencies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Invalid Passenger Count</a:t>
          </a:r>
        </a:p>
      </dsp:txBody>
      <dsp:txXfrm>
        <a:off x="4466045" y="1415720"/>
        <a:ext cx="2871901" cy="2735669"/>
      </dsp:txXfrm>
    </dsp:sp>
    <dsp:sp modelId="{292787D7-36A8-4E76-9CBA-1232C339718D}">
      <dsp:nvSpPr>
        <dsp:cNvPr id="0" name=""/>
        <dsp:cNvSpPr/>
      </dsp:nvSpPr>
      <dsp:spPr>
        <a:xfrm>
          <a:off x="7867659" y="457305"/>
          <a:ext cx="2434940" cy="317711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Features Created</a:t>
          </a:r>
          <a:endParaRPr lang="en-IN" sz="2000" b="1" kern="1200" dirty="0">
            <a:solidFill>
              <a:schemeClr val="tx1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sp:txBody>
      <dsp:txXfrm>
        <a:off x="7876964" y="466610"/>
        <a:ext cx="2416330" cy="299101"/>
      </dsp:txXfrm>
    </dsp:sp>
    <dsp:sp modelId="{C43F758C-ABEF-42FE-B871-409970EBC9DB}">
      <dsp:nvSpPr>
        <dsp:cNvPr id="0" name=""/>
        <dsp:cNvSpPr/>
      </dsp:nvSpPr>
      <dsp:spPr>
        <a:xfrm>
          <a:off x="8065434" y="775016"/>
          <a:ext cx="91440" cy="19698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9833"/>
              </a:lnTo>
              <a:lnTo>
                <a:pt x="100691" y="1969833"/>
              </a:lnTo>
            </a:path>
          </a:pathLst>
        </a:custGeom>
        <a:noFill/>
        <a:ln w="15875" cap="flat" cmpd="sng" algn="ctr">
          <a:solidFill>
            <a:schemeClr val="bg1">
              <a:lumMod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9775FC-68CD-42DF-8B39-EF055CFB8EE1}">
      <dsp:nvSpPr>
        <dsp:cNvPr id="0" name=""/>
        <dsp:cNvSpPr/>
      </dsp:nvSpPr>
      <dsp:spPr>
        <a:xfrm>
          <a:off x="8166125" y="1171699"/>
          <a:ext cx="2891449" cy="31463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5000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Tip Given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6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Weekend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6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Rush Hour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6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Trip Distance Bins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600" kern="1200" dirty="0">
              <a:solidFill>
                <a:prstClr val="black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Date and Time </a:t>
          </a:r>
        </a:p>
      </dsp:txBody>
      <dsp:txXfrm>
        <a:off x="8250813" y="1256387"/>
        <a:ext cx="2722073" cy="2976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AEF700-9B0B-4359-8356-DCE7EE4E41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BF05B-06DB-4EC8-B476-CF95F9BD85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D6361-1E3C-4214-95E1-B8DE93421F8F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1952E-79CD-4E03-AAEB-C22680419E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CA65F-8548-4E36-8331-FD471638BD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E0281-66A0-46B8-BDE2-AEF0C7453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3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9CFFA-1E2F-4435-8DD6-9B5CC3FF4505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DED1C-4656-4CF8-AD34-DC4A65BB39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29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42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Which Features?</a:t>
            </a:r>
          </a:p>
          <a:p>
            <a:r>
              <a:rPr lang="en-US" dirty="0"/>
              <a:t>For the baseline model, you would likely select features that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Trip Distance</a:t>
            </a:r>
            <a:r>
              <a:rPr lang="en-US" dirty="0"/>
              <a:t>: A reasonable predictor of fare and, consequently, tip amount.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Fare Amount</a:t>
            </a:r>
            <a:r>
              <a:rPr lang="en-US" dirty="0"/>
              <a:t>: Strongly related to the tip amount, as larger fares often lead to larger tips.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Payment Type</a:t>
            </a:r>
            <a:r>
              <a:rPr lang="en-US" dirty="0"/>
              <a:t>: Some payment methods (like credit cards) may correlate with higher tips.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Trip Duration</a:t>
            </a:r>
            <a:r>
              <a:rPr lang="en-US" dirty="0"/>
              <a:t>: Longer trips might generate higher tips due to increased fare.</a:t>
            </a:r>
          </a:p>
          <a:p>
            <a:endParaRPr lang="en-IN" dirty="0"/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Accuracy provides an overall measure of correctness.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Precision and Recall focus on tipping prediction.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F1 Score balances precision and recall for imbalanced datasets.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AUC-ROC evaluates the model across threshold levels.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500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Accuracy:</a:t>
            </a:r>
            <a:r>
              <a:rPr lang="en-US" dirty="0"/>
              <a:t> 98.24% (high prediction correctness).</a:t>
            </a:r>
          </a:p>
          <a:p>
            <a:r>
              <a:rPr lang="en-US" b="1" dirty="0"/>
              <a:t>Precision:</a:t>
            </a:r>
            <a:r>
              <a:rPr lang="en-US" dirty="0"/>
              <a:t> 96.92% (reduced false positives).</a:t>
            </a:r>
          </a:p>
          <a:p>
            <a:r>
              <a:rPr lang="en-US" b="1" dirty="0"/>
              <a:t>Recall:</a:t>
            </a:r>
            <a:r>
              <a:rPr lang="en-US" dirty="0"/>
              <a:t> 99.80% (captured almost all positives).</a:t>
            </a:r>
          </a:p>
          <a:p>
            <a:r>
              <a:rPr lang="en-US" b="1" dirty="0"/>
              <a:t>F1 Score:</a:t>
            </a:r>
            <a:r>
              <a:rPr lang="en-US" dirty="0"/>
              <a:t> 98.34% (balance between precision and recall).</a:t>
            </a:r>
          </a:p>
          <a:p>
            <a:r>
              <a:rPr lang="en-US" b="1" dirty="0"/>
              <a:t>AUC-ROC:</a:t>
            </a:r>
            <a:r>
              <a:rPr lang="en-US" dirty="0"/>
              <a:t> 98.15% (excellent discrimination ability).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306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This Slide?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Showcases the effort put into refining the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Explains why Gradient Boosting outperformed others in predictive accuracy and stability.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99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Objective: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Predict tipping behavior using NYC taxi trip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Explore patterns in tipping and their relationship with trip characteristics.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816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This Content?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Introduces the problem and dataset concisely.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Highlights the project’s scope and relevance.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93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Missing Data in Categorical Variables: Filled missing values in </a:t>
            </a:r>
            <a:r>
              <a:rPr lang="en-US" b="0" dirty="0" err="1"/>
              <a:t>vendor_id</a:t>
            </a:r>
            <a:r>
              <a:rPr lang="en-US" b="0" dirty="0"/>
              <a:t> and </a:t>
            </a:r>
            <a:r>
              <a:rPr lang="en-US" b="0" dirty="0" err="1"/>
              <a:t>store_and_fwd_flag</a:t>
            </a:r>
            <a:r>
              <a:rPr lang="en-US" b="0" dirty="0"/>
              <a:t> with "Unknown".</a:t>
            </a:r>
          </a:p>
          <a:p>
            <a:r>
              <a:rPr lang="en-US" b="0" dirty="0"/>
              <a:t>Missing Data in Critical Numerical Features: Dropped rows with missing values in </a:t>
            </a:r>
            <a:r>
              <a:rPr lang="en-US" b="0" dirty="0" err="1"/>
              <a:t>dropoff_longitude</a:t>
            </a:r>
            <a:r>
              <a:rPr lang="en-US" b="0" dirty="0"/>
              <a:t>, </a:t>
            </a:r>
            <a:r>
              <a:rPr lang="en-US" b="0" dirty="0" err="1"/>
              <a:t>dropoff_latitude</a:t>
            </a:r>
            <a:r>
              <a:rPr lang="en-US" b="0" dirty="0"/>
              <a:t>, and </a:t>
            </a:r>
            <a:r>
              <a:rPr lang="en-US" b="0" dirty="0" err="1"/>
              <a:t>total_amount</a:t>
            </a:r>
            <a:r>
              <a:rPr lang="en-US" b="0" dirty="0"/>
              <a:t>.</a:t>
            </a:r>
          </a:p>
          <a:p>
            <a:r>
              <a:rPr lang="en-US" b="0" dirty="0"/>
              <a:t>Negative/Invalid Numeric Values: Replaced negative values in numeric columns with </a:t>
            </a:r>
            <a:r>
              <a:rPr lang="en-US" b="0" dirty="0" err="1"/>
              <a:t>NaN</a:t>
            </a:r>
            <a:r>
              <a:rPr lang="en-US" b="0" dirty="0"/>
              <a:t> to review validity.</a:t>
            </a:r>
          </a:p>
          <a:p>
            <a:r>
              <a:rPr lang="en-US" b="0" dirty="0"/>
              <a:t>Text Inconsistencies: Standardized </a:t>
            </a:r>
            <a:r>
              <a:rPr lang="en-US" b="0" dirty="0" err="1"/>
              <a:t>vendor_id</a:t>
            </a:r>
            <a:r>
              <a:rPr lang="en-US" b="0" dirty="0"/>
              <a:t> and </a:t>
            </a:r>
            <a:r>
              <a:rPr lang="en-US" b="0" dirty="0" err="1"/>
              <a:t>payment_type</a:t>
            </a:r>
            <a:r>
              <a:rPr lang="en-US" b="0" dirty="0"/>
              <a:t> by stripping extra spaces and converting to uppercase.</a:t>
            </a:r>
          </a:p>
          <a:p>
            <a:r>
              <a:rPr lang="en-US" b="0" dirty="0"/>
              <a:t>Invalid Passenger Count: Removed rows with negative passenger counts and capped counts between 1 and 5.</a:t>
            </a:r>
          </a:p>
          <a:p>
            <a:pPr>
              <a:buFont typeface="Arial" panose="020B0604020202020204" pitchFamily="34" charset="0"/>
              <a:buNone/>
            </a:pPr>
            <a:endParaRPr lang="en-US" b="0" dirty="0"/>
          </a:p>
          <a:p>
            <a:pPr>
              <a:buFont typeface="Arial" panose="020B0604020202020204" pitchFamily="34" charset="0"/>
              <a:buNone/>
            </a:pPr>
            <a:r>
              <a:rPr lang="en-US" b="0" dirty="0"/>
              <a:t># before completing this stage - - 173865 rows and 21 columns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b="0" dirty="0"/>
              <a:t># after completing this stage -  173192 rows and 26 columns</a:t>
            </a:r>
          </a:p>
          <a:p>
            <a:pPr>
              <a:buFont typeface="Arial" panose="020B0604020202020204" pitchFamily="34" charset="0"/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Features created: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prstClr val="black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Tip Given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sz="1200" kern="1200" dirty="0">
                <a:solidFill>
                  <a:prstClr val="black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Weekend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sz="1200" kern="1200" dirty="0">
                <a:solidFill>
                  <a:prstClr val="black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Rush Hour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sz="1200" kern="1200" dirty="0">
                <a:solidFill>
                  <a:prstClr val="black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Trip Distance Bins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sz="1200" kern="1200" dirty="0">
                <a:solidFill>
                  <a:prstClr val="black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Day Time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21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38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05D12-C5AA-C800-9852-F23401A30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6704DF-04FF-37B4-6749-E0FB641A14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2E9189-C36B-325D-FEF6-4C9FB22E26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F0826-7440-E334-BEEE-8D3C0E75BB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48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8DFB6-B1C0-1EB2-78F8-D1979E02A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2DF35C-7375-B092-9BA4-A349A384DB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99B6E6-7BC6-B307-5085-E23B2B1457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9E6C3-621F-2335-06DE-365DD38A05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03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62139-C9C9-6122-DFA4-BAA66C7EF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94A933-091B-00BF-F7B2-144DCC74A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29673C-D8C9-49F0-C82B-E23215183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94EFD-7977-3F77-2864-B743843999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873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365B2-721C-9F3D-5CB0-6195C74A5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543042-6D7A-D3E7-B8EE-F59E90A366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33F106-1275-6F79-B00F-FB31FA352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This Slide?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Explains Feature Selection:</a:t>
            </a:r>
            <a:r>
              <a:rPr lang="en-US" dirty="0"/>
              <a:t> Shows how multicollinearity was addressed to improve model performance.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Why This Slide?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Data Preparation:</a:t>
            </a:r>
            <a:r>
              <a:rPr lang="en-US" dirty="0"/>
              <a:t> Ensures clean, well-structured data for modeling.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Transparency:</a:t>
            </a:r>
            <a:r>
              <a:rPr lang="en-US" dirty="0"/>
              <a:t> Explains how raw data was transformed into a usable format.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D9981-CC2D-822A-CD14-2EFD76647E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284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0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7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2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1610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3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99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1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69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4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0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5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4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4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2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9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8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9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6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391C69-E52F-4DC0-B51A-0DABC5484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3C7ED6A-DE7F-4002-9699-B659DE551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48390FD-448E-4FF2-AEE8-C46960568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59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BD259F2-A289-4420-B3EB-BBC6A904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7596B-F237-47DD-989E-9D8B0B49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70" y="1331843"/>
            <a:ext cx="6708913" cy="3374226"/>
          </a:xfrm>
        </p:spPr>
        <p:txBody>
          <a:bodyPr>
            <a:normAutofit/>
          </a:bodyPr>
          <a:lstStyle/>
          <a:p>
            <a:br>
              <a:rPr lang="en-US" sz="40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NYC Taxi Ride Analysis: Predicting Tip Behavior</a:t>
            </a:r>
            <a:br>
              <a:rPr lang="en-US" dirty="0"/>
            </a:br>
            <a:b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56DBBF-9753-C820-A9AF-F3E51C111E15}"/>
              </a:ext>
            </a:extLst>
          </p:cNvPr>
          <p:cNvSpPr txBox="1"/>
          <p:nvPr/>
        </p:nvSpPr>
        <p:spPr>
          <a:xfrm>
            <a:off x="4690827" y="4706069"/>
            <a:ext cx="183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CHANDRALEKHA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C4256FD-7B31-619B-5DE2-AC388A011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133" y="0"/>
            <a:ext cx="5113867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202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EAD1E6-EC80-EA74-57A1-395266EAC36F}"/>
              </a:ext>
            </a:extLst>
          </p:cNvPr>
          <p:cNvSpPr txBox="1"/>
          <p:nvPr/>
        </p:nvSpPr>
        <p:spPr>
          <a:xfrm>
            <a:off x="5176284" y="421954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Modeling</a:t>
            </a: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91EF3B-B1B5-1D37-10C1-0DAA1C491464}"/>
              </a:ext>
            </a:extLst>
          </p:cNvPr>
          <p:cNvSpPr txBox="1"/>
          <p:nvPr/>
        </p:nvSpPr>
        <p:spPr>
          <a:xfrm>
            <a:off x="824811" y="1388510"/>
            <a:ext cx="968586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Algorithm: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chose “Random Forest Classifier” for the baseline model because it handles non-linear relationships well, is robust to overfitting, Handles both numerical and categorical features effectively.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Features: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 the baseline model, selected features are Trip Distance, Fare Amount,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Payment Type, Trip Duration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Target Variable:</a:t>
            </a:r>
            <a:endParaRPr lang="en-US" sz="16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Binary Target: Whether a tip was given or not (e.g., tip &gt; $0 = 1, no tip = 0).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Metrics:</a:t>
            </a:r>
            <a:endParaRPr lang="en-US" sz="16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 binary classification, we commonly use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Accuracy,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Precision, Recall, F1 Score and AUC</a:t>
            </a:r>
          </a:p>
          <a:p>
            <a:endParaRPr lang="en-US" sz="16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Pipeline Process: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 → Feature Selection → Model Training → Model Evaluation.</a:t>
            </a:r>
          </a:p>
          <a:p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1998617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9AAB99-5C4E-55C9-1ECE-5A7DC75AF334}"/>
              </a:ext>
            </a:extLst>
          </p:cNvPr>
          <p:cNvSpPr txBox="1"/>
          <p:nvPr/>
        </p:nvSpPr>
        <p:spPr>
          <a:xfrm>
            <a:off x="4518050" y="549941"/>
            <a:ext cx="452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Model Performance</a:t>
            </a: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8C80D8-E558-D23B-E6D8-5367D0EC3D03}"/>
              </a:ext>
            </a:extLst>
          </p:cNvPr>
          <p:cNvSpPr txBox="1"/>
          <p:nvPr/>
        </p:nvSpPr>
        <p:spPr>
          <a:xfrm>
            <a:off x="980600" y="1259175"/>
            <a:ext cx="868796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Key Results: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Random Forest Metrics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Confusion Matrix: Our model predicted 15926 True Positives (TP) and 18102 True Negatives (TN). So, out of 34,639 attempts, our model got 34,028 correct.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Accuracy: 98.24%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Precision: 96.92%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Recall: 99.80%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F1 Score: 98.34%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Area Under the Curve(AUC-ROC): 98.15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Insights: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Balanced performance across metrics.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Indicates effective prediction of tipping behavior.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147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42BAB9-1BAE-C2E6-A5D6-CAD2A7333CEC}"/>
              </a:ext>
            </a:extLst>
          </p:cNvPr>
          <p:cNvSpPr txBox="1"/>
          <p:nvPr/>
        </p:nvSpPr>
        <p:spPr>
          <a:xfrm>
            <a:off x="4394442" y="499049"/>
            <a:ext cx="5401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Model Improvement (Tuning)</a:t>
            </a: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409467-450B-D11E-2EA8-E3F5F276D3C6}"/>
              </a:ext>
            </a:extLst>
          </p:cNvPr>
          <p:cNvSpPr txBox="1"/>
          <p:nvPr/>
        </p:nvSpPr>
        <p:spPr>
          <a:xfrm>
            <a:off x="799381" y="1325704"/>
            <a:ext cx="1159981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How did you try improving your model?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improved the model by adjusting features, tuning hyperparameters, and using cross-validation to enhance generalization.</a:t>
            </a:r>
          </a:p>
          <a:p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Which other algorithms did you try and why?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did not try other algorithms like Gradient Boosting in this case, as the focus was on improving the baseline model through hyperparameter tuning and cross-validation. </a:t>
            </a:r>
          </a:p>
          <a:p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Which other hyperparameters did you tune?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tuned max depth, number of estimators, min samples leaf, and  min samples split to optimize performance.</a:t>
            </a:r>
          </a:p>
          <a:p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Did you use Cross-validation and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GridSearch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Yes, we used cross-validation for robust evaluation and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GridSearchCV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to identify the best hyperparameter combinations.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How did you compare the models' performance?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compared models using accuracy, precision, recall, F1 score, and AUC(ROC). 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Which model performed the best?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improved model performed the best, with an AUC of 98.55% (up from 98.16% in the baseline). It also showed better recall (99.97% vs. 99.81%) and a slight increase in accuracy (98.29% vs. 98.23%), making it the superior model.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609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68F8-4BCE-EBF9-E4BE-6D74678A5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230" y="479370"/>
            <a:ext cx="9757539" cy="82265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76AE4-FCA6-C7B6-EE99-A7E252FF3D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309442"/>
            <a:ext cx="10363826" cy="25469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Tipping behaviour </a:t>
            </a:r>
            <a:r>
              <a:rPr lang="en-IN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was predicted using NYC taxi trip data with the random forest model, enhanced through grid search and cross-validation.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key feature</a:t>
            </a:r>
            <a:r>
              <a:rPr lang="en-IN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s included fare amount, trip distance, trip duration minutes, and payment type.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challenges: </a:t>
            </a:r>
            <a:r>
              <a:rPr lang="en-IN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imbalanced data, multicollinearity ,high computational cost.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future work: </a:t>
            </a:r>
            <a:r>
              <a:rPr lang="en-IN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add driver ratings and passenger demographics. Explore real-time systems.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85B8B4-B0B3-53B7-83CF-2233635E8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39" y="3429000"/>
            <a:ext cx="4682134" cy="37737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30B7B9-C31A-4993-77AA-9CD77A9D7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076" y="3338058"/>
            <a:ext cx="4852837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5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97C8F3-B8D2-974C-BCFA-6FF4C1E35F53}"/>
              </a:ext>
            </a:extLst>
          </p:cNvPr>
          <p:cNvSpPr txBox="1"/>
          <p:nvPr/>
        </p:nvSpPr>
        <p:spPr>
          <a:xfrm>
            <a:off x="1227666" y="1582340"/>
            <a:ext cx="1014306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What this is about?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Analyzing NYC Taxi Rides data from 2013 to understand and predict tipping behavior.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What are we trying to do?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Develop predictive models to forecast tipping patterns based on various factors.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Why is it important? 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Understanding tipping behavior can optimize driver earnings and improve service strategies.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295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20B2903-9E07-96FD-3348-92C7CB8D961A}"/>
              </a:ext>
            </a:extLst>
          </p:cNvPr>
          <p:cNvSpPr/>
          <p:nvPr/>
        </p:nvSpPr>
        <p:spPr>
          <a:xfrm>
            <a:off x="1447801" y="1352286"/>
            <a:ext cx="8568266" cy="671248"/>
          </a:xfrm>
          <a:prstGeom prst="roundRect">
            <a:avLst>
              <a:gd name="adj" fmla="val 1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35444B4-D79C-E630-C4B2-FC47B5472B68}"/>
              </a:ext>
            </a:extLst>
          </p:cNvPr>
          <p:cNvSpPr/>
          <p:nvPr/>
        </p:nvSpPr>
        <p:spPr>
          <a:xfrm>
            <a:off x="1447801" y="4667784"/>
            <a:ext cx="8568266" cy="671248"/>
          </a:xfrm>
          <a:prstGeom prst="roundRect">
            <a:avLst>
              <a:gd name="adj" fmla="val 1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2BBD1E-A7EA-FC7C-0AA1-F543F33940E9}"/>
              </a:ext>
            </a:extLst>
          </p:cNvPr>
          <p:cNvSpPr/>
          <p:nvPr/>
        </p:nvSpPr>
        <p:spPr>
          <a:xfrm>
            <a:off x="1447801" y="2425172"/>
            <a:ext cx="8568266" cy="671248"/>
          </a:xfrm>
          <a:prstGeom prst="roundRect">
            <a:avLst>
              <a:gd name="adj" fmla="val 1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B8EA5F-DA28-484D-7B8E-B2AF0224F9F9}"/>
              </a:ext>
            </a:extLst>
          </p:cNvPr>
          <p:cNvSpPr/>
          <p:nvPr/>
        </p:nvSpPr>
        <p:spPr>
          <a:xfrm>
            <a:off x="1447801" y="3546478"/>
            <a:ext cx="8568266" cy="671248"/>
          </a:xfrm>
          <a:prstGeom prst="roundRect">
            <a:avLst>
              <a:gd name="adj" fmla="val 1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098DC1-7EA8-18DF-9ACA-B59969D1D35E}"/>
              </a:ext>
            </a:extLst>
          </p:cNvPr>
          <p:cNvSpPr/>
          <p:nvPr/>
        </p:nvSpPr>
        <p:spPr>
          <a:xfrm>
            <a:off x="1447801" y="5512071"/>
            <a:ext cx="8568266" cy="671248"/>
          </a:xfrm>
          <a:prstGeom prst="roundRect">
            <a:avLst>
              <a:gd name="adj" fmla="val 1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9DA3F-66F6-F77A-F323-2871DF7EA147}"/>
              </a:ext>
            </a:extLst>
          </p:cNvPr>
          <p:cNvSpPr txBox="1"/>
          <p:nvPr/>
        </p:nvSpPr>
        <p:spPr>
          <a:xfrm>
            <a:off x="4212167" y="727147"/>
            <a:ext cx="3039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IN" sz="3000" b="1" dirty="0">
                <a:latin typeface="Calibri" panose="020F0502020204030204" pitchFamily="34" charset="0"/>
                <a:cs typeface="Calibri" panose="020F0502020204030204" pitchFamily="34" charset="0"/>
              </a:rPr>
              <a:t>Initial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9A99E-E056-8DE8-B252-A558E2D6D031}"/>
              </a:ext>
            </a:extLst>
          </p:cNvPr>
          <p:cNvSpPr txBox="1"/>
          <p:nvPr/>
        </p:nvSpPr>
        <p:spPr>
          <a:xfrm>
            <a:off x="1761067" y="1503244"/>
            <a:ext cx="8068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Size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The dataset contains approximately 170,000 taxi rides from NYC in 2013.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62EDF-051C-A64D-13C8-712CB5A6C845}"/>
              </a:ext>
            </a:extLst>
          </p:cNvPr>
          <p:cNvSpPr txBox="1"/>
          <p:nvPr/>
        </p:nvSpPr>
        <p:spPr>
          <a:xfrm>
            <a:off x="1761067" y="2555156"/>
            <a:ext cx="8068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Format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The data is in CSV format, with structured rows and columns.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F1624-B130-3BEC-A2BC-04BB02A39DFA}"/>
              </a:ext>
            </a:extLst>
          </p:cNvPr>
          <p:cNvSpPr txBox="1"/>
          <p:nvPr/>
        </p:nvSpPr>
        <p:spPr>
          <a:xfrm>
            <a:off x="1761067" y="3558936"/>
            <a:ext cx="8068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The dataset is sourced from the NYC Open Data portal (https://chriswhong.com/open-data/foil_nyc_taxi/).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D03D40-E401-25CB-618A-F19D6C026669}"/>
              </a:ext>
            </a:extLst>
          </p:cNvPr>
          <p:cNvSpPr txBox="1"/>
          <p:nvPr/>
        </p:nvSpPr>
        <p:spPr>
          <a:xfrm>
            <a:off x="1761067" y="4680242"/>
            <a:ext cx="8068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Columns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Key columns include fare amount, trip distance, tip amount, payment type, and trip duration.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DA7030-0AFE-8A12-E4BE-ED97F27CE171}"/>
              </a:ext>
            </a:extLst>
          </p:cNvPr>
          <p:cNvSpPr txBox="1"/>
          <p:nvPr/>
        </p:nvSpPr>
        <p:spPr>
          <a:xfrm>
            <a:off x="1761067" y="5661428"/>
            <a:ext cx="8068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Time period of data collection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Data was collected throughout the year 2013.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86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154C5F-2764-E100-4A09-ED6A673FBB2D}"/>
              </a:ext>
            </a:extLst>
          </p:cNvPr>
          <p:cNvSpPr txBox="1"/>
          <p:nvPr/>
        </p:nvSpPr>
        <p:spPr>
          <a:xfrm>
            <a:off x="3793066" y="541867"/>
            <a:ext cx="6764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Data Cleaning and Transformation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9E4339D5-1A33-57EA-5E8E-E5C535D196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2652893"/>
              </p:ext>
            </p:extLst>
          </p:nvPr>
        </p:nvGraphicFramePr>
        <p:xfrm>
          <a:off x="660399" y="1024467"/>
          <a:ext cx="11260667" cy="43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06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75304C-D85F-9EB4-4953-7C3FC19DCD8B}"/>
              </a:ext>
            </a:extLst>
          </p:cNvPr>
          <p:cNvSpPr txBox="1"/>
          <p:nvPr/>
        </p:nvSpPr>
        <p:spPr>
          <a:xfrm>
            <a:off x="3563685" y="511162"/>
            <a:ext cx="5554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Data Analysis –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Visualizing Distributions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A7EE8A-4D3F-E8F5-1F29-62BF5DF699A2}"/>
              </a:ext>
            </a:extLst>
          </p:cNvPr>
          <p:cNvSpPr txBox="1"/>
          <p:nvPr/>
        </p:nvSpPr>
        <p:spPr>
          <a:xfrm>
            <a:off x="352781" y="1763937"/>
            <a:ext cx="611181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Trip Distance Distribution: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Most trips are short (&lt;5 miles), crucial for tipping predictions.</a:t>
            </a: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Trip Duration (Minutes):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Majority under 20 minutes; longer trips often mean higher tips</a:t>
            </a:r>
          </a:p>
          <a:p>
            <a:pPr lvl="1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Trip Amount: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Most fares are &lt;$20; higher fares tend to lead to more tips.</a:t>
            </a: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Pickup Hour: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Peaks at rush hours (8-9 AM, 5-6 PM), impacting tipping behavior.</a:t>
            </a:r>
          </a:p>
          <a:p>
            <a:pPr lvl="1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023B21-C57D-3056-6B4A-3A2C4BC0F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502" y="1443508"/>
            <a:ext cx="5052289" cy="458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8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84035-8238-9D6D-215F-62A530495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43A6D9-7ED9-7F6E-D6B9-84FADDB00D0B}"/>
              </a:ext>
            </a:extLst>
          </p:cNvPr>
          <p:cNvSpPr txBox="1"/>
          <p:nvPr/>
        </p:nvSpPr>
        <p:spPr>
          <a:xfrm>
            <a:off x="3563685" y="511162"/>
            <a:ext cx="5554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Data Analysis –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Bar Plots for Categorical features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3E7FC5A-0381-D410-8EE5-EA12650DC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12" y="1536174"/>
            <a:ext cx="602675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Vendor ID Distribution: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Shows counts for each vendor.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Analyzes vendor impact on tipping patterns</a:t>
            </a: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Weekend Trips: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Weekend trips form a significant percentage, possibly leading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higher tips.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Pickup Location: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Counts for each pickup location.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Highlights areas with frequent tipping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Trip Distance Category: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Categorizes trips as Short, Medium, and Long.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Shows tipping trends by trip length.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Tip Given: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Percentage of trips where tips were given.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BB152B-02F5-7C52-44F5-91E2BA187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156" y="1021345"/>
            <a:ext cx="2031974" cy="18678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E44251-AFCA-07B5-ED35-7A0950B8F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1268" y="911272"/>
            <a:ext cx="2031974" cy="18678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370E97-AC32-5DEE-61F8-BC46EDFA46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2156" y="2940716"/>
            <a:ext cx="2031974" cy="19396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B9D627-6F23-4E8D-879A-9F4A31F6D5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1268" y="2973179"/>
            <a:ext cx="2193523" cy="18042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03AF7C-10A5-5121-69CE-80BE186781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7429" y="5027124"/>
            <a:ext cx="2287562" cy="171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2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224C5-6FD9-F28A-16B7-DB6D819F0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83F3CB-067C-7754-07AA-D88D5575886D}"/>
              </a:ext>
            </a:extLst>
          </p:cNvPr>
          <p:cNvSpPr txBox="1"/>
          <p:nvPr/>
        </p:nvSpPr>
        <p:spPr>
          <a:xfrm>
            <a:off x="3563685" y="511162"/>
            <a:ext cx="5554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Data Analysis –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Correlation Analysis</a:t>
            </a: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B77E851-DBF5-E265-08B2-3E682E38F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998" y="2013227"/>
            <a:ext cx="6026753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Correlation Heatmap: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Heatmap of correlations between numerical features and the target variable (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Tip Amount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Tip Given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Strong positive correlations: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Fare Amount &amp; Tip Amount: Higher fares lead to higher tips.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Trip Distance &amp; Tip Amount: Longer trips often lead to higher tips.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Weak correlations: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Pickup Hour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has minimal correlation with tipping behavior.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67EEF31-5BEE-7915-1D96-0E598776F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130" y="1281224"/>
            <a:ext cx="5367872" cy="475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88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E9722-D996-10CC-332A-AF63A9501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A0356C-7F73-7166-2B67-34859346BCCA}"/>
              </a:ext>
            </a:extLst>
          </p:cNvPr>
          <p:cNvSpPr txBox="1"/>
          <p:nvPr/>
        </p:nvSpPr>
        <p:spPr>
          <a:xfrm>
            <a:off x="3327374" y="511162"/>
            <a:ext cx="5554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Data Analysis –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Pair plots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649E209-314C-474D-2842-CF902C41A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998" y="1886752"/>
            <a:ext cx="602675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Detailed Relationships: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Highlights relationships that influence tipping behavior, providing deeper context for feature engineering.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Fare Amount vs. Tip Amount: Higher fares result in higher tips, but tips plateau for very high fares.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Trip Distance vs. Tip Amount: Tips generally increase with distance, but variability exists for longer trips.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Other interactions between numerical features.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DC03E-56E2-1EC4-C1F9-91BB30913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698" y="911271"/>
            <a:ext cx="5445304" cy="567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09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68F26-B8C8-B121-1363-2BFDCF77D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266CAF-4568-5C26-581C-7398BA7D7F9F}"/>
              </a:ext>
            </a:extLst>
          </p:cNvPr>
          <p:cNvSpPr txBox="1"/>
          <p:nvPr/>
        </p:nvSpPr>
        <p:spPr>
          <a:xfrm>
            <a:off x="2966484" y="734446"/>
            <a:ext cx="6521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Data Analysis –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Multicollinearity Check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Feature Selection</a:t>
            </a: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FD4DC8A-C952-66EE-B893-B899653C8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350" y="1782395"/>
            <a:ext cx="7823655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High Correlation Features: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Trip Distance and Fare Amount: Retained one to avoid redundancy.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Location Coordinates and Total Amount: Dropped due to multicollinearity and redundancy.</a:t>
            </a: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Feature Selection: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Key features chosen: Trip Distance, Fare Amount, Tip Amount, Payment Type, Trip Duration.</a:t>
            </a: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Preprocessing Steps: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Labeling: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Categorical features labeled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One-Hot Encoding: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Applied to Pickup Location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Missing Values: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Imputed using mean/mode.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08831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BA7D41-7EBD-45D7-AFB8-22EF4BFA6BA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9C9275B-1E7E-409A-9467-302622C468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E52988-C458-4121-9BF8-864CDB291D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Laboratory design</Template>
  <TotalTime>2018</TotalTime>
  <Words>1513</Words>
  <Application>Microsoft Office PowerPoint</Application>
  <PresentationFormat>Widescreen</PresentationFormat>
  <Paragraphs>194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Google Sans</vt:lpstr>
      <vt:lpstr>Tw Cen MT</vt:lpstr>
      <vt:lpstr>Wingdings</vt:lpstr>
      <vt:lpstr>Droplet</vt:lpstr>
      <vt:lpstr> NYC Taxi Ride Analysis: Predicting Tip Behavior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Sahitya Yadav</dc:creator>
  <cp:lastModifiedBy>M chandralekha</cp:lastModifiedBy>
  <cp:revision>78</cp:revision>
  <dcterms:created xsi:type="dcterms:W3CDTF">2024-11-20T19:26:22Z</dcterms:created>
  <dcterms:modified xsi:type="dcterms:W3CDTF">2025-09-17T15:10:25Z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