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5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782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25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74306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178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338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3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42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3/30/2023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13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742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064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553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542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042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045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075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299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3/30/2023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565463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72.168.1.4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65BD-8959-BAA8-3610-5EF55EF51A28}"/>
              </a:ext>
            </a:extLst>
          </p:cNvPr>
          <p:cNvSpPr>
            <a:spLocks noGrp="1"/>
          </p:cNvSpPr>
          <p:nvPr>
            <p:ph type="ctrTitle"/>
          </p:nvPr>
        </p:nvSpPr>
        <p:spPr>
          <a:xfrm>
            <a:off x="680322" y="2846997"/>
            <a:ext cx="8144134" cy="1373070"/>
          </a:xfrm>
        </p:spPr>
        <p:txBody>
          <a:bodyPr/>
          <a:lstStyle/>
          <a:p>
            <a:r>
              <a:rPr lang="en-IN" dirty="0">
                <a:solidFill>
                  <a:srgbClr val="FF0000"/>
                </a:solidFill>
                <a:effectLst>
                  <a:outerShdw blurRad="38100" dist="38100" dir="2700000" algn="tl">
                    <a:srgbClr val="000000">
                      <a:alpha val="43137"/>
                    </a:srgbClr>
                  </a:outerShdw>
                </a:effectLst>
                <a:latin typeface="Arial Rounded MT Bold" panose="020F0704030504030204" pitchFamily="34" charset="0"/>
              </a:rPr>
              <a:t>Presentation Of Three Releases </a:t>
            </a:r>
          </a:p>
        </p:txBody>
      </p:sp>
      <p:sp>
        <p:nvSpPr>
          <p:cNvPr id="3" name="Subtitle 2">
            <a:extLst>
              <a:ext uri="{FF2B5EF4-FFF2-40B4-BE49-F238E27FC236}">
                <a16:creationId xmlns:a16="http://schemas.microsoft.com/office/drawing/2014/main" id="{71FB0BBC-2DFD-9F9D-B069-EA2860231276}"/>
              </a:ext>
            </a:extLst>
          </p:cNvPr>
          <p:cNvSpPr>
            <a:spLocks noGrp="1"/>
          </p:cNvSpPr>
          <p:nvPr>
            <p:ph type="subTitle" idx="1"/>
          </p:nvPr>
        </p:nvSpPr>
        <p:spPr>
          <a:xfrm>
            <a:off x="680322" y="4394039"/>
            <a:ext cx="8144134" cy="1464595"/>
          </a:xfrm>
        </p:spPr>
        <p:txBody>
          <a:bodyPr>
            <a:noAutofit/>
          </a:bodyPr>
          <a:lstStyle/>
          <a:p>
            <a:r>
              <a:rPr lang="en-IN" sz="2400" dirty="0">
                <a:latin typeface="Aharoni" panose="02010803020104030203" pitchFamily="2" charset="-79"/>
                <a:cs typeface="Aharoni" panose="02010803020104030203" pitchFamily="2" charset="-79"/>
              </a:rPr>
              <a:t>Release_12</a:t>
            </a:r>
          </a:p>
          <a:p>
            <a:r>
              <a:rPr lang="en-IN" sz="2400" dirty="0">
                <a:latin typeface="Aharoni" panose="02010803020104030203" pitchFamily="2" charset="-79"/>
                <a:cs typeface="Aharoni" panose="02010803020104030203" pitchFamily="2" charset="-79"/>
              </a:rPr>
              <a:t>Release_14</a:t>
            </a:r>
          </a:p>
          <a:p>
            <a:r>
              <a:rPr lang="en-IN" sz="2400" dirty="0">
                <a:latin typeface="Aharoni" panose="02010803020104030203" pitchFamily="2" charset="-79"/>
                <a:cs typeface="Aharoni" panose="02010803020104030203" pitchFamily="2" charset="-79"/>
              </a:rPr>
              <a:t>NGINX</a:t>
            </a:r>
          </a:p>
        </p:txBody>
      </p:sp>
    </p:spTree>
    <p:extLst>
      <p:ext uri="{BB962C8B-B14F-4D97-AF65-F5344CB8AC3E}">
        <p14:creationId xmlns:p14="http://schemas.microsoft.com/office/powerpoint/2010/main" val="44444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363C2-0F93-A7C3-E00B-3819552573E1}"/>
              </a:ext>
            </a:extLst>
          </p:cNvPr>
          <p:cNvSpPr txBox="1"/>
          <p:nvPr/>
        </p:nvSpPr>
        <p:spPr>
          <a:xfrm>
            <a:off x="331773" y="250853"/>
            <a:ext cx="9661890" cy="5293757"/>
          </a:xfrm>
          <a:prstGeom prst="rect">
            <a:avLst/>
          </a:prstGeom>
          <a:noFill/>
        </p:spPr>
        <p:txBody>
          <a:bodyPr wrap="square" rtlCol="0">
            <a:spAutoFit/>
          </a:bodyPr>
          <a:lstStyle/>
          <a:p>
            <a:r>
              <a:rPr lang="en-IN" sz="2400" b="1" dirty="0">
                <a:solidFill>
                  <a:srgbClr val="C00000"/>
                </a:solidFill>
              </a:rPr>
              <a:t>3. NGINX</a:t>
            </a:r>
          </a:p>
          <a:p>
            <a:endParaRPr lang="en-IN" sz="2400" b="1" dirty="0">
              <a:solidFill>
                <a:srgbClr val="C00000"/>
              </a:solidFill>
            </a:endParaRPr>
          </a:p>
          <a:p>
            <a:r>
              <a:rPr lang="en-IN" sz="2400" dirty="0"/>
              <a:t>Procedure:</a:t>
            </a:r>
          </a:p>
          <a:p>
            <a:r>
              <a:rPr lang="en-IN" sz="2400" dirty="0"/>
              <a:t>			</a:t>
            </a:r>
            <a:r>
              <a:rPr lang="en-IN" sz="2000" b="1" dirty="0">
                <a:solidFill>
                  <a:schemeClr val="bg1"/>
                </a:solidFill>
              </a:rPr>
              <a:t>NGINX ISO image binding DPDK Interface and configuring web server testing. </a:t>
            </a:r>
            <a:r>
              <a:rPr lang="en-IN" sz="2000" b="1" dirty="0">
                <a:solidFill>
                  <a:schemeClr val="bg1"/>
                </a:solidFill>
                <a:latin typeface="+mj-lt"/>
              </a:rPr>
              <a:t>For WEB Server testing </a:t>
            </a:r>
            <a:r>
              <a:rPr lang="en-IN" sz="2000" b="1" i="0" u="none" strike="noStrike" kern="1200" dirty="0">
                <a:solidFill>
                  <a:schemeClr val="bg1"/>
                </a:solidFill>
                <a:effectLst/>
                <a:latin typeface="+mj-lt"/>
              </a:rPr>
              <a:t>determined the Hyper Transfer Protocol service successfu</a:t>
            </a:r>
            <a:r>
              <a:rPr lang="en-IN" sz="2000" b="1" dirty="0">
                <a:solidFill>
                  <a:schemeClr val="bg1"/>
                </a:solidFill>
                <a:latin typeface="+mj-lt"/>
              </a:rPr>
              <a:t>lly desired the target server. </a:t>
            </a:r>
          </a:p>
          <a:p>
            <a:endParaRPr lang="en-IN" sz="2000" b="1" dirty="0">
              <a:solidFill>
                <a:schemeClr val="bg1"/>
              </a:solidFill>
              <a:latin typeface="+mj-lt"/>
            </a:endParaRPr>
          </a:p>
          <a:p>
            <a:r>
              <a:rPr lang="en-IN" sz="2000" b="1" dirty="0">
                <a:solidFill>
                  <a:srgbClr val="FF0000"/>
                </a:solidFill>
                <a:latin typeface="+mj-lt"/>
              </a:rPr>
              <a:t>Example:</a:t>
            </a:r>
          </a:p>
          <a:p>
            <a:endParaRPr lang="en-IN" sz="2000" b="1" dirty="0">
              <a:solidFill>
                <a:srgbClr val="FF0000"/>
              </a:solidFill>
              <a:latin typeface="+mj-lt"/>
            </a:endParaRPr>
          </a:p>
          <a:p>
            <a:r>
              <a:rPr lang="en-IN" sz="2000" b="1" dirty="0">
                <a:solidFill>
                  <a:srgbClr val="FF0000"/>
                </a:solidFill>
                <a:latin typeface="+mj-lt"/>
              </a:rPr>
              <a:t>		</a:t>
            </a:r>
            <a:r>
              <a:rPr lang="en-IN" sz="2000" b="1" dirty="0">
                <a:solidFill>
                  <a:srgbClr val="0000CC"/>
                </a:solidFill>
                <a:latin typeface="+mj-lt"/>
                <a:hlinkClick r:id="rId2">
                  <a:extLst>
                    <a:ext uri="{A12FA001-AC4F-418D-AE19-62706E023703}">
                      <ahyp:hlinkClr xmlns:ahyp="http://schemas.microsoft.com/office/drawing/2018/hyperlinkcolor" val="tx"/>
                    </a:ext>
                  </a:extLst>
                </a:hlinkClick>
              </a:rPr>
              <a:t>http://172.168.1.49</a:t>
            </a:r>
            <a:r>
              <a:rPr lang="en-IN" sz="2000" b="1" dirty="0">
                <a:solidFill>
                  <a:srgbClr val="0000CC"/>
                </a:solidFill>
                <a:latin typeface="+mj-lt"/>
              </a:rPr>
              <a:t> </a:t>
            </a:r>
            <a:r>
              <a:rPr lang="en-IN" sz="2000" b="1" dirty="0">
                <a:solidFill>
                  <a:schemeClr val="bg1"/>
                </a:solidFill>
                <a:latin typeface="+mj-lt"/>
              </a:rPr>
              <a:t>(DPDK </a:t>
            </a:r>
            <a:r>
              <a:rPr lang="en-IN" sz="2000" b="1" dirty="0" err="1">
                <a:solidFill>
                  <a:schemeClr val="bg1"/>
                </a:solidFill>
                <a:latin typeface="+mj-lt"/>
              </a:rPr>
              <a:t>Binded</a:t>
            </a:r>
            <a:r>
              <a:rPr lang="en-IN" sz="2000" b="1" dirty="0">
                <a:solidFill>
                  <a:schemeClr val="bg1"/>
                </a:solidFill>
                <a:latin typeface="+mj-lt"/>
              </a:rPr>
              <a:t> IP)</a:t>
            </a:r>
          </a:p>
          <a:p>
            <a:endParaRPr lang="en-IN" sz="2000" b="1" dirty="0">
              <a:solidFill>
                <a:schemeClr val="bg1"/>
              </a:solidFill>
              <a:latin typeface="+mj-lt"/>
            </a:endParaRPr>
          </a:p>
          <a:p>
            <a:r>
              <a:rPr lang="en-IN" sz="2000" b="1" dirty="0">
                <a:solidFill>
                  <a:schemeClr val="bg1"/>
                </a:solidFill>
                <a:latin typeface="+mj-lt"/>
              </a:rPr>
              <a:t>	</a:t>
            </a:r>
            <a:r>
              <a:rPr lang="en-IN" sz="2000" b="1" dirty="0">
                <a:latin typeface="+mj-lt"/>
              </a:rPr>
              <a:t>We have check the URL link to be the Connected Windows m/c or Governor m/c in NGINX. It will successfully reach the target page.</a:t>
            </a:r>
          </a:p>
          <a:p>
            <a:r>
              <a:rPr lang="en-IN" sz="2000" b="1" dirty="0">
                <a:latin typeface="+mj-lt"/>
              </a:rPr>
              <a:t>		</a:t>
            </a:r>
            <a:endParaRPr lang="en-IN" sz="2000" dirty="0">
              <a:latin typeface="+mj-lt"/>
            </a:endParaRPr>
          </a:p>
          <a:p>
            <a:endParaRPr lang="en-IN" sz="2400" b="1" dirty="0">
              <a:solidFill>
                <a:srgbClr val="C00000"/>
              </a:solidFill>
            </a:endParaRPr>
          </a:p>
          <a:p>
            <a:endParaRPr lang="en-IN" dirty="0"/>
          </a:p>
        </p:txBody>
      </p:sp>
    </p:spTree>
    <p:extLst>
      <p:ext uri="{BB962C8B-B14F-4D97-AF65-F5344CB8AC3E}">
        <p14:creationId xmlns:p14="http://schemas.microsoft.com/office/powerpoint/2010/main" val="252437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EB43-E792-DE6E-F3BF-3F0C10DECAA8}"/>
              </a:ext>
            </a:extLst>
          </p:cNvPr>
          <p:cNvSpPr>
            <a:spLocks noGrp="1"/>
          </p:cNvSpPr>
          <p:nvPr>
            <p:ph type="title"/>
          </p:nvPr>
        </p:nvSpPr>
        <p:spPr>
          <a:xfrm>
            <a:off x="0" y="704676"/>
            <a:ext cx="10035237" cy="1080938"/>
          </a:xfrm>
        </p:spPr>
        <p:txBody>
          <a:bodyPr>
            <a:normAutofit/>
          </a:bodyPr>
          <a:lstStyle/>
          <a:p>
            <a:r>
              <a:rPr lang="en-IN" sz="3200" b="1" dirty="0">
                <a:latin typeface="Times New Roman" panose="02020603050405020304" pitchFamily="18" charset="0"/>
                <a:cs typeface="Times New Roman" panose="02020603050405020304" pitchFamily="18" charset="0"/>
              </a:rPr>
              <a:t>Functional Difference b/w Release_12,14 &amp; NGINX </a:t>
            </a:r>
          </a:p>
        </p:txBody>
      </p:sp>
      <p:graphicFrame>
        <p:nvGraphicFramePr>
          <p:cNvPr id="5" name="Table 5">
            <a:extLst>
              <a:ext uri="{FF2B5EF4-FFF2-40B4-BE49-F238E27FC236}">
                <a16:creationId xmlns:a16="http://schemas.microsoft.com/office/drawing/2014/main" id="{8B785485-D1DB-53E1-C09C-600F5E24188E}"/>
              </a:ext>
            </a:extLst>
          </p:cNvPr>
          <p:cNvGraphicFramePr>
            <a:graphicFrameLocks noGrp="1"/>
          </p:cNvGraphicFramePr>
          <p:nvPr>
            <p:ph idx="1"/>
            <p:extLst>
              <p:ext uri="{D42A27DB-BD31-4B8C-83A1-F6EECF244321}">
                <p14:modId xmlns:p14="http://schemas.microsoft.com/office/powerpoint/2010/main" val="2948754769"/>
              </p:ext>
            </p:extLst>
          </p:nvPr>
        </p:nvGraphicFramePr>
        <p:xfrm>
          <a:off x="681038" y="2336800"/>
          <a:ext cx="9613899" cy="1285240"/>
        </p:xfrm>
        <a:graphic>
          <a:graphicData uri="http://schemas.openxmlformats.org/drawingml/2006/table">
            <a:tbl>
              <a:tblPr firstRow="1" bandRow="1">
                <a:tableStyleId>{5C22544A-7EE6-4342-B048-85BDC9FD1C3A}</a:tableStyleId>
              </a:tblPr>
              <a:tblGrid>
                <a:gridCol w="2288739">
                  <a:extLst>
                    <a:ext uri="{9D8B030D-6E8A-4147-A177-3AD203B41FA5}">
                      <a16:colId xmlns:a16="http://schemas.microsoft.com/office/drawing/2014/main" val="1245727757"/>
                    </a:ext>
                  </a:extLst>
                </a:gridCol>
                <a:gridCol w="2476163">
                  <a:extLst>
                    <a:ext uri="{9D8B030D-6E8A-4147-A177-3AD203B41FA5}">
                      <a16:colId xmlns:a16="http://schemas.microsoft.com/office/drawing/2014/main" val="437689476"/>
                    </a:ext>
                  </a:extLst>
                </a:gridCol>
                <a:gridCol w="4848997">
                  <a:extLst>
                    <a:ext uri="{9D8B030D-6E8A-4147-A177-3AD203B41FA5}">
                      <a16:colId xmlns:a16="http://schemas.microsoft.com/office/drawing/2014/main" val="4007125236"/>
                    </a:ext>
                  </a:extLst>
                </a:gridCol>
              </a:tblGrid>
              <a:tr h="370840">
                <a:tc>
                  <a:txBody>
                    <a:bodyPr/>
                    <a:lstStyle/>
                    <a:p>
                      <a:pPr algn="ctr"/>
                      <a:r>
                        <a:rPr lang="en-IN" dirty="0"/>
                        <a:t>12</a:t>
                      </a:r>
                    </a:p>
                  </a:txBody>
                  <a:tcPr/>
                </a:tc>
                <a:tc>
                  <a:txBody>
                    <a:bodyPr/>
                    <a:lstStyle/>
                    <a:p>
                      <a:pPr algn="ctr"/>
                      <a:r>
                        <a:rPr lang="en-IN" dirty="0"/>
                        <a:t>14</a:t>
                      </a:r>
                    </a:p>
                  </a:txBody>
                  <a:tcPr/>
                </a:tc>
                <a:tc>
                  <a:txBody>
                    <a:bodyPr/>
                    <a:lstStyle/>
                    <a:p>
                      <a:pPr algn="ctr"/>
                      <a:r>
                        <a:rPr lang="en-IN" dirty="0"/>
                        <a:t>NGINX</a:t>
                      </a:r>
                    </a:p>
                  </a:txBody>
                  <a:tcPr/>
                </a:tc>
                <a:extLst>
                  <a:ext uri="{0D108BD9-81ED-4DB2-BD59-A6C34878D82A}">
                    <a16:rowId xmlns:a16="http://schemas.microsoft.com/office/drawing/2014/main" val="1285937456"/>
                  </a:ext>
                </a:extLst>
              </a:tr>
              <a:tr h="370840">
                <a:tc>
                  <a:txBody>
                    <a:bodyPr/>
                    <a:lstStyle/>
                    <a:p>
                      <a:r>
                        <a:rPr lang="en-IN" dirty="0"/>
                        <a:t>Bridge mode.</a:t>
                      </a:r>
                    </a:p>
                    <a:p>
                      <a:r>
                        <a:rPr lang="en-IN" dirty="0"/>
                        <a:t>Atom based.</a:t>
                      </a:r>
                    </a:p>
                  </a:txBody>
                  <a:tcPr/>
                </a:tc>
                <a:tc>
                  <a:txBody>
                    <a:bodyPr/>
                    <a:lstStyle/>
                    <a:p>
                      <a:r>
                        <a:rPr lang="en-IN" dirty="0"/>
                        <a:t>Xeon m/c.</a:t>
                      </a:r>
                    </a:p>
                    <a:p>
                      <a:r>
                        <a:rPr lang="en-IN" dirty="0"/>
                        <a:t>Behind Firewall</a:t>
                      </a:r>
                    </a:p>
                  </a:txBody>
                  <a:tcPr/>
                </a:tc>
                <a:tc>
                  <a:txBody>
                    <a:bodyPr/>
                    <a:lstStyle/>
                    <a:p>
                      <a:r>
                        <a:rPr lang="en-IN" dirty="0"/>
                        <a:t>Setup </a:t>
                      </a:r>
                      <a:r>
                        <a:rPr lang="en-IN" dirty="0" err="1"/>
                        <a:t>linux</a:t>
                      </a:r>
                      <a:r>
                        <a:rPr lang="en-IN" dirty="0"/>
                        <a:t> firmware only</a:t>
                      </a:r>
                    </a:p>
                    <a:p>
                      <a:r>
                        <a:rPr lang="en-IN" dirty="0"/>
                        <a:t>Setup firmware with </a:t>
                      </a:r>
                      <a:r>
                        <a:rPr lang="en-IN" dirty="0" err="1"/>
                        <a:t>apache</a:t>
                      </a:r>
                      <a:r>
                        <a:rPr lang="en-IN" dirty="0"/>
                        <a:t> webserver</a:t>
                      </a:r>
                    </a:p>
                    <a:p>
                      <a:r>
                        <a:rPr lang="en-IN" dirty="0"/>
                        <a:t>Setup </a:t>
                      </a:r>
                      <a:r>
                        <a:rPr lang="en-IN" dirty="0" err="1"/>
                        <a:t>Gatespeed</a:t>
                      </a:r>
                      <a:r>
                        <a:rPr lang="en-IN" dirty="0"/>
                        <a:t> firmware with nginx</a:t>
                      </a:r>
                    </a:p>
                  </a:txBody>
                  <a:tcPr/>
                </a:tc>
                <a:extLst>
                  <a:ext uri="{0D108BD9-81ED-4DB2-BD59-A6C34878D82A}">
                    <a16:rowId xmlns:a16="http://schemas.microsoft.com/office/drawing/2014/main" val="2932419223"/>
                  </a:ext>
                </a:extLst>
              </a:tr>
            </a:tbl>
          </a:graphicData>
        </a:graphic>
      </p:graphicFrame>
    </p:spTree>
    <p:extLst>
      <p:ext uri="{BB962C8B-B14F-4D97-AF65-F5344CB8AC3E}">
        <p14:creationId xmlns:p14="http://schemas.microsoft.com/office/powerpoint/2010/main" val="41471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36179-3A8B-0E68-8493-4C5DF171B72D}"/>
              </a:ext>
            </a:extLst>
          </p:cNvPr>
          <p:cNvSpPr txBox="1"/>
          <p:nvPr/>
        </p:nvSpPr>
        <p:spPr>
          <a:xfrm>
            <a:off x="242760" y="218485"/>
            <a:ext cx="10252609" cy="6494085"/>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Directory Path of ISO Release</a:t>
            </a:r>
          </a:p>
          <a:p>
            <a:endParaRPr lang="en-IN" b="1" dirty="0">
              <a:solidFill>
                <a:schemeClr val="bg1"/>
              </a:solidFill>
              <a:latin typeface="Times New Roman" panose="02020603050405020304" pitchFamily="18" charset="0"/>
              <a:cs typeface="Times New Roman" panose="02020603050405020304" pitchFamily="18" charset="0"/>
            </a:endParaRPr>
          </a:p>
          <a:p>
            <a:pPr marL="457200" indent="-457200">
              <a:buAutoNum type="arabicPeriod"/>
            </a:pPr>
            <a:r>
              <a:rPr lang="en-IN" b="1" dirty="0">
                <a:solidFill>
                  <a:schemeClr val="bg1"/>
                </a:solidFill>
              </a:rPr>
              <a:t>Release_12</a:t>
            </a:r>
          </a:p>
          <a:p>
            <a:endParaRPr lang="en-IN" b="1" dirty="0">
              <a:solidFill>
                <a:schemeClr val="bg1"/>
              </a:solidFill>
            </a:endParaRPr>
          </a:p>
          <a:p>
            <a:r>
              <a:rPr lang="en-IN" dirty="0"/>
              <a:t>		User: </a:t>
            </a:r>
            <a:r>
              <a:rPr lang="en-IN" dirty="0" err="1">
                <a:solidFill>
                  <a:srgbClr val="C00000"/>
                </a:solidFill>
              </a:rPr>
              <a:t>onkar</a:t>
            </a:r>
            <a:endParaRPr lang="en-IN" dirty="0">
              <a:solidFill>
                <a:srgbClr val="C00000"/>
              </a:solidFill>
            </a:endParaRPr>
          </a:p>
          <a:p>
            <a:r>
              <a:rPr lang="en-IN" dirty="0"/>
              <a:t>		Pass: </a:t>
            </a:r>
            <a:r>
              <a:rPr lang="en-IN" dirty="0">
                <a:solidFill>
                  <a:srgbClr val="C00000"/>
                </a:solidFill>
              </a:rPr>
              <a:t>onkar123</a:t>
            </a:r>
          </a:p>
          <a:p>
            <a:r>
              <a:rPr lang="en-IN" dirty="0"/>
              <a:t>		Server: </a:t>
            </a:r>
            <a:r>
              <a:rPr lang="en-IN" dirty="0">
                <a:solidFill>
                  <a:srgbClr val="C00000"/>
                </a:solidFill>
              </a:rPr>
              <a:t>172.168.1.44</a:t>
            </a:r>
          </a:p>
          <a:p>
            <a:r>
              <a:rPr lang="en-IN" dirty="0">
                <a:solidFill>
                  <a:srgbClr val="C00000"/>
                </a:solidFill>
              </a:rPr>
              <a:t>	</a:t>
            </a:r>
            <a:r>
              <a:rPr lang="en-IN" dirty="0"/>
              <a:t>Path:</a:t>
            </a:r>
            <a:r>
              <a:rPr lang="en-IN" dirty="0">
                <a:solidFill>
                  <a:srgbClr val="C00000"/>
                </a:solidFill>
              </a:rPr>
              <a:t> /home/</a:t>
            </a:r>
            <a:r>
              <a:rPr lang="en-IN" dirty="0" err="1">
                <a:solidFill>
                  <a:srgbClr val="C00000"/>
                </a:solidFill>
              </a:rPr>
              <a:t>onkar</a:t>
            </a:r>
            <a:r>
              <a:rPr lang="en-IN" dirty="0">
                <a:solidFill>
                  <a:srgbClr val="C00000"/>
                </a:solidFill>
              </a:rPr>
              <a:t>/Jun2022/</a:t>
            </a:r>
            <a:r>
              <a:rPr lang="en-IN" dirty="0" err="1">
                <a:solidFill>
                  <a:srgbClr val="C00000"/>
                </a:solidFill>
              </a:rPr>
              <a:t>ISOBkp</a:t>
            </a:r>
            <a:r>
              <a:rPr lang="en-IN" dirty="0">
                <a:solidFill>
                  <a:srgbClr val="C00000"/>
                </a:solidFill>
              </a:rPr>
              <a:t>/rev19.8.7.12</a:t>
            </a:r>
          </a:p>
          <a:p>
            <a:endParaRPr lang="en-IN" dirty="0">
              <a:solidFill>
                <a:srgbClr val="C00000"/>
              </a:solidFill>
            </a:endParaRPr>
          </a:p>
          <a:p>
            <a:r>
              <a:rPr lang="en-IN" b="1" dirty="0">
                <a:solidFill>
                  <a:schemeClr val="bg1"/>
                </a:solidFill>
              </a:rPr>
              <a:t>2. Release_14</a:t>
            </a:r>
          </a:p>
          <a:p>
            <a:endParaRPr lang="en-IN" dirty="0"/>
          </a:p>
          <a:p>
            <a:r>
              <a:rPr lang="en-IN" dirty="0"/>
              <a:t>		User: </a:t>
            </a:r>
            <a:r>
              <a:rPr lang="en-IN" dirty="0" err="1">
                <a:solidFill>
                  <a:srgbClr val="C00000"/>
                </a:solidFill>
              </a:rPr>
              <a:t>onkar</a:t>
            </a:r>
            <a:endParaRPr lang="en-IN" dirty="0">
              <a:solidFill>
                <a:srgbClr val="C00000"/>
              </a:solidFill>
            </a:endParaRPr>
          </a:p>
          <a:p>
            <a:r>
              <a:rPr lang="en-IN" dirty="0"/>
              <a:t>		Pass: </a:t>
            </a:r>
            <a:r>
              <a:rPr lang="en-IN" dirty="0">
                <a:solidFill>
                  <a:srgbClr val="C00000"/>
                </a:solidFill>
              </a:rPr>
              <a:t>onkar123</a:t>
            </a:r>
          </a:p>
          <a:p>
            <a:r>
              <a:rPr lang="en-IN" dirty="0"/>
              <a:t>		Server: </a:t>
            </a:r>
            <a:r>
              <a:rPr lang="en-IN" dirty="0">
                <a:solidFill>
                  <a:srgbClr val="C00000"/>
                </a:solidFill>
              </a:rPr>
              <a:t>172.168.1.44</a:t>
            </a:r>
          </a:p>
          <a:p>
            <a:r>
              <a:rPr lang="en-IN" dirty="0">
                <a:solidFill>
                  <a:srgbClr val="C00000"/>
                </a:solidFill>
              </a:rPr>
              <a:t>	</a:t>
            </a:r>
            <a:r>
              <a:rPr lang="en-IN" dirty="0"/>
              <a:t>Path:</a:t>
            </a:r>
            <a:r>
              <a:rPr lang="en-IN" dirty="0">
                <a:solidFill>
                  <a:srgbClr val="C00000"/>
                </a:solidFill>
              </a:rPr>
              <a:t> /home/</a:t>
            </a:r>
            <a:r>
              <a:rPr lang="en-IN" dirty="0" err="1">
                <a:solidFill>
                  <a:srgbClr val="C00000"/>
                </a:solidFill>
              </a:rPr>
              <a:t>onkar</a:t>
            </a:r>
            <a:r>
              <a:rPr lang="en-IN" dirty="0">
                <a:solidFill>
                  <a:srgbClr val="C00000"/>
                </a:solidFill>
              </a:rPr>
              <a:t>/Jun2022/</a:t>
            </a:r>
            <a:r>
              <a:rPr lang="en-IN" dirty="0" err="1">
                <a:solidFill>
                  <a:srgbClr val="C00000"/>
                </a:solidFill>
              </a:rPr>
              <a:t>ISOBkp</a:t>
            </a:r>
            <a:r>
              <a:rPr lang="en-IN" dirty="0">
                <a:solidFill>
                  <a:srgbClr val="C00000"/>
                </a:solidFill>
              </a:rPr>
              <a:t>/rev19.8.7.14</a:t>
            </a:r>
          </a:p>
          <a:p>
            <a:endParaRPr lang="en-IN" b="1"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rPr>
              <a:t>3. NGINX</a:t>
            </a:r>
          </a:p>
          <a:p>
            <a:endParaRPr lang="en-IN" b="1" dirty="0">
              <a:solidFill>
                <a:schemeClr val="bg1"/>
              </a:solidFill>
            </a:endParaRPr>
          </a:p>
          <a:p>
            <a:r>
              <a:rPr lang="en-IN" b="1" dirty="0">
                <a:solidFill>
                  <a:schemeClr val="bg1"/>
                </a:solidFill>
              </a:rPr>
              <a:t>		</a:t>
            </a:r>
            <a:r>
              <a:rPr lang="en-IN" dirty="0"/>
              <a:t>User: </a:t>
            </a:r>
            <a:r>
              <a:rPr lang="en-IN" dirty="0" err="1">
                <a:solidFill>
                  <a:srgbClr val="C00000"/>
                </a:solidFill>
              </a:rPr>
              <a:t>onkar</a:t>
            </a:r>
            <a:endParaRPr lang="en-IN" dirty="0">
              <a:solidFill>
                <a:srgbClr val="C00000"/>
              </a:solidFill>
            </a:endParaRPr>
          </a:p>
          <a:p>
            <a:r>
              <a:rPr lang="en-IN" dirty="0"/>
              <a:t>		Pass: </a:t>
            </a:r>
            <a:r>
              <a:rPr lang="en-IN" dirty="0">
                <a:solidFill>
                  <a:srgbClr val="C00000"/>
                </a:solidFill>
              </a:rPr>
              <a:t>onkar123</a:t>
            </a:r>
          </a:p>
          <a:p>
            <a:r>
              <a:rPr lang="en-IN" dirty="0"/>
              <a:t>		Server: </a:t>
            </a:r>
            <a:r>
              <a:rPr lang="en-IN" dirty="0">
                <a:solidFill>
                  <a:srgbClr val="C00000"/>
                </a:solidFill>
              </a:rPr>
              <a:t>96.78.175.41</a:t>
            </a:r>
          </a:p>
          <a:p>
            <a:r>
              <a:rPr lang="en-IN" dirty="0"/>
              <a:t>	Path:</a:t>
            </a:r>
            <a:r>
              <a:rPr lang="en-IN" dirty="0">
                <a:solidFill>
                  <a:srgbClr val="C00000"/>
                </a:solidFill>
              </a:rPr>
              <a:t> /opt/</a:t>
            </a:r>
            <a:r>
              <a:rPr lang="en-IN" dirty="0" err="1">
                <a:solidFill>
                  <a:srgbClr val="C00000"/>
                </a:solidFill>
              </a:rPr>
              <a:t>WrkngISO</a:t>
            </a:r>
            <a:r>
              <a:rPr lang="en-IN" dirty="0">
                <a:solidFill>
                  <a:srgbClr val="C00000"/>
                </a:solidFill>
              </a:rPr>
              <a:t>/Nov19</a:t>
            </a:r>
            <a:endParaRPr lang="en-IN" b="1" dirty="0">
              <a:solidFill>
                <a:srgbClr val="C00000"/>
              </a:solidFill>
            </a:endParaRPr>
          </a:p>
          <a:p>
            <a:endParaRPr lang="en-IN" b="1" dirty="0">
              <a:solidFill>
                <a:schemeClr val="bg1"/>
              </a:solidFill>
            </a:endParaRPr>
          </a:p>
        </p:txBody>
      </p:sp>
      <p:pic>
        <p:nvPicPr>
          <p:cNvPr id="11" name="Picture 10">
            <a:extLst>
              <a:ext uri="{FF2B5EF4-FFF2-40B4-BE49-F238E27FC236}">
                <a16:creationId xmlns:a16="http://schemas.microsoft.com/office/drawing/2014/main" id="{4C17BE10-6EC6-984D-683E-1005D49BC46C}"/>
              </a:ext>
            </a:extLst>
          </p:cNvPr>
          <p:cNvPicPr>
            <a:picLocks noChangeAspect="1"/>
          </p:cNvPicPr>
          <p:nvPr/>
        </p:nvPicPr>
        <p:blipFill rotWithShape="1">
          <a:blip r:embed="rId2"/>
          <a:srcRect b="20176"/>
          <a:stretch/>
        </p:blipFill>
        <p:spPr>
          <a:xfrm>
            <a:off x="3798460" y="1088398"/>
            <a:ext cx="5783063" cy="991413"/>
          </a:xfrm>
          <a:prstGeom prst="rect">
            <a:avLst/>
          </a:prstGeom>
        </p:spPr>
      </p:pic>
      <p:pic>
        <p:nvPicPr>
          <p:cNvPr id="14" name="Picture 13">
            <a:extLst>
              <a:ext uri="{FF2B5EF4-FFF2-40B4-BE49-F238E27FC236}">
                <a16:creationId xmlns:a16="http://schemas.microsoft.com/office/drawing/2014/main" id="{6B521441-47CA-410D-BFA5-40A50D1C3BE2}"/>
              </a:ext>
            </a:extLst>
          </p:cNvPr>
          <p:cNvPicPr>
            <a:picLocks noChangeAspect="1"/>
          </p:cNvPicPr>
          <p:nvPr/>
        </p:nvPicPr>
        <p:blipFill>
          <a:blip r:embed="rId3"/>
          <a:stretch>
            <a:fillRect/>
          </a:stretch>
        </p:blipFill>
        <p:spPr>
          <a:xfrm>
            <a:off x="4215688" y="4689602"/>
            <a:ext cx="6279681" cy="1080000"/>
          </a:xfrm>
          <a:prstGeom prst="rect">
            <a:avLst/>
          </a:prstGeom>
        </p:spPr>
      </p:pic>
      <p:pic>
        <p:nvPicPr>
          <p:cNvPr id="16" name="Picture 15">
            <a:extLst>
              <a:ext uri="{FF2B5EF4-FFF2-40B4-BE49-F238E27FC236}">
                <a16:creationId xmlns:a16="http://schemas.microsoft.com/office/drawing/2014/main" id="{FEC6DE21-0848-D252-560B-80253050ECEB}"/>
              </a:ext>
            </a:extLst>
          </p:cNvPr>
          <p:cNvPicPr>
            <a:picLocks noChangeAspect="1"/>
          </p:cNvPicPr>
          <p:nvPr/>
        </p:nvPicPr>
        <p:blipFill>
          <a:blip r:embed="rId4"/>
          <a:stretch>
            <a:fillRect/>
          </a:stretch>
        </p:blipFill>
        <p:spPr>
          <a:xfrm>
            <a:off x="4031465" y="3198484"/>
            <a:ext cx="6824967" cy="828000"/>
          </a:xfrm>
          <a:prstGeom prst="rect">
            <a:avLst/>
          </a:prstGeom>
        </p:spPr>
      </p:pic>
    </p:spTree>
    <p:extLst>
      <p:ext uri="{BB962C8B-B14F-4D97-AF65-F5344CB8AC3E}">
        <p14:creationId xmlns:p14="http://schemas.microsoft.com/office/powerpoint/2010/main" val="166685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D46B374-7CD7-3096-151A-90B776EEA761}"/>
              </a:ext>
            </a:extLst>
          </p:cNvPr>
          <p:cNvCxnSpPr>
            <a:stCxn id="5" idx="3"/>
            <a:endCxn id="9" idx="1"/>
          </p:cNvCxnSpPr>
          <p:nvPr/>
        </p:nvCxnSpPr>
        <p:spPr>
          <a:xfrm>
            <a:off x="3277275" y="2686556"/>
            <a:ext cx="466640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498349D-4702-D4FC-62EA-B3DE8E307B2E}"/>
              </a:ext>
            </a:extLst>
          </p:cNvPr>
          <p:cNvSpPr txBox="1"/>
          <p:nvPr/>
        </p:nvSpPr>
        <p:spPr>
          <a:xfrm>
            <a:off x="145657" y="178025"/>
            <a:ext cx="10438725" cy="5262979"/>
          </a:xfrm>
          <a:prstGeom prst="rect">
            <a:avLst/>
          </a:prstGeom>
          <a:noFill/>
        </p:spPr>
        <p:txBody>
          <a:bodyPr wrap="square" rtlCol="0">
            <a:spAutoFit/>
          </a:bodyPr>
          <a:lstStyle/>
          <a:p>
            <a:pPr algn="ctr"/>
            <a:r>
              <a:rPr lang="en-IN" sz="2400" b="1" dirty="0"/>
              <a:t>NETWORK SETUP</a:t>
            </a:r>
          </a:p>
          <a:p>
            <a:pPr algn="ctr"/>
            <a:endParaRPr lang="en-IN" sz="2400" b="1" dirty="0"/>
          </a:p>
          <a:p>
            <a:pPr marL="457200" indent="-457200">
              <a:buAutoNum type="arabicPeriod"/>
            </a:pPr>
            <a:r>
              <a:rPr lang="en-IN" sz="2400" b="1" dirty="0"/>
              <a:t>Release_12</a:t>
            </a:r>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r>
              <a:rPr lang="en-IN" sz="2400" b="1" dirty="0"/>
              <a:t>Note:</a:t>
            </a:r>
          </a:p>
          <a:p>
            <a:endParaRPr lang="en-IN" sz="2400" b="1" dirty="0"/>
          </a:p>
          <a:p>
            <a:r>
              <a:rPr lang="en-IN" sz="2400" b="1" dirty="0"/>
              <a:t>		</a:t>
            </a:r>
            <a:r>
              <a:rPr lang="en-IN" sz="2400" b="1" dirty="0">
                <a:solidFill>
                  <a:schemeClr val="bg1"/>
                </a:solidFill>
              </a:rPr>
              <a:t>12 ISO image configure for testing IPERF between WAN and LAN machine.</a:t>
            </a:r>
            <a:endParaRPr lang="en-IN" dirty="0">
              <a:solidFill>
                <a:schemeClr val="bg1"/>
              </a:solidFill>
            </a:endParaRPr>
          </a:p>
        </p:txBody>
      </p:sp>
      <p:sp>
        <p:nvSpPr>
          <p:cNvPr id="5" name="Rectangle 4">
            <a:extLst>
              <a:ext uri="{FF2B5EF4-FFF2-40B4-BE49-F238E27FC236}">
                <a16:creationId xmlns:a16="http://schemas.microsoft.com/office/drawing/2014/main" id="{785B6B06-BBB1-540C-D70A-5B625550D72B}"/>
              </a:ext>
            </a:extLst>
          </p:cNvPr>
          <p:cNvSpPr/>
          <p:nvPr/>
        </p:nvSpPr>
        <p:spPr>
          <a:xfrm>
            <a:off x="914401" y="1772156"/>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5">
                    <a:lumMod val="50000"/>
                  </a:schemeClr>
                </a:solidFill>
              </a:rPr>
              <a:t>UB1</a:t>
            </a:r>
          </a:p>
          <a:p>
            <a:pPr algn="ctr"/>
            <a:r>
              <a:rPr lang="en-IN" sz="3600" dirty="0">
                <a:solidFill>
                  <a:schemeClr val="accent5">
                    <a:lumMod val="50000"/>
                  </a:schemeClr>
                </a:solidFill>
              </a:rPr>
              <a:t>WAN</a:t>
            </a:r>
          </a:p>
          <a:p>
            <a:pPr algn="ctr"/>
            <a:r>
              <a:rPr lang="en-IN" sz="2800" dirty="0">
                <a:solidFill>
                  <a:schemeClr val="accent5">
                    <a:lumMod val="50000"/>
                  </a:schemeClr>
                </a:solidFill>
              </a:rPr>
              <a:t>192.168.1.49</a:t>
            </a:r>
          </a:p>
        </p:txBody>
      </p:sp>
      <p:sp>
        <p:nvSpPr>
          <p:cNvPr id="8" name="Rectangle 7">
            <a:extLst>
              <a:ext uri="{FF2B5EF4-FFF2-40B4-BE49-F238E27FC236}">
                <a16:creationId xmlns:a16="http://schemas.microsoft.com/office/drawing/2014/main" id="{D809F96F-3689-1986-F9C3-F0BD1F70D82B}"/>
              </a:ext>
            </a:extLst>
          </p:cNvPr>
          <p:cNvSpPr/>
          <p:nvPr/>
        </p:nvSpPr>
        <p:spPr>
          <a:xfrm>
            <a:off x="4429041" y="1772156"/>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solidFill>
                  <a:schemeClr val="accent5">
                    <a:lumMod val="50000"/>
                  </a:schemeClr>
                </a:solidFill>
              </a:rPr>
              <a:t>GOVERNOR</a:t>
            </a:r>
          </a:p>
        </p:txBody>
      </p:sp>
      <p:sp>
        <p:nvSpPr>
          <p:cNvPr id="9" name="Rectangle 8">
            <a:extLst>
              <a:ext uri="{FF2B5EF4-FFF2-40B4-BE49-F238E27FC236}">
                <a16:creationId xmlns:a16="http://schemas.microsoft.com/office/drawing/2014/main" id="{7694C269-353C-BE5D-2F97-7EFDF5D3D93D}"/>
              </a:ext>
            </a:extLst>
          </p:cNvPr>
          <p:cNvSpPr/>
          <p:nvPr/>
        </p:nvSpPr>
        <p:spPr>
          <a:xfrm>
            <a:off x="7943682" y="1772156"/>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accent5">
                  <a:lumMod val="50000"/>
                </a:schemeClr>
              </a:solidFill>
            </a:endParaRPr>
          </a:p>
          <a:p>
            <a:pPr algn="ctr"/>
            <a:r>
              <a:rPr lang="en-IN" sz="3600" dirty="0">
                <a:solidFill>
                  <a:schemeClr val="accent5">
                    <a:lumMod val="50000"/>
                  </a:schemeClr>
                </a:solidFill>
              </a:rPr>
              <a:t>UB2</a:t>
            </a:r>
          </a:p>
          <a:p>
            <a:pPr algn="ctr"/>
            <a:r>
              <a:rPr lang="en-IN" sz="3600" dirty="0">
                <a:solidFill>
                  <a:schemeClr val="accent5">
                    <a:lumMod val="50000"/>
                  </a:schemeClr>
                </a:solidFill>
              </a:rPr>
              <a:t>LAN</a:t>
            </a:r>
          </a:p>
          <a:p>
            <a:pPr algn="ctr"/>
            <a:r>
              <a:rPr lang="en-IN" sz="2800" dirty="0">
                <a:solidFill>
                  <a:schemeClr val="accent5">
                    <a:lumMod val="50000"/>
                  </a:schemeClr>
                </a:solidFill>
              </a:rPr>
              <a:t>192.168.1.51</a:t>
            </a:r>
          </a:p>
          <a:p>
            <a:pPr algn="ctr"/>
            <a:endParaRPr lang="en-IN" sz="3600" dirty="0">
              <a:solidFill>
                <a:schemeClr val="accent5">
                  <a:lumMod val="50000"/>
                </a:schemeClr>
              </a:solidFill>
            </a:endParaRPr>
          </a:p>
        </p:txBody>
      </p:sp>
    </p:spTree>
    <p:extLst>
      <p:ext uri="{BB962C8B-B14F-4D97-AF65-F5344CB8AC3E}">
        <p14:creationId xmlns:p14="http://schemas.microsoft.com/office/powerpoint/2010/main" val="12074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15AF5E-EA70-1D59-34BC-EE4E1A61432B}"/>
              </a:ext>
            </a:extLst>
          </p:cNvPr>
          <p:cNvCxnSpPr>
            <a:cxnSpLocks/>
          </p:cNvCxnSpPr>
          <p:nvPr/>
        </p:nvCxnSpPr>
        <p:spPr>
          <a:xfrm flipV="1">
            <a:off x="3019003" y="2040541"/>
            <a:ext cx="4860617" cy="72829"/>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23693A1-67C8-08D4-70C8-DBDB0AAEDA99}"/>
              </a:ext>
            </a:extLst>
          </p:cNvPr>
          <p:cNvSpPr txBox="1"/>
          <p:nvPr/>
        </p:nvSpPr>
        <p:spPr>
          <a:xfrm>
            <a:off x="313565" y="349408"/>
            <a:ext cx="10165621" cy="6001643"/>
          </a:xfrm>
          <a:prstGeom prst="rect">
            <a:avLst/>
          </a:prstGeom>
          <a:noFill/>
        </p:spPr>
        <p:txBody>
          <a:bodyPr wrap="square">
            <a:spAutoFit/>
          </a:bodyPr>
          <a:lstStyle/>
          <a:p>
            <a:r>
              <a:rPr lang="en-IN" sz="2400" b="1" dirty="0"/>
              <a:t>2. Release_14</a:t>
            </a:r>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r>
              <a:rPr lang="en-IN" sz="2400" b="1" dirty="0"/>
              <a:t>Note:</a:t>
            </a:r>
          </a:p>
          <a:p>
            <a:endParaRPr lang="en-IN" sz="2400" b="1" dirty="0"/>
          </a:p>
          <a:p>
            <a:r>
              <a:rPr lang="en-IN" sz="2400" b="1" dirty="0"/>
              <a:t>	</a:t>
            </a:r>
            <a:r>
              <a:rPr lang="en-IN" sz="2400" b="1" dirty="0">
                <a:solidFill>
                  <a:schemeClr val="bg1"/>
                </a:solidFill>
              </a:rPr>
              <a:t> 14 ISO image configure for testing WEB API, Socket API Testing and Apache web server testing. </a:t>
            </a:r>
          </a:p>
          <a:p>
            <a:r>
              <a:rPr lang="en-IN" sz="2400" b="1" dirty="0">
                <a:solidFill>
                  <a:schemeClr val="bg1"/>
                </a:solidFill>
              </a:rPr>
              <a:t>	</a:t>
            </a:r>
          </a:p>
          <a:p>
            <a:r>
              <a:rPr lang="en-IN" sz="2400" b="1" dirty="0">
                <a:solidFill>
                  <a:schemeClr val="bg1"/>
                </a:solidFill>
              </a:rPr>
              <a:t>	</a:t>
            </a:r>
            <a:r>
              <a:rPr lang="en-IN" sz="2400" b="1" dirty="0"/>
              <a:t>	</a:t>
            </a:r>
          </a:p>
          <a:p>
            <a:endParaRPr lang="en-IN" sz="2400" b="1" dirty="0"/>
          </a:p>
        </p:txBody>
      </p:sp>
      <p:sp>
        <p:nvSpPr>
          <p:cNvPr id="4" name="Rectangle 3">
            <a:extLst>
              <a:ext uri="{FF2B5EF4-FFF2-40B4-BE49-F238E27FC236}">
                <a16:creationId xmlns:a16="http://schemas.microsoft.com/office/drawing/2014/main" id="{C37AFC99-0E6D-9C67-4AD0-A6DCAB983FE5}"/>
              </a:ext>
            </a:extLst>
          </p:cNvPr>
          <p:cNvSpPr/>
          <p:nvPr/>
        </p:nvSpPr>
        <p:spPr>
          <a:xfrm>
            <a:off x="655455" y="1162556"/>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5">
                    <a:lumMod val="50000"/>
                  </a:schemeClr>
                </a:solidFill>
              </a:rPr>
              <a:t>UB1</a:t>
            </a:r>
          </a:p>
          <a:p>
            <a:pPr algn="ctr"/>
            <a:r>
              <a:rPr lang="en-IN" sz="3600" dirty="0">
                <a:solidFill>
                  <a:schemeClr val="accent5">
                    <a:lumMod val="50000"/>
                  </a:schemeClr>
                </a:solidFill>
              </a:rPr>
              <a:t>SERVER</a:t>
            </a:r>
          </a:p>
          <a:p>
            <a:pPr algn="ctr"/>
            <a:r>
              <a:rPr lang="en-IN" sz="2800" dirty="0">
                <a:solidFill>
                  <a:schemeClr val="accent5">
                    <a:lumMod val="50000"/>
                  </a:schemeClr>
                </a:solidFill>
              </a:rPr>
              <a:t>192.168.1.49</a:t>
            </a:r>
          </a:p>
        </p:txBody>
      </p:sp>
      <p:sp>
        <p:nvSpPr>
          <p:cNvPr id="5" name="Rectangle 4">
            <a:extLst>
              <a:ext uri="{FF2B5EF4-FFF2-40B4-BE49-F238E27FC236}">
                <a16:creationId xmlns:a16="http://schemas.microsoft.com/office/drawing/2014/main" id="{08EA9889-4722-A829-5D88-1AB893253F96}"/>
              </a:ext>
            </a:extLst>
          </p:cNvPr>
          <p:cNvSpPr/>
          <p:nvPr/>
        </p:nvSpPr>
        <p:spPr>
          <a:xfrm>
            <a:off x="4267875" y="1162556"/>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5">
                    <a:lumMod val="50000"/>
                  </a:schemeClr>
                </a:solidFill>
              </a:rPr>
              <a:t>GOVERNOR</a:t>
            </a:r>
          </a:p>
        </p:txBody>
      </p:sp>
      <p:sp>
        <p:nvSpPr>
          <p:cNvPr id="6" name="Rectangle 5">
            <a:extLst>
              <a:ext uri="{FF2B5EF4-FFF2-40B4-BE49-F238E27FC236}">
                <a16:creationId xmlns:a16="http://schemas.microsoft.com/office/drawing/2014/main" id="{6472D4C7-9BB6-CAD0-AB70-0645CBF64779}"/>
              </a:ext>
            </a:extLst>
          </p:cNvPr>
          <p:cNvSpPr/>
          <p:nvPr/>
        </p:nvSpPr>
        <p:spPr>
          <a:xfrm>
            <a:off x="7878946" y="1089727"/>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5">
                    <a:lumMod val="50000"/>
                  </a:schemeClr>
                </a:solidFill>
              </a:rPr>
              <a:t>UB2</a:t>
            </a:r>
          </a:p>
          <a:p>
            <a:pPr algn="ctr"/>
            <a:r>
              <a:rPr lang="en-IN" sz="3600" dirty="0">
                <a:solidFill>
                  <a:schemeClr val="accent5">
                    <a:lumMod val="50000"/>
                  </a:schemeClr>
                </a:solidFill>
              </a:rPr>
              <a:t>CLIENT</a:t>
            </a:r>
          </a:p>
          <a:p>
            <a:pPr algn="ctr"/>
            <a:r>
              <a:rPr lang="en-IN" sz="2800" dirty="0">
                <a:solidFill>
                  <a:schemeClr val="accent5">
                    <a:lumMod val="50000"/>
                  </a:schemeClr>
                </a:solidFill>
              </a:rPr>
              <a:t>192.168.1.51</a:t>
            </a:r>
          </a:p>
        </p:txBody>
      </p:sp>
    </p:spTree>
    <p:extLst>
      <p:ext uri="{BB962C8B-B14F-4D97-AF65-F5344CB8AC3E}">
        <p14:creationId xmlns:p14="http://schemas.microsoft.com/office/powerpoint/2010/main" val="92401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12B21-A808-D326-9840-95378E6A6541}"/>
              </a:ext>
            </a:extLst>
          </p:cNvPr>
          <p:cNvSpPr txBox="1"/>
          <p:nvPr/>
        </p:nvSpPr>
        <p:spPr>
          <a:xfrm>
            <a:off x="283221" y="331774"/>
            <a:ext cx="10236425" cy="6001643"/>
          </a:xfrm>
          <a:prstGeom prst="rect">
            <a:avLst/>
          </a:prstGeom>
          <a:noFill/>
        </p:spPr>
        <p:txBody>
          <a:bodyPr wrap="square" rtlCol="0">
            <a:spAutoFit/>
          </a:bodyPr>
          <a:lstStyle/>
          <a:p>
            <a:r>
              <a:rPr lang="en-IN" sz="2400" dirty="0"/>
              <a:t>3. NGINX</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b="1" dirty="0"/>
              <a:t>Note:</a:t>
            </a:r>
          </a:p>
          <a:p>
            <a:endParaRPr lang="en-IN" sz="2400" b="1" dirty="0"/>
          </a:p>
          <a:p>
            <a:r>
              <a:rPr lang="en-IN" sz="2400" b="1" dirty="0"/>
              <a:t>	</a:t>
            </a:r>
            <a:r>
              <a:rPr lang="en-IN" sz="2400" b="1" dirty="0">
                <a:solidFill>
                  <a:schemeClr val="bg1"/>
                </a:solidFill>
              </a:rPr>
              <a:t> NGINX ISO image binding DPDK Interface and configuring web server testing. </a:t>
            </a:r>
          </a:p>
          <a:p>
            <a:endParaRPr lang="en-IN" sz="2400" dirty="0"/>
          </a:p>
          <a:p>
            <a:endParaRPr lang="en-IN" sz="2400" dirty="0"/>
          </a:p>
          <a:p>
            <a:endParaRPr lang="en-IN" sz="2400" dirty="0"/>
          </a:p>
        </p:txBody>
      </p:sp>
      <p:sp>
        <p:nvSpPr>
          <p:cNvPr id="3" name="Rectangle 2">
            <a:extLst>
              <a:ext uri="{FF2B5EF4-FFF2-40B4-BE49-F238E27FC236}">
                <a16:creationId xmlns:a16="http://schemas.microsoft.com/office/drawing/2014/main" id="{73035833-8869-3B50-1275-821BA6D6A574}"/>
              </a:ext>
            </a:extLst>
          </p:cNvPr>
          <p:cNvSpPr/>
          <p:nvPr/>
        </p:nvSpPr>
        <p:spPr>
          <a:xfrm>
            <a:off x="1812617" y="1159859"/>
            <a:ext cx="2476162"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accent5">
                    <a:lumMod val="50000"/>
                  </a:schemeClr>
                </a:solidFill>
              </a:rPr>
              <a:t>UB1</a:t>
            </a:r>
          </a:p>
          <a:p>
            <a:pPr algn="ctr"/>
            <a:r>
              <a:rPr lang="en-IN" sz="2800" dirty="0">
                <a:solidFill>
                  <a:schemeClr val="accent5">
                    <a:lumMod val="50000"/>
                  </a:schemeClr>
                </a:solidFill>
              </a:rPr>
              <a:t>192.168.0.106</a:t>
            </a:r>
          </a:p>
        </p:txBody>
      </p:sp>
      <p:sp>
        <p:nvSpPr>
          <p:cNvPr id="4" name="Rectangle 3">
            <a:extLst>
              <a:ext uri="{FF2B5EF4-FFF2-40B4-BE49-F238E27FC236}">
                <a16:creationId xmlns:a16="http://schemas.microsoft.com/office/drawing/2014/main" id="{ED2F101D-A1EA-2FD7-DB0B-AB109940EC0D}"/>
              </a:ext>
            </a:extLst>
          </p:cNvPr>
          <p:cNvSpPr/>
          <p:nvPr/>
        </p:nvSpPr>
        <p:spPr>
          <a:xfrm>
            <a:off x="7189100" y="1159859"/>
            <a:ext cx="2362874" cy="1828800"/>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accent5">
                    <a:lumMod val="50000"/>
                  </a:schemeClr>
                </a:solidFill>
              </a:rPr>
              <a:t>GOVERNOR</a:t>
            </a:r>
          </a:p>
        </p:txBody>
      </p:sp>
      <p:cxnSp>
        <p:nvCxnSpPr>
          <p:cNvPr id="6" name="Straight Connector 5">
            <a:extLst>
              <a:ext uri="{FF2B5EF4-FFF2-40B4-BE49-F238E27FC236}">
                <a16:creationId xmlns:a16="http://schemas.microsoft.com/office/drawing/2014/main" id="{6A1B2EC0-5AB3-4501-9200-B5A66B3D1CEB}"/>
              </a:ext>
            </a:extLst>
          </p:cNvPr>
          <p:cNvCxnSpPr>
            <a:stCxn id="3" idx="3"/>
            <a:endCxn id="4" idx="1"/>
          </p:cNvCxnSpPr>
          <p:nvPr/>
        </p:nvCxnSpPr>
        <p:spPr>
          <a:xfrm>
            <a:off x="4288779" y="2074259"/>
            <a:ext cx="2900321"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91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F339F-B599-81DC-D222-80352B2E93B9}"/>
              </a:ext>
            </a:extLst>
          </p:cNvPr>
          <p:cNvSpPr txBox="1"/>
          <p:nvPr/>
        </p:nvSpPr>
        <p:spPr>
          <a:xfrm>
            <a:off x="56644" y="89012"/>
            <a:ext cx="10268793" cy="1200329"/>
          </a:xfrm>
          <a:prstGeom prst="rect">
            <a:avLst/>
          </a:prstGeom>
          <a:noFill/>
        </p:spPr>
        <p:txBody>
          <a:bodyPr wrap="square" rtlCol="0">
            <a:spAutoFit/>
          </a:bodyPr>
          <a:lstStyle/>
          <a:p>
            <a:pPr algn="ctr"/>
            <a:r>
              <a:rPr lang="en-IN" sz="2400" b="1" dirty="0">
                <a:solidFill>
                  <a:srgbClr val="C00000"/>
                </a:solidFill>
              </a:rPr>
              <a:t>Hardware Details</a:t>
            </a:r>
          </a:p>
          <a:p>
            <a:pPr algn="ctr"/>
            <a:endParaRPr lang="en-IN" sz="2400" b="1" dirty="0">
              <a:solidFill>
                <a:srgbClr val="C00000"/>
              </a:solidFill>
            </a:endParaRPr>
          </a:p>
          <a:p>
            <a:pPr algn="ctr"/>
            <a:endParaRPr lang="en-IN" sz="2400" b="1" dirty="0">
              <a:solidFill>
                <a:srgbClr val="C00000"/>
              </a:solidFill>
            </a:endParaRPr>
          </a:p>
        </p:txBody>
      </p:sp>
      <p:graphicFrame>
        <p:nvGraphicFramePr>
          <p:cNvPr id="3" name="Table 2">
            <a:extLst>
              <a:ext uri="{FF2B5EF4-FFF2-40B4-BE49-F238E27FC236}">
                <a16:creationId xmlns:a16="http://schemas.microsoft.com/office/drawing/2014/main" id="{2676B848-973A-11E3-87E8-D3294098BA27}"/>
              </a:ext>
            </a:extLst>
          </p:cNvPr>
          <p:cNvGraphicFramePr>
            <a:graphicFrameLocks noGrp="1"/>
          </p:cNvGraphicFramePr>
          <p:nvPr>
            <p:extLst>
              <p:ext uri="{D42A27DB-BD31-4B8C-83A1-F6EECF244321}">
                <p14:modId xmlns:p14="http://schemas.microsoft.com/office/powerpoint/2010/main" val="477673141"/>
              </p:ext>
            </p:extLst>
          </p:nvPr>
        </p:nvGraphicFramePr>
        <p:xfrm>
          <a:off x="322311" y="863679"/>
          <a:ext cx="10156875" cy="1672911"/>
        </p:xfrm>
        <a:graphic>
          <a:graphicData uri="http://schemas.openxmlformats.org/drawingml/2006/table">
            <a:tbl>
              <a:tblPr firstRow="1" firstCol="1" bandRow="1">
                <a:tableStyleId>{5C22544A-7EE6-4342-B048-85BDC9FD1C3A}</a:tableStyleId>
              </a:tblPr>
              <a:tblGrid>
                <a:gridCol w="1279912">
                  <a:extLst>
                    <a:ext uri="{9D8B030D-6E8A-4147-A177-3AD203B41FA5}">
                      <a16:colId xmlns:a16="http://schemas.microsoft.com/office/drawing/2014/main" val="3383854765"/>
                    </a:ext>
                  </a:extLst>
                </a:gridCol>
                <a:gridCol w="5192951">
                  <a:extLst>
                    <a:ext uri="{9D8B030D-6E8A-4147-A177-3AD203B41FA5}">
                      <a16:colId xmlns:a16="http://schemas.microsoft.com/office/drawing/2014/main" val="2653454086"/>
                    </a:ext>
                  </a:extLst>
                </a:gridCol>
                <a:gridCol w="3684012">
                  <a:extLst>
                    <a:ext uri="{9D8B030D-6E8A-4147-A177-3AD203B41FA5}">
                      <a16:colId xmlns:a16="http://schemas.microsoft.com/office/drawing/2014/main" val="1052379327"/>
                    </a:ext>
                  </a:extLst>
                </a:gridCol>
              </a:tblGrid>
              <a:tr h="0">
                <a:tc>
                  <a:txBody>
                    <a:bodyPr/>
                    <a:lstStyle/>
                    <a:p>
                      <a:pPr algn="ct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solidFill>
                            <a:srgbClr val="C00000"/>
                          </a:solidFill>
                          <a:effectLst/>
                        </a:rPr>
                        <a:t>RELEASE_12</a:t>
                      </a:r>
                      <a:endParaRPr lang="en-IN"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405451"/>
                  </a:ext>
                </a:extLst>
              </a:tr>
              <a:tr h="0">
                <a:tc>
                  <a:txBody>
                    <a:bodyPr/>
                    <a:lstStyle/>
                    <a:p>
                      <a:pPr algn="ctr">
                        <a:lnSpc>
                          <a:spcPct val="107000"/>
                        </a:lnSpc>
                        <a:spcAft>
                          <a:spcPts val="800"/>
                        </a:spcAft>
                      </a:pPr>
                      <a:r>
                        <a:rPr lang="en-IN"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solidFill>
                            <a:srgbClr val="FF0000"/>
                          </a:solidFill>
                          <a:effectLst/>
                        </a:rPr>
                        <a:t>CPU FAMILY</a:t>
                      </a:r>
                      <a:endPar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solidFill>
                            <a:srgbClr val="FF0000"/>
                          </a:solidFill>
                          <a:effectLst/>
                        </a:rPr>
                        <a:t>MODEL NAME</a:t>
                      </a:r>
                      <a:endPar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7153443"/>
                  </a:ext>
                </a:extLst>
              </a:tr>
              <a:tr h="0">
                <a:tc>
                  <a:txBody>
                    <a:bodyPr/>
                    <a:lstStyle/>
                    <a:p>
                      <a:pPr algn="ctr">
                        <a:lnSpc>
                          <a:spcPct val="107000"/>
                        </a:lnSpc>
                        <a:spcAft>
                          <a:spcPts val="800"/>
                        </a:spcAft>
                      </a:pPr>
                      <a:r>
                        <a:rPr lang="en-IN" sz="1400" dirty="0">
                          <a:solidFill>
                            <a:srgbClr val="0000CC"/>
                          </a:solidFill>
                          <a:effectLst/>
                        </a:rPr>
                        <a:t>CPU</a:t>
                      </a:r>
                      <a:endParaRPr lang="en-IN" sz="14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Intel(R) Atom (TM) CPU C2358 @ 1.74GHz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104511"/>
                  </a:ext>
                </a:extLst>
              </a:tr>
              <a:tr h="0">
                <a:tc>
                  <a:txBody>
                    <a:bodyPr/>
                    <a:lstStyle/>
                    <a:p>
                      <a:pPr algn="ctr">
                        <a:lnSpc>
                          <a:spcPct val="107000"/>
                        </a:lnSpc>
                        <a:spcAft>
                          <a:spcPts val="800"/>
                        </a:spcAft>
                      </a:pPr>
                      <a:r>
                        <a:rPr lang="en-IN" sz="1400" dirty="0">
                          <a:solidFill>
                            <a:srgbClr val="0000CC"/>
                          </a:solidFill>
                          <a:effectLst/>
                        </a:rPr>
                        <a:t> </a:t>
                      </a:r>
                      <a:endParaRPr lang="en-IN" sz="14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solidFill>
                            <a:srgbClr val="FF0000"/>
                          </a:solidFill>
                          <a:effectLst/>
                        </a:rPr>
                        <a:t>TOTAL</a:t>
                      </a:r>
                      <a:endPar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dirty="0">
                          <a:solidFill>
                            <a:srgbClr val="FF0000"/>
                          </a:solidFill>
                          <a:effectLst/>
                        </a:rPr>
                        <a:t>AVAILABLE</a:t>
                      </a:r>
                      <a:endPar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40139"/>
                  </a:ext>
                </a:extLst>
              </a:tr>
              <a:tr h="0">
                <a:tc>
                  <a:txBody>
                    <a:bodyPr/>
                    <a:lstStyle/>
                    <a:p>
                      <a:pPr algn="ctr">
                        <a:lnSpc>
                          <a:spcPct val="107000"/>
                        </a:lnSpc>
                        <a:spcAft>
                          <a:spcPts val="800"/>
                        </a:spcAft>
                      </a:pPr>
                      <a:r>
                        <a:rPr lang="en-IN" sz="1400" dirty="0">
                          <a:solidFill>
                            <a:srgbClr val="0000CC"/>
                          </a:solidFill>
                          <a:effectLst/>
                        </a:rPr>
                        <a:t>RAM</a:t>
                      </a:r>
                      <a:endParaRPr lang="en-IN" sz="14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3GB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1GB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4455521"/>
                  </a:ext>
                </a:extLst>
              </a:tr>
              <a:tr h="0">
                <a:tc>
                  <a:txBody>
                    <a:bodyPr/>
                    <a:lstStyle/>
                    <a:p>
                      <a:pPr algn="ctr">
                        <a:lnSpc>
                          <a:spcPct val="107000"/>
                        </a:lnSpc>
                        <a:spcAft>
                          <a:spcPts val="800"/>
                        </a:spcAft>
                      </a:pPr>
                      <a:r>
                        <a:rPr lang="en-IN" sz="1400" dirty="0">
                          <a:solidFill>
                            <a:srgbClr val="0000CC"/>
                          </a:solidFill>
                          <a:effectLst/>
                        </a:rPr>
                        <a:t>OS VERSION</a:t>
                      </a:r>
                      <a:endParaRPr lang="en-IN" sz="14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5.8.0-43-generic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VERSION="20.04.2 LTS (Focal Fossa)"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2370967"/>
                  </a:ext>
                </a:extLst>
              </a:tr>
              <a:tr h="0">
                <a:tc>
                  <a:txBody>
                    <a:bodyPr/>
                    <a:lstStyle/>
                    <a:p>
                      <a:pPr algn="ctr">
                        <a:lnSpc>
                          <a:spcPct val="107000"/>
                        </a:lnSpc>
                        <a:spcAft>
                          <a:spcPts val="800"/>
                        </a:spcAft>
                      </a:pPr>
                      <a:r>
                        <a:rPr lang="en-IN" sz="1400" dirty="0">
                          <a:solidFill>
                            <a:srgbClr val="0000CC"/>
                          </a:solidFill>
                          <a:effectLst/>
                        </a:rPr>
                        <a:t>NIC CARDS</a:t>
                      </a:r>
                      <a:endParaRPr lang="en-IN" sz="140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Intel Corporation I210 Gigabit Network Connection (rev 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7599050"/>
                  </a:ext>
                </a:extLst>
              </a:tr>
            </a:tbl>
          </a:graphicData>
        </a:graphic>
      </p:graphicFrame>
    </p:spTree>
    <p:extLst>
      <p:ext uri="{BB962C8B-B14F-4D97-AF65-F5344CB8AC3E}">
        <p14:creationId xmlns:p14="http://schemas.microsoft.com/office/powerpoint/2010/main" val="307325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2F206-357C-4004-F8EA-2CF1FBCCB10D}"/>
              </a:ext>
            </a:extLst>
          </p:cNvPr>
          <p:cNvSpPr txBox="1"/>
          <p:nvPr/>
        </p:nvSpPr>
        <p:spPr>
          <a:xfrm>
            <a:off x="137565" y="64736"/>
            <a:ext cx="10746223" cy="6063198"/>
          </a:xfrm>
          <a:prstGeom prst="rect">
            <a:avLst/>
          </a:prstGeom>
          <a:noFill/>
        </p:spPr>
        <p:txBody>
          <a:bodyPr wrap="square" rtlCol="0">
            <a:spAutoFit/>
          </a:bodyPr>
          <a:lstStyle/>
          <a:p>
            <a:pPr algn="ctr"/>
            <a:r>
              <a:rPr lang="en-IN" sz="2400" dirty="0">
                <a:solidFill>
                  <a:srgbClr val="C00000"/>
                </a:solidFill>
              </a:rPr>
              <a:t>TESTING PROCEDURE</a:t>
            </a:r>
          </a:p>
          <a:p>
            <a:pPr algn="ctr"/>
            <a:endParaRPr lang="en-IN" sz="2400" dirty="0">
              <a:solidFill>
                <a:srgbClr val="C00000"/>
              </a:solidFill>
            </a:endParaRPr>
          </a:p>
          <a:p>
            <a:pPr marL="457200" indent="-457200">
              <a:buAutoNum type="arabicPeriod"/>
            </a:pPr>
            <a:r>
              <a:rPr lang="en-IN" sz="2400" dirty="0">
                <a:solidFill>
                  <a:srgbClr val="C00000"/>
                </a:solidFill>
              </a:rPr>
              <a:t>REV_12</a:t>
            </a:r>
          </a:p>
          <a:p>
            <a:pPr marL="457200" indent="-457200">
              <a:buAutoNum type="arabicPeriod"/>
            </a:pPr>
            <a:endParaRPr lang="en-IN" sz="2400" dirty="0">
              <a:solidFill>
                <a:srgbClr val="C00000"/>
              </a:solidFill>
            </a:endParaRPr>
          </a:p>
          <a:p>
            <a:r>
              <a:rPr lang="en-IN" sz="2400" dirty="0"/>
              <a:t>Procedure: </a:t>
            </a:r>
          </a:p>
          <a:p>
            <a:r>
              <a:rPr lang="en-IN" sz="2400" b="1" dirty="0">
                <a:solidFill>
                  <a:schemeClr val="bg1"/>
                </a:solidFill>
              </a:rPr>
              <a:t>			REV_</a:t>
            </a:r>
            <a:r>
              <a:rPr lang="en-IN" sz="2000" b="1" dirty="0">
                <a:solidFill>
                  <a:schemeClr val="bg1"/>
                </a:solidFill>
              </a:rPr>
              <a:t>12 ISO image configure for testing IPERF between WAN and LAN machine. WAN is mentioned as Server and LAN is mentioned as Client. For IPERF testing we can follows two methods like TCP &amp; UDP. In TCP testing we can start the server side the packets received from the client side. It may have Uni-directional and Bi-directional Testing. In UDP testing same like TCP but It have only Uni-directional Testing. </a:t>
            </a:r>
          </a:p>
          <a:p>
            <a:endParaRPr lang="en-IN" sz="2000" b="1" dirty="0">
              <a:solidFill>
                <a:schemeClr val="bg1"/>
              </a:solidFill>
            </a:endParaRPr>
          </a:p>
          <a:p>
            <a:r>
              <a:rPr lang="en-IN" sz="2400" b="1" dirty="0">
                <a:solidFill>
                  <a:schemeClr val="bg1"/>
                </a:solidFill>
              </a:rPr>
              <a:t>	1. Throughput</a:t>
            </a:r>
          </a:p>
          <a:p>
            <a:r>
              <a:rPr lang="en-IN" sz="2400" b="1" dirty="0">
                <a:solidFill>
                  <a:schemeClr val="bg1"/>
                </a:solidFill>
              </a:rPr>
              <a:t>						</a:t>
            </a:r>
            <a:r>
              <a:rPr lang="en-US" sz="2400" b="0" i="0" dirty="0">
                <a:effectLst/>
                <a:latin typeface="Times New Roman" panose="02020603050405020304" pitchFamily="18" charset="0"/>
                <a:cs typeface="Times New Roman" panose="02020603050405020304" pitchFamily="18" charset="0"/>
              </a:rPr>
              <a:t>The transfer rate of data from one place to another with respect to time is called throughput.</a:t>
            </a:r>
            <a:endParaRPr lang="en-IN" sz="2400" b="1" dirty="0">
              <a:solidFill>
                <a:schemeClr val="bg1"/>
              </a:solidFill>
            </a:endParaRPr>
          </a:p>
          <a:p>
            <a:endParaRPr lang="en-IN" sz="2400" b="1" dirty="0">
              <a:solidFill>
                <a:schemeClr val="bg1"/>
              </a:solidFill>
            </a:endParaRPr>
          </a:p>
          <a:p>
            <a:r>
              <a:rPr lang="en-IN" sz="2400" b="1" dirty="0">
                <a:solidFill>
                  <a:schemeClr val="bg1"/>
                </a:solidFill>
              </a:rPr>
              <a:t>	2. Bandwidth</a:t>
            </a:r>
          </a:p>
          <a:p>
            <a:r>
              <a:rPr lang="en-IN" sz="2400" b="1" dirty="0">
                <a:solidFill>
                  <a:schemeClr val="bg1"/>
                </a:solidFill>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It</a:t>
            </a:r>
            <a:r>
              <a:rPr lang="en-US" sz="2400" b="0" i="0" dirty="0">
                <a:effectLst/>
                <a:latin typeface="Times New Roman" panose="02020603050405020304" pitchFamily="18" charset="0"/>
                <a:cs typeface="Times New Roman" panose="02020603050405020304" pitchFamily="18" charset="0"/>
              </a:rPr>
              <a:t> shows the rate of speed with which the data is transferred.</a:t>
            </a:r>
            <a:endParaRPr lang="en-IN" sz="2400" dirty="0"/>
          </a:p>
        </p:txBody>
      </p:sp>
    </p:spTree>
    <p:extLst>
      <p:ext uri="{BB962C8B-B14F-4D97-AF65-F5344CB8AC3E}">
        <p14:creationId xmlns:p14="http://schemas.microsoft.com/office/powerpoint/2010/main" val="235444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2D304-90C3-DC79-66F1-A1CBAF7CA91C}"/>
              </a:ext>
            </a:extLst>
          </p:cNvPr>
          <p:cNvSpPr txBox="1"/>
          <p:nvPr/>
        </p:nvSpPr>
        <p:spPr>
          <a:xfrm>
            <a:off x="212078" y="258526"/>
            <a:ext cx="10663617" cy="4811574"/>
          </a:xfrm>
          <a:prstGeom prst="rect">
            <a:avLst/>
          </a:prstGeom>
          <a:noFill/>
        </p:spPr>
        <p:txBody>
          <a:bodyPr wrap="square">
            <a:spAutoFit/>
          </a:bodyPr>
          <a:lstStyle/>
          <a:p>
            <a:r>
              <a:rPr lang="en-IN" sz="2400" dirty="0">
                <a:solidFill>
                  <a:srgbClr val="C00000"/>
                </a:solidFill>
              </a:rPr>
              <a:t>2. REV_14</a:t>
            </a:r>
          </a:p>
          <a:p>
            <a:pPr marL="457200" indent="-457200">
              <a:buAutoNum type="arabicPeriod"/>
            </a:pPr>
            <a:endParaRPr lang="en-IN" sz="1800" dirty="0">
              <a:solidFill>
                <a:srgbClr val="C00000"/>
              </a:solidFill>
            </a:endParaRPr>
          </a:p>
          <a:p>
            <a:r>
              <a:rPr lang="en-IN" sz="2400" dirty="0"/>
              <a:t>Procedure:</a:t>
            </a:r>
          </a:p>
          <a:p>
            <a:pPr marL="0" algn="l" rtl="0" eaLnBrk="1" fontAlgn="t" latinLnBrk="0" hangingPunct="1">
              <a:lnSpc>
                <a:spcPct val="107000"/>
              </a:lnSpc>
              <a:spcBef>
                <a:spcPts val="0"/>
              </a:spcBef>
              <a:spcAft>
                <a:spcPts val="800"/>
              </a:spcAft>
            </a:pPr>
            <a:r>
              <a:rPr lang="en-IN" sz="2400" dirty="0"/>
              <a:t>			</a:t>
            </a:r>
            <a:r>
              <a:rPr lang="en-IN" sz="2000" b="1" dirty="0">
                <a:solidFill>
                  <a:schemeClr val="bg1"/>
                </a:solidFill>
              </a:rPr>
              <a:t> </a:t>
            </a:r>
            <a:r>
              <a:rPr lang="en-IN" sz="2000" b="1" dirty="0">
                <a:solidFill>
                  <a:schemeClr val="bg1"/>
                </a:solidFill>
                <a:latin typeface="+mj-lt"/>
              </a:rPr>
              <a:t>REV_14 ISO image configure for testing WEB API, Socket API Testing and Apache web server testing. Instead of Governor m/c we have connected 2 machine Server &amp; Client. For WEB API &amp; SOCKET API testing nothing but </a:t>
            </a:r>
            <a:r>
              <a:rPr lang="en-US" sz="2000" b="1" i="0" dirty="0">
                <a:solidFill>
                  <a:schemeClr val="bg1"/>
                </a:solidFill>
                <a:effectLst/>
                <a:latin typeface="+mj-lt"/>
              </a:rPr>
              <a:t>expected functionality, security, performance and reliability</a:t>
            </a:r>
            <a:r>
              <a:rPr lang="en-IN" sz="2000" b="1" dirty="0">
                <a:solidFill>
                  <a:schemeClr val="bg1"/>
                </a:solidFill>
                <a:latin typeface="+mj-lt"/>
              </a:rPr>
              <a:t>.For WEB Server testing </a:t>
            </a:r>
            <a:r>
              <a:rPr lang="en-IN" sz="2000" b="1" i="0" u="none" strike="noStrike" kern="1200" dirty="0">
                <a:solidFill>
                  <a:schemeClr val="bg1"/>
                </a:solidFill>
                <a:effectLst/>
                <a:latin typeface="+mj-lt"/>
              </a:rPr>
              <a:t>determined the Hyper Transfer Protocol service successfu</a:t>
            </a:r>
            <a:r>
              <a:rPr lang="en-IN" sz="2000" b="1" dirty="0">
                <a:solidFill>
                  <a:schemeClr val="bg1"/>
                </a:solidFill>
                <a:latin typeface="+mj-lt"/>
              </a:rPr>
              <a:t>lly desired the target server. </a:t>
            </a:r>
            <a:r>
              <a:rPr lang="en-IN" sz="2000" b="1" i="0" u="none" strike="noStrike" kern="1200" dirty="0">
                <a:solidFill>
                  <a:schemeClr val="bg1"/>
                </a:solidFill>
                <a:effectLst/>
                <a:latin typeface="+mj-lt"/>
              </a:rPr>
              <a:t>			</a:t>
            </a:r>
            <a:endParaRPr lang="en-IN" sz="2000" b="1" dirty="0">
              <a:solidFill>
                <a:schemeClr val="bg1"/>
              </a:solidFill>
              <a:latin typeface="+mj-lt"/>
            </a:endParaRPr>
          </a:p>
          <a:p>
            <a:pPr marL="0" algn="l" rtl="0" eaLnBrk="1" fontAlgn="t" latinLnBrk="0" hangingPunct="1">
              <a:lnSpc>
                <a:spcPct val="107000"/>
              </a:lnSpc>
              <a:spcBef>
                <a:spcPts val="0"/>
              </a:spcBef>
              <a:spcAft>
                <a:spcPts val="800"/>
              </a:spcAft>
            </a:pPr>
            <a:r>
              <a:rPr lang="en-IN" sz="2000" b="1" i="0" u="none" strike="noStrike" kern="1200" dirty="0">
                <a:solidFill>
                  <a:schemeClr val="bg1"/>
                </a:solidFill>
                <a:effectLst/>
                <a:latin typeface="+mj-lt"/>
              </a:rPr>
              <a:t>							  </a:t>
            </a:r>
            <a:r>
              <a:rPr lang="en-IN" sz="3600" b="1" i="0" u="none" strike="noStrike" kern="1200" dirty="0">
                <a:solidFill>
                  <a:srgbClr val="FF0000"/>
                </a:solidFill>
                <a:effectLst/>
                <a:latin typeface="+mj-lt"/>
              </a:rPr>
              <a:t>WEB API &amp; SOCKET API</a:t>
            </a:r>
          </a:p>
          <a:p>
            <a:pPr marL="0" algn="l" rtl="0" eaLnBrk="1" fontAlgn="t" latinLnBrk="0" hangingPunct="1">
              <a:lnSpc>
                <a:spcPct val="107000"/>
              </a:lnSpc>
              <a:spcBef>
                <a:spcPts val="0"/>
              </a:spcBef>
              <a:spcAft>
                <a:spcPts val="800"/>
              </a:spcAft>
            </a:pPr>
            <a:endParaRPr lang="en-IN" sz="2000" b="1" dirty="0">
              <a:solidFill>
                <a:schemeClr val="bg1"/>
              </a:solidFill>
              <a:latin typeface="Garamond" panose="02020404030301010803" pitchFamily="18" charset="0"/>
            </a:endParaRPr>
          </a:p>
          <a:p>
            <a:pPr marL="0" algn="l" rtl="0" eaLnBrk="1" fontAlgn="t" latinLnBrk="0" hangingPunct="1">
              <a:lnSpc>
                <a:spcPct val="107000"/>
              </a:lnSpc>
              <a:spcBef>
                <a:spcPts val="0"/>
              </a:spcBef>
              <a:spcAft>
                <a:spcPts val="800"/>
              </a:spcAft>
            </a:pPr>
            <a:endParaRPr lang="en-IN" sz="2000" b="1" i="0" u="none" strike="noStrike" kern="1200" dirty="0">
              <a:solidFill>
                <a:schemeClr val="bg1"/>
              </a:solidFill>
              <a:effectLst/>
              <a:latin typeface="Garamond" panose="02020404030301010803" pitchFamily="18" charset="0"/>
            </a:endParaRPr>
          </a:p>
          <a:p>
            <a:pPr marL="0" algn="l" rtl="0" eaLnBrk="1" fontAlgn="t" latinLnBrk="0" hangingPunct="1">
              <a:lnSpc>
                <a:spcPct val="107000"/>
              </a:lnSpc>
              <a:spcBef>
                <a:spcPts val="0"/>
              </a:spcBef>
              <a:spcAft>
                <a:spcPts val="800"/>
              </a:spcAft>
            </a:pPr>
            <a:endParaRPr lang="en-IN" sz="2000" b="1" dirty="0">
              <a:solidFill>
                <a:schemeClr val="bg1"/>
              </a:solidFill>
              <a:latin typeface="Garamond" panose="02020404030301010803" pitchFamily="18" charset="0"/>
            </a:endParaRPr>
          </a:p>
        </p:txBody>
      </p:sp>
      <p:graphicFrame>
        <p:nvGraphicFramePr>
          <p:cNvPr id="4" name="Table 4">
            <a:extLst>
              <a:ext uri="{FF2B5EF4-FFF2-40B4-BE49-F238E27FC236}">
                <a16:creationId xmlns:a16="http://schemas.microsoft.com/office/drawing/2014/main" id="{15769BB8-D913-9C38-12A7-3A012EAAAE9A}"/>
              </a:ext>
            </a:extLst>
          </p:cNvPr>
          <p:cNvGraphicFramePr>
            <a:graphicFrameLocks noGrp="1"/>
          </p:cNvGraphicFramePr>
          <p:nvPr>
            <p:extLst>
              <p:ext uri="{D42A27DB-BD31-4B8C-83A1-F6EECF244321}">
                <p14:modId xmlns:p14="http://schemas.microsoft.com/office/powerpoint/2010/main" val="3403768674"/>
              </p:ext>
            </p:extLst>
          </p:nvPr>
        </p:nvGraphicFramePr>
        <p:xfrm>
          <a:off x="2026157" y="3752627"/>
          <a:ext cx="7781390" cy="2961640"/>
        </p:xfrm>
        <a:graphic>
          <a:graphicData uri="http://schemas.openxmlformats.org/drawingml/2006/table">
            <a:tbl>
              <a:tblPr firstRow="1" bandRow="1">
                <a:tableStyleId>{5C22544A-7EE6-4342-B048-85BDC9FD1C3A}</a:tableStyleId>
              </a:tblPr>
              <a:tblGrid>
                <a:gridCol w="2674062">
                  <a:extLst>
                    <a:ext uri="{9D8B030D-6E8A-4147-A177-3AD203B41FA5}">
                      <a16:colId xmlns:a16="http://schemas.microsoft.com/office/drawing/2014/main" val="1997152404"/>
                    </a:ext>
                  </a:extLst>
                </a:gridCol>
                <a:gridCol w="5107328">
                  <a:extLst>
                    <a:ext uri="{9D8B030D-6E8A-4147-A177-3AD203B41FA5}">
                      <a16:colId xmlns:a16="http://schemas.microsoft.com/office/drawing/2014/main" val="2561362405"/>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Packet Count</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user packet count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23250926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AP Packet Count</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Rest frame count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4020987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Active Devices</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Set White list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3821328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WAN bandwidth manual</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ARP Packet count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498407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Software Version</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white list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30941100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Frame count</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Byte count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28082761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user stats</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Delete white list</a:t>
                      </a:r>
                      <a:endParaRPr lang="en-IN" sz="1800" b="1" i="0" u="none" strike="noStrike" dirty="0">
                        <a:solidFill>
                          <a:srgbClr val="0000CC"/>
                        </a:solidFill>
                        <a:effectLst/>
                        <a:latin typeface="Arial" panose="020B0604020202020204" pitchFamily="34" charset="0"/>
                      </a:endParaRPr>
                    </a:p>
                  </a:txBody>
                  <a:tcPr/>
                </a:tc>
                <a:extLst>
                  <a:ext uri="{0D108BD9-81ED-4DB2-BD59-A6C34878D82A}">
                    <a16:rowId xmlns:a16="http://schemas.microsoft.com/office/drawing/2014/main" val="36936353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Get Ether type count </a:t>
                      </a:r>
                      <a:endParaRPr lang="en-IN" sz="1800" b="1" i="0" u="none" strike="noStrike" dirty="0">
                        <a:solidFill>
                          <a:srgbClr val="0000CC"/>
                        </a:solidFill>
                        <a:effectLst/>
                        <a:latin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00CC"/>
                          </a:solidFill>
                          <a:effectLst/>
                          <a:latin typeface="Garamond" panose="02020404030301010803" pitchFamily="18" charset="0"/>
                        </a:rPr>
                        <a:t>Set HLM </a:t>
                      </a:r>
                      <a:r>
                        <a:rPr lang="en-IN" sz="1800" b="1" i="0" u="none" strike="noStrike" kern="1200" dirty="0">
                          <a:solidFill>
                            <a:schemeClr val="bg1"/>
                          </a:solidFill>
                          <a:effectLst/>
                          <a:latin typeface="Garamond" panose="02020404030301010803" pitchFamily="18" charset="0"/>
                        </a:rPr>
                        <a:t>/</a:t>
                      </a:r>
                      <a:r>
                        <a:rPr lang="en-IN" sz="1800" b="1" i="0" u="none" strike="noStrike" kern="1200" dirty="0">
                          <a:solidFill>
                            <a:srgbClr val="0000CC"/>
                          </a:solidFill>
                          <a:effectLst/>
                          <a:latin typeface="Garamond" panose="02020404030301010803" pitchFamily="18" charset="0"/>
                        </a:rPr>
                        <a:t> Get Average WAN Min Throughput</a:t>
                      </a:r>
                      <a:endParaRPr lang="en-IN" sz="2000" b="1" dirty="0">
                        <a:solidFill>
                          <a:srgbClr val="0000CC"/>
                        </a:solidFill>
                      </a:endParaRPr>
                    </a:p>
                  </a:txBody>
                  <a:tcPr/>
                </a:tc>
                <a:extLst>
                  <a:ext uri="{0D108BD9-81ED-4DB2-BD59-A6C34878D82A}">
                    <a16:rowId xmlns:a16="http://schemas.microsoft.com/office/drawing/2014/main" val="583992833"/>
                  </a:ext>
                </a:extLst>
              </a:tr>
            </a:tbl>
          </a:graphicData>
        </a:graphic>
      </p:graphicFrame>
    </p:spTree>
    <p:extLst>
      <p:ext uri="{BB962C8B-B14F-4D97-AF65-F5344CB8AC3E}">
        <p14:creationId xmlns:p14="http://schemas.microsoft.com/office/powerpoint/2010/main" val="125379578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582</TotalTime>
  <Words>662</Words>
  <Application>Microsoft Office PowerPoint</Application>
  <PresentationFormat>Widescreen</PresentationFormat>
  <Paragraphs>162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Arial</vt:lpstr>
      <vt:lpstr>Arial Rounded MT Bold</vt:lpstr>
      <vt:lpstr>Calibri</vt:lpstr>
      <vt:lpstr>Garamond</vt:lpstr>
      <vt:lpstr>Times New Roman</vt:lpstr>
      <vt:lpstr>Trebuchet MS</vt:lpstr>
      <vt:lpstr>Berlin</vt:lpstr>
      <vt:lpstr>Presentation Of Three Releases </vt:lpstr>
      <vt:lpstr>Functional Difference b/w Release_12,14 &amp; NGINX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Three Releases </dc:title>
  <dc:creator>shalini kumar</dc:creator>
  <cp:lastModifiedBy>shalini kumar</cp:lastModifiedBy>
  <cp:revision>28</cp:revision>
  <dcterms:created xsi:type="dcterms:W3CDTF">2023-02-27T10:20:59Z</dcterms:created>
  <dcterms:modified xsi:type="dcterms:W3CDTF">2023-03-30T07:12:55Z</dcterms:modified>
</cp:coreProperties>
</file>