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59" r:id="rId5"/>
    <p:sldId id="268" r:id="rId6"/>
    <p:sldId id="260" r:id="rId7"/>
    <p:sldId id="261" r:id="rId8"/>
    <p:sldId id="263" r:id="rId9"/>
    <p:sldId id="267" r:id="rId10"/>
    <p:sldId id="269" r:id="rId11"/>
    <p:sldId id="264" r:id="rId12"/>
    <p:sldId id="266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F3B-E3CA-4A5F-B4F1-69523C55B5B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C8D58D-2629-4148-9FC6-CF2755C41B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F3B-E3CA-4A5F-B4F1-69523C55B5B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D58D-2629-4148-9FC6-CF2755C41BE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52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F3B-E3CA-4A5F-B4F1-69523C55B5B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D58D-2629-4148-9FC6-CF2755C41B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93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F3B-E3CA-4A5F-B4F1-69523C55B5B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D58D-2629-4148-9FC6-CF2755C41BE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58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F3B-E3CA-4A5F-B4F1-69523C55B5B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D58D-2629-4148-9FC6-CF2755C41BE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70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F3B-E3CA-4A5F-B4F1-69523C55B5B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D58D-2629-4148-9FC6-CF2755C41BE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7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F3B-E3CA-4A5F-B4F1-69523C55B5B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D58D-2629-4148-9FC6-CF2755C41BE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47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F3B-E3CA-4A5F-B4F1-69523C55B5B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D58D-2629-4148-9FC6-CF2755C41BE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38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F3B-E3CA-4A5F-B4F1-69523C55B5B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D58D-2629-4148-9FC6-CF2755C4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4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6F3B-E3CA-4A5F-B4F1-69523C55B5B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D58D-2629-4148-9FC6-CF2755C41BE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75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F6D6F3B-E3CA-4A5F-B4F1-69523C55B5B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D58D-2629-4148-9FC6-CF2755C41BE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08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D6F3B-E3CA-4A5F-B4F1-69523C55B5B1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C8D58D-2629-4148-9FC6-CF2755C41B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70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.dpdk.org/guides/prog_guide/env_abstraction_layer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15F3E2-8C05-C55B-DDBA-BE916FBEBFF5}"/>
              </a:ext>
            </a:extLst>
          </p:cNvPr>
          <p:cNvSpPr txBox="1"/>
          <p:nvPr/>
        </p:nvSpPr>
        <p:spPr>
          <a:xfrm>
            <a:off x="1524000" y="2134464"/>
            <a:ext cx="100583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DPDK AND FORWARDING ENGINE INVOLVEMENT </a:t>
            </a:r>
          </a:p>
        </p:txBody>
      </p:sp>
    </p:spTree>
    <p:extLst>
      <p:ext uri="{BB962C8B-B14F-4D97-AF65-F5344CB8AC3E}">
        <p14:creationId xmlns:p14="http://schemas.microsoft.com/office/powerpoint/2010/main" val="4144547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68F515-6882-EDCD-C137-C70C0B6B3725}"/>
              </a:ext>
            </a:extLst>
          </p:cNvPr>
          <p:cNvSpPr txBox="1"/>
          <p:nvPr/>
        </p:nvSpPr>
        <p:spPr>
          <a:xfrm>
            <a:off x="705678" y="252655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1B5E1-B01A-1C2F-8196-36E33697D0BE}"/>
              </a:ext>
            </a:extLst>
          </p:cNvPr>
          <p:cNvSpPr txBox="1"/>
          <p:nvPr/>
        </p:nvSpPr>
        <p:spPr>
          <a:xfrm>
            <a:off x="705678" y="1150419"/>
            <a:ext cx="109959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DPDK facilitates the quicker expansion of high-speed data packet networking applications. </a:t>
            </a:r>
          </a:p>
          <a:p>
            <a:endParaRPr lang="en-US" sz="24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set of data plane libraries and network interface controller polling-mode drivers for offloading TCP packet processing from the operating system kernel to processes running in user space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1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D35ED0B-0A07-8644-66B3-3082DC94083B}"/>
              </a:ext>
            </a:extLst>
          </p:cNvPr>
          <p:cNvSpPr txBox="1"/>
          <p:nvPr/>
        </p:nvSpPr>
        <p:spPr>
          <a:xfrm>
            <a:off x="586408" y="1228476"/>
            <a:ext cx="109827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forwarding engine consults the forwarding table for route lookup and determines the outgoing port and egress line card.</a:t>
            </a:r>
          </a:p>
          <a:p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route lookup, the forwarding engine classifies the packet into a service class based on the contents of the packet header.</a:t>
            </a:r>
          </a:p>
          <a:p>
            <a:endParaRPr lang="en-US" sz="20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Packet Forwarding Engine uses application-specific integrated circuits ( ASIC s) to perform Layer 2 and Layer 3 packet switching, route lookups, and packet forwarding.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Packet Forwarding Engine </a:t>
            </a:r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forwards packets between input and output interfaces.</a:t>
            </a:r>
          </a:p>
          <a:p>
            <a:endParaRPr lang="en-US" sz="20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Packet forwarding, which provides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 lookup, filtering, and switching on incoming data packets,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then directs outbound packets to the appropriate interface for transmission to the network. Provides control and monitoring functions for the device.</a:t>
            </a:r>
          </a:p>
          <a:p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4980B-F02D-9817-99E7-DE48E0B9C953}"/>
              </a:ext>
            </a:extLst>
          </p:cNvPr>
          <p:cNvSpPr txBox="1"/>
          <p:nvPr/>
        </p:nvSpPr>
        <p:spPr>
          <a:xfrm>
            <a:off x="344558" y="2101687"/>
            <a:ext cx="10253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0" i="0" dirty="0">
                <a:solidFill>
                  <a:srgbClr val="2326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9F05A1-398A-5BD8-82E3-9E87659B1985}"/>
              </a:ext>
            </a:extLst>
          </p:cNvPr>
          <p:cNvSpPr txBox="1"/>
          <p:nvPr/>
        </p:nvSpPr>
        <p:spPr>
          <a:xfrm>
            <a:off x="586408" y="279160"/>
            <a:ext cx="108634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FORWARDING ENGINE: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07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2553A8-C6F4-11CE-19E0-3ECC60040D82}"/>
              </a:ext>
            </a:extLst>
          </p:cNvPr>
          <p:cNvSpPr txBox="1"/>
          <p:nvPr/>
        </p:nvSpPr>
        <p:spPr>
          <a:xfrm>
            <a:off x="397564" y="409594"/>
            <a:ext cx="1121133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AutoNum type="arabicPeriod" startAt="5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node can use one of two different methods to forward packets: 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store-and-forward or 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cut-through switching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  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Packet Forwarding Engine is the central location for data packet forwarding through the router.</a:t>
            </a:r>
          </a:p>
          <a:p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92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BCB228-6BD8-5C06-E103-0DE43FEF1AC1}"/>
              </a:ext>
            </a:extLst>
          </p:cNvPr>
          <p:cNvSpPr txBox="1"/>
          <p:nvPr/>
        </p:nvSpPr>
        <p:spPr>
          <a:xfrm>
            <a:off x="414130" y="173143"/>
            <a:ext cx="111550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ole of forwarding in network layer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E4B06-FC85-C134-7B8F-FC16B183F7CC}"/>
              </a:ext>
            </a:extLst>
          </p:cNvPr>
          <p:cNvSpPr txBox="1"/>
          <p:nvPr/>
        </p:nvSpPr>
        <p:spPr>
          <a:xfrm>
            <a:off x="414130" y="905232"/>
            <a:ext cx="11009243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Forwarding means to place the packet in its route to its destination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collecting data from one device and sending it to another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requires a host or a router to have a routing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 host has a packet to send or when a router has received a packet to be forwarded, it looks at this table to find the route to the final destination.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Packet Forwarding Engine is the central location for data packet forwarding through the router.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8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B3DFF8-8D09-7689-D343-79AF05313DCB}"/>
              </a:ext>
            </a:extLst>
          </p:cNvPr>
          <p:cNvSpPr txBox="1"/>
          <p:nvPr/>
        </p:nvSpPr>
        <p:spPr>
          <a:xfrm>
            <a:off x="612913" y="305664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E6F9D-BE72-C6B4-B912-61A836B54F6E}"/>
              </a:ext>
            </a:extLst>
          </p:cNvPr>
          <p:cNvSpPr txBox="1"/>
          <p:nvPr/>
        </p:nvSpPr>
        <p:spPr>
          <a:xfrm>
            <a:off x="612913" y="1162375"/>
            <a:ext cx="109297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switch-based open flow abstractions that must be implemented on a physical switch as an interface to the actual hardware tables and forwarding engine of the switch in order for it to behave as </a:t>
            </a:r>
            <a:r>
              <a:rPr lang="en-US" sz="2400" b="0" i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open flow </a:t>
            </a:r>
            <a:r>
              <a:rPr lang="en-US" sz="24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switch.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9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AADF27-00D6-96A3-2997-1D4D9E7D1DCD}"/>
              </a:ext>
            </a:extLst>
          </p:cNvPr>
          <p:cNvSpPr txBox="1"/>
          <p:nvPr/>
        </p:nvSpPr>
        <p:spPr>
          <a:xfrm>
            <a:off x="533399" y="302359"/>
            <a:ext cx="1083696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DPDK: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DPDK was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 in 2010 by Intel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made available under a permissive open source license.</a:t>
            </a:r>
          </a:p>
          <a:p>
            <a:pPr algn="l"/>
            <a:endParaRPr lang="en-US" sz="2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Pim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van </a:t>
            </a: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Helten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CEO and co-founder of DPDK.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The open source community was established at DPDK.org in 2013 by 6WIND and has facilitated        the continued expansion of the project.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DPDK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an open-source software project with a vibrant community of development contributors.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 it is open-source and free, a large portion of the tech industry involved in microprocessor research and development are working to improve DPDK with each release update.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computer scientists and researchers from Intel, IBM, and Cisco, among other industry leaders.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4000" b="1" i="0" dirty="0"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81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74084A-A78E-D8EE-10C6-B4E9D9B54559}"/>
              </a:ext>
            </a:extLst>
          </p:cNvPr>
          <p:cNvSpPr txBox="1"/>
          <p:nvPr/>
        </p:nvSpPr>
        <p:spPr>
          <a:xfrm>
            <a:off x="424070" y="312149"/>
            <a:ext cx="1082702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DPDK USED FOR:</a:t>
            </a:r>
          </a:p>
          <a:p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DPDK facilitates the quicker expansion of high-speed data packet networking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instruction set architectures, DPDK enables more efficient computing than standard interrupt processing available in the kernel.</a:t>
            </a:r>
          </a:p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DPDK also works with Cloud Databases, which highlights the use of a database as a service.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DPDK test applications, such as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dpdk-testpmd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installed to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/local/bin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7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3822CC-FC1D-64C1-9185-A9BCE823FF2F}"/>
              </a:ext>
            </a:extLst>
          </p:cNvPr>
          <p:cNvSpPr txBox="1"/>
          <p:nvPr/>
        </p:nvSpPr>
        <p:spPr>
          <a:xfrm>
            <a:off x="559905" y="279160"/>
            <a:ext cx="111152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DPDK’s Core Components: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4E35A-84D3-AC31-AB7E-37FA2897B0D7}"/>
              </a:ext>
            </a:extLst>
          </p:cNvPr>
          <p:cNvSpPr txBox="1"/>
          <p:nvPr/>
        </p:nvSpPr>
        <p:spPr>
          <a:xfrm>
            <a:off x="483706" y="987046"/>
            <a:ext cx="111152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DPDK has five core components that are responsible for sending packets from point A to B in the framework:</a:t>
            </a:r>
          </a:p>
          <a:p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EAL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(Environment Abstraction Layer) “is responsible for gaining access to low-level resources such as hardware and memory space.” [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The EAL conceals the kernel environment's specifics then creates a primary programming interface to the libraries and other parts of the operating system. This is important when providing a database as a service across a network linking to offsite data storage facilities.</a:t>
            </a:r>
          </a:p>
          <a:p>
            <a:pPr marL="457200" indent="-457200">
              <a:buFont typeface="+mj-lt"/>
              <a:buAutoNum type="arabicPeriod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MBUF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specific data structure that carries network packets as </a:t>
            </a:r>
            <a:r>
              <a:rPr lang="en-US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messages.This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happens in the background without the cloud database user’s knowledge.</a:t>
            </a:r>
          </a:p>
          <a:p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DPDK </a:t>
            </a:r>
            <a:r>
              <a:rPr lang="en-US" sz="2000" b="1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MEMPOOL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library for creating allocated memory packets. They are of fixed size.    The DPDK uses a MEMPOOL handler for storing free objects.</a:t>
            </a:r>
          </a:p>
          <a:p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0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FEEFFB-0EC0-2F9D-D742-636A013B474E}"/>
              </a:ext>
            </a:extLst>
          </p:cNvPr>
          <p:cNvSpPr txBox="1"/>
          <p:nvPr/>
        </p:nvSpPr>
        <p:spPr>
          <a:xfrm>
            <a:off x="652669" y="614356"/>
            <a:ext cx="110224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library manages log-less queues/messages sent between threads, cores, or other parallel entities. In relation to the database as a service model, the RING library helps with data packet instructions.</a:t>
            </a:r>
          </a:p>
          <a:p>
            <a:pPr marL="342900" indent="-342900">
              <a:buAutoNum type="arabicPeriod" startAt="4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 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library is a DPDK service that offers asynchronistic callback functions. There is an interface to add, delete, or restart a timer.</a:t>
            </a:r>
          </a:p>
        </p:txBody>
      </p:sp>
    </p:spTree>
    <p:extLst>
      <p:ext uri="{BB962C8B-B14F-4D97-AF65-F5344CB8AC3E}">
        <p14:creationId xmlns:p14="http://schemas.microsoft.com/office/powerpoint/2010/main" val="155772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1EBCC5-FA50-86EC-DF31-F8101CABE6E7}"/>
              </a:ext>
            </a:extLst>
          </p:cNvPr>
          <p:cNvSpPr txBox="1"/>
          <p:nvPr/>
        </p:nvSpPr>
        <p:spPr>
          <a:xfrm>
            <a:off x="639419" y="212900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ROLES of DPDK: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D9B38-3264-AFF6-3E41-A57DCDE0EAA5}"/>
              </a:ext>
            </a:extLst>
          </p:cNvPr>
          <p:cNvSpPr txBox="1"/>
          <p:nvPr/>
        </p:nvSpPr>
        <p:spPr>
          <a:xfrm>
            <a:off x="639419" y="1075587"/>
            <a:ext cx="108899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DPDK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greatly boosts packet processing performance and throughput, allowing more time for data plane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DPDK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improve packet processing performance by up to ten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DPDK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also works with Cloud Databases, which highlights the use of a database as a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DPDK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facilitates the quicker expansion of high-speed data packet networking applications.</a:t>
            </a:r>
          </a:p>
          <a:p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DPDK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more efficient computing than standard interrupt processing available in the kernel.</a:t>
            </a:r>
          </a:p>
          <a:p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DPDK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running on current generation Intel® Xeon® Processor E5-2658 v4, achieves 233 Gbps (347 Mpps) of L3 forwarding at 64-byte packet sizes.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use DPDK to consolidate workloads into a single architecture, for a more scalable and simplified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83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BE8921-6539-3D28-2E7B-E191B4E87EB8}"/>
              </a:ext>
            </a:extLst>
          </p:cNvPr>
          <p:cNvSpPr txBox="1"/>
          <p:nvPr/>
        </p:nvSpPr>
        <p:spPr>
          <a:xfrm>
            <a:off x="334617" y="212899"/>
            <a:ext cx="1131404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4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DPDK:</a:t>
            </a:r>
          </a:p>
          <a:p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Build DPDK Libraries. Initially, the user must select a DPDK target to choose the correct target type and compiler options to use when building the libraries. 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Setup Environment. 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an Application. 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Examining the System. 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Cleanup.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DPDK</a:t>
            </a:r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 a set of libraries and optimized network interface card (NIC) drivers for fast packet processing in a user space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DPDK</a:t>
            </a:r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facilitates the quicker expansion of high-speed data packet networking applications. DPDK enables more efficient computing than standard interrupt processing available in the kernel. </a:t>
            </a:r>
          </a:p>
          <a:p>
            <a:endParaRPr lang="en-US" sz="20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DPDK</a:t>
            </a:r>
            <a: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also works with Cloud Databases, which highlights the use of a database as a service.</a:t>
            </a:r>
            <a:br>
              <a:rPr lang="en-US" sz="20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2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9A81CB-1EE3-6F2E-6DA2-045830C474F5}"/>
              </a:ext>
            </a:extLst>
          </p:cNvPr>
          <p:cNvSpPr txBox="1"/>
          <p:nvPr/>
        </p:nvSpPr>
        <p:spPr>
          <a:xfrm>
            <a:off x="384312" y="409595"/>
            <a:ext cx="11171583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display current device status:</a:t>
            </a:r>
          </a:p>
          <a:p>
            <a:pPr algn="l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dpdk-devbind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--status. To bind eth1 from the current driver and move to use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vfio-pci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dpdk-devbind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--bind=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vfio-pci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eth1. To unbind 0000:01:00.0 from using any driver: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dpdk-devbind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-u 0000:01:00.0. 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dpdk-devbind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-b </a:t>
            </a:r>
            <a:r>
              <a:rPr lang="en-US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ixgbe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02:00.0 02:00.1. 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Check the status of the available devices.</a:t>
            </a: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B78D66-CA0A-EEF8-2E3F-185F5E9ECBE4}"/>
              </a:ext>
            </a:extLst>
          </p:cNvPr>
          <p:cNvSpPr txBox="1"/>
          <p:nvPr/>
        </p:nvSpPr>
        <p:spPr>
          <a:xfrm>
            <a:off x="384312" y="2693649"/>
            <a:ext cx="876962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800" b="0" i="0" dirty="0">
              <a:solidFill>
                <a:srgbClr val="2326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7030A0"/>
              </a:solidFill>
              <a:effectLst/>
              <a:latin typeface="ui-monospace"/>
            </a:endParaRP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7030A0"/>
              </a:solidFill>
              <a:effectLst/>
              <a:latin typeface="ui-monospace"/>
            </a:endParaRP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7030A0"/>
              </a:solidFill>
              <a:effectLst/>
              <a:latin typeface="ui-monospace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0" i="0" dirty="0">
              <a:solidFill>
                <a:srgbClr val="2326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326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2326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="0" i="0" dirty="0">
              <a:solidFill>
                <a:srgbClr val="2326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7030A0"/>
              </a:solidFill>
              <a:effectLst/>
              <a:latin typeface="ui-monospace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rgbClr val="2326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4359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671BB4-CB48-71A6-A82F-F6159F2B8822}"/>
              </a:ext>
            </a:extLst>
          </p:cNvPr>
          <p:cNvSpPr txBox="1"/>
          <p:nvPr/>
        </p:nvSpPr>
        <p:spPr>
          <a:xfrm>
            <a:off x="586409" y="332168"/>
            <a:ext cx="109959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send a packet in DPDK</a:t>
            </a:r>
            <a:r>
              <a:rPr lang="en-US" sz="4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B8A44-2473-3903-6352-52DFDEE13E1C}"/>
              </a:ext>
            </a:extLst>
          </p:cNvPr>
          <p:cNvSpPr txBox="1"/>
          <p:nvPr/>
        </p:nvSpPr>
        <p:spPr>
          <a:xfrm>
            <a:off x="586408" y="1180069"/>
            <a:ext cx="1099599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steps required to achieve the same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 DPDK to desired platform (preferably Linux).</a:t>
            </a:r>
          </a:p>
          <a:p>
            <a:pPr marL="342900" indent="-342900">
              <a:buFont typeface="+mj-lt"/>
              <a:buAutoNum type="arabicPeriod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the DPDK example skeleton found in path[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dpdk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root folder]/examples/skeleton.</a:t>
            </a:r>
          </a:p>
          <a:p>
            <a:pPr marL="342900" indent="-342900">
              <a:buFont typeface="+mj-lt"/>
              <a:buAutoNum type="arabicPeriod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bind a physical NIC (if traffic needs to be send out of server with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userspace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drivers like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igb_uio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uio_pci_generic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vfio-pci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 fontAlgn="base"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the application with options '-l 1 --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vdev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=net_tap0,iface=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scapyEth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'. this will create TAP interface with name </a:t>
            </a:r>
            <a:r>
              <a:rPr lang="en-US" sz="20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scapyEth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 fontAlgn="base">
              <a:buFont typeface="+mj-lt"/>
              <a:buAutoNum type="arabicPeriod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  using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scapy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now create your custom packet with desired MAC, VLAN, IP and Port numbers.</a:t>
            </a:r>
          </a:p>
        </p:txBody>
      </p:sp>
    </p:spTree>
    <p:extLst>
      <p:ext uri="{BB962C8B-B14F-4D97-AF65-F5344CB8AC3E}">
        <p14:creationId xmlns:p14="http://schemas.microsoft.com/office/powerpoint/2010/main" val="5948742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275</TotalTime>
  <Words>1207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</vt:lpstr>
      <vt:lpstr>Gill Sans MT</vt:lpstr>
      <vt:lpstr>Times New Roman</vt:lpstr>
      <vt:lpstr>ui-monospace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Teju</dc:creator>
  <cp:lastModifiedBy>Teju</cp:lastModifiedBy>
  <cp:revision>8</cp:revision>
  <dcterms:created xsi:type="dcterms:W3CDTF">2023-02-27T10:01:54Z</dcterms:created>
  <dcterms:modified xsi:type="dcterms:W3CDTF">2023-03-01T04:54:14Z</dcterms:modified>
</cp:coreProperties>
</file>