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AppData\Local\Temp\61103a79-edcc-4410-80fc-d0aa9d80d2bb_archive%20(2).zip.2bb\Employee.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[Employee.csv]project!PivotTable4</c:name>
    <c:fmtId val="5"/>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s>
    <c:plotArea>
      <c:layout/>
      <c:barChart>
        <c:barDir val="col"/>
        <c:grouping val="clustered"/>
        <c:varyColors val="0"/>
        <c:ser>
          <c:idx val="0"/>
          <c:order val="0"/>
          <c:tx>
            <c:strRef>
              <c:f>project!$B$3:$B$4</c:f>
              <c:strCache>
                <c:ptCount val="1"/>
                <c:pt idx="0">
                  <c:v>5</c:v>
                </c:pt>
              </c:strCache>
            </c:strRef>
          </c:tx>
          <c:spPr>
            <a:solidFill>
              <a:schemeClr val="accent1"/>
            </a:solidFill>
            <a:ln>
              <a:noFill/>
            </a:ln>
            <a:effectLst/>
          </c:spPr>
          <c:invertIfNegative val="0"/>
          <c:cat>
            <c:strRef>
              <c:f>project!$A$5:$A$17</c:f>
              <c:strCache>
                <c:ptCount val="12"/>
                <c:pt idx="0">
                  <c:v>Analytics Manager</c:v>
                </c:pt>
                <c:pt idx="1">
                  <c:v>Data Scientist</c:v>
                </c:pt>
                <c:pt idx="2">
                  <c:v>Engineering Manager</c:v>
                </c:pt>
                <c:pt idx="3">
                  <c:v>HR Executive</c:v>
                </c:pt>
                <c:pt idx="4">
                  <c:v>HR Manager</c:v>
                </c:pt>
                <c:pt idx="5">
                  <c:v>Machine Learning Engineer</c:v>
                </c:pt>
                <c:pt idx="6">
                  <c:v>Manager</c:v>
                </c:pt>
                <c:pt idx="7">
                  <c:v>Recruiter</c:v>
                </c:pt>
                <c:pt idx="8">
                  <c:v>Sales Executive</c:v>
                </c:pt>
                <c:pt idx="9">
                  <c:v>Sales Representative</c:v>
                </c:pt>
                <c:pt idx="10">
                  <c:v>Senior Software Engineer</c:v>
                </c:pt>
                <c:pt idx="11">
                  <c:v>Software Engineer</c:v>
                </c:pt>
              </c:strCache>
            </c:strRef>
          </c:cat>
          <c:val>
            <c:numRef>
              <c:f>project!$B$5:$B$17</c:f>
              <c:numCache>
                <c:formatCode>General</c:formatCode>
                <c:ptCount val="12"/>
                <c:pt idx="0">
                  <c:v>4</c:v>
                </c:pt>
                <c:pt idx="1">
                  <c:v>57</c:v>
                </c:pt>
                <c:pt idx="2">
                  <c:v>7</c:v>
                </c:pt>
                <c:pt idx="5">
                  <c:v>4</c:v>
                </c:pt>
                <c:pt idx="6">
                  <c:v>2</c:v>
                </c:pt>
                <c:pt idx="8">
                  <c:v>13</c:v>
                </c:pt>
                <c:pt idx="9">
                  <c:v>2</c:v>
                </c:pt>
                <c:pt idx="10">
                  <c:v>15</c:v>
                </c:pt>
                <c:pt idx="11">
                  <c:v>44</c:v>
                </c:pt>
              </c:numCache>
            </c:numRef>
          </c:val>
        </c:ser>
        <c:ser>
          <c:idx val="1"/>
          <c:order val="1"/>
          <c:tx>
            <c:strRef>
              <c:f>project!$C$3:$C$4</c:f>
              <c:strCache>
                <c:ptCount val="1"/>
                <c:pt idx="0">
                  <c:v>6</c:v>
                </c:pt>
              </c:strCache>
            </c:strRef>
          </c:tx>
          <c:spPr>
            <a:solidFill>
              <a:schemeClr val="accent2"/>
            </a:solidFill>
            <a:ln>
              <a:noFill/>
            </a:ln>
            <a:effectLst/>
          </c:spPr>
          <c:invertIfNegative val="0"/>
          <c:cat>
            <c:strRef>
              <c:f>project!$A$5:$A$17</c:f>
              <c:strCache>
                <c:ptCount val="12"/>
                <c:pt idx="0">
                  <c:v>Analytics Manager</c:v>
                </c:pt>
                <c:pt idx="1">
                  <c:v>Data Scientist</c:v>
                </c:pt>
                <c:pt idx="2">
                  <c:v>Engineering Manager</c:v>
                </c:pt>
                <c:pt idx="3">
                  <c:v>HR Executive</c:v>
                </c:pt>
                <c:pt idx="4">
                  <c:v>HR Manager</c:v>
                </c:pt>
                <c:pt idx="5">
                  <c:v>Machine Learning Engineer</c:v>
                </c:pt>
                <c:pt idx="6">
                  <c:v>Manager</c:v>
                </c:pt>
                <c:pt idx="7">
                  <c:v>Recruiter</c:v>
                </c:pt>
                <c:pt idx="8">
                  <c:v>Sales Executive</c:v>
                </c:pt>
                <c:pt idx="9">
                  <c:v>Sales Representative</c:v>
                </c:pt>
                <c:pt idx="10">
                  <c:v>Senior Software Engineer</c:v>
                </c:pt>
                <c:pt idx="11">
                  <c:v>Software Engineer</c:v>
                </c:pt>
              </c:strCache>
            </c:strRef>
          </c:cat>
          <c:val>
            <c:numRef>
              <c:f>project!$C$5:$C$17</c:f>
              <c:numCache>
                <c:formatCode>General</c:formatCode>
                <c:ptCount val="12"/>
                <c:pt idx="0">
                  <c:v>5</c:v>
                </c:pt>
                <c:pt idx="1">
                  <c:v>37</c:v>
                </c:pt>
                <c:pt idx="2">
                  <c:v>20</c:v>
                </c:pt>
                <c:pt idx="3">
                  <c:v>8</c:v>
                </c:pt>
                <c:pt idx="5">
                  <c:v>12</c:v>
                </c:pt>
                <c:pt idx="7">
                  <c:v>10</c:v>
                </c:pt>
                <c:pt idx="8">
                  <c:v>47</c:v>
                </c:pt>
                <c:pt idx="9">
                  <c:v>7</c:v>
                </c:pt>
                <c:pt idx="10">
                  <c:v>19</c:v>
                </c:pt>
                <c:pt idx="11">
                  <c:v>62</c:v>
                </c:pt>
              </c:numCache>
            </c:numRef>
          </c:val>
        </c:ser>
        <c:ser>
          <c:idx val="2"/>
          <c:order val="2"/>
          <c:tx>
            <c:strRef>
              <c:f>project!$D$3:$D$4</c:f>
              <c:strCache>
                <c:ptCount val="1"/>
                <c:pt idx="0">
                  <c:v>7</c:v>
                </c:pt>
              </c:strCache>
            </c:strRef>
          </c:tx>
          <c:spPr>
            <a:solidFill>
              <a:schemeClr val="accent3"/>
            </a:solidFill>
            <a:ln>
              <a:noFill/>
            </a:ln>
            <a:effectLst/>
          </c:spPr>
          <c:invertIfNegative val="0"/>
          <c:cat>
            <c:strRef>
              <c:f>project!$A$5:$A$17</c:f>
              <c:strCache>
                <c:ptCount val="12"/>
                <c:pt idx="0">
                  <c:v>Analytics Manager</c:v>
                </c:pt>
                <c:pt idx="1">
                  <c:v>Data Scientist</c:v>
                </c:pt>
                <c:pt idx="2">
                  <c:v>Engineering Manager</c:v>
                </c:pt>
                <c:pt idx="3">
                  <c:v>HR Executive</c:v>
                </c:pt>
                <c:pt idx="4">
                  <c:v>HR Manager</c:v>
                </c:pt>
                <c:pt idx="5">
                  <c:v>Machine Learning Engineer</c:v>
                </c:pt>
                <c:pt idx="6">
                  <c:v>Manager</c:v>
                </c:pt>
                <c:pt idx="7">
                  <c:v>Recruiter</c:v>
                </c:pt>
                <c:pt idx="8">
                  <c:v>Sales Executive</c:v>
                </c:pt>
                <c:pt idx="9">
                  <c:v>Sales Representative</c:v>
                </c:pt>
                <c:pt idx="10">
                  <c:v>Senior Software Engineer</c:v>
                </c:pt>
                <c:pt idx="11">
                  <c:v>Software Engineer</c:v>
                </c:pt>
              </c:strCache>
            </c:strRef>
          </c:cat>
          <c:val>
            <c:numRef>
              <c:f>project!$D$5:$D$17</c:f>
              <c:numCache>
                <c:formatCode>General</c:formatCode>
                <c:ptCount val="12"/>
                <c:pt idx="1">
                  <c:v>45</c:v>
                </c:pt>
                <c:pt idx="2">
                  <c:v>10</c:v>
                </c:pt>
                <c:pt idx="4">
                  <c:v>7</c:v>
                </c:pt>
                <c:pt idx="5">
                  <c:v>1</c:v>
                </c:pt>
                <c:pt idx="8">
                  <c:v>27</c:v>
                </c:pt>
                <c:pt idx="9">
                  <c:v>9</c:v>
                </c:pt>
                <c:pt idx="10">
                  <c:v>14</c:v>
                </c:pt>
                <c:pt idx="11">
                  <c:v>25</c:v>
                </c:pt>
              </c:numCache>
            </c:numRef>
          </c:val>
        </c:ser>
        <c:ser>
          <c:idx val="3"/>
          <c:order val="3"/>
          <c:tx>
            <c:strRef>
              <c:f>project!$E$3:$E$4</c:f>
              <c:strCache>
                <c:ptCount val="1"/>
                <c:pt idx="0">
                  <c:v>8</c:v>
                </c:pt>
              </c:strCache>
            </c:strRef>
          </c:tx>
          <c:spPr>
            <a:solidFill>
              <a:schemeClr val="accent4"/>
            </a:solidFill>
            <a:ln>
              <a:noFill/>
            </a:ln>
            <a:effectLst/>
          </c:spPr>
          <c:invertIfNegative val="0"/>
          <c:cat>
            <c:strRef>
              <c:f>project!$A$5:$A$17</c:f>
              <c:strCache>
                <c:ptCount val="12"/>
                <c:pt idx="0">
                  <c:v>Analytics Manager</c:v>
                </c:pt>
                <c:pt idx="1">
                  <c:v>Data Scientist</c:v>
                </c:pt>
                <c:pt idx="2">
                  <c:v>Engineering Manager</c:v>
                </c:pt>
                <c:pt idx="3">
                  <c:v>HR Executive</c:v>
                </c:pt>
                <c:pt idx="4">
                  <c:v>HR Manager</c:v>
                </c:pt>
                <c:pt idx="5">
                  <c:v>Machine Learning Engineer</c:v>
                </c:pt>
                <c:pt idx="6">
                  <c:v>Manager</c:v>
                </c:pt>
                <c:pt idx="7">
                  <c:v>Recruiter</c:v>
                </c:pt>
                <c:pt idx="8">
                  <c:v>Sales Executive</c:v>
                </c:pt>
                <c:pt idx="9">
                  <c:v>Sales Representative</c:v>
                </c:pt>
                <c:pt idx="10">
                  <c:v>Senior Software Engineer</c:v>
                </c:pt>
                <c:pt idx="11">
                  <c:v>Software Engineer</c:v>
                </c:pt>
              </c:strCache>
            </c:strRef>
          </c:cat>
          <c:val>
            <c:numRef>
              <c:f>project!$E$5:$E$17</c:f>
              <c:numCache>
                <c:formatCode>General</c:formatCode>
                <c:ptCount val="12"/>
                <c:pt idx="0">
                  <c:v>8</c:v>
                </c:pt>
                <c:pt idx="1">
                  <c:v>39</c:v>
                </c:pt>
                <c:pt idx="2">
                  <c:v>23</c:v>
                </c:pt>
                <c:pt idx="5">
                  <c:v>35</c:v>
                </c:pt>
                <c:pt idx="7">
                  <c:v>8</c:v>
                </c:pt>
                <c:pt idx="8">
                  <c:v>39</c:v>
                </c:pt>
                <c:pt idx="9">
                  <c:v>17</c:v>
                </c:pt>
                <c:pt idx="10">
                  <c:v>20</c:v>
                </c:pt>
                <c:pt idx="11">
                  <c:v>35</c:v>
                </c:pt>
              </c:numCache>
            </c:numRef>
          </c:val>
        </c:ser>
        <c:ser>
          <c:idx val="4"/>
          <c:order val="4"/>
          <c:tx>
            <c:strRef>
              <c:f>project!$F$3:$F$4</c:f>
              <c:strCache>
                <c:ptCount val="1"/>
                <c:pt idx="0">
                  <c:v>9</c:v>
                </c:pt>
              </c:strCache>
            </c:strRef>
          </c:tx>
          <c:spPr>
            <a:solidFill>
              <a:schemeClr val="accent5"/>
            </a:solidFill>
            <a:ln>
              <a:noFill/>
            </a:ln>
            <a:effectLst/>
          </c:spPr>
          <c:invertIfNegative val="0"/>
          <c:cat>
            <c:strRef>
              <c:f>project!$A$5:$A$17</c:f>
              <c:strCache>
                <c:ptCount val="12"/>
                <c:pt idx="0">
                  <c:v>Analytics Manager</c:v>
                </c:pt>
                <c:pt idx="1">
                  <c:v>Data Scientist</c:v>
                </c:pt>
                <c:pt idx="2">
                  <c:v>Engineering Manager</c:v>
                </c:pt>
                <c:pt idx="3">
                  <c:v>HR Executive</c:v>
                </c:pt>
                <c:pt idx="4">
                  <c:v>HR Manager</c:v>
                </c:pt>
                <c:pt idx="5">
                  <c:v>Machine Learning Engineer</c:v>
                </c:pt>
                <c:pt idx="6">
                  <c:v>Manager</c:v>
                </c:pt>
                <c:pt idx="7">
                  <c:v>Recruiter</c:v>
                </c:pt>
                <c:pt idx="8">
                  <c:v>Sales Executive</c:v>
                </c:pt>
                <c:pt idx="9">
                  <c:v>Sales Representative</c:v>
                </c:pt>
                <c:pt idx="10">
                  <c:v>Senior Software Engineer</c:v>
                </c:pt>
                <c:pt idx="11">
                  <c:v>Software Engineer</c:v>
                </c:pt>
              </c:strCache>
            </c:strRef>
          </c:cat>
          <c:val>
            <c:numRef>
              <c:f>project!$F$5:$F$17</c:f>
              <c:numCache>
                <c:formatCode>General</c:formatCode>
                <c:ptCount val="12"/>
                <c:pt idx="0">
                  <c:v>9</c:v>
                </c:pt>
                <c:pt idx="1">
                  <c:v>69</c:v>
                </c:pt>
                <c:pt idx="2">
                  <c:v>17</c:v>
                </c:pt>
                <c:pt idx="3">
                  <c:v>0</c:v>
                </c:pt>
                <c:pt idx="5">
                  <c:v>29</c:v>
                </c:pt>
                <c:pt idx="7">
                  <c:v>0</c:v>
                </c:pt>
                <c:pt idx="8">
                  <c:v>46</c:v>
                </c:pt>
                <c:pt idx="9">
                  <c:v>7</c:v>
                </c:pt>
                <c:pt idx="10">
                  <c:v>25</c:v>
                </c:pt>
                <c:pt idx="11">
                  <c:v>97</c:v>
                </c:pt>
              </c:numCache>
            </c:numRef>
          </c:val>
        </c:ser>
        <c:ser>
          <c:idx val="5"/>
          <c:order val="5"/>
          <c:tx>
            <c:strRef>
              <c:f>project!$G$3:$G$4</c:f>
              <c:strCache>
                <c:ptCount val="1"/>
                <c:pt idx="0">
                  <c:v>10</c:v>
                </c:pt>
              </c:strCache>
            </c:strRef>
          </c:tx>
          <c:spPr>
            <a:solidFill>
              <a:schemeClr val="accent6"/>
            </a:solidFill>
            <a:ln>
              <a:noFill/>
            </a:ln>
            <a:effectLst/>
          </c:spPr>
          <c:invertIfNegative val="0"/>
          <c:cat>
            <c:strRef>
              <c:f>project!$A$5:$A$17</c:f>
              <c:strCache>
                <c:ptCount val="12"/>
                <c:pt idx="0">
                  <c:v>Analytics Manager</c:v>
                </c:pt>
                <c:pt idx="1">
                  <c:v>Data Scientist</c:v>
                </c:pt>
                <c:pt idx="2">
                  <c:v>Engineering Manager</c:v>
                </c:pt>
                <c:pt idx="3">
                  <c:v>HR Executive</c:v>
                </c:pt>
                <c:pt idx="4">
                  <c:v>HR Manager</c:v>
                </c:pt>
                <c:pt idx="5">
                  <c:v>Machine Learning Engineer</c:v>
                </c:pt>
                <c:pt idx="6">
                  <c:v>Manager</c:v>
                </c:pt>
                <c:pt idx="7">
                  <c:v>Recruiter</c:v>
                </c:pt>
                <c:pt idx="8">
                  <c:v>Sales Executive</c:v>
                </c:pt>
                <c:pt idx="9">
                  <c:v>Sales Representative</c:v>
                </c:pt>
                <c:pt idx="10">
                  <c:v>Senior Software Engineer</c:v>
                </c:pt>
                <c:pt idx="11">
                  <c:v>Software Engineer</c:v>
                </c:pt>
              </c:strCache>
            </c:strRef>
          </c:cat>
          <c:val>
            <c:numRef>
              <c:f>project!$G$5:$G$17</c:f>
              <c:numCache>
                <c:formatCode>General</c:formatCode>
                <c:ptCount val="12"/>
                <c:pt idx="1">
                  <c:v>10</c:v>
                </c:pt>
                <c:pt idx="2">
                  <c:v>6</c:v>
                </c:pt>
                <c:pt idx="3">
                  <c:v>5</c:v>
                </c:pt>
                <c:pt idx="5">
                  <c:v>23</c:v>
                </c:pt>
                <c:pt idx="7">
                  <c:v>10</c:v>
                </c:pt>
                <c:pt idx="8">
                  <c:v>26</c:v>
                </c:pt>
                <c:pt idx="9">
                  <c:v>8</c:v>
                </c:pt>
                <c:pt idx="10">
                  <c:v>10</c:v>
                </c:pt>
              </c:numCache>
            </c:numRef>
          </c:val>
        </c:ser>
        <c:dLbls>
          <c:showLegendKey val="0"/>
          <c:showVal val="0"/>
          <c:showCatName val="0"/>
          <c:showSerName val="0"/>
          <c:showPercent val="0"/>
          <c:showBubbleSize val="0"/>
        </c:dLbls>
        <c:gapWidth val="219"/>
        <c:overlap val="-27"/>
        <c:axId val="425246832"/>
        <c:axId val="425248464"/>
      </c:barChart>
      <c:catAx>
        <c:axId val="42524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248464"/>
        <c:crosses val="autoZero"/>
        <c:auto val="1"/>
        <c:lblAlgn val="ctr"/>
        <c:lblOffset val="100"/>
        <c:noMultiLvlLbl val="0"/>
      </c:catAx>
      <c:valAx>
        <c:axId val="4252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2468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8/27/2024</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8/27/2024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8/27/2024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8/27/2024</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99074"/>
            <a:ext cx="8825658" cy="1561380"/>
          </a:xfrm>
        </p:spPr>
        <p:txBody>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a:t>
            </a:r>
            <a:endParaRPr lang="en-IN" dirty="0"/>
          </a:p>
        </p:txBody>
      </p:sp>
      <p:sp>
        <p:nvSpPr>
          <p:cNvPr id="3" name="Subtitle 2"/>
          <p:cNvSpPr>
            <a:spLocks noGrp="1"/>
          </p:cNvSpPr>
          <p:nvPr>
            <p:ph type="subTitle" idx="1"/>
          </p:nvPr>
        </p:nvSpPr>
        <p:spPr>
          <a:xfrm>
            <a:off x="1154955" y="3140015"/>
            <a:ext cx="8825658" cy="2587925"/>
          </a:xfrm>
        </p:spPr>
        <p:txBody>
          <a:bodyPr>
            <a:normAutofit/>
          </a:bodyPr>
          <a:lstStyle/>
          <a:p>
            <a:r>
              <a:rPr lang="en-US" dirty="0">
                <a:solidFill>
                  <a:schemeClr val="bg1"/>
                </a:solidFill>
                <a:latin typeface="Bahnschrift Light" panose="020B0502040204020203" pitchFamily="34" charset="0"/>
              </a:rPr>
              <a:t>STUDENT NAME</a:t>
            </a:r>
            <a:r>
              <a:rPr lang="en-US" dirty="0" smtClean="0">
                <a:solidFill>
                  <a:schemeClr val="bg1"/>
                </a:solidFill>
                <a:latin typeface="Bahnschrift Light" panose="020B0502040204020203" pitchFamily="34" charset="0"/>
              </a:rPr>
              <a:t>: CHANDRALEKHA.G</a:t>
            </a:r>
            <a:endParaRPr lang="en-US" dirty="0">
              <a:solidFill>
                <a:schemeClr val="bg1"/>
              </a:solidFill>
              <a:latin typeface="Bahnschrift Light" panose="020B0502040204020203" pitchFamily="34" charset="0"/>
            </a:endParaRPr>
          </a:p>
          <a:p>
            <a:r>
              <a:rPr lang="en-US" dirty="0">
                <a:solidFill>
                  <a:schemeClr val="bg1"/>
                </a:solidFill>
                <a:latin typeface="Bahnschrift Light" panose="020B0502040204020203" pitchFamily="34" charset="0"/>
              </a:rPr>
              <a:t>REGISTER </a:t>
            </a:r>
            <a:r>
              <a:rPr lang="en-US" dirty="0" smtClean="0">
                <a:solidFill>
                  <a:schemeClr val="bg1"/>
                </a:solidFill>
                <a:latin typeface="Bahnschrift Light" panose="020B0502040204020203" pitchFamily="34" charset="0"/>
              </a:rPr>
              <a:t>NO   :322200002</a:t>
            </a:r>
            <a:endParaRPr lang="en-US" dirty="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DEPARTMENT   :B.COM- HONOURS</a:t>
            </a:r>
            <a:endParaRPr lang="en-US" dirty="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COLLEGE         :ANNA ADARSH COLLEGE FOR WOMEN</a:t>
            </a:r>
            <a:endParaRPr lang="en-US" dirty="0">
              <a:solidFill>
                <a:schemeClr val="bg1"/>
              </a:solidFill>
              <a:latin typeface="Bahnschrift Light" panose="020B0502040204020203" pitchFamily="34" charset="0"/>
            </a:endParaRPr>
          </a:p>
        </p:txBody>
      </p:sp>
    </p:spTree>
    <p:extLst>
      <p:ext uri="{BB962C8B-B14F-4D97-AF65-F5344CB8AC3E}">
        <p14:creationId xmlns:p14="http://schemas.microsoft.com/office/powerpoint/2010/main" val="3681991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2700">
              <a:lnSpc>
                <a:spcPct val="100000"/>
              </a:lnSpc>
              <a:spcBef>
                <a:spcPts val="105"/>
              </a:spcBef>
            </a:pPr>
            <a:r>
              <a:rPr lang="en-IN" b="1" spc="15" dirty="0">
                <a:latin typeface="Times New Roman" panose="02020603050405020304" pitchFamily="18" charset="0"/>
                <a:cs typeface="Times New Roman" panose="02020603050405020304" pitchFamily="18" charset="0"/>
              </a:rPr>
              <a:t>M</a:t>
            </a:r>
            <a:r>
              <a:rPr lang="en-IN" b="1" dirty="0">
                <a:latin typeface="Times New Roman" panose="02020603050405020304" pitchFamily="18" charset="0"/>
                <a:cs typeface="Times New Roman" panose="02020603050405020304" pitchFamily="18" charset="0"/>
              </a:rPr>
              <a:t>O</a:t>
            </a:r>
            <a:r>
              <a:rPr lang="en-IN" b="1" spc="-15" dirty="0">
                <a:latin typeface="Times New Roman" panose="02020603050405020304" pitchFamily="18" charset="0"/>
                <a:cs typeface="Times New Roman" panose="02020603050405020304" pitchFamily="18" charset="0"/>
              </a:rPr>
              <a:t>D</a:t>
            </a:r>
            <a:r>
              <a:rPr lang="en-IN" b="1" spc="-35" dirty="0">
                <a:latin typeface="Times New Roman" panose="02020603050405020304" pitchFamily="18" charset="0"/>
                <a:cs typeface="Times New Roman" panose="02020603050405020304" pitchFamily="18" charset="0"/>
              </a:rPr>
              <a:t>E</a:t>
            </a:r>
            <a:r>
              <a:rPr lang="en-IN" b="1" spc="-30" dirty="0">
                <a:latin typeface="Times New Roman" panose="02020603050405020304" pitchFamily="18" charset="0"/>
                <a:cs typeface="Times New Roman" panose="02020603050405020304" pitchFamily="18" charset="0"/>
              </a:rPr>
              <a:t>LL</a:t>
            </a:r>
            <a:r>
              <a:rPr lang="en-IN" b="1" spc="-5" dirty="0">
                <a:latin typeface="Times New Roman" panose="02020603050405020304" pitchFamily="18" charset="0"/>
                <a:cs typeface="Times New Roman" panose="02020603050405020304" pitchFamily="18" charset="0"/>
              </a:rPr>
              <a:t>I</a:t>
            </a:r>
            <a:r>
              <a:rPr lang="en-IN" b="1" spc="30" dirty="0">
                <a:latin typeface="Times New Roman" panose="02020603050405020304" pitchFamily="18" charset="0"/>
                <a:cs typeface="Times New Roman" panose="02020603050405020304" pitchFamily="18" charset="0"/>
              </a:rPr>
              <a:t>N</a:t>
            </a:r>
            <a:r>
              <a:rPr lang="en-IN" b="1" spc="5" dirty="0">
                <a:latin typeface="Times New Roman" panose="02020603050405020304" pitchFamily="18" charset="0"/>
                <a:cs typeface="Times New Roman" panose="02020603050405020304" pitchFamily="18" charset="0"/>
              </a:rPr>
              <a:t>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17918" y="2432649"/>
            <a:ext cx="8962696" cy="3587151"/>
          </a:xfrm>
        </p:spPr>
        <p:txBody>
          <a:bodyPr>
            <a:normAutofit/>
          </a:bodyPr>
          <a:lstStyle/>
          <a:p>
            <a:pPr algn="just"/>
            <a:r>
              <a:rPr lang="en-US" b="1" u="sng" dirty="0">
                <a:solidFill>
                  <a:schemeClr val="tx2">
                    <a:lumMod val="75000"/>
                  </a:schemeClr>
                </a:solidFill>
                <a:latin typeface="Baskerville Old Face" panose="02020602080505020303" pitchFamily="18" charset="0"/>
              </a:rPr>
              <a:t>Pivot table:</a:t>
            </a:r>
          </a:p>
          <a:p>
            <a:pPr algn="just">
              <a:buFont typeface="+mj-lt"/>
              <a:buAutoNum type="arabicPeriod"/>
            </a:pPr>
            <a:r>
              <a:rPr lang="en-US" b="1" dirty="0">
                <a:latin typeface="Baskerville Old Face" panose="02020602080505020303" pitchFamily="18" charset="0"/>
              </a:rPr>
              <a:t>Filters : Gender Code</a:t>
            </a:r>
          </a:p>
          <a:p>
            <a:pPr algn="just">
              <a:buFont typeface="+mj-lt"/>
              <a:buAutoNum type="arabicPeriod"/>
            </a:pPr>
            <a:r>
              <a:rPr lang="en-US" b="1" dirty="0">
                <a:latin typeface="Baskerville Old Face" panose="02020602080505020303" pitchFamily="18" charset="0"/>
              </a:rPr>
              <a:t>Legend (Series): Performance Level</a:t>
            </a:r>
          </a:p>
          <a:p>
            <a:pPr algn="just">
              <a:buFont typeface="+mj-lt"/>
              <a:buAutoNum type="arabicPeriod"/>
            </a:pPr>
            <a:r>
              <a:rPr lang="en-US" b="1" dirty="0">
                <a:latin typeface="Baskerville Old Face" panose="02020602080505020303" pitchFamily="18" charset="0"/>
              </a:rPr>
              <a:t>Axis (Categories): Business Unit</a:t>
            </a:r>
          </a:p>
          <a:p>
            <a:pPr algn="just">
              <a:buFont typeface="+mj-lt"/>
              <a:buAutoNum type="arabicPeriod"/>
            </a:pPr>
            <a:r>
              <a:rPr lang="en-US" b="1" dirty="0">
                <a:latin typeface="Baskerville Old Face" panose="02020602080505020303" pitchFamily="18" charset="0"/>
              </a:rPr>
              <a:t>Values: Count of First Name</a:t>
            </a:r>
          </a:p>
          <a:p>
            <a:pPr algn="just"/>
            <a:r>
              <a:rPr lang="en-US" b="1" dirty="0">
                <a:solidFill>
                  <a:srgbClr val="00B050"/>
                </a:solidFill>
                <a:latin typeface="Baskerville Old Face" panose="02020602080505020303" pitchFamily="18" charset="0"/>
              </a:rPr>
              <a:t> </a:t>
            </a:r>
            <a:r>
              <a:rPr lang="en-US" b="1" u="sng" dirty="0">
                <a:solidFill>
                  <a:schemeClr val="tx2">
                    <a:lumMod val="75000"/>
                  </a:schemeClr>
                </a:solidFill>
                <a:latin typeface="Baskerville Old Face" panose="02020602080505020303" pitchFamily="18" charset="0"/>
              </a:rPr>
              <a:t>Preparation of Chart:</a:t>
            </a:r>
          </a:p>
          <a:p>
            <a:pPr algn="just">
              <a:buFont typeface="+mj-lt"/>
              <a:buAutoNum type="arabicPeriod"/>
            </a:pPr>
            <a:r>
              <a:rPr lang="en-US" b="1" dirty="0">
                <a:latin typeface="Baskerville Old Face" panose="02020602080505020303" pitchFamily="18" charset="0"/>
              </a:rPr>
              <a:t>Preparation of chart (Clustered column charts) using the data from Pivot table and naming it as Employee Performance Analysis Chart.</a:t>
            </a:r>
          </a:p>
          <a:p>
            <a:pPr algn="just">
              <a:buFont typeface="+mj-lt"/>
              <a:buAutoNum type="arabicPeriod"/>
            </a:pPr>
            <a:r>
              <a:rPr lang="en-US" b="1" dirty="0">
                <a:latin typeface="Baskerville Old Face" panose="02020602080505020303" pitchFamily="18" charset="0"/>
              </a:rPr>
              <a:t>Adding a trend line to the most common Trend Level (Medium</a:t>
            </a:r>
            <a:r>
              <a:rPr lang="en-US" b="1" dirty="0" smtClean="0">
                <a:latin typeface="Baskerville Old Face" panose="02020602080505020303" pitchFamily="18" charset="0"/>
              </a:rPr>
              <a:t>)</a:t>
            </a:r>
          </a:p>
        </p:txBody>
      </p:sp>
    </p:spTree>
    <p:extLst>
      <p:ext uri="{BB962C8B-B14F-4D97-AF65-F5344CB8AC3E}">
        <p14:creationId xmlns:p14="http://schemas.microsoft.com/office/powerpoint/2010/main" val="1356412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RESULT</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7156246"/>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1362974" y="2165229"/>
            <a:ext cx="6901250" cy="369332"/>
          </a:xfrm>
          <a:prstGeom prst="rect">
            <a:avLst/>
          </a:prstGeom>
        </p:spPr>
        <p:txBody>
          <a:bodyPr wrap="square">
            <a:spAutoFit/>
          </a:bodyPr>
          <a:lstStyle/>
          <a:p>
            <a:pPr algn="just"/>
            <a:r>
              <a:rPr lang="en-US" b="1" dirty="0">
                <a:solidFill>
                  <a:schemeClr val="tx2">
                    <a:lumMod val="75000"/>
                  </a:schemeClr>
                </a:solidFill>
                <a:latin typeface="Times New Roman" panose="02020603050405020304" pitchFamily="18" charset="0"/>
                <a:cs typeface="Times New Roman" panose="02020603050405020304" pitchFamily="18" charset="0"/>
              </a:rPr>
              <a:t>FROM 5-10 YEARS OF EMPLOYMENT</a:t>
            </a:r>
            <a:endParaRPr lang="en-IN"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934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3" y="2191108"/>
            <a:ext cx="8825659" cy="4666891"/>
          </a:xfrm>
        </p:spPr>
        <p:txBody>
          <a:bodyPr>
            <a:normAutofit fontScale="62500" lnSpcReduction="20000"/>
          </a:bodyPr>
          <a:lstStyle/>
          <a:p>
            <a:pPr algn="just"/>
            <a:r>
              <a:rPr lang="en-US" b="1" dirty="0">
                <a:latin typeface="Times New Roman" panose="02020603050405020304" pitchFamily="18" charset="0"/>
                <a:cs typeface="Times New Roman" panose="02020603050405020304" pitchFamily="18" charset="0"/>
              </a:rPr>
              <a:t>In conclusion, it was understood that the average performing employees are more in number, thus requiring measures to improve them to move into the category of high and very high.</a:t>
            </a:r>
          </a:p>
          <a:p>
            <a:pPr algn="just"/>
            <a:r>
              <a:rPr lang="en-US" b="1" dirty="0">
                <a:latin typeface="Times New Roman" panose="02020603050405020304" pitchFamily="18" charset="0"/>
                <a:cs typeface="Times New Roman" panose="02020603050405020304" pitchFamily="18" charset="0"/>
              </a:rPr>
              <a:t>Low level performance should be giver extra concentration and proper training and other factors which are responsible for their poor performance should be considered and actions to be taken accordingly.</a:t>
            </a:r>
          </a:p>
          <a:p>
            <a:pPr algn="just"/>
            <a:r>
              <a:rPr lang="en-US" b="1" dirty="0">
                <a:latin typeface="Times New Roman" panose="02020603050405020304" pitchFamily="18" charset="0"/>
                <a:cs typeface="Times New Roman" panose="02020603050405020304" pitchFamily="18" charset="0"/>
              </a:rPr>
              <a:t>Here are some ways to achieve good performance from employees:</a:t>
            </a:r>
          </a:p>
          <a:p>
            <a:pPr algn="just">
              <a:buFont typeface="+mj-lt"/>
              <a:buAutoNum type="arabicPeriod"/>
            </a:pPr>
            <a:r>
              <a:rPr lang="en-US" b="1" dirty="0">
                <a:highlight>
                  <a:srgbClr val="F9F9F2"/>
                </a:highlight>
                <a:latin typeface="Baskerville Old Face" panose="02020602080505020303" pitchFamily="18" charset="0"/>
              </a:rPr>
              <a:t> Set clear goals</a:t>
            </a:r>
          </a:p>
          <a:p>
            <a:pPr algn="just">
              <a:buFont typeface="+mj-lt"/>
              <a:buAutoNum type="arabicPeriod"/>
            </a:pPr>
            <a:r>
              <a:rPr lang="en-US" b="1" dirty="0">
                <a:highlight>
                  <a:srgbClr val="F9F9F2"/>
                </a:highlight>
                <a:latin typeface="Baskerville Old Face" panose="02020602080505020303" pitchFamily="18" charset="0"/>
              </a:rPr>
              <a:t> Reward and recognize your employees</a:t>
            </a:r>
          </a:p>
          <a:p>
            <a:pPr algn="just">
              <a:buFont typeface="+mj-lt"/>
              <a:buAutoNum type="arabicPeriod"/>
            </a:pPr>
            <a:r>
              <a:rPr lang="en-US" b="1" dirty="0">
                <a:highlight>
                  <a:srgbClr val="F9F9F2"/>
                </a:highlight>
                <a:latin typeface="Baskerville Old Face" panose="02020602080505020303" pitchFamily="18" charset="0"/>
              </a:rPr>
              <a:t> Have open lines of communication</a:t>
            </a:r>
          </a:p>
          <a:p>
            <a:pPr algn="just">
              <a:buFont typeface="+mj-lt"/>
              <a:buAutoNum type="arabicPeriod"/>
            </a:pPr>
            <a:r>
              <a:rPr lang="en-US" b="1" dirty="0">
                <a:highlight>
                  <a:srgbClr val="F9F9F2"/>
                </a:highlight>
                <a:latin typeface="Baskerville Old Face" panose="02020602080505020303" pitchFamily="18" charset="0"/>
              </a:rPr>
              <a:t> Identify and solve the root causes of poor performance</a:t>
            </a:r>
          </a:p>
          <a:p>
            <a:pPr algn="just">
              <a:buFont typeface="+mj-lt"/>
              <a:buAutoNum type="arabicPeriod"/>
            </a:pPr>
            <a:r>
              <a:rPr lang="en-US" b="1" dirty="0">
                <a:highlight>
                  <a:srgbClr val="F9F9F2"/>
                </a:highlight>
                <a:latin typeface="Baskerville Old Face" panose="02020602080505020303" pitchFamily="18" charset="0"/>
              </a:rPr>
              <a:t> Provide training opportunities</a:t>
            </a:r>
          </a:p>
          <a:p>
            <a:pPr algn="just">
              <a:buFont typeface="+mj-lt"/>
              <a:buAutoNum type="arabicPeriod"/>
            </a:pPr>
            <a:r>
              <a:rPr lang="en-US" b="1" dirty="0">
                <a:highlight>
                  <a:srgbClr val="F9F9F2"/>
                </a:highlight>
                <a:latin typeface="Baskerville Old Face" panose="02020602080505020303" pitchFamily="18" charset="0"/>
              </a:rPr>
              <a:t> Continuously monitor employee performance</a:t>
            </a:r>
          </a:p>
          <a:p>
            <a:pPr algn="just">
              <a:buFont typeface="+mj-lt"/>
              <a:buAutoNum type="arabicPeriod"/>
            </a:pPr>
            <a:r>
              <a:rPr lang="en-US" b="1" dirty="0">
                <a:highlight>
                  <a:srgbClr val="F9F9F2"/>
                </a:highlight>
                <a:latin typeface="Baskerville Old Face" panose="02020602080505020303" pitchFamily="18" charset="0"/>
              </a:rPr>
              <a:t> Keep deadlines realistic</a:t>
            </a:r>
          </a:p>
          <a:p>
            <a:pPr algn="just">
              <a:buFont typeface="+mj-lt"/>
              <a:buAutoNum type="arabicPeriod"/>
            </a:pPr>
            <a:r>
              <a:rPr lang="en-US" b="1" dirty="0">
                <a:highlight>
                  <a:srgbClr val="F9F9F2"/>
                </a:highlight>
                <a:latin typeface="Baskerville Old Face" panose="02020602080505020303" pitchFamily="18" charset="0"/>
              </a:rPr>
              <a:t> Balance accountability and authority</a:t>
            </a:r>
          </a:p>
          <a:p>
            <a:pPr algn="just">
              <a:buFont typeface="+mj-lt"/>
              <a:buAutoNum type="arabicPeriod"/>
            </a:pPr>
            <a:r>
              <a:rPr lang="en-US" b="1" dirty="0">
                <a:highlight>
                  <a:srgbClr val="F9F9F2"/>
                </a:highlight>
                <a:latin typeface="Baskerville Old Face" panose="02020602080505020303" pitchFamily="18" charset="0"/>
              </a:rPr>
              <a:t> Consider remote working options</a:t>
            </a:r>
          </a:p>
          <a:p>
            <a:pPr algn="just">
              <a:buFont typeface="+mj-lt"/>
              <a:buAutoNum type="arabicPeriod"/>
            </a:pPr>
            <a:r>
              <a:rPr lang="en-US" b="1" dirty="0">
                <a:highlight>
                  <a:srgbClr val="F9F9F2"/>
                </a:highlight>
                <a:latin typeface="Baskerville Old Face" panose="02020602080505020303" pitchFamily="18" charset="0"/>
              </a:rPr>
              <a:t> Enable employees with collaborative learning opportunities </a:t>
            </a:r>
          </a:p>
          <a:p>
            <a:pPr algn="just">
              <a:buFont typeface="+mj-lt"/>
              <a:buAutoNum type="arabicPeriod"/>
            </a:pPr>
            <a:r>
              <a:rPr lang="en-US" b="1" dirty="0">
                <a:highlight>
                  <a:srgbClr val="F9F9F2"/>
                </a:highlight>
                <a:latin typeface="Baskerville Old Face" panose="02020602080505020303" pitchFamily="18" charset="0"/>
              </a:rPr>
              <a:t> Avoid micromanaging</a:t>
            </a:r>
          </a:p>
          <a:p>
            <a:pPr algn="just">
              <a:buFont typeface="+mj-lt"/>
              <a:buAutoNum type="arabicPeriod"/>
            </a:pPr>
            <a:r>
              <a:rPr lang="en-US" b="1" dirty="0">
                <a:highlight>
                  <a:srgbClr val="F9F9F2"/>
                </a:highlight>
                <a:latin typeface="Baskerville Old Face" panose="02020602080505020303" pitchFamily="18" charset="0"/>
              </a:rPr>
              <a:t> Overcome skill gaps with reskilling and </a:t>
            </a:r>
            <a:r>
              <a:rPr lang="en-US" b="1" dirty="0" err="1">
                <a:highlight>
                  <a:srgbClr val="F9F9F2"/>
                </a:highlight>
                <a:latin typeface="Baskerville Old Face" panose="02020602080505020303" pitchFamily="18" charset="0"/>
              </a:rPr>
              <a:t>upskilling</a:t>
            </a:r>
            <a:r>
              <a:rPr lang="en-US" b="1" dirty="0">
                <a:highlight>
                  <a:srgbClr val="F9F9F2"/>
                </a:highlight>
                <a:latin typeface="Baskerville Old Face" panose="02020602080505020303" pitchFamily="18" charset="0"/>
              </a:rPr>
              <a:t> opportunities</a:t>
            </a:r>
          </a:p>
          <a:p>
            <a:pPr algn="just">
              <a:buFont typeface="+mj-lt"/>
              <a:buAutoNum type="arabicPeriod"/>
            </a:pPr>
            <a:r>
              <a:rPr lang="en-US" b="1" dirty="0">
                <a:highlight>
                  <a:srgbClr val="F9F9F2"/>
                </a:highlight>
                <a:latin typeface="Baskerville Old Face" panose="02020602080505020303" pitchFamily="18" charset="0"/>
              </a:rPr>
              <a:t> Offer internal leadership opportunities and clear career paths</a:t>
            </a:r>
            <a:endParaRPr lang="en-US" b="1" dirty="0">
              <a:highlight>
                <a:srgbClr val="F9F9F2"/>
              </a:highlight>
              <a:latin typeface="Baskerville Old Face" panose="02020602080505020303" pitchFamily="18" charset="0"/>
            </a:endParaRPr>
          </a:p>
        </p:txBody>
      </p:sp>
    </p:spTree>
    <p:extLst>
      <p:ext uri="{BB962C8B-B14F-4D97-AF65-F5344CB8AC3E}">
        <p14:creationId xmlns:p14="http://schemas.microsoft.com/office/powerpoint/2010/main" val="2806943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75117"/>
            <a:ext cx="8825658" cy="1371600"/>
          </a:xfrm>
        </p:spPr>
        <p:txBody>
          <a:bodyPr/>
          <a:lstStyle/>
          <a:p>
            <a:r>
              <a:rPr lang="en-US" sz="2800" dirty="0" smtClean="0">
                <a:solidFill>
                  <a:schemeClr val="bg1"/>
                </a:solidFill>
                <a:latin typeface="Times New Roman" panose="02020603050405020304" pitchFamily="18" charset="0"/>
                <a:cs typeface="Times New Roman" panose="02020603050405020304" pitchFamily="18" charset="0"/>
              </a:rPr>
              <a:t>PROJECT TITLE</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54955" y="2846717"/>
            <a:ext cx="8825658" cy="2792083"/>
          </a:xfrm>
        </p:spPr>
        <p:txBody>
          <a:bodyPr>
            <a:normAutofit/>
          </a:bodyPr>
          <a:lstStyle/>
          <a:p>
            <a:r>
              <a:rPr lang="en-US" sz="4000" b="1" dirty="0">
                <a:solidFill>
                  <a:schemeClr val="bg1"/>
                </a:solidFill>
                <a:latin typeface="Times New Roman" panose="02020603050405020304" pitchFamily="18" charset="0"/>
                <a:cs typeface="Times New Roman" panose="02020603050405020304" pitchFamily="18" charset="0"/>
              </a:rPr>
              <a:t>Employee Data Analysis using Excel</a:t>
            </a:r>
            <a:endParaRPr lang="en-IN" sz="4000" dirty="0">
              <a:solidFill>
                <a:schemeClr val="bg1"/>
              </a:solidFill>
            </a:endParaRPr>
          </a:p>
        </p:txBody>
      </p:sp>
    </p:spTree>
    <p:extLst>
      <p:ext uri="{BB962C8B-B14F-4D97-AF65-F5344CB8AC3E}">
        <p14:creationId xmlns:p14="http://schemas.microsoft.com/office/powerpoint/2010/main" val="317854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spc="25" dirty="0">
                <a:latin typeface="Times New Roman" panose="02020603050405020304" pitchFamily="18" charset="0"/>
                <a:cs typeface="Times New Roman" panose="02020603050405020304" pitchFamily="18" charset="0"/>
              </a:rPr>
              <a:t>A</a:t>
            </a:r>
            <a:r>
              <a:rPr lang="en-IN" sz="4800" spc="-5" dirty="0">
                <a:latin typeface="Times New Roman" panose="02020603050405020304" pitchFamily="18" charset="0"/>
                <a:cs typeface="Times New Roman" panose="02020603050405020304" pitchFamily="18" charset="0"/>
              </a:rPr>
              <a:t>G</a:t>
            </a:r>
            <a:r>
              <a:rPr lang="en-IN" sz="4800" spc="-35" dirty="0">
                <a:latin typeface="Times New Roman" panose="02020603050405020304" pitchFamily="18" charset="0"/>
                <a:cs typeface="Times New Roman" panose="02020603050405020304" pitchFamily="18" charset="0"/>
              </a:rPr>
              <a:t>E</a:t>
            </a:r>
            <a:r>
              <a:rPr lang="en-IN" sz="4800" spc="15" dirty="0">
                <a:latin typeface="Times New Roman" panose="02020603050405020304" pitchFamily="18" charset="0"/>
                <a:cs typeface="Times New Roman" panose="02020603050405020304" pitchFamily="18" charset="0"/>
              </a:rPr>
              <a:t>N</a:t>
            </a:r>
            <a:r>
              <a:rPr lang="en-IN" sz="4800" dirty="0">
                <a:latin typeface="Times New Roman" panose="02020603050405020304" pitchFamily="18" charset="0"/>
                <a:cs typeface="Times New Roman" panose="02020603050405020304" pitchFamily="18" charset="0"/>
              </a:rPr>
              <a:t>DA</a:t>
            </a:r>
          </a:p>
        </p:txBody>
      </p:sp>
      <p:sp>
        <p:nvSpPr>
          <p:cNvPr id="3" name="Text Placeholder 2"/>
          <p:cNvSpPr>
            <a:spLocks noGrp="1"/>
          </p:cNvSpPr>
          <p:nvPr>
            <p:ph type="body" sz="half" idx="2"/>
          </p:nvPr>
        </p:nvSpPr>
        <p:spPr>
          <a:xfrm>
            <a:off x="1152144" y="2725947"/>
            <a:ext cx="8825659" cy="3299949"/>
          </a:xfrm>
        </p:spPr>
        <p:txBody>
          <a:bodyPr>
            <a:normAutofit fontScale="92500" lnSpcReduction="10000"/>
          </a:bodyPr>
          <a:lstStyle/>
          <a:p>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endParaRPr lang="en-US"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37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spc="-20" dirty="0">
                <a:latin typeface="Times New Roman" panose="02020603050405020304" pitchFamily="18" charset="0"/>
                <a:cs typeface="Times New Roman" panose="02020603050405020304" pitchFamily="18" charset="0"/>
              </a:rPr>
              <a:t>P</a:t>
            </a:r>
            <a:r>
              <a:rPr lang="en-IN" sz="4000" spc="15" dirty="0">
                <a:latin typeface="Times New Roman" panose="02020603050405020304" pitchFamily="18" charset="0"/>
                <a:cs typeface="Times New Roman" panose="02020603050405020304" pitchFamily="18" charset="0"/>
              </a:rPr>
              <a:t>ROB</a:t>
            </a:r>
            <a:r>
              <a:rPr lang="en-IN" sz="4000" spc="55" dirty="0">
                <a:latin typeface="Times New Roman" panose="02020603050405020304" pitchFamily="18" charset="0"/>
                <a:cs typeface="Times New Roman" panose="02020603050405020304" pitchFamily="18" charset="0"/>
              </a:rPr>
              <a:t>L</a:t>
            </a:r>
            <a:r>
              <a:rPr lang="en-IN" sz="4000" spc="-20" dirty="0">
                <a:latin typeface="Times New Roman" panose="02020603050405020304" pitchFamily="18" charset="0"/>
                <a:cs typeface="Times New Roman" panose="02020603050405020304" pitchFamily="18" charset="0"/>
              </a:rPr>
              <a:t>E</a:t>
            </a:r>
            <a:r>
              <a:rPr lang="en-IN" sz="4000" spc="20" dirty="0">
                <a:latin typeface="Times New Roman" panose="02020603050405020304" pitchFamily="18" charset="0"/>
                <a:cs typeface="Times New Roman" panose="02020603050405020304" pitchFamily="18" charset="0"/>
              </a:rPr>
              <a:t>M</a:t>
            </a:r>
            <a:r>
              <a:rPr lang="en-IN" sz="4000" dirty="0">
                <a:latin typeface="Times New Roman" panose="02020603050405020304" pitchFamily="18" charset="0"/>
                <a:cs typeface="Times New Roman" panose="02020603050405020304" pitchFamily="18" charset="0"/>
              </a:rPr>
              <a:t>	</a:t>
            </a:r>
            <a:r>
              <a:rPr lang="en-IN" sz="4000" spc="10" dirty="0">
                <a:latin typeface="Times New Roman" panose="02020603050405020304" pitchFamily="18" charset="0"/>
                <a:cs typeface="Times New Roman" panose="02020603050405020304" pitchFamily="18" charset="0"/>
              </a:rPr>
              <a:t>S</a:t>
            </a:r>
            <a:r>
              <a:rPr lang="en-IN" sz="4000" spc="-370" dirty="0">
                <a:latin typeface="Times New Roman" panose="02020603050405020304" pitchFamily="18" charset="0"/>
                <a:cs typeface="Times New Roman" panose="02020603050405020304" pitchFamily="18" charset="0"/>
              </a:rPr>
              <a:t>T</a:t>
            </a:r>
            <a:r>
              <a:rPr lang="en-IN" sz="4000" spc="-375" dirty="0">
                <a:latin typeface="Times New Roman" panose="02020603050405020304" pitchFamily="18" charset="0"/>
                <a:cs typeface="Times New Roman" panose="02020603050405020304" pitchFamily="18" charset="0"/>
              </a:rPr>
              <a:t>A</a:t>
            </a:r>
            <a:r>
              <a:rPr lang="en-IN" sz="4000" spc="15" dirty="0">
                <a:latin typeface="Times New Roman" panose="02020603050405020304" pitchFamily="18" charset="0"/>
                <a:cs typeface="Times New Roman" panose="02020603050405020304" pitchFamily="18" charset="0"/>
              </a:rPr>
              <a:t>T</a:t>
            </a:r>
            <a:r>
              <a:rPr lang="en-IN" sz="4000" spc="-10" dirty="0">
                <a:latin typeface="Times New Roman" panose="02020603050405020304" pitchFamily="18" charset="0"/>
                <a:cs typeface="Times New Roman" panose="02020603050405020304" pitchFamily="18" charset="0"/>
              </a:rPr>
              <a:t>E</a:t>
            </a:r>
            <a:r>
              <a:rPr lang="en-IN" sz="4000" spc="-20" dirty="0">
                <a:latin typeface="Times New Roman" panose="02020603050405020304" pitchFamily="18" charset="0"/>
                <a:cs typeface="Times New Roman" panose="02020603050405020304" pitchFamily="18" charset="0"/>
              </a:rPr>
              <a:t>ME</a:t>
            </a:r>
            <a:r>
              <a:rPr lang="en-IN" sz="4000" spc="10" dirty="0">
                <a:latin typeface="Times New Roman" panose="02020603050405020304" pitchFamily="18" charset="0"/>
                <a:cs typeface="Times New Roman" panose="02020603050405020304" pitchFamily="18" charset="0"/>
              </a:rPr>
              <a:t>NT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The project is undertaken to understand the </a:t>
            </a:r>
            <a:r>
              <a:rPr lang="en-US" b="1" dirty="0" smtClean="0">
                <a:latin typeface="Times New Roman" panose="02020603050405020304" pitchFamily="18" charset="0"/>
                <a:cs typeface="Times New Roman" panose="02020603050405020304" pitchFamily="18" charset="0"/>
              </a:rPr>
              <a:t>employees’(WOMEN) performance </a:t>
            </a:r>
            <a:r>
              <a:rPr lang="en-US" b="1" dirty="0">
                <a:latin typeface="Times New Roman" panose="02020603050405020304" pitchFamily="18" charset="0"/>
                <a:cs typeface="Times New Roman" panose="02020603050405020304" pitchFamily="18" charset="0"/>
              </a:rPr>
              <a:t>in an organization</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This performance is </a:t>
            </a:r>
            <a:r>
              <a:rPr lang="en-US" b="1" dirty="0" smtClean="0">
                <a:latin typeface="Times New Roman" panose="02020603050405020304" pitchFamily="18" charset="0"/>
                <a:cs typeface="Times New Roman" panose="02020603050405020304" pitchFamily="18" charset="0"/>
              </a:rPr>
              <a:t>helpful </a:t>
            </a:r>
            <a:r>
              <a:rPr lang="en-US" b="1" dirty="0">
                <a:latin typeface="Times New Roman" panose="02020603050405020304" pitchFamily="18" charset="0"/>
                <a:cs typeface="Times New Roman" panose="02020603050405020304" pitchFamily="18" charset="0"/>
              </a:rPr>
              <a:t>for the </a:t>
            </a:r>
            <a:r>
              <a:rPr lang="en-US" b="1" dirty="0" smtClean="0">
                <a:latin typeface="Times New Roman" panose="02020603050405020304" pitchFamily="18" charset="0"/>
                <a:cs typeface="Times New Roman" panose="02020603050405020304" pitchFamily="18" charset="0"/>
              </a:rPr>
              <a:t>organization, the employees and for other stakeholders</a:t>
            </a:r>
          </a:p>
          <a:p>
            <a:r>
              <a:rPr lang="en-US" b="1" dirty="0">
                <a:latin typeface="Times New Roman" panose="02020603050405020304" pitchFamily="18" charset="0"/>
                <a:cs typeface="Times New Roman" panose="02020603050405020304" pitchFamily="18" charset="0"/>
              </a:rPr>
              <a:t>For employees, this analysis gives them insights on their </a:t>
            </a:r>
            <a:r>
              <a:rPr lang="en-US" b="1" dirty="0" smtClean="0">
                <a:latin typeface="Times New Roman" panose="02020603050405020304" pitchFamily="18" charset="0"/>
                <a:cs typeface="Times New Roman" panose="02020603050405020304" pitchFamily="18" charset="0"/>
              </a:rPr>
              <a:t>performance, plays as an motivation for themselves and for their juniors/</a:t>
            </a:r>
            <a:r>
              <a:rPr lang="en-US" b="1" dirty="0" err="1" smtClean="0">
                <a:latin typeface="Times New Roman" panose="02020603050405020304" pitchFamily="18" charset="0"/>
                <a:cs typeface="Times New Roman" panose="02020603050405020304" pitchFamily="18" charset="0"/>
              </a:rPr>
              <a:t>freshers</a:t>
            </a:r>
            <a:r>
              <a:rPr lang="en-US" b="1" dirty="0" smtClean="0">
                <a:latin typeface="Times New Roman" panose="02020603050405020304" pitchFamily="18" charset="0"/>
                <a:cs typeface="Times New Roman" panose="02020603050405020304" pitchFamily="18" charset="0"/>
              </a:rPr>
              <a:t>. </a:t>
            </a:r>
          </a:p>
          <a:p>
            <a:r>
              <a:rPr lang="en-US" b="1" dirty="0" smtClean="0">
                <a:latin typeface="Times New Roman" panose="02020603050405020304" pitchFamily="18" charset="0"/>
                <a:cs typeface="Times New Roman" panose="02020603050405020304" pitchFamily="18" charset="0"/>
              </a:rPr>
              <a:t>For stakeholders, it gives them the insight of the organization’s performance</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 the view of organization, this analysis is useful in knowing about the performance of </a:t>
            </a:r>
            <a:r>
              <a:rPr lang="en-US" b="1" dirty="0" smtClean="0">
                <a:latin typeface="Times New Roman" panose="02020603050405020304" pitchFamily="18" charset="0"/>
                <a:cs typeface="Times New Roman" panose="02020603050405020304" pitchFamily="18" charset="0"/>
              </a:rPr>
              <a:t>women employees </a:t>
            </a:r>
            <a:r>
              <a:rPr lang="en-US" b="1" dirty="0">
                <a:latin typeface="Times New Roman" panose="02020603050405020304" pitchFamily="18" charset="0"/>
                <a:cs typeface="Times New Roman" panose="02020603050405020304" pitchFamily="18" charset="0"/>
              </a:rPr>
              <a:t>and comparing their performance for a specific period of </a:t>
            </a:r>
            <a:r>
              <a:rPr lang="en-US" b="1" dirty="0" smtClean="0">
                <a:latin typeface="Times New Roman" panose="02020603050405020304" pitchFamily="18" charset="0"/>
                <a:cs typeface="Times New Roman" panose="02020603050405020304" pitchFamily="18" charset="0"/>
              </a:rPr>
              <a:t>time</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for rewarding them.</a:t>
            </a:r>
          </a:p>
          <a:p>
            <a:r>
              <a:rPr lang="en-US" b="1" dirty="0">
                <a:latin typeface="Times New Roman" panose="02020603050405020304" pitchFamily="18" charset="0"/>
                <a:cs typeface="Times New Roman" panose="02020603050405020304" pitchFamily="18" charset="0"/>
              </a:rPr>
              <a:t>This analysis is helpful in performance appraisal, knowing job satisfaction, comparison of works and the need for employee training and development.</a:t>
            </a:r>
          </a:p>
          <a:p>
            <a:endParaRPr lang="en-US"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6353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 dirty="0">
                <a:latin typeface="Times New Roman" panose="02020603050405020304" pitchFamily="18" charset="0"/>
                <a:cs typeface="Times New Roman" panose="02020603050405020304" pitchFamily="18" charset="0"/>
              </a:rPr>
              <a:t>PROJECT	</a:t>
            </a:r>
            <a:r>
              <a:rPr lang="en-IN" spc="-20" dirty="0">
                <a:latin typeface="Times New Roman" panose="02020603050405020304" pitchFamily="18" charset="0"/>
                <a:cs typeface="Times New Roman" panose="02020603050405020304" pitchFamily="18" charset="0"/>
              </a:rPr>
              <a:t>OVERVIEW</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b="1" dirty="0">
                <a:solidFill>
                  <a:srgbClr val="25223B"/>
                </a:solidFill>
                <a:highlight>
                  <a:srgbClr val="F9F9F2"/>
                </a:highlight>
                <a:latin typeface="Baskerville Old Face" panose="02020602080505020303" pitchFamily="18" charset="0"/>
                <a:cs typeface="Times New Roman" panose="02020603050405020304" pitchFamily="18" charset="0"/>
              </a:rPr>
              <a:t>Employee performance is the level of effectiveness, efficiency, productivity, and quality of work by an individual team member within an organization. </a:t>
            </a:r>
          </a:p>
          <a:p>
            <a:pPr algn="just"/>
            <a:r>
              <a:rPr lang="en-US" b="1" dirty="0">
                <a:solidFill>
                  <a:srgbClr val="25223B"/>
                </a:solidFill>
                <a:highlight>
                  <a:srgbClr val="F9F9F2"/>
                </a:highlight>
                <a:latin typeface="Baskerville Old Face" panose="02020602080505020303" pitchFamily="18" charset="0"/>
                <a:cs typeface="Times New Roman" panose="02020603050405020304" pitchFamily="18" charset="0"/>
              </a:rPr>
              <a:t>It encompasses how well employees fulfill their job responsibilities, achieve set goals and objectives, and contribute to the overall success of the organization.</a:t>
            </a:r>
          </a:p>
          <a:p>
            <a:pPr algn="just"/>
            <a:r>
              <a:rPr lang="en-US" b="1" dirty="0">
                <a:solidFill>
                  <a:srgbClr val="25223B"/>
                </a:solidFill>
                <a:highlight>
                  <a:srgbClr val="F9F9F2"/>
                </a:highlight>
                <a:latin typeface="Baskerville Old Face" panose="02020602080505020303" pitchFamily="18" charset="0"/>
                <a:cs typeface="Times New Roman" panose="02020603050405020304" pitchFamily="18" charset="0"/>
              </a:rPr>
              <a:t>Employee performance is not solely based on quantitative metrics. </a:t>
            </a:r>
          </a:p>
          <a:p>
            <a:pPr algn="just"/>
            <a:r>
              <a:rPr lang="en-US" b="1" dirty="0">
                <a:solidFill>
                  <a:srgbClr val="25223B"/>
                </a:solidFill>
                <a:highlight>
                  <a:srgbClr val="F9F9F2"/>
                </a:highlight>
                <a:latin typeface="Baskerville Old Face" panose="02020602080505020303" pitchFamily="18" charset="0"/>
                <a:cs typeface="Times New Roman" panose="02020603050405020304" pitchFamily="18" charset="0"/>
              </a:rPr>
              <a:t>It also includes qualitative factors such as communication skills, teamwork, problem-solving abilities, and adaptability.</a:t>
            </a:r>
            <a:endParaRPr lang="en-US" b="1" dirty="0">
              <a:solidFill>
                <a:srgbClr val="25223B"/>
              </a:solidFill>
              <a:highlight>
                <a:srgbClr val="F9F9F2"/>
              </a:highlight>
              <a:latin typeface="Baskerville Old Face" panose="02020602080505020303" pitchFamily="18" charset="0"/>
              <a:cs typeface="Times New Roman" panose="02020603050405020304" pitchFamily="18" charset="0"/>
            </a:endParaRPr>
          </a:p>
        </p:txBody>
      </p:sp>
    </p:spTree>
    <p:extLst>
      <p:ext uri="{BB962C8B-B14F-4D97-AF65-F5344CB8AC3E}">
        <p14:creationId xmlns:p14="http://schemas.microsoft.com/office/powerpoint/2010/main" val="374217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a:latin typeface="Times New Roman" panose="02020603050405020304" pitchFamily="18" charset="0"/>
                <a:cs typeface="Times New Roman" panose="02020603050405020304" pitchFamily="18" charset="0"/>
              </a:rPr>
              <a:t>W</a:t>
            </a:r>
            <a:r>
              <a:rPr lang="en-US" spc="-20" dirty="0">
                <a:latin typeface="Times New Roman" panose="02020603050405020304" pitchFamily="18" charset="0"/>
                <a:cs typeface="Times New Roman" panose="02020603050405020304" pitchFamily="18" charset="0"/>
              </a:rPr>
              <a:t>H</a:t>
            </a:r>
            <a:r>
              <a:rPr lang="en-US" spc="20" dirty="0">
                <a:latin typeface="Times New Roman" panose="02020603050405020304" pitchFamily="18" charset="0"/>
                <a:cs typeface="Times New Roman" panose="02020603050405020304" pitchFamily="18" charset="0"/>
              </a:rPr>
              <a:t>O</a:t>
            </a:r>
            <a:r>
              <a:rPr lang="en-US" spc="-23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AR</a:t>
            </a:r>
            <a:r>
              <a:rPr lang="en-US" spc="15" dirty="0">
                <a:latin typeface="Times New Roman" panose="02020603050405020304" pitchFamily="18" charset="0"/>
                <a:cs typeface="Times New Roman" panose="02020603050405020304" pitchFamily="18" charset="0"/>
              </a:rPr>
              <a:t>E</a:t>
            </a:r>
            <a:r>
              <a:rPr lang="en-US" spc="-3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a:t>
            </a:r>
            <a:r>
              <a:rPr lang="en-US" spc="-15" dirty="0">
                <a:latin typeface="Times New Roman" panose="02020603050405020304" pitchFamily="18" charset="0"/>
                <a:cs typeface="Times New Roman" panose="02020603050405020304" pitchFamily="18" charset="0"/>
              </a:rPr>
              <a:t>H</a:t>
            </a:r>
            <a:r>
              <a:rPr lang="en-US" spc="15" dirty="0">
                <a:latin typeface="Times New Roman" panose="02020603050405020304" pitchFamily="18" charset="0"/>
                <a:cs typeface="Times New Roman" panose="02020603050405020304" pitchFamily="18" charset="0"/>
              </a:rPr>
              <a:t>E</a:t>
            </a:r>
            <a:r>
              <a:rPr lang="en-US" spc="-35" dirty="0">
                <a:latin typeface="Times New Roman" panose="02020603050405020304" pitchFamily="18" charset="0"/>
                <a:cs typeface="Times New Roman" panose="02020603050405020304" pitchFamily="18" charset="0"/>
              </a:rPr>
              <a:t> </a:t>
            </a:r>
            <a:r>
              <a:rPr lang="en-US" spc="-20" dirty="0">
                <a:latin typeface="Times New Roman" panose="02020603050405020304" pitchFamily="18" charset="0"/>
                <a:cs typeface="Times New Roman" panose="02020603050405020304" pitchFamily="18" charset="0"/>
              </a:rPr>
              <a:t>E</a:t>
            </a:r>
            <a:r>
              <a:rPr lang="en-US" spc="30" dirty="0">
                <a:latin typeface="Times New Roman" panose="02020603050405020304" pitchFamily="18" charset="0"/>
                <a:cs typeface="Times New Roman" panose="02020603050405020304" pitchFamily="18" charset="0"/>
              </a:rPr>
              <a:t>N</a:t>
            </a:r>
            <a:r>
              <a:rPr lang="en-US" spc="15" dirty="0">
                <a:latin typeface="Times New Roman" panose="02020603050405020304" pitchFamily="18" charset="0"/>
                <a:cs typeface="Times New Roman" panose="02020603050405020304" pitchFamily="18" charset="0"/>
              </a:rPr>
              <a:t>D</a:t>
            </a:r>
            <a:r>
              <a:rPr lang="en-US" spc="-4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a:t>
            </a:r>
            <a:r>
              <a:rPr lang="en-US" spc="10" dirty="0">
                <a:latin typeface="Times New Roman" panose="02020603050405020304" pitchFamily="18" charset="0"/>
                <a:cs typeface="Times New Roman" panose="02020603050405020304" pitchFamily="18" charset="0"/>
              </a:rPr>
              <a:t>S</a:t>
            </a:r>
            <a:r>
              <a:rPr lang="en-US" spc="-25" dirty="0">
                <a:latin typeface="Times New Roman" panose="02020603050405020304" pitchFamily="18" charset="0"/>
                <a:cs typeface="Times New Roman" panose="02020603050405020304" pitchFamily="18" charset="0"/>
              </a:rPr>
              <a:t>E</a:t>
            </a:r>
            <a:r>
              <a:rPr lang="en-US" spc="-10" dirty="0">
                <a:latin typeface="Times New Roman" panose="02020603050405020304" pitchFamily="18" charset="0"/>
                <a:cs typeface="Times New Roman" panose="02020603050405020304" pitchFamily="18" charset="0"/>
              </a:rPr>
              <a:t>R</a:t>
            </a:r>
            <a:r>
              <a:rPr lang="en-US" spc="5" dirty="0">
                <a:latin typeface="Times New Roman" panose="02020603050405020304" pitchFamily="18" charset="0"/>
                <a:cs typeface="Times New Roman" panose="02020603050405020304" pitchFamily="18" charset="0"/>
              </a:rPr>
              <a: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b="1" dirty="0">
                <a:latin typeface="Baskerville Old Face" panose="02020602080505020303" pitchFamily="18" charset="0"/>
              </a:rPr>
              <a:t>The End users of the Employee Performance Analysis are</a:t>
            </a:r>
            <a:r>
              <a:rPr lang="en-US" b="1" dirty="0" smtClean="0">
                <a:latin typeface="Baskerville Old Face" panose="02020602080505020303" pitchFamily="18" charset="0"/>
              </a:rPr>
              <a:t>:</a:t>
            </a:r>
            <a:endParaRPr lang="en-US" b="1" dirty="0">
              <a:latin typeface="Baskerville Old Face" panose="02020602080505020303" pitchFamily="18" charset="0"/>
            </a:endParaRPr>
          </a:p>
          <a:p>
            <a:pPr algn="just">
              <a:buFont typeface="+mj-lt"/>
              <a:buAutoNum type="arabicPeriod"/>
            </a:pPr>
            <a:r>
              <a:rPr lang="en-US" b="1" dirty="0">
                <a:solidFill>
                  <a:schemeClr val="tx2">
                    <a:lumMod val="75000"/>
                  </a:schemeClr>
                </a:solidFill>
                <a:latin typeface="Baskerville Old Face" panose="02020602080505020303" pitchFamily="18" charset="0"/>
              </a:rPr>
              <a:t>The Employees: </a:t>
            </a:r>
            <a:r>
              <a:rPr lang="en-US" dirty="0">
                <a:latin typeface="Baskerville Old Face" panose="02020602080505020303" pitchFamily="18" charset="0"/>
              </a:rPr>
              <a:t>The employees are being one of the end users of the employees performance analysis data as they use this data to find the level of performance and to compare themselves with other employees. Sometimes, they use these data to claim exclusive perks and benefits from the company.</a:t>
            </a:r>
          </a:p>
          <a:p>
            <a:pPr algn="just">
              <a:buFont typeface="+mj-lt"/>
              <a:buAutoNum type="arabicPeriod"/>
            </a:pPr>
            <a:r>
              <a:rPr lang="en-US" b="1" dirty="0">
                <a:solidFill>
                  <a:schemeClr val="tx2">
                    <a:lumMod val="75000"/>
                  </a:schemeClr>
                </a:solidFill>
                <a:latin typeface="Baskerville Old Face" panose="02020602080505020303" pitchFamily="18" charset="0"/>
              </a:rPr>
              <a:t>The Organizations</a:t>
            </a:r>
            <a:r>
              <a:rPr lang="en-US" b="1" dirty="0">
                <a:solidFill>
                  <a:srgbClr val="7030A0"/>
                </a:solidFill>
                <a:latin typeface="Baskerville Old Face" panose="02020602080505020303" pitchFamily="18" charset="0"/>
              </a:rPr>
              <a:t>: </a:t>
            </a:r>
            <a:r>
              <a:rPr lang="en-US" dirty="0">
                <a:latin typeface="Baskerville Old Face" panose="02020602080505020303" pitchFamily="18" charset="0"/>
              </a:rPr>
              <a:t>Organizations use these data for several purposes ranging from training and development of employees to retention and performance appraisal of the employees. </a:t>
            </a:r>
            <a:endParaRPr lang="en-US" dirty="0" smtClean="0">
              <a:latin typeface="Baskerville Old Face" panose="02020602080505020303" pitchFamily="18" charset="0"/>
            </a:endParaRPr>
          </a:p>
          <a:p>
            <a:pPr algn="just">
              <a:buFont typeface="+mj-lt"/>
              <a:buAutoNum type="arabicPeriod"/>
            </a:pPr>
            <a:r>
              <a:rPr lang="en-US" b="1" dirty="0" smtClean="0">
                <a:solidFill>
                  <a:schemeClr val="tx2">
                    <a:lumMod val="75000"/>
                  </a:schemeClr>
                </a:solidFill>
                <a:latin typeface="Baskerville Old Face" panose="02020602080505020303" pitchFamily="18" charset="0"/>
              </a:rPr>
              <a:t>The Stakeholders: </a:t>
            </a:r>
            <a:r>
              <a:rPr lang="en-US" dirty="0">
                <a:latin typeface="Baskerville Old Face" panose="02020602080505020303" pitchFamily="18" charset="0"/>
                <a:cs typeface="Times New Roman" panose="02020603050405020304" pitchFamily="18" charset="0"/>
              </a:rPr>
              <a:t>Stakeholders may include investors, employees, customers, suppliers, communities, governments, and trade </a:t>
            </a:r>
            <a:r>
              <a:rPr lang="en-US" dirty="0" err="1" smtClean="0">
                <a:latin typeface="Baskerville Old Face" panose="02020602080505020303" pitchFamily="18" charset="0"/>
                <a:cs typeface="Times New Roman" panose="02020603050405020304" pitchFamily="18" charset="0"/>
              </a:rPr>
              <a:t>associations.The</a:t>
            </a:r>
            <a:r>
              <a:rPr lang="en-US" dirty="0" smtClean="0">
                <a:latin typeface="Baskerville Old Face" panose="02020602080505020303" pitchFamily="18" charset="0"/>
                <a:cs typeface="Times New Roman" panose="02020603050405020304" pitchFamily="18" charset="0"/>
              </a:rPr>
              <a:t> </a:t>
            </a:r>
            <a:r>
              <a:rPr lang="en-US" dirty="0">
                <a:latin typeface="Baskerville Old Face" panose="02020602080505020303" pitchFamily="18" charset="0"/>
                <a:cs typeface="Times New Roman" panose="02020603050405020304" pitchFamily="18" charset="0"/>
              </a:rPr>
              <a:t>public may also be construed as a stakeholder in some cases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5957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775" y="973669"/>
            <a:ext cx="10136036" cy="706964"/>
          </a:xfrm>
        </p:spPr>
        <p:txBody>
          <a:bodyPr/>
          <a:lstStyle/>
          <a:p>
            <a:r>
              <a:rPr lang="en-US" spc="10" dirty="0">
                <a:latin typeface="Times New Roman" panose="02020603050405020304" pitchFamily="18" charset="0"/>
                <a:cs typeface="Times New Roman" panose="02020603050405020304" pitchFamily="18" charset="0"/>
              </a:rPr>
              <a:t>O</a:t>
            </a:r>
            <a:r>
              <a:rPr lang="en-US" spc="25" dirty="0">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R</a:t>
            </a:r>
            <a:r>
              <a:rPr lang="en-US" spc="5" dirty="0">
                <a:latin typeface="Times New Roman" panose="02020603050405020304" pitchFamily="18" charset="0"/>
                <a:cs typeface="Times New Roman" panose="02020603050405020304" pitchFamily="18" charset="0"/>
              </a:rPr>
              <a:t> </a:t>
            </a:r>
            <a:r>
              <a:rPr lang="en-US" spc="25" dirty="0">
                <a:latin typeface="Times New Roman" panose="02020603050405020304" pitchFamily="18" charset="0"/>
                <a:cs typeface="Times New Roman" panose="02020603050405020304" pitchFamily="18" charset="0"/>
              </a:rPr>
              <a:t>S</a:t>
            </a:r>
            <a:r>
              <a:rPr lang="en-US" spc="10" dirty="0">
                <a:latin typeface="Times New Roman" panose="02020603050405020304" pitchFamily="18" charset="0"/>
                <a:cs typeface="Times New Roman" panose="02020603050405020304" pitchFamily="18" charset="0"/>
              </a:rPr>
              <a:t>O</a:t>
            </a:r>
            <a:r>
              <a:rPr lang="en-US" spc="25" dirty="0">
                <a:latin typeface="Times New Roman" panose="02020603050405020304" pitchFamily="18" charset="0"/>
                <a:cs typeface="Times New Roman" panose="02020603050405020304" pitchFamily="18" charset="0"/>
              </a:rPr>
              <a:t>LU</a:t>
            </a:r>
            <a:r>
              <a:rPr lang="en-US" spc="-35" dirty="0">
                <a:latin typeface="Times New Roman" panose="02020603050405020304" pitchFamily="18" charset="0"/>
                <a:cs typeface="Times New Roman" panose="02020603050405020304" pitchFamily="18" charset="0"/>
              </a:rPr>
              <a:t>T</a:t>
            </a:r>
            <a:r>
              <a:rPr lang="en-US" spc="-30" dirty="0">
                <a:latin typeface="Times New Roman" panose="02020603050405020304" pitchFamily="18" charset="0"/>
                <a:cs typeface="Times New Roman" panose="02020603050405020304" pitchFamily="18" charset="0"/>
              </a:rPr>
              <a:t>I</a:t>
            </a:r>
            <a:r>
              <a:rPr lang="en-US" spc="10"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N</a:t>
            </a:r>
            <a:r>
              <a:rPr lang="en-US" spc="-345" dirty="0">
                <a:latin typeface="Times New Roman" panose="02020603050405020304" pitchFamily="18" charset="0"/>
                <a:cs typeface="Times New Roman" panose="02020603050405020304" pitchFamily="18" charset="0"/>
              </a:rPr>
              <a:t> </a:t>
            </a:r>
            <a:r>
              <a:rPr lang="en-US" spc="-35" dirty="0">
                <a:latin typeface="Times New Roman" panose="02020603050405020304" pitchFamily="18" charset="0"/>
                <a:cs typeface="Times New Roman" panose="02020603050405020304" pitchFamily="18" charset="0"/>
              </a:rPr>
              <a:t>A</a:t>
            </a:r>
            <a:r>
              <a:rPr lang="en-US" spc="-5"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D</a:t>
            </a:r>
            <a:r>
              <a:rPr lang="en-US" spc="35" dirty="0">
                <a:latin typeface="Times New Roman" panose="02020603050405020304" pitchFamily="18" charset="0"/>
                <a:cs typeface="Times New Roman" panose="02020603050405020304" pitchFamily="18" charset="0"/>
              </a:rPr>
              <a:t> </a:t>
            </a:r>
            <a:r>
              <a:rPr lang="en-US" spc="-30" dirty="0">
                <a:latin typeface="Times New Roman" panose="02020603050405020304" pitchFamily="18" charset="0"/>
                <a:cs typeface="Times New Roman" panose="02020603050405020304" pitchFamily="18" charset="0"/>
              </a:rPr>
              <a:t>I</a:t>
            </a:r>
            <a:r>
              <a:rPr lang="en-US" spc="-35"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S</a:t>
            </a:r>
            <a:r>
              <a:rPr lang="en-US" spc="60" dirty="0">
                <a:latin typeface="Times New Roman" panose="02020603050405020304" pitchFamily="18" charset="0"/>
                <a:cs typeface="Times New Roman" panose="02020603050405020304" pitchFamily="18" charset="0"/>
              </a:rPr>
              <a:t> </a:t>
            </a:r>
            <a:r>
              <a:rPr lang="en-US" spc="-295" dirty="0">
                <a:latin typeface="Times New Roman" panose="02020603050405020304" pitchFamily="18" charset="0"/>
                <a:cs typeface="Times New Roman" panose="02020603050405020304" pitchFamily="18" charset="0"/>
              </a:rPr>
              <a:t>V</a:t>
            </a:r>
            <a:r>
              <a:rPr lang="en-US" spc="-35" dirty="0">
                <a:latin typeface="Times New Roman" panose="02020603050405020304" pitchFamily="18" charset="0"/>
                <a:cs typeface="Times New Roman" panose="02020603050405020304" pitchFamily="18" charset="0"/>
              </a:rPr>
              <a:t>A</a:t>
            </a:r>
            <a:r>
              <a:rPr lang="en-US" spc="25" dirty="0">
                <a:latin typeface="Times New Roman" panose="02020603050405020304" pitchFamily="18" charset="0"/>
                <a:cs typeface="Times New Roman" panose="02020603050405020304" pitchFamily="18" charset="0"/>
              </a:rPr>
              <a:t>LU</a:t>
            </a:r>
            <a:r>
              <a:rPr lang="en-US" dirty="0">
                <a:latin typeface="Times New Roman" panose="02020603050405020304" pitchFamily="18" charset="0"/>
                <a:cs typeface="Times New Roman" panose="02020603050405020304" pitchFamily="18" charset="0"/>
              </a:rPr>
              <a:t>E</a:t>
            </a:r>
            <a:r>
              <a:rPr lang="en-US" spc="-6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P</a:t>
            </a:r>
            <a:r>
              <a:rPr lang="en-US" spc="-30" dirty="0">
                <a:latin typeface="Times New Roman" panose="02020603050405020304" pitchFamily="18" charset="0"/>
                <a:cs typeface="Times New Roman" panose="02020603050405020304" pitchFamily="18" charset="0"/>
              </a:rPr>
              <a:t>R</a:t>
            </a:r>
            <a:r>
              <a:rPr lang="en-US" spc="10" dirty="0">
                <a:latin typeface="Times New Roman" panose="02020603050405020304" pitchFamily="18" charset="0"/>
                <a:cs typeface="Times New Roman" panose="02020603050405020304" pitchFamily="18" charset="0"/>
              </a:rPr>
              <a:t>O</a:t>
            </a:r>
            <a:r>
              <a:rPr lang="en-US" spc="-15" dirty="0">
                <a:latin typeface="Times New Roman" panose="02020603050405020304" pitchFamily="18" charset="0"/>
                <a:cs typeface="Times New Roman" panose="02020603050405020304" pitchFamily="18" charset="0"/>
              </a:rPr>
              <a:t>P</a:t>
            </a:r>
            <a:r>
              <a:rPr lang="en-US" spc="10" dirty="0">
                <a:latin typeface="Times New Roman" panose="02020603050405020304" pitchFamily="18" charset="0"/>
                <a:cs typeface="Times New Roman" panose="02020603050405020304" pitchFamily="18" charset="0"/>
              </a:rPr>
              <a:t>O</a:t>
            </a:r>
            <a:r>
              <a:rPr lang="en-US" spc="25" dirty="0">
                <a:latin typeface="Times New Roman" panose="02020603050405020304" pitchFamily="18" charset="0"/>
                <a:cs typeface="Times New Roman" panose="02020603050405020304" pitchFamily="18" charset="0"/>
              </a:rPr>
              <a:t>S</a:t>
            </a:r>
            <a:r>
              <a:rPr lang="en-US" spc="-30" dirty="0">
                <a:latin typeface="Times New Roman" panose="02020603050405020304" pitchFamily="18" charset="0"/>
                <a:cs typeface="Times New Roman" panose="02020603050405020304" pitchFamily="18" charset="0"/>
              </a:rPr>
              <a:t>I</a:t>
            </a:r>
            <a:r>
              <a:rPr lang="en-US" spc="-35" dirty="0">
                <a:latin typeface="Times New Roman" panose="02020603050405020304" pitchFamily="18" charset="0"/>
                <a:cs typeface="Times New Roman" panose="02020603050405020304" pitchFamily="18" charset="0"/>
              </a:rPr>
              <a:t>T</a:t>
            </a:r>
            <a:r>
              <a:rPr lang="en-US" spc="-30" dirty="0">
                <a:latin typeface="Times New Roman" panose="02020603050405020304" pitchFamily="18" charset="0"/>
                <a:cs typeface="Times New Roman" panose="02020603050405020304" pitchFamily="18" charset="0"/>
              </a:rPr>
              <a:t>I</a:t>
            </a:r>
            <a:r>
              <a:rPr lang="en-US" spc="10"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b="1" dirty="0">
                <a:solidFill>
                  <a:schemeClr val="tx2">
                    <a:lumMod val="75000"/>
                  </a:schemeClr>
                </a:solidFill>
                <a:latin typeface="Baskerville Old Face" panose="02020602080505020303" pitchFamily="18" charset="0"/>
              </a:rPr>
              <a:t>Conditional Formatting: </a:t>
            </a:r>
            <a:r>
              <a:rPr lang="en-US" dirty="0">
                <a:latin typeface="Baskerville Old Face" panose="02020602080505020303" pitchFamily="18" charset="0"/>
              </a:rPr>
              <a:t>To identify the missing values and  remove the blank/left spaces.</a:t>
            </a:r>
          </a:p>
          <a:p>
            <a:pPr algn="just">
              <a:buFont typeface="Wingdings" panose="05000000000000000000" pitchFamily="2" charset="2"/>
              <a:buChar char="q"/>
            </a:pPr>
            <a:r>
              <a:rPr lang="en-US" b="1" dirty="0">
                <a:solidFill>
                  <a:schemeClr val="tx2">
                    <a:lumMod val="75000"/>
                  </a:schemeClr>
                </a:solidFill>
                <a:latin typeface="Baskerville Old Face" panose="02020602080505020303" pitchFamily="18" charset="0"/>
              </a:rPr>
              <a:t>Filtering: </a:t>
            </a:r>
            <a:r>
              <a:rPr lang="en-US" dirty="0">
                <a:latin typeface="Baskerville Old Face" panose="02020602080505020303" pitchFamily="18" charset="0"/>
              </a:rPr>
              <a:t>To  filter out or to remove the identified missing values.</a:t>
            </a:r>
          </a:p>
          <a:p>
            <a:pPr algn="just">
              <a:buFont typeface="Wingdings" panose="05000000000000000000" pitchFamily="2" charset="2"/>
              <a:buChar char="q"/>
            </a:pPr>
            <a:r>
              <a:rPr lang="en-US" b="1" dirty="0">
                <a:solidFill>
                  <a:schemeClr val="tx2">
                    <a:lumMod val="75000"/>
                  </a:schemeClr>
                </a:solidFill>
                <a:latin typeface="Baskerville Old Face" panose="02020602080505020303" pitchFamily="18" charset="0"/>
              </a:rPr>
              <a:t>Formulas: </a:t>
            </a:r>
            <a:r>
              <a:rPr lang="en-US" dirty="0">
                <a:latin typeface="Baskerville Old Face" panose="02020602080505020303" pitchFamily="18" charset="0"/>
              </a:rPr>
              <a:t>To convert employee rating points to employee performance levels (IFS and TRUE).</a:t>
            </a:r>
          </a:p>
          <a:p>
            <a:pPr algn="just">
              <a:buFont typeface="Wingdings" panose="05000000000000000000" pitchFamily="2" charset="2"/>
              <a:buChar char="q"/>
            </a:pPr>
            <a:r>
              <a:rPr lang="en-US" b="1" dirty="0">
                <a:solidFill>
                  <a:schemeClr val="tx2">
                    <a:lumMod val="75000"/>
                  </a:schemeClr>
                </a:solidFill>
                <a:latin typeface="Baskerville Old Face" panose="02020602080505020303" pitchFamily="18" charset="0"/>
              </a:rPr>
              <a:t>Pivot Table: </a:t>
            </a:r>
            <a:r>
              <a:rPr lang="en-US" dirty="0">
                <a:latin typeface="Baskerville Old Face" panose="02020602080505020303" pitchFamily="18" charset="0"/>
              </a:rPr>
              <a:t>To summarize the complex data into a simpler one using specific criteria namely, Gender code, Performance levels, Business units and the First name. </a:t>
            </a:r>
          </a:p>
          <a:p>
            <a:pPr algn="just">
              <a:buFont typeface="Wingdings" panose="05000000000000000000" pitchFamily="2" charset="2"/>
              <a:buChar char="q"/>
            </a:pPr>
            <a:r>
              <a:rPr lang="en-US" b="1" dirty="0">
                <a:solidFill>
                  <a:schemeClr val="tx2">
                    <a:lumMod val="75000"/>
                  </a:schemeClr>
                </a:solidFill>
                <a:latin typeface="Baskerville Old Face" panose="02020602080505020303" pitchFamily="18" charset="0"/>
              </a:rPr>
              <a:t>Graphs: </a:t>
            </a:r>
            <a:r>
              <a:rPr lang="en-US" dirty="0">
                <a:latin typeface="Baskerville Old Face" panose="02020602080505020303" pitchFamily="18" charset="0"/>
              </a:rPr>
              <a:t>Pictorial representation of Data</a:t>
            </a:r>
            <a:endParaRPr lang="en-IN" dirty="0"/>
          </a:p>
        </p:txBody>
      </p:sp>
    </p:spTree>
    <p:extLst>
      <p:ext uri="{BB962C8B-B14F-4D97-AF65-F5344CB8AC3E}">
        <p14:creationId xmlns:p14="http://schemas.microsoft.com/office/powerpoint/2010/main" val="493046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 Description</a:t>
            </a:r>
          </a:p>
        </p:txBody>
      </p:sp>
      <p:sp>
        <p:nvSpPr>
          <p:cNvPr id="3" name="Content Placeholder 2"/>
          <p:cNvSpPr>
            <a:spLocks noGrp="1"/>
          </p:cNvSpPr>
          <p:nvPr>
            <p:ph idx="1"/>
          </p:nvPr>
        </p:nvSpPr>
        <p:spPr/>
        <p:txBody>
          <a:bodyPr>
            <a:normAutofit fontScale="85000" lnSpcReduction="20000"/>
          </a:bodyPr>
          <a:lstStyle/>
          <a:p>
            <a:pPr algn="just"/>
            <a:r>
              <a:rPr lang="en-US" b="1" dirty="0">
                <a:solidFill>
                  <a:schemeClr val="tx2">
                    <a:lumMod val="75000"/>
                  </a:schemeClr>
                </a:solidFill>
                <a:latin typeface="Baskerville Old Face" panose="02020602080505020303" pitchFamily="18" charset="0"/>
              </a:rPr>
              <a:t>Employee dataset – </a:t>
            </a:r>
            <a:r>
              <a:rPr lang="en-US" b="1" dirty="0" err="1">
                <a:latin typeface="Baskerville Old Face" panose="02020602080505020303" pitchFamily="18" charset="0"/>
              </a:rPr>
              <a:t>Kaggle</a:t>
            </a:r>
            <a:r>
              <a:rPr lang="en-IN" b="1" dirty="0">
                <a:latin typeface="Baskerville Old Face" panose="02020602080505020303" pitchFamily="18" charset="0"/>
              </a:rPr>
              <a:t> which contained </a:t>
            </a:r>
            <a:r>
              <a:rPr lang="en-IN" b="1" dirty="0" smtClean="0">
                <a:latin typeface="Baskerville Old Face" panose="02020602080505020303" pitchFamily="18" charset="0"/>
              </a:rPr>
              <a:t>23 </a:t>
            </a:r>
            <a:r>
              <a:rPr lang="en-IN" b="1" dirty="0">
                <a:latin typeface="Baskerville Old Face" panose="02020602080505020303" pitchFamily="18" charset="0"/>
              </a:rPr>
              <a:t>features, out of which only 9 features were taken into consideration. These features are as follows:</a:t>
            </a:r>
          </a:p>
          <a:p>
            <a:pPr algn="just">
              <a:buFont typeface="+mj-lt"/>
              <a:buAutoNum type="arabicPeriod"/>
            </a:pPr>
            <a:r>
              <a:rPr lang="en-IN" b="1" dirty="0">
                <a:latin typeface="Baskerville Old Face" panose="02020602080505020303" pitchFamily="18" charset="0"/>
              </a:rPr>
              <a:t>Employee ID number.</a:t>
            </a:r>
          </a:p>
          <a:p>
            <a:pPr algn="just">
              <a:buFont typeface="+mj-lt"/>
              <a:buAutoNum type="arabicPeriod"/>
            </a:pPr>
            <a:r>
              <a:rPr lang="en-IN" b="1" dirty="0">
                <a:latin typeface="Baskerville Old Face" panose="02020602080505020303" pitchFamily="18" charset="0"/>
              </a:rPr>
              <a:t>First name and Last name of the Employee.</a:t>
            </a:r>
          </a:p>
          <a:p>
            <a:pPr algn="just">
              <a:buFont typeface="+mj-lt"/>
              <a:buAutoNum type="arabicPeriod"/>
            </a:pPr>
            <a:r>
              <a:rPr lang="en-IN" b="1" dirty="0">
                <a:latin typeface="Baskerville Old Face" panose="02020602080505020303" pitchFamily="18" charset="0"/>
              </a:rPr>
              <a:t>Employment type.</a:t>
            </a:r>
          </a:p>
          <a:p>
            <a:pPr algn="just">
              <a:buFont typeface="+mj-lt"/>
              <a:buAutoNum type="arabicPeriod"/>
            </a:pPr>
            <a:r>
              <a:rPr lang="en-IN" b="1" dirty="0">
                <a:latin typeface="Baskerville Old Face" panose="02020602080505020303" pitchFamily="18" charset="0"/>
              </a:rPr>
              <a:t>Performance </a:t>
            </a:r>
            <a:r>
              <a:rPr lang="en-IN" b="1" dirty="0" smtClean="0">
                <a:latin typeface="Baskerville Old Face" panose="02020602080505020303" pitchFamily="18" charset="0"/>
              </a:rPr>
              <a:t>Level</a:t>
            </a:r>
            <a:endParaRPr lang="en-IN" b="1" dirty="0">
              <a:latin typeface="Baskerville Old Face" panose="02020602080505020303" pitchFamily="18" charset="0"/>
            </a:endParaRPr>
          </a:p>
          <a:p>
            <a:pPr algn="just">
              <a:buFont typeface="+mj-lt"/>
              <a:buAutoNum type="arabicPeriod"/>
            </a:pPr>
            <a:r>
              <a:rPr lang="en-IN" b="1" dirty="0">
                <a:latin typeface="Baskerville Old Face" panose="02020602080505020303" pitchFamily="18" charset="0"/>
              </a:rPr>
              <a:t>Gender.</a:t>
            </a:r>
          </a:p>
          <a:p>
            <a:pPr algn="just">
              <a:buFont typeface="+mj-lt"/>
              <a:buAutoNum type="arabicPeriod"/>
            </a:pPr>
            <a:r>
              <a:rPr lang="en-US" b="1" dirty="0" smtClean="0">
                <a:latin typeface="Baskerville Old Face" panose="02020602080505020303" pitchFamily="18" charset="0"/>
              </a:rPr>
              <a:t>Job role</a:t>
            </a:r>
            <a:endParaRPr lang="en-IN" b="1" dirty="0" smtClean="0">
              <a:latin typeface="Baskerville Old Face" panose="02020602080505020303" pitchFamily="18" charset="0"/>
            </a:endParaRPr>
          </a:p>
          <a:p>
            <a:pPr algn="just">
              <a:buFont typeface="+mj-lt"/>
              <a:buAutoNum type="arabicPeriod"/>
            </a:pPr>
            <a:r>
              <a:rPr lang="en-US" b="1" dirty="0" smtClean="0">
                <a:latin typeface="Baskerville Old Face" panose="02020602080505020303" pitchFamily="18" charset="0"/>
              </a:rPr>
              <a:t>Years in most recent role</a:t>
            </a:r>
          </a:p>
          <a:p>
            <a:pPr algn="just">
              <a:buFont typeface="+mj-lt"/>
              <a:buAutoNum type="arabicPeriod"/>
            </a:pPr>
            <a:r>
              <a:rPr lang="en-US" b="1" dirty="0" smtClean="0">
                <a:latin typeface="Baskerville Old Face" panose="02020602080505020303" pitchFamily="18" charset="0"/>
              </a:rPr>
              <a:t>Years since last promoted</a:t>
            </a:r>
            <a:endParaRPr lang="en-IN" b="1" dirty="0">
              <a:latin typeface="Baskerville Old Face" panose="02020602080505020303" pitchFamily="18" charset="0"/>
            </a:endParaRPr>
          </a:p>
          <a:p>
            <a:pPr algn="just">
              <a:buFont typeface="+mj-lt"/>
              <a:buAutoNum type="arabicPeriod"/>
            </a:pPr>
            <a:r>
              <a:rPr lang="en-IN" b="1" dirty="0">
                <a:latin typeface="Baskerville Old Face" panose="02020602080505020303" pitchFamily="18" charset="0"/>
              </a:rPr>
              <a:t>Employee classification type.</a:t>
            </a:r>
            <a:endParaRPr lang="en-US" b="1" dirty="0">
              <a:latin typeface="Baskerville Old Face" panose="02020602080505020303" pitchFamily="18" charset="0"/>
            </a:endParaRPr>
          </a:p>
        </p:txBody>
      </p:sp>
    </p:spTree>
    <p:extLst>
      <p:ext uri="{BB962C8B-B14F-4D97-AF65-F5344CB8AC3E}">
        <p14:creationId xmlns:p14="http://schemas.microsoft.com/office/powerpoint/2010/main" val="1017593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5" dirty="0">
                <a:latin typeface="Times New Roman" panose="02020603050405020304" pitchFamily="18" charset="0"/>
                <a:cs typeface="Times New Roman" panose="02020603050405020304" pitchFamily="18" charset="0"/>
              </a:rPr>
              <a:t>THE</a:t>
            </a:r>
            <a:r>
              <a:rPr lang="en-US" spc="2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WOW"</a:t>
            </a:r>
            <a:r>
              <a:rPr lang="en-US" spc="8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IN</a:t>
            </a:r>
            <a:r>
              <a:rPr lang="en-US" spc="-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OUR</a:t>
            </a:r>
            <a:r>
              <a:rPr lang="en-US" spc="-10" dirty="0">
                <a:latin typeface="Times New Roman" panose="02020603050405020304" pitchFamily="18" charset="0"/>
                <a:cs typeface="Times New Roman" panose="02020603050405020304" pitchFamily="18" charset="0"/>
              </a:rPr>
              <a:t> </a:t>
            </a:r>
            <a:r>
              <a:rPr lang="en-US" spc="20" dirty="0">
                <a:latin typeface="Times New Roman" panose="02020603050405020304" pitchFamily="18" charset="0"/>
                <a:cs typeface="Times New Roman" panose="02020603050405020304" pitchFamily="18" charset="0"/>
              </a:rPr>
              <a:t>SOLUTION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The unique thing in this project is that we have added </a:t>
            </a:r>
          </a:p>
          <a:p>
            <a:pPr>
              <a:buFont typeface="+mj-lt"/>
              <a:buAutoNum type="arabicPeriod"/>
            </a:pPr>
            <a:r>
              <a:rPr lang="en-US" dirty="0" smtClean="0"/>
              <a:t>Pivot table</a:t>
            </a:r>
          </a:p>
          <a:p>
            <a:pPr>
              <a:buFont typeface="+mj-lt"/>
              <a:buAutoNum type="arabicPeriod"/>
            </a:pPr>
            <a:r>
              <a:rPr lang="en-US" dirty="0" smtClean="0"/>
              <a:t>Charts</a:t>
            </a:r>
          </a:p>
          <a:p>
            <a:r>
              <a:rPr lang="en-US" dirty="0" smtClean="0"/>
              <a:t>The data chosen is only for women employees</a:t>
            </a:r>
          </a:p>
        </p:txBody>
      </p:sp>
    </p:spTree>
    <p:extLst>
      <p:ext uri="{BB962C8B-B14F-4D97-AF65-F5344CB8AC3E}">
        <p14:creationId xmlns:p14="http://schemas.microsoft.com/office/powerpoint/2010/main" val="1034496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TM02900722[[fn=Ion Boardroom]]</Template>
  <TotalTime>113</TotalTime>
  <Words>735</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 Light</vt:lpstr>
      <vt:lpstr>Baskerville Old Face</vt:lpstr>
      <vt:lpstr>Century Gothic</vt:lpstr>
      <vt:lpstr>Times New Roman</vt:lpstr>
      <vt:lpstr>Wingdings</vt:lpstr>
      <vt:lpstr>Wingdings 3</vt:lpstr>
      <vt:lpstr>Ion Boardroom</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Microsoft account</dc:creator>
  <cp:lastModifiedBy>Microsoft account</cp:lastModifiedBy>
  <cp:revision>6</cp:revision>
  <dcterms:created xsi:type="dcterms:W3CDTF">2024-08-27T14:09:21Z</dcterms:created>
  <dcterms:modified xsi:type="dcterms:W3CDTF">2024-08-27T16:02:53Z</dcterms:modified>
</cp:coreProperties>
</file>