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0" r:id="rId1"/>
  </p:sldMasterIdLst>
  <p:sldIdLst>
    <p:sldId id="256" r:id="rId2"/>
    <p:sldId id="257" r:id="rId3"/>
    <p:sldId id="258" r:id="rId4"/>
    <p:sldId id="296" r:id="rId5"/>
    <p:sldId id="264" r:id="rId6"/>
    <p:sldId id="271" r:id="rId7"/>
    <p:sldId id="273" r:id="rId8"/>
    <p:sldId id="276" r:id="rId9"/>
    <p:sldId id="277" r:id="rId10"/>
    <p:sldId id="307" r:id="rId11"/>
    <p:sldId id="274" r:id="rId12"/>
    <p:sldId id="269" r:id="rId13"/>
    <p:sldId id="284" r:id="rId14"/>
    <p:sldId id="288" r:id="rId15"/>
    <p:sldId id="301" r:id="rId16"/>
    <p:sldId id="302" r:id="rId17"/>
    <p:sldId id="303" r:id="rId18"/>
    <p:sldId id="304" r:id="rId19"/>
    <p:sldId id="305" r:id="rId20"/>
    <p:sldId id="261" r:id="rId21"/>
    <p:sldId id="297" r:id="rId22"/>
    <p:sldId id="298" r:id="rId23"/>
    <p:sldId id="283" r:id="rId24"/>
    <p:sldId id="280" r:id="rId25"/>
    <p:sldId id="279" r:id="rId26"/>
    <p:sldId id="281" r:id="rId27"/>
    <p:sldId id="282" r:id="rId28"/>
    <p:sldId id="308" r:id="rId29"/>
    <p:sldId id="267" r:id="rId30"/>
    <p:sldId id="295" r:id="rId31"/>
    <p:sldId id="268" r:id="rId32"/>
    <p:sldId id="294"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26" autoAdjust="0"/>
    <p:restoredTop sz="94660"/>
  </p:normalViewPr>
  <p:slideViewPr>
    <p:cSldViewPr snapToGrid="0">
      <p:cViewPr varScale="1">
        <p:scale>
          <a:sx n="86" d="100"/>
          <a:sy n="86" d="100"/>
        </p:scale>
        <p:origin x="48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48A87A34-81AB-432B-8DAE-1953F412C126}" type="datetimeFigureOut">
              <a:rPr lang="en-US" smtClean="0"/>
              <a:t>7/22/2025</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6813653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A87A34-81AB-432B-8DAE-1953F412C126}" type="datetimeFigureOut">
              <a:rPr lang="en-US" smtClean="0"/>
              <a:t>7/22/2025</a:t>
            </a:fld>
            <a:endParaRPr lang="en-US" dirty="0"/>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254517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48A87A34-81AB-432B-8DAE-1953F412C126}" type="datetimeFigureOut">
              <a:rPr lang="en-US" smtClean="0"/>
              <a:t>7/22/2025</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6469570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48A87A34-81AB-432B-8DAE-1953F412C126}" type="datetimeFigureOut">
              <a:rPr lang="en-US" smtClean="0"/>
              <a:t>7/22/2025</a:t>
            </a:fld>
            <a:endParaRPr lang="en-US" dirty="0"/>
          </a:p>
        </p:txBody>
      </p:sp>
    </p:spTree>
    <p:extLst>
      <p:ext uri="{BB962C8B-B14F-4D97-AF65-F5344CB8AC3E}">
        <p14:creationId xmlns:p14="http://schemas.microsoft.com/office/powerpoint/2010/main" val="2825260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48A87A34-81AB-432B-8DAE-1953F412C126}" type="datetimeFigureOut">
              <a:rPr lang="en-US" smtClean="0"/>
              <a:t>7/22/2025</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789814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8A87A34-81AB-432B-8DAE-1953F412C126}" type="datetimeFigureOut">
              <a:rPr lang="en-US" smtClean="0"/>
              <a:t>7/22/2025</a:t>
            </a:fld>
            <a:endParaRPr lang="en-US" dirty="0"/>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798636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8A87A34-81AB-432B-8DAE-1953F412C126}" type="datetimeFigureOut">
              <a:rPr lang="en-US" smtClean="0"/>
              <a:t>7/22/2025</a:t>
            </a:fld>
            <a:endParaRPr lang="en-US" dirty="0"/>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153415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48A87A34-81AB-432B-8DAE-1953F412C126}" type="datetimeFigureOut">
              <a:rPr lang="en-US" smtClean="0"/>
              <a:t>7/22/2025</a:t>
            </a:fld>
            <a:endParaRPr lang="en-US" dirty="0"/>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329824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7/22/2025</a:t>
            </a:fld>
            <a:endParaRPr lang="en-US" dirty="0"/>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115503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48A87A34-81AB-432B-8DAE-1953F412C126}" type="datetimeFigureOut">
              <a:rPr lang="en-US" smtClean="0"/>
              <a:t>7/22/2025</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2475604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7/22/2025</a:t>
            </a:fld>
            <a:endParaRPr lang="en-US" dirty="0"/>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402417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48A87A34-81AB-432B-8DAE-1953F412C126}" type="datetimeFigureOut">
              <a:rPr lang="en-US" smtClean="0"/>
              <a:pPr/>
              <a:t>7/22/2025</a:t>
            </a:fld>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6D22F896-40B5-4ADD-8801-0D06FADFA095}" type="slidenum">
              <a:rPr lang="en-US" smtClean="0"/>
              <a:pPr/>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12204877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hyperlink" Target="https://github.com/chandramani21/Employee_salary_prediction.git" TargetMode="External"/><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734415-718B-F770-555F-CA1B302A5B8F}"/>
              </a:ext>
            </a:extLst>
          </p:cNvPr>
          <p:cNvSpPr>
            <a:spLocks noGrp="1"/>
          </p:cNvSpPr>
          <p:nvPr>
            <p:ph type="ctrTitle"/>
          </p:nvPr>
        </p:nvSpPr>
        <p:spPr>
          <a:xfrm>
            <a:off x="2417779" y="802298"/>
            <a:ext cx="8637073" cy="2000537"/>
          </a:xfrm>
        </p:spPr>
        <p:txBody>
          <a:bodyPr>
            <a:normAutofit/>
          </a:bodyPr>
          <a:lstStyle/>
          <a:p>
            <a:pPr algn="ctr"/>
            <a:r>
              <a:rPr lang="en-US" sz="2800" dirty="0">
                <a:latin typeface="Arial Black" panose="020B0A04020102020204" pitchFamily="34" charset="0"/>
                <a:cs typeface="Arial" panose="020B0604020202020204" pitchFamily="34" charset="0"/>
              </a:rPr>
              <a:t>Employee Salary prediction</a:t>
            </a:r>
            <a:br>
              <a:rPr lang="en-US" sz="2800" dirty="0">
                <a:latin typeface="Arial Black" panose="020B0A04020102020204" pitchFamily="34" charset="0"/>
                <a:cs typeface="Arial" panose="020B0604020202020204" pitchFamily="34" charset="0"/>
              </a:rPr>
            </a:br>
            <a:r>
              <a:rPr lang="en-US" sz="2800" dirty="0">
                <a:latin typeface="Arial Black" panose="020B0A04020102020204" pitchFamily="34" charset="0"/>
                <a:cs typeface="Arial" panose="020B0604020202020204" pitchFamily="34" charset="0"/>
              </a:rPr>
              <a:t>using linear regression</a:t>
            </a:r>
          </a:p>
        </p:txBody>
      </p:sp>
      <p:sp>
        <p:nvSpPr>
          <p:cNvPr id="3" name="Subtitle 2">
            <a:extLst>
              <a:ext uri="{FF2B5EF4-FFF2-40B4-BE49-F238E27FC236}">
                <a16:creationId xmlns:a16="http://schemas.microsoft.com/office/drawing/2014/main" id="{51BBC698-E749-99AD-4660-EA6FE8D3E70E}"/>
              </a:ext>
            </a:extLst>
          </p:cNvPr>
          <p:cNvSpPr>
            <a:spLocks noGrp="1"/>
          </p:cNvSpPr>
          <p:nvPr>
            <p:ph type="subTitle" idx="1"/>
          </p:nvPr>
        </p:nvSpPr>
        <p:spPr>
          <a:xfrm>
            <a:off x="2417780" y="3048000"/>
            <a:ext cx="8637072" cy="1772478"/>
          </a:xfrm>
        </p:spPr>
        <p:txBody>
          <a:bodyPr>
            <a:normAutofit/>
          </a:bodyPr>
          <a:lstStyle/>
          <a:p>
            <a:pPr algn="ctr"/>
            <a:r>
              <a:rPr lang="en-US" sz="1800" dirty="0">
                <a:latin typeface="Aparajita" panose="02020603050405020304" pitchFamily="18" charset="0"/>
                <a:cs typeface="Aparajita" panose="02020603050405020304" pitchFamily="18" charset="0"/>
              </a:rPr>
              <a:t>Presented by</a:t>
            </a:r>
          </a:p>
          <a:p>
            <a:pPr algn="ctr"/>
            <a:r>
              <a:rPr lang="en-US" sz="1800" dirty="0">
                <a:latin typeface="Aparajita" panose="02020603050405020304" pitchFamily="18" charset="0"/>
                <a:cs typeface="Aparajita" panose="02020603050405020304" pitchFamily="18" charset="0"/>
              </a:rPr>
              <a:t>Name - Chandramani kumari</a:t>
            </a:r>
          </a:p>
          <a:p>
            <a:pPr algn="ctr"/>
            <a:r>
              <a:rPr lang="en-US" sz="1800" dirty="0">
                <a:latin typeface="Aparajita" panose="02020603050405020304" pitchFamily="18" charset="0"/>
                <a:cs typeface="Aparajita" panose="02020603050405020304" pitchFamily="18" charset="0"/>
              </a:rPr>
              <a:t>College name – k.k. college of engineering &amp; management</a:t>
            </a:r>
          </a:p>
          <a:p>
            <a:pPr algn="ctr"/>
            <a:r>
              <a:rPr lang="en-US" sz="1800" dirty="0">
                <a:latin typeface="Aparajita" panose="02020603050405020304" pitchFamily="18" charset="0"/>
                <a:cs typeface="Aparajita" panose="02020603050405020304" pitchFamily="18" charset="0"/>
              </a:rPr>
              <a:t>Department – computer science &amp; Engineering</a:t>
            </a:r>
          </a:p>
          <a:p>
            <a:endParaRPr lang="en-US" dirty="0"/>
          </a:p>
        </p:txBody>
      </p:sp>
    </p:spTree>
    <p:extLst>
      <p:ext uri="{BB962C8B-B14F-4D97-AF65-F5344CB8AC3E}">
        <p14:creationId xmlns:p14="http://schemas.microsoft.com/office/powerpoint/2010/main" val="27965884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359383-B7A8-07C3-FC73-1F486B297145}"/>
              </a:ext>
            </a:extLst>
          </p:cNvPr>
          <p:cNvSpPr>
            <a:spLocks noGrp="1"/>
          </p:cNvSpPr>
          <p:nvPr>
            <p:ph type="title"/>
          </p:nvPr>
        </p:nvSpPr>
        <p:spPr/>
        <p:txBody>
          <a:bodyPr/>
          <a:lstStyle/>
          <a:p>
            <a:r>
              <a:rPr lang="en-US"/>
              <a:t> Algorithm &amp; Deployment</a:t>
            </a:r>
          </a:p>
        </p:txBody>
      </p:sp>
      <p:pic>
        <p:nvPicPr>
          <p:cNvPr id="5" name="Content Placeholder 4">
            <a:extLst>
              <a:ext uri="{FF2B5EF4-FFF2-40B4-BE49-F238E27FC236}">
                <a16:creationId xmlns:a16="http://schemas.microsoft.com/office/drawing/2014/main" id="{09918087-E0DF-CA0D-0E07-CAD65D174EB9}"/>
              </a:ext>
            </a:extLst>
          </p:cNvPr>
          <p:cNvPicPr>
            <a:picLocks noGrp="1" noChangeAspect="1"/>
          </p:cNvPicPr>
          <p:nvPr>
            <p:ph idx="1"/>
          </p:nvPr>
        </p:nvPicPr>
        <p:blipFill>
          <a:blip r:embed="rId2"/>
          <a:stretch>
            <a:fillRect/>
          </a:stretch>
        </p:blipFill>
        <p:spPr>
          <a:xfrm>
            <a:off x="581193" y="2026763"/>
            <a:ext cx="5678206" cy="3968684"/>
          </a:xfrm>
        </p:spPr>
      </p:pic>
      <p:pic>
        <p:nvPicPr>
          <p:cNvPr id="6" name="Content Placeholder 4">
            <a:extLst>
              <a:ext uri="{FF2B5EF4-FFF2-40B4-BE49-F238E27FC236}">
                <a16:creationId xmlns:a16="http://schemas.microsoft.com/office/drawing/2014/main" id="{03793609-8756-E6C3-CE6A-1D79672ACFAA}"/>
              </a:ext>
            </a:extLst>
          </p:cNvPr>
          <p:cNvPicPr>
            <a:picLocks noChangeAspect="1"/>
          </p:cNvPicPr>
          <p:nvPr/>
        </p:nvPicPr>
        <p:blipFill>
          <a:blip r:embed="rId3"/>
          <a:stretch>
            <a:fillRect/>
          </a:stretch>
        </p:blipFill>
        <p:spPr>
          <a:xfrm>
            <a:off x="6623902" y="2154648"/>
            <a:ext cx="5228985" cy="3840799"/>
          </a:xfrm>
          <a:prstGeom prst="rect">
            <a:avLst/>
          </a:prstGeom>
        </p:spPr>
      </p:pic>
      <p:sp>
        <p:nvSpPr>
          <p:cNvPr id="8" name="TextBox 7">
            <a:extLst>
              <a:ext uri="{FF2B5EF4-FFF2-40B4-BE49-F238E27FC236}">
                <a16:creationId xmlns:a16="http://schemas.microsoft.com/office/drawing/2014/main" id="{2C0905D0-761C-3791-5F4D-BC39BE37CAB8}"/>
              </a:ext>
            </a:extLst>
          </p:cNvPr>
          <p:cNvSpPr txBox="1"/>
          <p:nvPr/>
        </p:nvSpPr>
        <p:spPr>
          <a:xfrm>
            <a:off x="581192" y="1508884"/>
            <a:ext cx="6094428" cy="369332"/>
          </a:xfrm>
          <a:prstGeom prst="rect">
            <a:avLst/>
          </a:prstGeom>
          <a:noFill/>
        </p:spPr>
        <p:txBody>
          <a:bodyPr wrap="square">
            <a:spAutoFit/>
          </a:bodyPr>
          <a:lstStyle/>
          <a:p>
            <a:r>
              <a:rPr lang="en-US" sz="1800" b="1" dirty="0">
                <a:latin typeface="Arial Narrow" panose="020B0606020202030204" pitchFamily="34" charset="0"/>
                <a:cs typeface="Arial" panose="020B0604020202020204" pitchFamily="34" charset="0"/>
              </a:rPr>
              <a:t>Import </a:t>
            </a:r>
            <a:r>
              <a:rPr lang="en-US" b="1" dirty="0">
                <a:latin typeface="Arial Narrow" panose="020B0606020202030204" pitchFamily="34" charset="0"/>
                <a:cs typeface="Arial" panose="020B0604020202020204" pitchFamily="34" charset="0"/>
              </a:rPr>
              <a:t>the required </a:t>
            </a:r>
            <a:r>
              <a:rPr lang="en-US" sz="1800" b="1" dirty="0">
                <a:latin typeface="Arial Narrow" panose="020B0606020202030204" pitchFamily="34" charset="0"/>
                <a:cs typeface="Arial" panose="020B0604020202020204" pitchFamily="34" charset="0"/>
              </a:rPr>
              <a:t>Librar</a:t>
            </a:r>
            <a:r>
              <a:rPr lang="en-US" b="1" dirty="0">
                <a:latin typeface="Arial Narrow" panose="020B0606020202030204" pitchFamily="34" charset="0"/>
                <a:cs typeface="Arial" panose="020B0604020202020204" pitchFamily="34" charset="0"/>
              </a:rPr>
              <a:t>ies</a:t>
            </a:r>
            <a:endParaRPr lang="en-US" dirty="0"/>
          </a:p>
        </p:txBody>
      </p:sp>
      <p:sp>
        <p:nvSpPr>
          <p:cNvPr id="10" name="TextBox 9">
            <a:extLst>
              <a:ext uri="{FF2B5EF4-FFF2-40B4-BE49-F238E27FC236}">
                <a16:creationId xmlns:a16="http://schemas.microsoft.com/office/drawing/2014/main" id="{04AC7CEB-EF0C-801D-9126-C9DBB5353B9B}"/>
              </a:ext>
            </a:extLst>
          </p:cNvPr>
          <p:cNvSpPr txBox="1"/>
          <p:nvPr/>
        </p:nvSpPr>
        <p:spPr>
          <a:xfrm>
            <a:off x="6544559" y="1508884"/>
            <a:ext cx="6094428" cy="369332"/>
          </a:xfrm>
          <a:prstGeom prst="rect">
            <a:avLst/>
          </a:prstGeom>
          <a:noFill/>
        </p:spPr>
        <p:txBody>
          <a:bodyPr wrap="square">
            <a:spAutoFit/>
          </a:bodyPr>
          <a:lstStyle/>
          <a:p>
            <a:r>
              <a:rPr lang="en-US" sz="1800" b="1" dirty="0"/>
              <a:t>Initialise and print the Dataset</a:t>
            </a:r>
            <a:endParaRPr lang="en-US" sz="1600" dirty="0"/>
          </a:p>
        </p:txBody>
      </p:sp>
    </p:spTree>
    <p:extLst>
      <p:ext uri="{BB962C8B-B14F-4D97-AF65-F5344CB8AC3E}">
        <p14:creationId xmlns:p14="http://schemas.microsoft.com/office/powerpoint/2010/main" val="1202298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189FF7-1CB2-5972-B1AC-B3BBBFE69AA5}"/>
              </a:ext>
            </a:extLst>
          </p:cNvPr>
          <p:cNvSpPr>
            <a:spLocks noGrp="1"/>
          </p:cNvSpPr>
          <p:nvPr>
            <p:ph type="title"/>
          </p:nvPr>
        </p:nvSpPr>
        <p:spPr/>
        <p:txBody>
          <a:bodyPr>
            <a:normAutofit fontScale="90000"/>
          </a:bodyPr>
          <a:lstStyle/>
          <a:p>
            <a:r>
              <a:rPr lang="en-US" dirty="0">
                <a:latin typeface="Arial Black" panose="020B0A04020102020204" pitchFamily="34" charset="0"/>
              </a:rPr>
              <a:t>Algorithm &amp; deployment</a:t>
            </a:r>
            <a:endParaRPr lang="en-US" dirty="0"/>
          </a:p>
        </p:txBody>
      </p:sp>
      <p:sp>
        <p:nvSpPr>
          <p:cNvPr id="3" name="Content Placeholder 2">
            <a:extLst>
              <a:ext uri="{FF2B5EF4-FFF2-40B4-BE49-F238E27FC236}">
                <a16:creationId xmlns:a16="http://schemas.microsoft.com/office/drawing/2014/main" id="{4CA2DBBC-A1F9-6309-ADBE-89EE63C4FB68}"/>
              </a:ext>
            </a:extLst>
          </p:cNvPr>
          <p:cNvSpPr>
            <a:spLocks noGrp="1"/>
          </p:cNvSpPr>
          <p:nvPr>
            <p:ph sz="half" idx="1"/>
          </p:nvPr>
        </p:nvSpPr>
        <p:spPr>
          <a:xfrm>
            <a:off x="581193" y="1391481"/>
            <a:ext cx="4916093" cy="1700062"/>
          </a:xfrm>
        </p:spPr>
        <p:txBody>
          <a:bodyPr>
            <a:normAutofit/>
          </a:bodyPr>
          <a:lstStyle/>
          <a:p>
            <a:r>
              <a:rPr lang="en-US" sz="1600" b="1" dirty="0"/>
              <a:t>Select all the row and column 1 from the dataset to “x”</a:t>
            </a:r>
          </a:p>
          <a:p>
            <a:endParaRPr lang="en-US" sz="1600" dirty="0"/>
          </a:p>
          <a:p>
            <a:endParaRPr lang="en-US" sz="1600" b="1" u="sng" dirty="0"/>
          </a:p>
          <a:p>
            <a:endParaRPr lang="en-US" dirty="0"/>
          </a:p>
        </p:txBody>
      </p:sp>
      <p:sp>
        <p:nvSpPr>
          <p:cNvPr id="9" name="Content Placeholder 8">
            <a:extLst>
              <a:ext uri="{FF2B5EF4-FFF2-40B4-BE49-F238E27FC236}">
                <a16:creationId xmlns:a16="http://schemas.microsoft.com/office/drawing/2014/main" id="{B6BD71CA-6DA3-66DC-8746-28E126D90824}"/>
              </a:ext>
            </a:extLst>
          </p:cNvPr>
          <p:cNvSpPr>
            <a:spLocks noGrp="1"/>
          </p:cNvSpPr>
          <p:nvPr>
            <p:ph sz="half" idx="2"/>
          </p:nvPr>
        </p:nvSpPr>
        <p:spPr>
          <a:xfrm>
            <a:off x="6416038" y="1222513"/>
            <a:ext cx="5194769" cy="818321"/>
          </a:xfrm>
        </p:spPr>
        <p:txBody>
          <a:bodyPr/>
          <a:lstStyle/>
          <a:p>
            <a:r>
              <a:rPr lang="en-US" b="1" dirty="0"/>
              <a:t>Check null values</a:t>
            </a:r>
          </a:p>
        </p:txBody>
      </p:sp>
      <p:pic>
        <p:nvPicPr>
          <p:cNvPr id="11" name="Picture 10">
            <a:extLst>
              <a:ext uri="{FF2B5EF4-FFF2-40B4-BE49-F238E27FC236}">
                <a16:creationId xmlns:a16="http://schemas.microsoft.com/office/drawing/2014/main" id="{A28F9DE8-86E8-586C-4F4B-04AC4AB51E76}"/>
              </a:ext>
            </a:extLst>
          </p:cNvPr>
          <p:cNvPicPr>
            <a:picLocks noChangeAspect="1"/>
          </p:cNvPicPr>
          <p:nvPr/>
        </p:nvPicPr>
        <p:blipFill>
          <a:blip r:embed="rId2"/>
          <a:stretch>
            <a:fillRect/>
          </a:stretch>
        </p:blipFill>
        <p:spPr>
          <a:xfrm>
            <a:off x="305541" y="2124874"/>
            <a:ext cx="5888430" cy="3823431"/>
          </a:xfrm>
          <a:prstGeom prst="rect">
            <a:avLst/>
          </a:prstGeom>
        </p:spPr>
      </p:pic>
      <p:pic>
        <p:nvPicPr>
          <p:cNvPr id="13" name="Picture 12">
            <a:extLst>
              <a:ext uri="{FF2B5EF4-FFF2-40B4-BE49-F238E27FC236}">
                <a16:creationId xmlns:a16="http://schemas.microsoft.com/office/drawing/2014/main" id="{AC6CEA05-1727-9839-1AFC-BDCCDFD86FFA}"/>
              </a:ext>
            </a:extLst>
          </p:cNvPr>
          <p:cNvPicPr>
            <a:picLocks noChangeAspect="1"/>
          </p:cNvPicPr>
          <p:nvPr/>
        </p:nvPicPr>
        <p:blipFill>
          <a:blip r:embed="rId3"/>
          <a:stretch>
            <a:fillRect/>
          </a:stretch>
        </p:blipFill>
        <p:spPr>
          <a:xfrm>
            <a:off x="6193971" y="2124874"/>
            <a:ext cx="5519058" cy="4069073"/>
          </a:xfrm>
          <a:prstGeom prst="rect">
            <a:avLst/>
          </a:prstGeom>
        </p:spPr>
      </p:pic>
    </p:spTree>
    <p:extLst>
      <p:ext uri="{BB962C8B-B14F-4D97-AF65-F5344CB8AC3E}">
        <p14:creationId xmlns:p14="http://schemas.microsoft.com/office/powerpoint/2010/main" val="28410600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FB7E99-4CDB-E18D-8FBE-4ECD347A516F}"/>
              </a:ext>
            </a:extLst>
          </p:cNvPr>
          <p:cNvSpPr>
            <a:spLocks noGrp="1"/>
          </p:cNvSpPr>
          <p:nvPr>
            <p:ph type="title"/>
          </p:nvPr>
        </p:nvSpPr>
        <p:spPr/>
        <p:txBody>
          <a:bodyPr/>
          <a:lstStyle/>
          <a:p>
            <a:r>
              <a:rPr lang="en-US">
                <a:latin typeface="Arial Black" panose="020B0A04020102020204" pitchFamily="34" charset="0"/>
              </a:rPr>
              <a:t>Algorithm &amp; deployment</a:t>
            </a:r>
            <a:endParaRPr lang="en-US" dirty="0"/>
          </a:p>
        </p:txBody>
      </p:sp>
      <p:pic>
        <p:nvPicPr>
          <p:cNvPr id="5" name="Content Placeholder 4">
            <a:extLst>
              <a:ext uri="{FF2B5EF4-FFF2-40B4-BE49-F238E27FC236}">
                <a16:creationId xmlns:a16="http://schemas.microsoft.com/office/drawing/2014/main" id="{179D38DD-8D01-38F8-9239-1E0BCEBFBECF}"/>
              </a:ext>
            </a:extLst>
          </p:cNvPr>
          <p:cNvPicPr>
            <a:picLocks noGrp="1" noChangeAspect="1"/>
          </p:cNvPicPr>
          <p:nvPr>
            <p:ph idx="1"/>
          </p:nvPr>
        </p:nvPicPr>
        <p:blipFill>
          <a:blip r:embed="rId2"/>
          <a:stretch>
            <a:fillRect/>
          </a:stretch>
        </p:blipFill>
        <p:spPr>
          <a:xfrm>
            <a:off x="581192" y="2096049"/>
            <a:ext cx="2806844" cy="2959252"/>
          </a:xfrm>
        </p:spPr>
      </p:pic>
      <p:pic>
        <p:nvPicPr>
          <p:cNvPr id="7" name="Picture 6">
            <a:extLst>
              <a:ext uri="{FF2B5EF4-FFF2-40B4-BE49-F238E27FC236}">
                <a16:creationId xmlns:a16="http://schemas.microsoft.com/office/drawing/2014/main" id="{732892FE-81B0-3FE4-3CDB-9F99F7A5B752}"/>
              </a:ext>
            </a:extLst>
          </p:cNvPr>
          <p:cNvPicPr>
            <a:picLocks noChangeAspect="1"/>
          </p:cNvPicPr>
          <p:nvPr/>
        </p:nvPicPr>
        <p:blipFill>
          <a:blip r:embed="rId3"/>
          <a:stretch>
            <a:fillRect/>
          </a:stretch>
        </p:blipFill>
        <p:spPr>
          <a:xfrm>
            <a:off x="3396343" y="1904436"/>
            <a:ext cx="4408714" cy="4343964"/>
          </a:xfrm>
          <a:prstGeom prst="rect">
            <a:avLst/>
          </a:prstGeom>
        </p:spPr>
      </p:pic>
      <p:pic>
        <p:nvPicPr>
          <p:cNvPr id="9" name="Picture 8">
            <a:extLst>
              <a:ext uri="{FF2B5EF4-FFF2-40B4-BE49-F238E27FC236}">
                <a16:creationId xmlns:a16="http://schemas.microsoft.com/office/drawing/2014/main" id="{102EA169-8F87-D5AB-AB7D-E41BEC6815E0}"/>
              </a:ext>
            </a:extLst>
          </p:cNvPr>
          <p:cNvPicPr>
            <a:picLocks noChangeAspect="1"/>
          </p:cNvPicPr>
          <p:nvPr/>
        </p:nvPicPr>
        <p:blipFill>
          <a:blip r:embed="rId4"/>
          <a:stretch>
            <a:fillRect/>
          </a:stretch>
        </p:blipFill>
        <p:spPr>
          <a:xfrm>
            <a:off x="7903029" y="1811880"/>
            <a:ext cx="3587934" cy="4343964"/>
          </a:xfrm>
          <a:prstGeom prst="rect">
            <a:avLst/>
          </a:prstGeom>
        </p:spPr>
      </p:pic>
      <p:sp>
        <p:nvSpPr>
          <p:cNvPr id="11" name="TextBox 10">
            <a:extLst>
              <a:ext uri="{FF2B5EF4-FFF2-40B4-BE49-F238E27FC236}">
                <a16:creationId xmlns:a16="http://schemas.microsoft.com/office/drawing/2014/main" id="{495D92C4-3457-13B3-B96D-0998B32EAD69}"/>
              </a:ext>
            </a:extLst>
          </p:cNvPr>
          <p:cNvSpPr txBox="1"/>
          <p:nvPr/>
        </p:nvSpPr>
        <p:spPr>
          <a:xfrm>
            <a:off x="581192" y="1405549"/>
            <a:ext cx="6096000" cy="369332"/>
          </a:xfrm>
          <a:prstGeom prst="rect">
            <a:avLst/>
          </a:prstGeom>
          <a:noFill/>
        </p:spPr>
        <p:txBody>
          <a:bodyPr wrap="square">
            <a:spAutoFit/>
          </a:bodyPr>
          <a:lstStyle/>
          <a:p>
            <a:r>
              <a:rPr lang="en-US" b="1" dirty="0"/>
              <a:t>Sum of null values</a:t>
            </a:r>
          </a:p>
        </p:txBody>
      </p:sp>
      <p:sp>
        <p:nvSpPr>
          <p:cNvPr id="13" name="TextBox 12">
            <a:extLst>
              <a:ext uri="{FF2B5EF4-FFF2-40B4-BE49-F238E27FC236}">
                <a16:creationId xmlns:a16="http://schemas.microsoft.com/office/drawing/2014/main" id="{2A83A5A5-FF76-8819-9C3D-2B3D1F7A4DF0}"/>
              </a:ext>
            </a:extLst>
          </p:cNvPr>
          <p:cNvSpPr txBox="1"/>
          <p:nvPr/>
        </p:nvSpPr>
        <p:spPr>
          <a:xfrm>
            <a:off x="3298372" y="1383778"/>
            <a:ext cx="6096000" cy="369332"/>
          </a:xfrm>
          <a:prstGeom prst="rect">
            <a:avLst/>
          </a:prstGeom>
          <a:noFill/>
        </p:spPr>
        <p:txBody>
          <a:bodyPr wrap="square">
            <a:spAutoFit/>
          </a:bodyPr>
          <a:lstStyle/>
          <a:p>
            <a:r>
              <a:rPr lang="en-US" b="1" dirty="0"/>
              <a:t>Print education values and job title values </a:t>
            </a:r>
          </a:p>
        </p:txBody>
      </p:sp>
      <p:sp>
        <p:nvSpPr>
          <p:cNvPr id="15" name="TextBox 14">
            <a:extLst>
              <a:ext uri="{FF2B5EF4-FFF2-40B4-BE49-F238E27FC236}">
                <a16:creationId xmlns:a16="http://schemas.microsoft.com/office/drawing/2014/main" id="{814F0A1D-1310-ACB4-7426-654460DA96B4}"/>
              </a:ext>
            </a:extLst>
          </p:cNvPr>
          <p:cNvSpPr txBox="1"/>
          <p:nvPr/>
        </p:nvSpPr>
        <p:spPr>
          <a:xfrm>
            <a:off x="7903029" y="1274775"/>
            <a:ext cx="6096000" cy="369332"/>
          </a:xfrm>
          <a:prstGeom prst="rect">
            <a:avLst/>
          </a:prstGeom>
          <a:noFill/>
        </p:spPr>
        <p:txBody>
          <a:bodyPr wrap="square">
            <a:spAutoFit/>
          </a:bodyPr>
          <a:lstStyle/>
          <a:p>
            <a:r>
              <a:rPr lang="en-US" b="1" dirty="0"/>
              <a:t>Count year of experience</a:t>
            </a:r>
          </a:p>
        </p:txBody>
      </p:sp>
    </p:spTree>
    <p:extLst>
      <p:ext uri="{BB962C8B-B14F-4D97-AF65-F5344CB8AC3E}">
        <p14:creationId xmlns:p14="http://schemas.microsoft.com/office/powerpoint/2010/main" val="20384500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EA109F2-365A-1C8A-84F8-0D2AD3BA75D3}"/>
              </a:ext>
            </a:extLst>
          </p:cNvPr>
          <p:cNvPicPr>
            <a:picLocks noChangeAspect="1"/>
          </p:cNvPicPr>
          <p:nvPr/>
        </p:nvPicPr>
        <p:blipFill>
          <a:blip r:embed="rId2"/>
          <a:stretch>
            <a:fillRect/>
          </a:stretch>
        </p:blipFill>
        <p:spPr>
          <a:xfrm>
            <a:off x="285130" y="1193478"/>
            <a:ext cx="6475668" cy="2245237"/>
          </a:xfrm>
          <a:prstGeom prst="rect">
            <a:avLst/>
          </a:prstGeom>
        </p:spPr>
      </p:pic>
      <p:sp>
        <p:nvSpPr>
          <p:cNvPr id="5" name="TextBox 4">
            <a:extLst>
              <a:ext uri="{FF2B5EF4-FFF2-40B4-BE49-F238E27FC236}">
                <a16:creationId xmlns:a16="http://schemas.microsoft.com/office/drawing/2014/main" id="{AD45774E-DA31-F7D3-6798-6A8FBCCAA8AB}"/>
              </a:ext>
            </a:extLst>
          </p:cNvPr>
          <p:cNvSpPr txBox="1"/>
          <p:nvPr/>
        </p:nvSpPr>
        <p:spPr>
          <a:xfrm>
            <a:off x="285130" y="709479"/>
            <a:ext cx="6096000" cy="369332"/>
          </a:xfrm>
          <a:prstGeom prst="rect">
            <a:avLst/>
          </a:prstGeom>
          <a:noFill/>
        </p:spPr>
        <p:txBody>
          <a:bodyPr wrap="square">
            <a:spAutoFit/>
          </a:bodyPr>
          <a:lstStyle/>
          <a:p>
            <a:r>
              <a:rPr lang="en-US" b="1" dirty="0"/>
              <a:t>Reducing job title is less than 25 counts</a:t>
            </a:r>
          </a:p>
        </p:txBody>
      </p:sp>
      <p:pic>
        <p:nvPicPr>
          <p:cNvPr id="7" name="Picture 6">
            <a:extLst>
              <a:ext uri="{FF2B5EF4-FFF2-40B4-BE49-F238E27FC236}">
                <a16:creationId xmlns:a16="http://schemas.microsoft.com/office/drawing/2014/main" id="{C5847A5F-98ED-25E2-564D-E49852E58A91}"/>
              </a:ext>
            </a:extLst>
          </p:cNvPr>
          <p:cNvPicPr>
            <a:picLocks noChangeAspect="1"/>
          </p:cNvPicPr>
          <p:nvPr/>
        </p:nvPicPr>
        <p:blipFill>
          <a:blip r:embed="rId3"/>
          <a:stretch>
            <a:fillRect/>
          </a:stretch>
        </p:blipFill>
        <p:spPr>
          <a:xfrm>
            <a:off x="285130" y="3798332"/>
            <a:ext cx="9392270" cy="2772000"/>
          </a:xfrm>
          <a:prstGeom prst="rect">
            <a:avLst/>
          </a:prstGeom>
        </p:spPr>
      </p:pic>
      <p:sp>
        <p:nvSpPr>
          <p:cNvPr id="9" name="TextBox 8">
            <a:extLst>
              <a:ext uri="{FF2B5EF4-FFF2-40B4-BE49-F238E27FC236}">
                <a16:creationId xmlns:a16="http://schemas.microsoft.com/office/drawing/2014/main" id="{5851563C-6317-0059-7DCE-B632523F926C}"/>
              </a:ext>
            </a:extLst>
          </p:cNvPr>
          <p:cNvSpPr txBox="1"/>
          <p:nvPr/>
        </p:nvSpPr>
        <p:spPr>
          <a:xfrm>
            <a:off x="285130" y="3429000"/>
            <a:ext cx="6096000" cy="369332"/>
          </a:xfrm>
          <a:prstGeom prst="rect">
            <a:avLst/>
          </a:prstGeom>
          <a:noFill/>
        </p:spPr>
        <p:txBody>
          <a:bodyPr wrap="square">
            <a:spAutoFit/>
          </a:bodyPr>
          <a:lstStyle/>
          <a:p>
            <a:r>
              <a:rPr lang="en-US" b="1" dirty="0"/>
              <a:t>Combining repeated values</a:t>
            </a:r>
          </a:p>
        </p:txBody>
      </p:sp>
    </p:spTree>
    <p:extLst>
      <p:ext uri="{BB962C8B-B14F-4D97-AF65-F5344CB8AC3E}">
        <p14:creationId xmlns:p14="http://schemas.microsoft.com/office/powerpoint/2010/main" val="11548878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38A2F8E-6979-A945-9C29-56CCF93F2F05}"/>
              </a:ext>
            </a:extLst>
          </p:cNvPr>
          <p:cNvSpPr txBox="1"/>
          <p:nvPr/>
        </p:nvSpPr>
        <p:spPr>
          <a:xfrm>
            <a:off x="402772" y="882134"/>
            <a:ext cx="6096000" cy="369332"/>
          </a:xfrm>
          <a:prstGeom prst="rect">
            <a:avLst/>
          </a:prstGeom>
          <a:noFill/>
        </p:spPr>
        <p:txBody>
          <a:bodyPr wrap="square">
            <a:spAutoFit/>
          </a:bodyPr>
          <a:lstStyle/>
          <a:p>
            <a:r>
              <a:rPr lang="en-US" b="1" dirty="0"/>
              <a:t>To convert categorical to numeric values</a:t>
            </a:r>
          </a:p>
        </p:txBody>
      </p:sp>
      <p:sp>
        <p:nvSpPr>
          <p:cNvPr id="6" name="TextBox 5">
            <a:extLst>
              <a:ext uri="{FF2B5EF4-FFF2-40B4-BE49-F238E27FC236}">
                <a16:creationId xmlns:a16="http://schemas.microsoft.com/office/drawing/2014/main" id="{0001034E-657A-EEA6-A068-BB9BFE719FFF}"/>
              </a:ext>
            </a:extLst>
          </p:cNvPr>
          <p:cNvSpPr txBox="1"/>
          <p:nvPr/>
        </p:nvSpPr>
        <p:spPr>
          <a:xfrm>
            <a:off x="6414123" y="882134"/>
            <a:ext cx="5505734" cy="369332"/>
          </a:xfrm>
          <a:prstGeom prst="rect">
            <a:avLst/>
          </a:prstGeom>
          <a:noFill/>
        </p:spPr>
        <p:txBody>
          <a:bodyPr wrap="square">
            <a:spAutoFit/>
          </a:bodyPr>
          <a:lstStyle/>
          <a:p>
            <a:r>
              <a:rPr lang="en-US" b="1" dirty="0"/>
              <a:t>Plot graph</a:t>
            </a:r>
          </a:p>
        </p:txBody>
      </p:sp>
      <p:pic>
        <p:nvPicPr>
          <p:cNvPr id="7" name="Content Placeholder 4">
            <a:extLst>
              <a:ext uri="{FF2B5EF4-FFF2-40B4-BE49-F238E27FC236}">
                <a16:creationId xmlns:a16="http://schemas.microsoft.com/office/drawing/2014/main" id="{ECC6D464-7407-B001-B0FE-AB84EF2D404F}"/>
              </a:ext>
            </a:extLst>
          </p:cNvPr>
          <p:cNvPicPr>
            <a:picLocks noChangeAspect="1"/>
          </p:cNvPicPr>
          <p:nvPr/>
        </p:nvPicPr>
        <p:blipFill>
          <a:blip r:embed="rId2"/>
          <a:stretch>
            <a:fillRect/>
          </a:stretch>
        </p:blipFill>
        <p:spPr>
          <a:xfrm>
            <a:off x="6191533" y="1586079"/>
            <a:ext cx="5505733" cy="4398084"/>
          </a:xfrm>
          <a:prstGeom prst="rect">
            <a:avLst/>
          </a:prstGeom>
        </p:spPr>
      </p:pic>
      <p:pic>
        <p:nvPicPr>
          <p:cNvPr id="13" name="Content Placeholder 4">
            <a:extLst>
              <a:ext uri="{FF2B5EF4-FFF2-40B4-BE49-F238E27FC236}">
                <a16:creationId xmlns:a16="http://schemas.microsoft.com/office/drawing/2014/main" id="{76F22BC7-7FB7-D669-4DAA-8BDA332E430C}"/>
              </a:ext>
            </a:extLst>
          </p:cNvPr>
          <p:cNvPicPr>
            <a:picLocks noChangeAspect="1"/>
          </p:cNvPicPr>
          <p:nvPr/>
        </p:nvPicPr>
        <p:blipFill>
          <a:blip r:embed="rId3"/>
          <a:stretch>
            <a:fillRect/>
          </a:stretch>
        </p:blipFill>
        <p:spPr>
          <a:xfrm>
            <a:off x="494735" y="1687286"/>
            <a:ext cx="5505733" cy="4398085"/>
          </a:xfrm>
          <a:prstGeom prst="rect">
            <a:avLst/>
          </a:prstGeom>
        </p:spPr>
      </p:pic>
    </p:spTree>
    <p:extLst>
      <p:ext uri="{BB962C8B-B14F-4D97-AF65-F5344CB8AC3E}">
        <p14:creationId xmlns:p14="http://schemas.microsoft.com/office/powerpoint/2010/main" val="30609349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20">
            <a:extLst>
              <a:ext uri="{FF2B5EF4-FFF2-40B4-BE49-F238E27FC236}">
                <a16:creationId xmlns:a16="http://schemas.microsoft.com/office/drawing/2014/main" id="{6626319A-7C2D-7462-C437-406A1A4932AF}"/>
              </a:ext>
            </a:extLst>
          </p:cNvPr>
          <p:cNvPicPr>
            <a:picLocks noChangeAspect="1"/>
          </p:cNvPicPr>
          <p:nvPr/>
        </p:nvPicPr>
        <p:blipFill>
          <a:blip r:embed="rId2"/>
          <a:stretch>
            <a:fillRect/>
          </a:stretch>
        </p:blipFill>
        <p:spPr>
          <a:xfrm>
            <a:off x="581192" y="1780278"/>
            <a:ext cx="5299235" cy="4419983"/>
          </a:xfrm>
          <a:prstGeom prst="rect">
            <a:avLst/>
          </a:prstGeom>
        </p:spPr>
      </p:pic>
      <p:pic>
        <p:nvPicPr>
          <p:cNvPr id="25" name="Content Placeholder 24">
            <a:extLst>
              <a:ext uri="{FF2B5EF4-FFF2-40B4-BE49-F238E27FC236}">
                <a16:creationId xmlns:a16="http://schemas.microsoft.com/office/drawing/2014/main" id="{F83554C7-1A1D-DCCF-6770-28E3AD3BCB0B}"/>
              </a:ext>
            </a:extLst>
          </p:cNvPr>
          <p:cNvPicPr>
            <a:picLocks noChangeAspect="1"/>
          </p:cNvPicPr>
          <p:nvPr/>
        </p:nvPicPr>
        <p:blipFill>
          <a:blip r:embed="rId3"/>
          <a:stretch>
            <a:fillRect/>
          </a:stretch>
        </p:blipFill>
        <p:spPr>
          <a:xfrm>
            <a:off x="6096000" y="1780278"/>
            <a:ext cx="5514808" cy="4328535"/>
          </a:xfrm>
          <a:prstGeom prst="rect">
            <a:avLst/>
          </a:prstGeom>
        </p:spPr>
      </p:pic>
      <p:sp>
        <p:nvSpPr>
          <p:cNvPr id="3" name="TextBox 2">
            <a:extLst>
              <a:ext uri="{FF2B5EF4-FFF2-40B4-BE49-F238E27FC236}">
                <a16:creationId xmlns:a16="http://schemas.microsoft.com/office/drawing/2014/main" id="{94A0AC2E-631E-B4D3-E74C-187627BFA069}"/>
              </a:ext>
            </a:extLst>
          </p:cNvPr>
          <p:cNvSpPr txBox="1"/>
          <p:nvPr/>
        </p:nvSpPr>
        <p:spPr>
          <a:xfrm>
            <a:off x="879049" y="1144513"/>
            <a:ext cx="6094428" cy="369332"/>
          </a:xfrm>
          <a:prstGeom prst="rect">
            <a:avLst/>
          </a:prstGeom>
          <a:noFill/>
        </p:spPr>
        <p:txBody>
          <a:bodyPr wrap="square">
            <a:spAutoFit/>
          </a:bodyPr>
          <a:lstStyle/>
          <a:p>
            <a:r>
              <a:rPr lang="en-US" b="1" u="sng" dirty="0"/>
              <a:t>Predict Salary</a:t>
            </a:r>
          </a:p>
        </p:txBody>
      </p:sp>
      <p:sp>
        <p:nvSpPr>
          <p:cNvPr id="5" name="TextBox 4">
            <a:extLst>
              <a:ext uri="{FF2B5EF4-FFF2-40B4-BE49-F238E27FC236}">
                <a16:creationId xmlns:a16="http://schemas.microsoft.com/office/drawing/2014/main" id="{09AD8E86-1CDB-BE26-1D16-E6E191B0CAE3}"/>
              </a:ext>
            </a:extLst>
          </p:cNvPr>
          <p:cNvSpPr txBox="1"/>
          <p:nvPr/>
        </p:nvSpPr>
        <p:spPr>
          <a:xfrm>
            <a:off x="6308889" y="1144513"/>
            <a:ext cx="6094428" cy="369332"/>
          </a:xfrm>
          <a:prstGeom prst="rect">
            <a:avLst/>
          </a:prstGeom>
          <a:noFill/>
        </p:spPr>
        <p:txBody>
          <a:bodyPr wrap="square">
            <a:spAutoFit/>
          </a:bodyPr>
          <a:lstStyle/>
          <a:p>
            <a:r>
              <a:rPr lang="en-US" b="1" u="sng" dirty="0"/>
              <a:t>Drop Salary</a:t>
            </a:r>
          </a:p>
        </p:txBody>
      </p:sp>
    </p:spTree>
    <p:extLst>
      <p:ext uri="{BB962C8B-B14F-4D97-AF65-F5344CB8AC3E}">
        <p14:creationId xmlns:p14="http://schemas.microsoft.com/office/powerpoint/2010/main" val="3397831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96B6154-2BC2-B0D8-456B-474701F20828}"/>
              </a:ext>
            </a:extLst>
          </p:cNvPr>
          <p:cNvPicPr>
            <a:picLocks noChangeAspect="1"/>
          </p:cNvPicPr>
          <p:nvPr/>
        </p:nvPicPr>
        <p:blipFill>
          <a:blip r:embed="rId2"/>
          <a:stretch>
            <a:fillRect/>
          </a:stretch>
        </p:blipFill>
        <p:spPr>
          <a:xfrm>
            <a:off x="711425" y="1540949"/>
            <a:ext cx="5075360" cy="4054191"/>
          </a:xfrm>
          <a:prstGeom prst="rect">
            <a:avLst/>
          </a:prstGeom>
        </p:spPr>
      </p:pic>
      <p:pic>
        <p:nvPicPr>
          <p:cNvPr id="5" name="Picture 4">
            <a:extLst>
              <a:ext uri="{FF2B5EF4-FFF2-40B4-BE49-F238E27FC236}">
                <a16:creationId xmlns:a16="http://schemas.microsoft.com/office/drawing/2014/main" id="{9E081212-D9CB-8DF6-F0E9-C51037B84343}"/>
              </a:ext>
            </a:extLst>
          </p:cNvPr>
          <p:cNvPicPr>
            <a:picLocks noChangeAspect="1"/>
          </p:cNvPicPr>
          <p:nvPr/>
        </p:nvPicPr>
        <p:blipFill>
          <a:blip r:embed="rId3"/>
          <a:stretch>
            <a:fillRect/>
          </a:stretch>
        </p:blipFill>
        <p:spPr>
          <a:xfrm>
            <a:off x="6183984" y="1540949"/>
            <a:ext cx="5618375" cy="4419983"/>
          </a:xfrm>
          <a:prstGeom prst="rect">
            <a:avLst/>
          </a:prstGeom>
        </p:spPr>
      </p:pic>
      <p:sp>
        <p:nvSpPr>
          <p:cNvPr id="7" name="TextBox 6">
            <a:extLst>
              <a:ext uri="{FF2B5EF4-FFF2-40B4-BE49-F238E27FC236}">
                <a16:creationId xmlns:a16="http://schemas.microsoft.com/office/drawing/2014/main" id="{D1C67788-C42B-3F41-56EA-AB1347C98370}"/>
              </a:ext>
            </a:extLst>
          </p:cNvPr>
          <p:cNvSpPr txBox="1"/>
          <p:nvPr/>
        </p:nvSpPr>
        <p:spPr>
          <a:xfrm>
            <a:off x="850770" y="984257"/>
            <a:ext cx="6094428" cy="369332"/>
          </a:xfrm>
          <a:prstGeom prst="rect">
            <a:avLst/>
          </a:prstGeom>
          <a:noFill/>
        </p:spPr>
        <p:txBody>
          <a:bodyPr wrap="square">
            <a:spAutoFit/>
          </a:bodyPr>
          <a:lstStyle/>
          <a:p>
            <a:r>
              <a:rPr lang="en-US" b="1" u="sng" dirty="0"/>
              <a:t>Create Models</a:t>
            </a:r>
          </a:p>
        </p:txBody>
      </p:sp>
      <p:sp>
        <p:nvSpPr>
          <p:cNvPr id="9" name="TextBox 8">
            <a:extLst>
              <a:ext uri="{FF2B5EF4-FFF2-40B4-BE49-F238E27FC236}">
                <a16:creationId xmlns:a16="http://schemas.microsoft.com/office/drawing/2014/main" id="{D1DAA704-66B3-993F-EC7A-6B9D8F5FDCAE}"/>
              </a:ext>
            </a:extLst>
          </p:cNvPr>
          <p:cNvSpPr txBox="1"/>
          <p:nvPr/>
        </p:nvSpPr>
        <p:spPr>
          <a:xfrm>
            <a:off x="6438508" y="897068"/>
            <a:ext cx="6094428" cy="369332"/>
          </a:xfrm>
          <a:prstGeom prst="rect">
            <a:avLst/>
          </a:prstGeom>
          <a:noFill/>
        </p:spPr>
        <p:txBody>
          <a:bodyPr wrap="square">
            <a:spAutoFit/>
          </a:bodyPr>
          <a:lstStyle/>
          <a:p>
            <a:r>
              <a:rPr lang="en-US" b="1" u="sng" dirty="0"/>
              <a:t>Order of Best Model</a:t>
            </a:r>
          </a:p>
        </p:txBody>
      </p:sp>
    </p:spTree>
    <p:extLst>
      <p:ext uri="{BB962C8B-B14F-4D97-AF65-F5344CB8AC3E}">
        <p14:creationId xmlns:p14="http://schemas.microsoft.com/office/powerpoint/2010/main" val="7892824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408AB81-3D89-470C-C9AF-2026A8A65FC4}"/>
              </a:ext>
            </a:extLst>
          </p:cNvPr>
          <p:cNvPicPr>
            <a:picLocks noChangeAspect="1"/>
          </p:cNvPicPr>
          <p:nvPr/>
        </p:nvPicPr>
        <p:blipFill>
          <a:blip r:embed="rId2"/>
          <a:stretch>
            <a:fillRect/>
          </a:stretch>
        </p:blipFill>
        <p:spPr>
          <a:xfrm>
            <a:off x="1706499" y="1187778"/>
            <a:ext cx="8779001" cy="5243984"/>
          </a:xfrm>
          <a:prstGeom prst="rect">
            <a:avLst/>
          </a:prstGeom>
        </p:spPr>
      </p:pic>
      <p:sp>
        <p:nvSpPr>
          <p:cNvPr id="5" name="TextBox 4">
            <a:extLst>
              <a:ext uri="{FF2B5EF4-FFF2-40B4-BE49-F238E27FC236}">
                <a16:creationId xmlns:a16="http://schemas.microsoft.com/office/drawing/2014/main" id="{41F5113C-A9EC-F468-C869-34CA55CE0AEF}"/>
              </a:ext>
            </a:extLst>
          </p:cNvPr>
          <p:cNvSpPr txBox="1"/>
          <p:nvPr/>
        </p:nvSpPr>
        <p:spPr>
          <a:xfrm>
            <a:off x="2123388" y="721821"/>
            <a:ext cx="6094428" cy="369332"/>
          </a:xfrm>
          <a:prstGeom prst="rect">
            <a:avLst/>
          </a:prstGeom>
          <a:noFill/>
        </p:spPr>
        <p:txBody>
          <a:bodyPr wrap="square">
            <a:spAutoFit/>
          </a:bodyPr>
          <a:lstStyle/>
          <a:p>
            <a:r>
              <a:rPr lang="en-US" dirty="0"/>
              <a:t>Linear Regression Model</a:t>
            </a:r>
          </a:p>
        </p:txBody>
      </p:sp>
    </p:spTree>
    <p:extLst>
      <p:ext uri="{BB962C8B-B14F-4D97-AF65-F5344CB8AC3E}">
        <p14:creationId xmlns:p14="http://schemas.microsoft.com/office/powerpoint/2010/main" val="41620084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99DA86B-1B57-0349-B019-1B4711C81E56}"/>
              </a:ext>
            </a:extLst>
          </p:cNvPr>
          <p:cNvPicPr>
            <a:picLocks noChangeAspect="1"/>
          </p:cNvPicPr>
          <p:nvPr/>
        </p:nvPicPr>
        <p:blipFill>
          <a:blip r:embed="rId2"/>
          <a:stretch>
            <a:fillRect/>
          </a:stretch>
        </p:blipFill>
        <p:spPr>
          <a:xfrm>
            <a:off x="754144" y="1234911"/>
            <a:ext cx="4759604" cy="5166986"/>
          </a:xfrm>
          <a:prstGeom prst="rect">
            <a:avLst/>
          </a:prstGeom>
        </p:spPr>
      </p:pic>
      <p:pic>
        <p:nvPicPr>
          <p:cNvPr id="5" name="Picture 4">
            <a:extLst>
              <a:ext uri="{FF2B5EF4-FFF2-40B4-BE49-F238E27FC236}">
                <a16:creationId xmlns:a16="http://schemas.microsoft.com/office/drawing/2014/main" id="{4CE5CB21-0D6F-FB79-31E2-BFB29CF6F848}"/>
              </a:ext>
            </a:extLst>
          </p:cNvPr>
          <p:cNvPicPr>
            <a:picLocks noChangeAspect="1"/>
          </p:cNvPicPr>
          <p:nvPr/>
        </p:nvPicPr>
        <p:blipFill>
          <a:blip r:embed="rId3"/>
          <a:stretch>
            <a:fillRect/>
          </a:stretch>
        </p:blipFill>
        <p:spPr>
          <a:xfrm>
            <a:off x="5692858" y="2304952"/>
            <a:ext cx="5572174" cy="2248095"/>
          </a:xfrm>
          <a:prstGeom prst="rect">
            <a:avLst/>
          </a:prstGeom>
        </p:spPr>
      </p:pic>
      <p:sp>
        <p:nvSpPr>
          <p:cNvPr id="7" name="TextBox 6">
            <a:extLst>
              <a:ext uri="{FF2B5EF4-FFF2-40B4-BE49-F238E27FC236}">
                <a16:creationId xmlns:a16="http://schemas.microsoft.com/office/drawing/2014/main" id="{0E36A5E8-D0B3-7C49-5F40-44321F541D77}"/>
              </a:ext>
            </a:extLst>
          </p:cNvPr>
          <p:cNvSpPr txBox="1"/>
          <p:nvPr/>
        </p:nvSpPr>
        <p:spPr>
          <a:xfrm>
            <a:off x="2943520" y="758014"/>
            <a:ext cx="6094428" cy="369332"/>
          </a:xfrm>
          <a:prstGeom prst="rect">
            <a:avLst/>
          </a:prstGeom>
          <a:noFill/>
        </p:spPr>
        <p:txBody>
          <a:bodyPr wrap="square">
            <a:spAutoFit/>
          </a:bodyPr>
          <a:lstStyle/>
          <a:p>
            <a:r>
              <a:rPr lang="en-US" dirty="0"/>
              <a:t>Decision Tree Model</a:t>
            </a:r>
          </a:p>
        </p:txBody>
      </p:sp>
    </p:spTree>
    <p:extLst>
      <p:ext uri="{BB962C8B-B14F-4D97-AF65-F5344CB8AC3E}">
        <p14:creationId xmlns:p14="http://schemas.microsoft.com/office/powerpoint/2010/main" val="9295118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FF90C18-25D7-AD75-900A-282DB0F72EC0}"/>
              </a:ext>
            </a:extLst>
          </p:cNvPr>
          <p:cNvPicPr>
            <a:picLocks noChangeAspect="1"/>
          </p:cNvPicPr>
          <p:nvPr/>
        </p:nvPicPr>
        <p:blipFill>
          <a:blip r:embed="rId2"/>
          <a:stretch>
            <a:fillRect/>
          </a:stretch>
        </p:blipFill>
        <p:spPr>
          <a:xfrm>
            <a:off x="792020" y="1451728"/>
            <a:ext cx="5303980" cy="4859117"/>
          </a:xfrm>
          <a:prstGeom prst="rect">
            <a:avLst/>
          </a:prstGeom>
        </p:spPr>
      </p:pic>
      <p:pic>
        <p:nvPicPr>
          <p:cNvPr id="5" name="Picture 4">
            <a:extLst>
              <a:ext uri="{FF2B5EF4-FFF2-40B4-BE49-F238E27FC236}">
                <a16:creationId xmlns:a16="http://schemas.microsoft.com/office/drawing/2014/main" id="{47892359-0A40-4F1C-13FA-47AEB755D6E0}"/>
              </a:ext>
            </a:extLst>
          </p:cNvPr>
          <p:cNvPicPr>
            <a:picLocks noChangeAspect="1"/>
          </p:cNvPicPr>
          <p:nvPr/>
        </p:nvPicPr>
        <p:blipFill>
          <a:blip r:embed="rId3"/>
          <a:stretch>
            <a:fillRect/>
          </a:stretch>
        </p:blipFill>
        <p:spPr>
          <a:xfrm>
            <a:off x="6275109" y="2243987"/>
            <a:ext cx="4688264" cy="2370025"/>
          </a:xfrm>
          <a:prstGeom prst="rect">
            <a:avLst/>
          </a:prstGeom>
        </p:spPr>
      </p:pic>
      <p:sp>
        <p:nvSpPr>
          <p:cNvPr id="7" name="TextBox 6">
            <a:extLst>
              <a:ext uri="{FF2B5EF4-FFF2-40B4-BE49-F238E27FC236}">
                <a16:creationId xmlns:a16="http://schemas.microsoft.com/office/drawing/2014/main" id="{0C383656-52CD-098D-C1F1-49A48DDCFFB3}"/>
              </a:ext>
            </a:extLst>
          </p:cNvPr>
          <p:cNvSpPr txBox="1"/>
          <p:nvPr/>
        </p:nvSpPr>
        <p:spPr>
          <a:xfrm>
            <a:off x="1039306" y="814575"/>
            <a:ext cx="6094428" cy="369332"/>
          </a:xfrm>
          <a:prstGeom prst="rect">
            <a:avLst/>
          </a:prstGeom>
          <a:noFill/>
        </p:spPr>
        <p:txBody>
          <a:bodyPr wrap="square">
            <a:spAutoFit/>
          </a:bodyPr>
          <a:lstStyle/>
          <a:p>
            <a:r>
              <a:rPr lang="en-US" dirty="0"/>
              <a:t>Random forest model</a:t>
            </a:r>
          </a:p>
        </p:txBody>
      </p:sp>
    </p:spTree>
    <p:extLst>
      <p:ext uri="{BB962C8B-B14F-4D97-AF65-F5344CB8AC3E}">
        <p14:creationId xmlns:p14="http://schemas.microsoft.com/office/powerpoint/2010/main" val="1301215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7168B4-9589-F160-509C-4F3591B8A5D3}"/>
              </a:ext>
            </a:extLst>
          </p:cNvPr>
          <p:cNvSpPr>
            <a:spLocks noGrp="1"/>
          </p:cNvSpPr>
          <p:nvPr>
            <p:ph type="title"/>
          </p:nvPr>
        </p:nvSpPr>
        <p:spPr/>
        <p:txBody>
          <a:bodyPr>
            <a:normAutofit/>
          </a:bodyPr>
          <a:lstStyle/>
          <a:p>
            <a:r>
              <a:rPr lang="en-US" sz="2400" b="1" dirty="0">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5382365C-447A-87B2-4405-7B56E95652AA}"/>
              </a:ext>
            </a:extLst>
          </p:cNvPr>
          <p:cNvSpPr>
            <a:spLocks noGrp="1"/>
          </p:cNvSpPr>
          <p:nvPr>
            <p:ph idx="1"/>
          </p:nvPr>
        </p:nvSpPr>
        <p:spPr/>
        <p:txBody>
          <a:bodyPr/>
          <a:lstStyle/>
          <a:p>
            <a:r>
              <a:rPr lang="en-US" sz="2400" dirty="0"/>
              <a:t>Problem Statement (should not include solution)</a:t>
            </a:r>
          </a:p>
          <a:p>
            <a:r>
              <a:rPr lang="en-US" sz="2400" dirty="0"/>
              <a:t>System Development approach (Technology Used)</a:t>
            </a:r>
          </a:p>
          <a:p>
            <a:r>
              <a:rPr lang="en-US" sz="2400" dirty="0"/>
              <a:t>Algorithm &amp; Deployment( Step by Step Procedure)</a:t>
            </a:r>
          </a:p>
          <a:p>
            <a:r>
              <a:rPr lang="en-US" sz="2400" dirty="0"/>
              <a:t>Result</a:t>
            </a:r>
          </a:p>
          <a:p>
            <a:r>
              <a:rPr lang="en-US" sz="2400" dirty="0"/>
              <a:t>Conclusion</a:t>
            </a:r>
          </a:p>
          <a:p>
            <a:r>
              <a:rPr lang="en-US" sz="2400" dirty="0"/>
              <a:t>References</a:t>
            </a:r>
          </a:p>
          <a:p>
            <a:pPr marL="0" indent="0">
              <a:buNone/>
            </a:pPr>
            <a:endParaRPr lang="en-US" dirty="0"/>
          </a:p>
        </p:txBody>
      </p:sp>
    </p:spTree>
    <p:extLst>
      <p:ext uri="{BB962C8B-B14F-4D97-AF65-F5344CB8AC3E}">
        <p14:creationId xmlns:p14="http://schemas.microsoft.com/office/powerpoint/2010/main" val="24508075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3A19C-357E-31AA-6E0C-EBC8D5A84696}"/>
              </a:ext>
            </a:extLst>
          </p:cNvPr>
          <p:cNvSpPr>
            <a:spLocks noGrp="1"/>
          </p:cNvSpPr>
          <p:nvPr>
            <p:ph type="title"/>
          </p:nvPr>
        </p:nvSpPr>
        <p:spPr/>
        <p:txBody>
          <a:bodyPr/>
          <a:lstStyle/>
          <a:p>
            <a:r>
              <a:rPr lang="en-US" dirty="0"/>
              <a:t>result</a:t>
            </a:r>
          </a:p>
        </p:txBody>
      </p:sp>
      <p:sp>
        <p:nvSpPr>
          <p:cNvPr id="3" name="Content Placeholder 2">
            <a:extLst>
              <a:ext uri="{FF2B5EF4-FFF2-40B4-BE49-F238E27FC236}">
                <a16:creationId xmlns:a16="http://schemas.microsoft.com/office/drawing/2014/main" id="{1C3A06D3-4084-60AB-2764-D841244E6ED1}"/>
              </a:ext>
            </a:extLst>
          </p:cNvPr>
          <p:cNvSpPr>
            <a:spLocks noGrp="1"/>
          </p:cNvSpPr>
          <p:nvPr>
            <p:ph idx="1"/>
          </p:nvPr>
        </p:nvSpPr>
        <p:spPr>
          <a:xfrm>
            <a:off x="968829" y="2015732"/>
            <a:ext cx="10668000" cy="3731377"/>
          </a:xfrm>
        </p:spPr>
        <p:txBody>
          <a:bodyPr/>
          <a:lstStyle/>
          <a:p>
            <a:endParaRPr lang="en-US" dirty="0"/>
          </a:p>
          <a:p>
            <a:pPr marL="0" indent="0">
              <a:buNone/>
            </a:pPr>
            <a:endParaRPr lang="en-US" dirty="0"/>
          </a:p>
        </p:txBody>
      </p:sp>
      <p:pic>
        <p:nvPicPr>
          <p:cNvPr id="6" name="Picture 5">
            <a:extLst>
              <a:ext uri="{FF2B5EF4-FFF2-40B4-BE49-F238E27FC236}">
                <a16:creationId xmlns:a16="http://schemas.microsoft.com/office/drawing/2014/main" id="{278541CA-4FB4-D4BC-491F-B25431B154B9}"/>
              </a:ext>
            </a:extLst>
          </p:cNvPr>
          <p:cNvPicPr>
            <a:picLocks noChangeAspect="1"/>
          </p:cNvPicPr>
          <p:nvPr/>
        </p:nvPicPr>
        <p:blipFill>
          <a:blip r:embed="rId2"/>
          <a:stretch>
            <a:fillRect/>
          </a:stretch>
        </p:blipFill>
        <p:spPr>
          <a:xfrm>
            <a:off x="0" y="1734967"/>
            <a:ext cx="12192000" cy="4012142"/>
          </a:xfrm>
          <a:prstGeom prst="rect">
            <a:avLst/>
          </a:prstGeom>
        </p:spPr>
      </p:pic>
    </p:spTree>
    <p:extLst>
      <p:ext uri="{BB962C8B-B14F-4D97-AF65-F5344CB8AC3E}">
        <p14:creationId xmlns:p14="http://schemas.microsoft.com/office/powerpoint/2010/main" val="2004908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EF3D48-677B-7AA1-1A5B-6E8FC9A98A0E}"/>
              </a:ext>
            </a:extLst>
          </p:cNvPr>
          <p:cNvSpPr>
            <a:spLocks noGrp="1"/>
          </p:cNvSpPr>
          <p:nvPr>
            <p:ph type="title"/>
          </p:nvPr>
        </p:nvSpPr>
        <p:spPr/>
        <p:txBody>
          <a:bodyPr/>
          <a:lstStyle/>
          <a:p>
            <a:r>
              <a:rPr lang="en-US" dirty="0"/>
              <a:t>result</a:t>
            </a:r>
          </a:p>
        </p:txBody>
      </p:sp>
      <p:pic>
        <p:nvPicPr>
          <p:cNvPr id="5" name="Content Placeholder 4">
            <a:extLst>
              <a:ext uri="{FF2B5EF4-FFF2-40B4-BE49-F238E27FC236}">
                <a16:creationId xmlns:a16="http://schemas.microsoft.com/office/drawing/2014/main" id="{96FA6467-F81D-4DE5-5066-E638F1C2BBE0}"/>
              </a:ext>
            </a:extLst>
          </p:cNvPr>
          <p:cNvPicPr>
            <a:picLocks noGrp="1" noChangeAspect="1"/>
          </p:cNvPicPr>
          <p:nvPr>
            <p:ph idx="1"/>
          </p:nvPr>
        </p:nvPicPr>
        <p:blipFill>
          <a:blip r:embed="rId2"/>
          <a:stretch>
            <a:fillRect/>
          </a:stretch>
        </p:blipFill>
        <p:spPr>
          <a:xfrm>
            <a:off x="2578968" y="1301750"/>
            <a:ext cx="7034063" cy="4673600"/>
          </a:xfrm>
        </p:spPr>
      </p:pic>
    </p:spTree>
    <p:extLst>
      <p:ext uri="{BB962C8B-B14F-4D97-AF65-F5344CB8AC3E}">
        <p14:creationId xmlns:p14="http://schemas.microsoft.com/office/powerpoint/2010/main" val="7020576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5076F1-D9E6-DFAD-2C3E-DDE14EA179D3}"/>
              </a:ext>
            </a:extLst>
          </p:cNvPr>
          <p:cNvSpPr>
            <a:spLocks noGrp="1"/>
          </p:cNvSpPr>
          <p:nvPr>
            <p:ph type="title"/>
          </p:nvPr>
        </p:nvSpPr>
        <p:spPr/>
        <p:txBody>
          <a:bodyPr/>
          <a:lstStyle/>
          <a:p>
            <a:r>
              <a:rPr lang="en-US" dirty="0"/>
              <a:t>result</a:t>
            </a:r>
          </a:p>
        </p:txBody>
      </p:sp>
      <p:pic>
        <p:nvPicPr>
          <p:cNvPr id="5" name="Content Placeholder 4">
            <a:extLst>
              <a:ext uri="{FF2B5EF4-FFF2-40B4-BE49-F238E27FC236}">
                <a16:creationId xmlns:a16="http://schemas.microsoft.com/office/drawing/2014/main" id="{64BB0A48-1E1A-333C-BE2A-2B1BE2CF4B61}"/>
              </a:ext>
            </a:extLst>
          </p:cNvPr>
          <p:cNvPicPr>
            <a:picLocks noGrp="1" noChangeAspect="1"/>
          </p:cNvPicPr>
          <p:nvPr>
            <p:ph idx="1"/>
          </p:nvPr>
        </p:nvPicPr>
        <p:blipFill>
          <a:blip r:embed="rId2"/>
          <a:stretch>
            <a:fillRect/>
          </a:stretch>
        </p:blipFill>
        <p:spPr>
          <a:xfrm>
            <a:off x="6683603" y="1857080"/>
            <a:ext cx="4490301" cy="3384862"/>
          </a:xfrm>
        </p:spPr>
      </p:pic>
      <p:pic>
        <p:nvPicPr>
          <p:cNvPr id="7" name="Picture 6">
            <a:extLst>
              <a:ext uri="{FF2B5EF4-FFF2-40B4-BE49-F238E27FC236}">
                <a16:creationId xmlns:a16="http://schemas.microsoft.com/office/drawing/2014/main" id="{A66BD15A-B532-9DBF-7903-5E7480A47861}"/>
              </a:ext>
            </a:extLst>
          </p:cNvPr>
          <p:cNvPicPr>
            <a:picLocks noChangeAspect="1"/>
          </p:cNvPicPr>
          <p:nvPr/>
        </p:nvPicPr>
        <p:blipFill>
          <a:blip r:embed="rId3"/>
          <a:stretch>
            <a:fillRect/>
          </a:stretch>
        </p:blipFill>
        <p:spPr>
          <a:xfrm>
            <a:off x="879838" y="1857080"/>
            <a:ext cx="4788816" cy="3436383"/>
          </a:xfrm>
          <a:prstGeom prst="rect">
            <a:avLst/>
          </a:prstGeom>
        </p:spPr>
      </p:pic>
      <p:sp>
        <p:nvSpPr>
          <p:cNvPr id="11" name="TextBox 10">
            <a:extLst>
              <a:ext uri="{FF2B5EF4-FFF2-40B4-BE49-F238E27FC236}">
                <a16:creationId xmlns:a16="http://schemas.microsoft.com/office/drawing/2014/main" id="{3B0141AF-1768-829B-004F-49A54A358E84}"/>
              </a:ext>
            </a:extLst>
          </p:cNvPr>
          <p:cNvSpPr txBox="1"/>
          <p:nvPr/>
        </p:nvSpPr>
        <p:spPr>
          <a:xfrm>
            <a:off x="803635" y="1246726"/>
            <a:ext cx="6094428" cy="369332"/>
          </a:xfrm>
          <a:prstGeom prst="rect">
            <a:avLst/>
          </a:prstGeom>
          <a:noFill/>
        </p:spPr>
        <p:txBody>
          <a:bodyPr wrap="square">
            <a:spAutoFit/>
          </a:bodyPr>
          <a:lstStyle/>
          <a:p>
            <a:r>
              <a:rPr lang="en-US" dirty="0"/>
              <a:t>Decision Tree Model</a:t>
            </a:r>
          </a:p>
        </p:txBody>
      </p:sp>
      <p:sp>
        <p:nvSpPr>
          <p:cNvPr id="13" name="TextBox 12">
            <a:extLst>
              <a:ext uri="{FF2B5EF4-FFF2-40B4-BE49-F238E27FC236}">
                <a16:creationId xmlns:a16="http://schemas.microsoft.com/office/drawing/2014/main" id="{804C6B00-FC8C-EC2A-56C6-E3E8F5DF7DCD}"/>
              </a:ext>
            </a:extLst>
          </p:cNvPr>
          <p:cNvSpPr txBox="1"/>
          <p:nvPr/>
        </p:nvSpPr>
        <p:spPr>
          <a:xfrm>
            <a:off x="6683603" y="1232452"/>
            <a:ext cx="6094428" cy="369332"/>
          </a:xfrm>
          <a:prstGeom prst="rect">
            <a:avLst/>
          </a:prstGeom>
          <a:noFill/>
        </p:spPr>
        <p:txBody>
          <a:bodyPr wrap="square">
            <a:spAutoFit/>
          </a:bodyPr>
          <a:lstStyle/>
          <a:p>
            <a:r>
              <a:rPr lang="en-US" dirty="0"/>
              <a:t>Random Forest Model</a:t>
            </a:r>
          </a:p>
        </p:txBody>
      </p:sp>
    </p:spTree>
    <p:extLst>
      <p:ext uri="{BB962C8B-B14F-4D97-AF65-F5344CB8AC3E}">
        <p14:creationId xmlns:p14="http://schemas.microsoft.com/office/powerpoint/2010/main" val="22317162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24602BF5-D034-E3C3-B75A-028710C1739F}"/>
              </a:ext>
            </a:extLst>
          </p:cNvPr>
          <p:cNvPicPr>
            <a:picLocks noChangeAspect="1"/>
          </p:cNvPicPr>
          <p:nvPr/>
        </p:nvPicPr>
        <p:blipFill>
          <a:blip r:embed="rId2"/>
          <a:stretch>
            <a:fillRect/>
          </a:stretch>
        </p:blipFill>
        <p:spPr>
          <a:xfrm>
            <a:off x="1904214" y="2357377"/>
            <a:ext cx="6674178" cy="3406435"/>
          </a:xfrm>
          <a:prstGeom prst="rect">
            <a:avLst/>
          </a:prstGeom>
        </p:spPr>
      </p:pic>
      <p:sp>
        <p:nvSpPr>
          <p:cNvPr id="4" name="TextBox 3">
            <a:extLst>
              <a:ext uri="{FF2B5EF4-FFF2-40B4-BE49-F238E27FC236}">
                <a16:creationId xmlns:a16="http://schemas.microsoft.com/office/drawing/2014/main" id="{0AC0DB9D-9D8F-53B4-F821-F3D4B76E266B}"/>
              </a:ext>
            </a:extLst>
          </p:cNvPr>
          <p:cNvSpPr txBox="1"/>
          <p:nvPr/>
        </p:nvSpPr>
        <p:spPr>
          <a:xfrm>
            <a:off x="2019693" y="1094188"/>
            <a:ext cx="6094428" cy="369332"/>
          </a:xfrm>
          <a:prstGeom prst="rect">
            <a:avLst/>
          </a:prstGeom>
          <a:noFill/>
        </p:spPr>
        <p:txBody>
          <a:bodyPr wrap="square">
            <a:spAutoFit/>
          </a:bodyPr>
          <a:lstStyle/>
          <a:p>
            <a:r>
              <a:rPr lang="en-US" dirty="0"/>
              <a:t>Linear Regression Model</a:t>
            </a:r>
          </a:p>
        </p:txBody>
      </p:sp>
    </p:spTree>
    <p:extLst>
      <p:ext uri="{BB962C8B-B14F-4D97-AF65-F5344CB8AC3E}">
        <p14:creationId xmlns:p14="http://schemas.microsoft.com/office/powerpoint/2010/main" val="23546965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78A5034-3E44-D370-2DED-5E4F80C1AA17}"/>
              </a:ext>
            </a:extLst>
          </p:cNvPr>
          <p:cNvPicPr>
            <a:picLocks noChangeAspect="1"/>
          </p:cNvPicPr>
          <p:nvPr/>
        </p:nvPicPr>
        <p:blipFill>
          <a:blip r:embed="rId2"/>
          <a:stretch>
            <a:fillRect/>
          </a:stretch>
        </p:blipFill>
        <p:spPr>
          <a:xfrm>
            <a:off x="189855" y="642257"/>
            <a:ext cx="11588488" cy="5836462"/>
          </a:xfrm>
          <a:prstGeom prst="rect">
            <a:avLst/>
          </a:prstGeom>
        </p:spPr>
      </p:pic>
    </p:spTree>
    <p:extLst>
      <p:ext uri="{BB962C8B-B14F-4D97-AF65-F5344CB8AC3E}">
        <p14:creationId xmlns:p14="http://schemas.microsoft.com/office/powerpoint/2010/main" val="27654035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62EDBFF-3C17-A81E-C462-D32479A58B88}"/>
              </a:ext>
            </a:extLst>
          </p:cNvPr>
          <p:cNvPicPr>
            <a:picLocks noChangeAspect="1"/>
          </p:cNvPicPr>
          <p:nvPr/>
        </p:nvPicPr>
        <p:blipFill>
          <a:blip r:embed="rId2"/>
          <a:stretch>
            <a:fillRect/>
          </a:stretch>
        </p:blipFill>
        <p:spPr>
          <a:xfrm>
            <a:off x="113992" y="783772"/>
            <a:ext cx="11964015" cy="5557280"/>
          </a:xfrm>
          <a:prstGeom prst="rect">
            <a:avLst/>
          </a:prstGeom>
        </p:spPr>
      </p:pic>
    </p:spTree>
    <p:extLst>
      <p:ext uri="{BB962C8B-B14F-4D97-AF65-F5344CB8AC3E}">
        <p14:creationId xmlns:p14="http://schemas.microsoft.com/office/powerpoint/2010/main" val="7798269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507AB27-10FA-4BE9-65D9-E266E2B40E89}"/>
              </a:ext>
            </a:extLst>
          </p:cNvPr>
          <p:cNvPicPr>
            <a:picLocks noChangeAspect="1"/>
          </p:cNvPicPr>
          <p:nvPr/>
        </p:nvPicPr>
        <p:blipFill>
          <a:blip r:embed="rId2"/>
          <a:stretch>
            <a:fillRect/>
          </a:stretch>
        </p:blipFill>
        <p:spPr>
          <a:xfrm>
            <a:off x="206072" y="911095"/>
            <a:ext cx="11797591" cy="5304648"/>
          </a:xfrm>
          <a:prstGeom prst="rect">
            <a:avLst/>
          </a:prstGeom>
        </p:spPr>
      </p:pic>
    </p:spTree>
    <p:extLst>
      <p:ext uri="{BB962C8B-B14F-4D97-AF65-F5344CB8AC3E}">
        <p14:creationId xmlns:p14="http://schemas.microsoft.com/office/powerpoint/2010/main" val="22598757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89E1E70-E7AC-93D6-D19E-D6702691D691}"/>
              </a:ext>
            </a:extLst>
          </p:cNvPr>
          <p:cNvPicPr>
            <a:picLocks noChangeAspect="1"/>
          </p:cNvPicPr>
          <p:nvPr/>
        </p:nvPicPr>
        <p:blipFill>
          <a:blip r:embed="rId2"/>
          <a:stretch>
            <a:fillRect/>
          </a:stretch>
        </p:blipFill>
        <p:spPr>
          <a:xfrm>
            <a:off x="1219199" y="790965"/>
            <a:ext cx="9083612" cy="4477721"/>
          </a:xfrm>
          <a:prstGeom prst="rect">
            <a:avLst/>
          </a:prstGeom>
        </p:spPr>
      </p:pic>
      <p:sp>
        <p:nvSpPr>
          <p:cNvPr id="5" name="TextBox 4">
            <a:extLst>
              <a:ext uri="{FF2B5EF4-FFF2-40B4-BE49-F238E27FC236}">
                <a16:creationId xmlns:a16="http://schemas.microsoft.com/office/drawing/2014/main" id="{26178C6C-6AA5-741E-F857-62AA75A56A2A}"/>
              </a:ext>
            </a:extLst>
          </p:cNvPr>
          <p:cNvSpPr txBox="1"/>
          <p:nvPr/>
        </p:nvSpPr>
        <p:spPr>
          <a:xfrm>
            <a:off x="898071" y="5882369"/>
            <a:ext cx="7538358" cy="369332"/>
          </a:xfrm>
          <a:prstGeom prst="rect">
            <a:avLst/>
          </a:prstGeom>
          <a:noFill/>
        </p:spPr>
        <p:txBody>
          <a:bodyPr wrap="square">
            <a:spAutoFit/>
          </a:bodyPr>
          <a:lstStyle/>
          <a:p>
            <a:r>
              <a:rPr lang="en-US" dirty="0">
                <a:hlinkClick r:id="rId3"/>
              </a:rPr>
              <a:t>https://github.com/chandramani21/Employee_salary_prediction.git</a:t>
            </a:r>
            <a:r>
              <a:rPr lang="en-US" dirty="0"/>
              <a:t> </a:t>
            </a:r>
          </a:p>
        </p:txBody>
      </p:sp>
      <p:sp>
        <p:nvSpPr>
          <p:cNvPr id="7" name="TextBox 6">
            <a:extLst>
              <a:ext uri="{FF2B5EF4-FFF2-40B4-BE49-F238E27FC236}">
                <a16:creationId xmlns:a16="http://schemas.microsoft.com/office/drawing/2014/main" id="{551E52E0-95F4-9096-A3C2-83AE1108E553}"/>
              </a:ext>
            </a:extLst>
          </p:cNvPr>
          <p:cNvSpPr txBox="1"/>
          <p:nvPr/>
        </p:nvSpPr>
        <p:spPr>
          <a:xfrm>
            <a:off x="898071" y="5390861"/>
            <a:ext cx="6096000" cy="369332"/>
          </a:xfrm>
          <a:prstGeom prst="rect">
            <a:avLst/>
          </a:prstGeom>
          <a:noFill/>
        </p:spPr>
        <p:txBody>
          <a:bodyPr wrap="square">
            <a:spAutoFit/>
          </a:bodyPr>
          <a:lstStyle/>
          <a:p>
            <a:r>
              <a:rPr lang="en-US" b="1" u="sng" dirty="0"/>
              <a:t>GITHUB LINK</a:t>
            </a:r>
          </a:p>
        </p:txBody>
      </p:sp>
    </p:spTree>
    <p:extLst>
      <p:ext uri="{BB962C8B-B14F-4D97-AF65-F5344CB8AC3E}">
        <p14:creationId xmlns:p14="http://schemas.microsoft.com/office/powerpoint/2010/main" val="29545285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84196415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B26338-EE59-F961-9248-24246CF67595}"/>
              </a:ext>
            </a:extLst>
          </p:cNvPr>
          <p:cNvSpPr>
            <a:spLocks noGrp="1"/>
          </p:cNvSpPr>
          <p:nvPr>
            <p:ph type="title"/>
          </p:nvPr>
        </p:nvSpPr>
        <p:spPr/>
        <p:txBody>
          <a:bodyPr>
            <a:normAutofit fontScale="90000"/>
          </a:bodyPr>
          <a:lstStyle/>
          <a:p>
            <a:br>
              <a:rPr lang="en-US" dirty="0"/>
            </a:br>
            <a:r>
              <a:rPr lang="en-US" dirty="0"/>
              <a:t>Conclusion</a:t>
            </a:r>
          </a:p>
        </p:txBody>
      </p:sp>
      <p:sp>
        <p:nvSpPr>
          <p:cNvPr id="3" name="Content Placeholder 2">
            <a:extLst>
              <a:ext uri="{FF2B5EF4-FFF2-40B4-BE49-F238E27FC236}">
                <a16:creationId xmlns:a16="http://schemas.microsoft.com/office/drawing/2014/main" id="{F4F4306E-429D-C56C-C630-2919CCAF107C}"/>
              </a:ext>
            </a:extLst>
          </p:cNvPr>
          <p:cNvSpPr>
            <a:spLocks noGrp="1"/>
          </p:cNvSpPr>
          <p:nvPr>
            <p:ph idx="1"/>
          </p:nvPr>
        </p:nvSpPr>
        <p:spPr/>
        <p:txBody>
          <a:bodyPr>
            <a:normAutofit/>
          </a:bodyPr>
          <a:lstStyle/>
          <a:p>
            <a:r>
              <a:rPr lang="en-US" sz="1600" dirty="0"/>
              <a:t>In this paper, we carried out a study between linear Regression and Random Forest . We discussed Which technique is more efficient compared to the other and found out that linear Regression is more efficient ,has lower error and has higher accuracy But as we tested on the same dataset, the conclusion is partial. After testing with another dataset, we can model gives flawless salary values and will proceed with that.</a:t>
            </a:r>
          </a:p>
          <a:p>
            <a:r>
              <a:rPr lang="en-US" b="1" dirty="0"/>
              <a:t>The Random Forest model achieved the highest R-squared score (1.0) and the lowest MSE, MAE, and RMSE values, indicating the best predictive performance among the three models.</a:t>
            </a:r>
            <a:endParaRPr lang="en-US" dirty="0"/>
          </a:p>
          <a:p>
            <a:r>
              <a:rPr lang="en-US" b="1" dirty="0"/>
              <a:t>2. The Decision Tree model performed well with an R-squared score of (1.0) but had higher errors compared to the Random Forest.</a:t>
            </a:r>
            <a:endParaRPr lang="en-US" dirty="0"/>
          </a:p>
          <a:p>
            <a:r>
              <a:rPr lang="en-US" b="1" dirty="0"/>
              <a:t>3. The Linear Regression model had the lowest R-squared score (0.948) and the highest errors, suggesting it may not capture the underlying patterns in the data as effectively as the ensemble models.</a:t>
            </a:r>
            <a:endParaRPr lang="en-US" dirty="0"/>
          </a:p>
          <a:p>
            <a:r>
              <a:rPr lang="en-US" dirty="0"/>
              <a:t>In conclusion, the Random Forest model appears to be the most suitable for predicting salaries in this dataset, as it offers the highest predictive accuracy and the lowest error metrics. Further optimization and fine-tuning of the Random Forest model could potentially lead to even better results.</a:t>
            </a:r>
          </a:p>
          <a:p>
            <a:pPr marL="0" indent="0">
              <a:buNone/>
            </a:pPr>
            <a:r>
              <a:rPr lang="en-US" dirty="0"/>
              <a:t>.</a:t>
            </a:r>
          </a:p>
        </p:txBody>
      </p:sp>
      <p:sp>
        <p:nvSpPr>
          <p:cNvPr id="4" name="Rectangle 1">
            <a:extLst>
              <a:ext uri="{FF2B5EF4-FFF2-40B4-BE49-F238E27FC236}">
                <a16:creationId xmlns:a16="http://schemas.microsoft.com/office/drawing/2014/main" id="{AAB99CE3-2929-6183-8540-1606A9D94FE4}"/>
              </a:ext>
            </a:extLst>
          </p:cNvPr>
          <p:cNvSpPr>
            <a:spLocks noChangeArrowheads="1"/>
          </p:cNvSpPr>
          <p:nvPr/>
        </p:nvSpPr>
        <p:spPr bwMode="auto">
          <a:xfrm>
            <a:off x="0" y="167044"/>
            <a:ext cx="25648" cy="12311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553472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F93535-7FEF-FB9D-BD75-4FFB9E1E0E94}"/>
              </a:ext>
            </a:extLst>
          </p:cNvPr>
          <p:cNvSpPr>
            <a:spLocks noGrp="1"/>
          </p:cNvSpPr>
          <p:nvPr>
            <p:ph type="title"/>
          </p:nvPr>
        </p:nvSpPr>
        <p:spPr/>
        <p:txBody>
          <a:bodyPr>
            <a:normAutofit/>
          </a:bodyPr>
          <a:lstStyle/>
          <a:p>
            <a:r>
              <a:rPr lang="en-US" sz="2000" b="1" dirty="0">
                <a:latin typeface="Arial" panose="020B0604020202020204" pitchFamily="34" charset="0"/>
                <a:cs typeface="Arial" panose="020B0604020202020204" pitchFamily="34" charset="0"/>
              </a:rPr>
              <a:t>Problem statement</a:t>
            </a:r>
          </a:p>
        </p:txBody>
      </p:sp>
      <p:sp>
        <p:nvSpPr>
          <p:cNvPr id="3" name="Content Placeholder 2">
            <a:extLst>
              <a:ext uri="{FF2B5EF4-FFF2-40B4-BE49-F238E27FC236}">
                <a16:creationId xmlns:a16="http://schemas.microsoft.com/office/drawing/2014/main" id="{81213B3E-F019-5944-48B7-526BE5B0C5B2}"/>
              </a:ext>
            </a:extLst>
          </p:cNvPr>
          <p:cNvSpPr>
            <a:spLocks noGrp="1"/>
          </p:cNvSpPr>
          <p:nvPr>
            <p:ph idx="1"/>
          </p:nvPr>
        </p:nvSpPr>
        <p:spPr/>
        <p:txBody>
          <a:bodyPr/>
          <a:lstStyle/>
          <a:p>
            <a:r>
              <a:rPr lang="en-US" sz="1800" dirty="0"/>
              <a:t>The primary reason employee switch companies nowadays is often due to the salary offered.</a:t>
            </a:r>
          </a:p>
          <a:p>
            <a:r>
              <a:rPr lang="en-US" sz="1800" dirty="0"/>
              <a:t>Employee frequently switch companies to secure the expected salary, resulting in a loss for the company.</a:t>
            </a:r>
          </a:p>
          <a:p>
            <a:r>
              <a:rPr lang="en-US" sz="1800" dirty="0"/>
              <a:t>To overcome this , we came up with an idea: what if the employee receives the desired or expected salary from the company or organization. </a:t>
            </a:r>
          </a:p>
          <a:p>
            <a:r>
              <a:rPr lang="en-US" sz="1800" dirty="0"/>
              <a:t>In this competitive world, everyone has higher expectations and goals. However, we cannot randomly provide everyone with their expected salary. </a:t>
            </a:r>
          </a:p>
          <a:p>
            <a:r>
              <a:rPr lang="en-US" sz="1800" dirty="0"/>
              <a:t>There should be a system that measure the employee’s ability to earn the expected salary.</a:t>
            </a:r>
          </a:p>
          <a:p>
            <a:r>
              <a:rPr lang="en-US" sz="1800" dirty="0"/>
              <a:t>We cannot decide the exact salary, but we can predict it by using specific data set.</a:t>
            </a:r>
          </a:p>
          <a:p>
            <a:r>
              <a:rPr lang="en-US" sz="1800" dirty="0"/>
              <a:t>A prediction is an assumption about a future event.</a:t>
            </a:r>
          </a:p>
          <a:p>
            <a:endParaRPr lang="en-US" dirty="0"/>
          </a:p>
        </p:txBody>
      </p:sp>
    </p:spTree>
    <p:extLst>
      <p:ext uri="{BB962C8B-B14F-4D97-AF65-F5344CB8AC3E}">
        <p14:creationId xmlns:p14="http://schemas.microsoft.com/office/powerpoint/2010/main" val="174108399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AA06B3-62B6-29C0-92A0-D8CC3A999CD8}"/>
              </a:ext>
            </a:extLst>
          </p:cNvPr>
          <p:cNvSpPr>
            <a:spLocks noGrp="1"/>
          </p:cNvSpPr>
          <p:nvPr>
            <p:ph type="title"/>
          </p:nvPr>
        </p:nvSpPr>
        <p:spPr/>
        <p:txBody>
          <a:bodyPr/>
          <a:lstStyle/>
          <a:p>
            <a:r>
              <a:rPr lang="en-US" dirty="0"/>
              <a:t>Future scope</a:t>
            </a:r>
          </a:p>
        </p:txBody>
      </p:sp>
      <p:sp>
        <p:nvSpPr>
          <p:cNvPr id="3" name="Content Placeholder 2">
            <a:extLst>
              <a:ext uri="{FF2B5EF4-FFF2-40B4-BE49-F238E27FC236}">
                <a16:creationId xmlns:a16="http://schemas.microsoft.com/office/drawing/2014/main" id="{C18E4AB9-96BB-752C-44ED-E2BAB9693C32}"/>
              </a:ext>
            </a:extLst>
          </p:cNvPr>
          <p:cNvSpPr>
            <a:spLocks noGrp="1"/>
          </p:cNvSpPr>
          <p:nvPr>
            <p:ph idx="1"/>
          </p:nvPr>
        </p:nvSpPr>
        <p:spPr/>
        <p:txBody>
          <a:bodyPr>
            <a:normAutofit/>
          </a:bodyPr>
          <a:lstStyle/>
          <a:p>
            <a:r>
              <a:rPr lang="en-US" sz="2400" dirty="0"/>
              <a:t>In future work, we aim to deploy it on Heroku and generate a URL that allows anyone with access to use our model. And try to save and reuse the trained model. We also aim to increase accuracy by training the model with more data records</a:t>
            </a:r>
          </a:p>
        </p:txBody>
      </p:sp>
    </p:spTree>
    <p:extLst>
      <p:ext uri="{BB962C8B-B14F-4D97-AF65-F5344CB8AC3E}">
        <p14:creationId xmlns:p14="http://schemas.microsoft.com/office/powerpoint/2010/main" val="219611290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A8D012-3017-F0F2-0EAB-AE0097A31CA6}"/>
              </a:ext>
            </a:extLst>
          </p:cNvPr>
          <p:cNvSpPr>
            <a:spLocks noGrp="1"/>
          </p:cNvSpPr>
          <p:nvPr>
            <p:ph type="title"/>
          </p:nvPr>
        </p:nvSpPr>
        <p:spPr/>
        <p:txBody>
          <a:bodyPr>
            <a:normAutofit fontScale="90000"/>
          </a:bodyPr>
          <a:lstStyle/>
          <a:p>
            <a:br>
              <a:rPr lang="en-US" dirty="0"/>
            </a:br>
            <a:r>
              <a:rPr lang="en-US" dirty="0"/>
              <a:t>References</a:t>
            </a:r>
          </a:p>
        </p:txBody>
      </p:sp>
      <p:sp>
        <p:nvSpPr>
          <p:cNvPr id="3" name="Content Placeholder 2">
            <a:extLst>
              <a:ext uri="{FF2B5EF4-FFF2-40B4-BE49-F238E27FC236}">
                <a16:creationId xmlns:a16="http://schemas.microsoft.com/office/drawing/2014/main" id="{0BC64DCF-CCAD-C3F5-5DD3-C494B6DF4D00}"/>
              </a:ext>
            </a:extLst>
          </p:cNvPr>
          <p:cNvSpPr>
            <a:spLocks noGrp="1"/>
          </p:cNvSpPr>
          <p:nvPr>
            <p:ph idx="1"/>
          </p:nvPr>
        </p:nvSpPr>
        <p:spPr/>
        <p:txBody>
          <a:bodyPr>
            <a:normAutofit/>
          </a:bodyPr>
          <a:lstStyle/>
          <a:p>
            <a:r>
              <a:rPr lang="en-US" dirty="0"/>
              <a:t>Raziq, A., Maulabakhsh, R. 2015. Impact of Working Environment on Job Satisfaction. Procedia Economics and Finance, 23, 717-725, DOI: 10.1016/S2212-5671(15)00524-9. </a:t>
            </a:r>
          </a:p>
          <a:p>
            <a:r>
              <a:rPr lang="en-US" dirty="0"/>
              <a:t>Brenninger, H-J., 2015. Employee satisfaction and its impact on company value, Doctoral thesis. University Of Latvia, Faculty of Economics and Management, Riga Latvia. </a:t>
            </a:r>
          </a:p>
          <a:p>
            <a:r>
              <a:rPr lang="en-US" dirty="0"/>
              <a:t>Bin Shmailan, A.S., 2016. The relationship between job satisfaction, job performanceand employee engagement: An explorative study, Issues in Business Management and Economics, 4(1), 1-8, DOI:10.15739/IBME.16.001.</a:t>
            </a:r>
          </a:p>
          <a:p>
            <a:r>
              <a:rPr lang="en-US" dirty="0"/>
              <a:t>Susmita Ray," A Quick Review of Machine Learning Algorithms," 2019 International Conference on Machine Learning, Big Data, Cloud and Parallel Computing (ComIT-Con), India, 14th -16th Feb 2019.</a:t>
            </a:r>
          </a:p>
          <a:p>
            <a:r>
              <a:rPr lang="en-US" dirty="0"/>
              <a:t>Yashpandey474/salary-prediction-using-machine-learning</a:t>
            </a:r>
          </a:p>
          <a:p>
            <a:r>
              <a:rPr lang="en-US" dirty="0"/>
              <a:t>Kaggle</a:t>
            </a:r>
          </a:p>
          <a:p>
            <a:r>
              <a:rPr lang="en-US" dirty="0"/>
              <a:t>Stackoverflow</a:t>
            </a:r>
          </a:p>
          <a:p>
            <a:r>
              <a:rPr lang="en-US" dirty="0"/>
              <a:t>Pornthep Khongchai, Pokpong Songmuang, “Improving Students’ Motivation to Study using Salary Prediction System” 2016 13th International Joint Conference on Computer Science and Software Engineering (JCSSE).</a:t>
            </a:r>
          </a:p>
        </p:txBody>
      </p:sp>
    </p:spTree>
    <p:extLst>
      <p:ext uri="{BB962C8B-B14F-4D97-AF65-F5344CB8AC3E}">
        <p14:creationId xmlns:p14="http://schemas.microsoft.com/office/powerpoint/2010/main" val="233320765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01093D8-BC68-3B9E-6A66-39944D0A5282}"/>
              </a:ext>
            </a:extLst>
          </p:cNvPr>
          <p:cNvSpPr txBox="1"/>
          <p:nvPr/>
        </p:nvSpPr>
        <p:spPr>
          <a:xfrm>
            <a:off x="3048000" y="3244334"/>
            <a:ext cx="6096000" cy="769441"/>
          </a:xfrm>
          <a:prstGeom prst="rect">
            <a:avLst/>
          </a:prstGeom>
          <a:noFill/>
        </p:spPr>
        <p:txBody>
          <a:bodyPr wrap="square">
            <a:spAutoFit/>
          </a:bodyPr>
          <a:lstStyle/>
          <a:p>
            <a:r>
              <a:rPr lang="en-US" sz="4400" b="1" dirty="0">
                <a:latin typeface="Algerian" panose="04020705040A02060702" pitchFamily="82" charset="0"/>
              </a:rPr>
              <a:t>Thank you</a:t>
            </a:r>
          </a:p>
        </p:txBody>
      </p:sp>
    </p:spTree>
    <p:extLst>
      <p:ext uri="{BB962C8B-B14F-4D97-AF65-F5344CB8AC3E}">
        <p14:creationId xmlns:p14="http://schemas.microsoft.com/office/powerpoint/2010/main" val="36658757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4B835C-F1B1-0987-B810-6C2F7C7D4FFA}"/>
              </a:ext>
            </a:extLst>
          </p:cNvPr>
          <p:cNvSpPr>
            <a:spLocks noGrp="1"/>
          </p:cNvSpPr>
          <p:nvPr>
            <p:ph type="title"/>
          </p:nvPr>
        </p:nvSpPr>
        <p:spPr/>
        <p:txBody>
          <a:bodyPr/>
          <a:lstStyle/>
          <a:p>
            <a:r>
              <a:rPr lang="en-US" b="1" dirty="0">
                <a:latin typeface="Arial" panose="020B0604020202020204" pitchFamily="34" charset="0"/>
                <a:cs typeface="Arial" panose="020B0604020202020204" pitchFamily="34" charset="0"/>
              </a:rPr>
              <a:t>System </a:t>
            </a:r>
            <a:r>
              <a:rPr lang="en-US" b="1" dirty="0"/>
              <a:t>approach</a:t>
            </a:r>
            <a:endParaRPr lang="en-US" dirty="0"/>
          </a:p>
        </p:txBody>
      </p:sp>
      <p:sp>
        <p:nvSpPr>
          <p:cNvPr id="3" name="Content Placeholder 2">
            <a:extLst>
              <a:ext uri="{FF2B5EF4-FFF2-40B4-BE49-F238E27FC236}">
                <a16:creationId xmlns:a16="http://schemas.microsoft.com/office/drawing/2014/main" id="{BE62952A-78CF-B771-08C6-F423F58F272F}"/>
              </a:ext>
            </a:extLst>
          </p:cNvPr>
          <p:cNvSpPr>
            <a:spLocks noGrp="1"/>
          </p:cNvSpPr>
          <p:nvPr>
            <p:ph idx="1"/>
          </p:nvPr>
        </p:nvSpPr>
        <p:spPr>
          <a:xfrm>
            <a:off x="581192" y="1232452"/>
            <a:ext cx="11029615" cy="4742897"/>
          </a:xfrm>
        </p:spPr>
        <p:txBody>
          <a:bodyPr/>
          <a:lstStyle/>
          <a:p>
            <a:r>
              <a:rPr lang="en-US" sz="1800" dirty="0">
                <a:latin typeface="Arial Black" panose="020B0A04020102020204" pitchFamily="34" charset="0"/>
              </a:rPr>
              <a:t>System Requirement</a:t>
            </a:r>
          </a:p>
          <a:p>
            <a:pPr marL="0" indent="0">
              <a:buNone/>
            </a:pPr>
            <a:r>
              <a:rPr lang="en-US" sz="1800" dirty="0">
                <a:latin typeface="Arial Black" panose="020B0A04020102020204" pitchFamily="34" charset="0"/>
              </a:rPr>
              <a:t>         </a:t>
            </a:r>
          </a:p>
          <a:p>
            <a:pPr marL="0" indent="0">
              <a:buNone/>
            </a:pPr>
            <a:endParaRPr lang="en-US" sz="1800" dirty="0">
              <a:latin typeface="Arial Black" panose="020B0A04020102020204" pitchFamily="34" charset="0"/>
            </a:endParaRPr>
          </a:p>
          <a:p>
            <a:pPr marL="0" indent="0">
              <a:buNone/>
            </a:pPr>
            <a:r>
              <a:rPr lang="en-US" sz="1800" dirty="0">
                <a:latin typeface="Arial Black" panose="020B0A04020102020204" pitchFamily="34" charset="0"/>
              </a:rPr>
              <a:t>         </a:t>
            </a:r>
            <a:r>
              <a:rPr lang="en-US" sz="1800" dirty="0">
                <a:latin typeface="Arial Narrow" panose="020B0606020202030204" pitchFamily="34" charset="0"/>
              </a:rPr>
              <a:t>Processor                                       :  </a:t>
            </a:r>
            <a:r>
              <a:rPr lang="en-US" sz="1800" dirty="0"/>
              <a:t>Intel ® Core ™ i3</a:t>
            </a:r>
            <a:endParaRPr lang="en-US" sz="1800" dirty="0">
              <a:latin typeface="Arial Narrow" panose="020B0606020202030204" pitchFamily="34" charset="0"/>
            </a:endParaRPr>
          </a:p>
          <a:p>
            <a:pPr marL="0" indent="0">
              <a:buNone/>
            </a:pPr>
            <a:r>
              <a:rPr lang="en-US" sz="1800" dirty="0">
                <a:latin typeface="Arial Narrow" panose="020B0606020202030204" pitchFamily="34" charset="0"/>
              </a:rPr>
              <a:t>             Processor speed                            :  3.06 GHz</a:t>
            </a:r>
          </a:p>
          <a:p>
            <a:pPr marL="0" indent="0">
              <a:buNone/>
            </a:pPr>
            <a:r>
              <a:rPr lang="en-US" sz="1800" dirty="0">
                <a:latin typeface="Arial Narrow" panose="020B0606020202030204" pitchFamily="34" charset="0"/>
              </a:rPr>
              <a:t>             RAM                                               :  8GB</a:t>
            </a:r>
          </a:p>
          <a:p>
            <a:pPr marL="0" indent="0">
              <a:buNone/>
            </a:pPr>
            <a:r>
              <a:rPr lang="en-US" sz="1800" dirty="0">
                <a:latin typeface="Arial Narrow" panose="020B0606020202030204" pitchFamily="34" charset="0"/>
              </a:rPr>
              <a:t>             </a:t>
            </a:r>
            <a:r>
              <a:rPr lang="en-US" sz="1800" dirty="0">
                <a:latin typeface="Arial Narrow" panose="020B0606020202030204" pitchFamily="34" charset="0"/>
                <a:cs typeface="Arial" panose="020B0604020202020204" pitchFamily="34" charset="0"/>
              </a:rPr>
              <a:t>Hard Disk                                       :  1TB</a:t>
            </a:r>
          </a:p>
          <a:p>
            <a:pPr marL="0" indent="0">
              <a:buNone/>
            </a:pPr>
            <a:r>
              <a:rPr lang="en-US" sz="1800" dirty="0">
                <a:latin typeface="Arial Narrow" panose="020B0606020202030204" pitchFamily="34" charset="0"/>
                <a:cs typeface="Arial" panose="020B0604020202020204" pitchFamily="34" charset="0"/>
              </a:rPr>
              <a:t>             Keyboard                                       :   Standard 104 enhanced keyboard</a:t>
            </a:r>
          </a:p>
          <a:p>
            <a:pPr marL="0" indent="0">
              <a:buNone/>
            </a:pPr>
            <a:endParaRPr lang="en-US" sz="1800" dirty="0"/>
          </a:p>
          <a:p>
            <a:pPr marL="0" indent="0">
              <a:buNone/>
            </a:pPr>
            <a:endParaRPr lang="en-US" sz="1800" dirty="0">
              <a:latin typeface="Arial Black" panose="020B0A04020102020204" pitchFamily="34" charset="0"/>
            </a:endParaRPr>
          </a:p>
          <a:p>
            <a:endParaRPr lang="en-US" dirty="0"/>
          </a:p>
        </p:txBody>
      </p:sp>
    </p:spTree>
    <p:extLst>
      <p:ext uri="{BB962C8B-B14F-4D97-AF65-F5344CB8AC3E}">
        <p14:creationId xmlns:p14="http://schemas.microsoft.com/office/powerpoint/2010/main" val="29188975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061FBF-F7C7-6A90-EBF4-B8FDC7657807}"/>
              </a:ext>
            </a:extLst>
          </p:cNvPr>
          <p:cNvSpPr>
            <a:spLocks noGrp="1"/>
          </p:cNvSpPr>
          <p:nvPr>
            <p:ph type="title"/>
          </p:nvPr>
        </p:nvSpPr>
        <p:spPr/>
        <p:txBody>
          <a:bodyPr>
            <a:normAutofit fontScale="90000"/>
          </a:bodyPr>
          <a:lstStyle/>
          <a:p>
            <a:br>
              <a:rPr lang="en-US" b="1" dirty="0">
                <a:latin typeface="Arial Narrow" panose="020B0606020202030204" pitchFamily="34" charset="0"/>
                <a:cs typeface="Arial" panose="020B0604020202020204" pitchFamily="34" charset="0"/>
              </a:rPr>
            </a:br>
            <a:r>
              <a:rPr lang="en-US" b="1" dirty="0">
                <a:latin typeface="Arial Narrow" panose="020B0606020202030204" pitchFamily="34" charset="0"/>
                <a:cs typeface="Arial" panose="020B0604020202020204" pitchFamily="34" charset="0"/>
              </a:rPr>
              <a:t>Library Requirement</a:t>
            </a:r>
            <a:endParaRPr lang="en-US" dirty="0"/>
          </a:p>
        </p:txBody>
      </p:sp>
      <p:sp>
        <p:nvSpPr>
          <p:cNvPr id="3" name="Content Placeholder 2">
            <a:extLst>
              <a:ext uri="{FF2B5EF4-FFF2-40B4-BE49-F238E27FC236}">
                <a16:creationId xmlns:a16="http://schemas.microsoft.com/office/drawing/2014/main" id="{97EA93C1-F7B5-0284-8AB3-00BFC94A1388}"/>
              </a:ext>
            </a:extLst>
          </p:cNvPr>
          <p:cNvSpPr>
            <a:spLocks noGrp="1"/>
          </p:cNvSpPr>
          <p:nvPr>
            <p:ph idx="1"/>
          </p:nvPr>
        </p:nvSpPr>
        <p:spPr/>
        <p:txBody>
          <a:bodyPr>
            <a:normAutofit/>
          </a:bodyPr>
          <a:lstStyle/>
          <a:p>
            <a:r>
              <a:rPr lang="en-US" sz="2400" b="1" u="sng" dirty="0"/>
              <a:t>Seaborn:- </a:t>
            </a:r>
            <a:r>
              <a:rPr lang="en-US" sz="2400" dirty="0"/>
              <a:t>seaborn is an amazing visualization library for statistical graphics plotting in python. It provides beautiful default styles and color palettes to make statistical plots more attractive.</a:t>
            </a:r>
          </a:p>
          <a:p>
            <a:r>
              <a:rPr lang="en-US" sz="2400" b="1" dirty="0"/>
              <a:t>Pandas :- </a:t>
            </a:r>
            <a:r>
              <a:rPr lang="en-US" sz="2400" dirty="0"/>
              <a:t>pandas are software library written for the Python programming language for data manipulation and analysis. In particular, it offers data structures and operations for manipulating numerical tables and time series. It is well suited for working with tabular data such as </a:t>
            </a:r>
            <a:r>
              <a:rPr lang="en-US" sz="2400" b="1" dirty="0"/>
              <a:t>spreadsheets , SQL tables.</a:t>
            </a:r>
          </a:p>
          <a:p>
            <a:endParaRPr lang="en-US" dirty="0"/>
          </a:p>
        </p:txBody>
      </p:sp>
    </p:spTree>
    <p:extLst>
      <p:ext uri="{BB962C8B-B14F-4D97-AF65-F5344CB8AC3E}">
        <p14:creationId xmlns:p14="http://schemas.microsoft.com/office/powerpoint/2010/main" val="7036998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B98129-2F1E-CD40-4D6A-6E4DF1E92765}"/>
              </a:ext>
            </a:extLst>
          </p:cNvPr>
          <p:cNvSpPr>
            <a:spLocks noGrp="1"/>
          </p:cNvSpPr>
          <p:nvPr>
            <p:ph type="title"/>
          </p:nvPr>
        </p:nvSpPr>
        <p:spPr/>
        <p:txBody>
          <a:bodyPr/>
          <a:lstStyle/>
          <a:p>
            <a:r>
              <a:rPr lang="en-US" b="1" dirty="0">
                <a:latin typeface="Arial Narrow" panose="020B0606020202030204" pitchFamily="34" charset="0"/>
                <a:cs typeface="Arial" panose="020B0604020202020204" pitchFamily="34" charset="0"/>
              </a:rPr>
              <a:t>Library Requirement</a:t>
            </a:r>
            <a:endParaRPr lang="en-US" dirty="0"/>
          </a:p>
        </p:txBody>
      </p:sp>
      <p:sp>
        <p:nvSpPr>
          <p:cNvPr id="3" name="Content Placeholder 2">
            <a:extLst>
              <a:ext uri="{FF2B5EF4-FFF2-40B4-BE49-F238E27FC236}">
                <a16:creationId xmlns:a16="http://schemas.microsoft.com/office/drawing/2014/main" id="{8C67FD66-C42B-2CE9-C5EE-E7C68B4B2A07}"/>
              </a:ext>
            </a:extLst>
          </p:cNvPr>
          <p:cNvSpPr>
            <a:spLocks noGrp="1"/>
          </p:cNvSpPr>
          <p:nvPr>
            <p:ph idx="1"/>
          </p:nvPr>
        </p:nvSpPr>
        <p:spPr/>
        <p:txBody>
          <a:bodyPr>
            <a:normAutofit/>
          </a:bodyPr>
          <a:lstStyle/>
          <a:p>
            <a:r>
              <a:rPr lang="en-US" sz="2400" b="1" u="sng" dirty="0"/>
              <a:t>Matplotlib</a:t>
            </a:r>
            <a:r>
              <a:rPr lang="en-US" sz="2400" dirty="0"/>
              <a:t> :- It is a comprehensive library for creating static, animated, and interactive visualizations in Python.</a:t>
            </a:r>
          </a:p>
          <a:p>
            <a:r>
              <a:rPr lang="en-US" sz="2400" b="1" u="sng" dirty="0"/>
              <a:t>NumPy</a:t>
            </a:r>
            <a:r>
              <a:rPr lang="en-US" sz="2400" dirty="0"/>
              <a:t> :- NumPy is a general-purpose array-processing package. It provides a high-performance multidimensional array object, and tools for working with these arrays. It is open-source software and the fundamental package for scientific computing with Python. </a:t>
            </a:r>
          </a:p>
          <a:p>
            <a:r>
              <a:rPr lang="en-US" sz="2400" b="1" u="sng" dirty="0"/>
              <a:t>Scikit learn </a:t>
            </a:r>
            <a:r>
              <a:rPr lang="en-US" sz="2400" dirty="0"/>
              <a:t>:- it is a supervised and unsupervised learning algorithms . Scikit- learn can also be used for data-mining and data analysis</a:t>
            </a:r>
          </a:p>
          <a:p>
            <a:pPr marL="0" indent="0">
              <a:buNone/>
            </a:pPr>
            <a:endParaRPr lang="en-US" sz="2400" b="1" dirty="0">
              <a:latin typeface="Arial Narrow" panose="020B0606020202030204" pitchFamily="34" charset="0"/>
              <a:cs typeface="Arial" panose="020B0604020202020204" pitchFamily="34" charset="0"/>
            </a:endParaRPr>
          </a:p>
          <a:p>
            <a:endParaRPr lang="en-US" dirty="0"/>
          </a:p>
        </p:txBody>
      </p:sp>
    </p:spTree>
    <p:extLst>
      <p:ext uri="{BB962C8B-B14F-4D97-AF65-F5344CB8AC3E}">
        <p14:creationId xmlns:p14="http://schemas.microsoft.com/office/powerpoint/2010/main" val="2977001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794753-FB2C-1821-0911-DD426A7FB136}"/>
              </a:ext>
            </a:extLst>
          </p:cNvPr>
          <p:cNvSpPr>
            <a:spLocks noGrp="1"/>
          </p:cNvSpPr>
          <p:nvPr>
            <p:ph type="title"/>
          </p:nvPr>
        </p:nvSpPr>
        <p:spPr/>
        <p:txBody>
          <a:bodyPr/>
          <a:lstStyle/>
          <a:p>
            <a:r>
              <a:rPr lang="en-US" b="1">
                <a:latin typeface="Arial Narrow" panose="020B0606020202030204" pitchFamily="34" charset="0"/>
                <a:cs typeface="Arial" panose="020B0604020202020204" pitchFamily="34" charset="0"/>
              </a:rPr>
              <a:t>Library Requirement</a:t>
            </a:r>
            <a:endParaRPr lang="en-US"/>
          </a:p>
        </p:txBody>
      </p:sp>
      <p:sp>
        <p:nvSpPr>
          <p:cNvPr id="3" name="Content Placeholder 2">
            <a:extLst>
              <a:ext uri="{FF2B5EF4-FFF2-40B4-BE49-F238E27FC236}">
                <a16:creationId xmlns:a16="http://schemas.microsoft.com/office/drawing/2014/main" id="{6BC5CB8C-8865-B066-F2F6-C54C22C6CF0E}"/>
              </a:ext>
            </a:extLst>
          </p:cNvPr>
          <p:cNvSpPr>
            <a:spLocks noGrp="1"/>
          </p:cNvSpPr>
          <p:nvPr>
            <p:ph idx="1"/>
          </p:nvPr>
        </p:nvSpPr>
        <p:spPr/>
        <p:txBody>
          <a:bodyPr>
            <a:normAutofit/>
          </a:bodyPr>
          <a:lstStyle/>
          <a:p>
            <a:r>
              <a:rPr lang="en-US" sz="2400" b="1" u="sng" dirty="0"/>
              <a:t>Preprocessing</a:t>
            </a:r>
            <a:r>
              <a:rPr lang="en-US" sz="2400" dirty="0"/>
              <a:t> :- in data science transforming raw data into a clean structured format for analysis. It involves tasks like handing missing values, normalizing data and encoding variables.</a:t>
            </a:r>
          </a:p>
          <a:p>
            <a:r>
              <a:rPr lang="en-US" sz="2400" dirty="0"/>
              <a:t> </a:t>
            </a:r>
            <a:r>
              <a:rPr lang="en-US" sz="2400" b="1" u="sng" dirty="0"/>
              <a:t>Streamlit :- </a:t>
            </a:r>
            <a:r>
              <a:rPr lang="en-US" sz="2400" dirty="0"/>
              <a:t>Streamlit is a free and open-source framework to rapidly build and share   beautiful machine learning and data science web apps. It is a Python-based library specifically designed for machine learning engineers.                                                             </a:t>
            </a:r>
          </a:p>
          <a:p>
            <a:r>
              <a:rPr lang="en-US" sz="2400" dirty="0"/>
              <a:t>  Data scientists or machine learning engineers are not web developers and they're not interested in spending weeks learning to use these frameworks to build web apps.</a:t>
            </a:r>
          </a:p>
          <a:p>
            <a:endParaRPr lang="en-US" dirty="0"/>
          </a:p>
        </p:txBody>
      </p:sp>
    </p:spTree>
    <p:extLst>
      <p:ext uri="{BB962C8B-B14F-4D97-AF65-F5344CB8AC3E}">
        <p14:creationId xmlns:p14="http://schemas.microsoft.com/office/powerpoint/2010/main" val="36741514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EB185B-5F4C-6993-19C6-C842A49BC58C}"/>
              </a:ext>
            </a:extLst>
          </p:cNvPr>
          <p:cNvSpPr>
            <a:spLocks noGrp="1"/>
          </p:cNvSpPr>
          <p:nvPr>
            <p:ph type="title"/>
          </p:nvPr>
        </p:nvSpPr>
        <p:spPr/>
        <p:txBody>
          <a:bodyPr>
            <a:normAutofit fontScale="90000"/>
          </a:bodyPr>
          <a:lstStyle/>
          <a:p>
            <a:r>
              <a:rPr lang="en-US" dirty="0">
                <a:latin typeface="Arial Black" panose="020B0A04020102020204" pitchFamily="34" charset="0"/>
              </a:rPr>
              <a:t>  Algorithm &amp; deployment</a:t>
            </a:r>
            <a:endParaRPr lang="en-US" dirty="0"/>
          </a:p>
        </p:txBody>
      </p:sp>
      <p:sp>
        <p:nvSpPr>
          <p:cNvPr id="3" name="Content Placeholder 2">
            <a:extLst>
              <a:ext uri="{FF2B5EF4-FFF2-40B4-BE49-F238E27FC236}">
                <a16:creationId xmlns:a16="http://schemas.microsoft.com/office/drawing/2014/main" id="{F5E724F3-14A6-92DE-CE0F-31DEE3A5A7DA}"/>
              </a:ext>
            </a:extLst>
          </p:cNvPr>
          <p:cNvSpPr>
            <a:spLocks noGrp="1"/>
          </p:cNvSpPr>
          <p:nvPr>
            <p:ph sz="half" idx="1"/>
          </p:nvPr>
        </p:nvSpPr>
        <p:spPr/>
        <p:txBody>
          <a:bodyPr/>
          <a:lstStyle/>
          <a:p>
            <a:r>
              <a:rPr lang="en-US" b="1" u="sng" dirty="0"/>
              <a:t>MODEL TESTING :- </a:t>
            </a:r>
            <a:r>
              <a:rPr lang="en-US" dirty="0"/>
              <a:t>Prior to building a linear model, we need to prepare a training set and a test set (part of standard procedure in a machine learning workflow). The training set will be used to train the model whereas the test set will be used to assess the performance of the trained model in predicting the result from unseen data.</a:t>
            </a:r>
          </a:p>
          <a:p>
            <a:r>
              <a:rPr lang="en-US" dirty="0"/>
              <a:t> </a:t>
            </a:r>
            <a:r>
              <a:rPr lang="en-US" b="1" u="sng" dirty="0"/>
              <a:t>LabelEncoder:-  </a:t>
            </a:r>
            <a:r>
              <a:rPr lang="en-US" dirty="0"/>
              <a:t>LabelEncoder in python is a class from the sklearn.preprocessing module of the scikit-learn library, used for converting categorical labels into numerical format.</a:t>
            </a:r>
          </a:p>
          <a:p>
            <a:endParaRPr lang="en-US" dirty="0"/>
          </a:p>
          <a:p>
            <a:endParaRPr lang="en-US" dirty="0"/>
          </a:p>
        </p:txBody>
      </p:sp>
      <p:pic>
        <p:nvPicPr>
          <p:cNvPr id="6" name="Content Placeholder 5">
            <a:extLst>
              <a:ext uri="{FF2B5EF4-FFF2-40B4-BE49-F238E27FC236}">
                <a16:creationId xmlns:a16="http://schemas.microsoft.com/office/drawing/2014/main" id="{0FF201CD-F4FA-9EF7-2BFE-35182719FC5C}"/>
              </a:ext>
            </a:extLst>
          </p:cNvPr>
          <p:cNvPicPr>
            <a:picLocks noGrp="1" noChangeAspect="1"/>
          </p:cNvPicPr>
          <p:nvPr>
            <p:ph sz="half" idx="2"/>
          </p:nvPr>
        </p:nvPicPr>
        <p:blipFill>
          <a:blip r:embed="rId2"/>
          <a:stretch>
            <a:fillRect/>
          </a:stretch>
        </p:blipFill>
        <p:spPr>
          <a:xfrm>
            <a:off x="5910942" y="1391479"/>
            <a:ext cx="5884647" cy="4905828"/>
          </a:xfrm>
        </p:spPr>
      </p:pic>
    </p:spTree>
    <p:extLst>
      <p:ext uri="{BB962C8B-B14F-4D97-AF65-F5344CB8AC3E}">
        <p14:creationId xmlns:p14="http://schemas.microsoft.com/office/powerpoint/2010/main" val="14588120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7E189-8AED-E085-4086-D84459B21CD6}"/>
              </a:ext>
            </a:extLst>
          </p:cNvPr>
          <p:cNvSpPr>
            <a:spLocks noGrp="1"/>
          </p:cNvSpPr>
          <p:nvPr>
            <p:ph type="title"/>
          </p:nvPr>
        </p:nvSpPr>
        <p:spPr/>
        <p:txBody>
          <a:bodyPr>
            <a:normAutofit fontScale="90000"/>
          </a:bodyPr>
          <a:lstStyle/>
          <a:p>
            <a:r>
              <a:rPr lang="en-US" dirty="0">
                <a:latin typeface="Arial Black" panose="020B0A04020102020204" pitchFamily="34" charset="0"/>
              </a:rPr>
              <a:t>Algorithm &amp; deployment</a:t>
            </a:r>
            <a:endParaRPr lang="en-US" dirty="0"/>
          </a:p>
        </p:txBody>
      </p:sp>
      <p:sp>
        <p:nvSpPr>
          <p:cNvPr id="3" name="Content Placeholder 2">
            <a:extLst>
              <a:ext uri="{FF2B5EF4-FFF2-40B4-BE49-F238E27FC236}">
                <a16:creationId xmlns:a16="http://schemas.microsoft.com/office/drawing/2014/main" id="{F9C8151A-1927-C4E0-B009-EC80178E3E10}"/>
              </a:ext>
            </a:extLst>
          </p:cNvPr>
          <p:cNvSpPr>
            <a:spLocks noGrp="1"/>
          </p:cNvSpPr>
          <p:nvPr>
            <p:ph sz="half" idx="1"/>
          </p:nvPr>
        </p:nvSpPr>
        <p:spPr/>
        <p:txBody>
          <a:bodyPr/>
          <a:lstStyle/>
          <a:p>
            <a:r>
              <a:rPr lang="en-US" sz="2400" dirty="0"/>
              <a:t> </a:t>
            </a:r>
            <a:r>
              <a:rPr lang="en-US" sz="2400" b="1" u="sng" dirty="0"/>
              <a:t>LogisticRegression :-</a:t>
            </a:r>
            <a:r>
              <a:rPr lang="en-US" sz="2400" dirty="0"/>
              <a:t>LogisticRegression is a supervised machine learning algorithm used for classification problems. It is used for binary classification where the output can be one of two possible categories such as yes/no, true/false or 0/1.</a:t>
            </a:r>
          </a:p>
          <a:p>
            <a:pPr marL="0" indent="0">
              <a:buNone/>
            </a:pPr>
            <a:r>
              <a:rPr lang="en-US" dirty="0"/>
              <a:t>     </a:t>
            </a:r>
          </a:p>
          <a:p>
            <a:endParaRPr lang="en-US" dirty="0"/>
          </a:p>
        </p:txBody>
      </p:sp>
      <p:pic>
        <p:nvPicPr>
          <p:cNvPr id="13" name="Content Placeholder 12">
            <a:extLst>
              <a:ext uri="{FF2B5EF4-FFF2-40B4-BE49-F238E27FC236}">
                <a16:creationId xmlns:a16="http://schemas.microsoft.com/office/drawing/2014/main" id="{58F82C15-E227-4E16-5E1B-87E211F3BECD}"/>
              </a:ext>
            </a:extLst>
          </p:cNvPr>
          <p:cNvPicPr>
            <a:picLocks noGrp="1" noChangeAspect="1"/>
          </p:cNvPicPr>
          <p:nvPr>
            <p:ph sz="half" idx="2"/>
          </p:nvPr>
        </p:nvPicPr>
        <p:blipFill>
          <a:blip r:embed="rId2"/>
          <a:stretch>
            <a:fillRect/>
          </a:stretch>
        </p:blipFill>
        <p:spPr>
          <a:xfrm>
            <a:off x="6222170" y="849086"/>
            <a:ext cx="5907362" cy="5377543"/>
          </a:xfrm>
          <a:prstGeom prst="rect">
            <a:avLst/>
          </a:prstGeom>
        </p:spPr>
      </p:pic>
    </p:spTree>
    <p:extLst>
      <p:ext uri="{BB962C8B-B14F-4D97-AF65-F5344CB8AC3E}">
        <p14:creationId xmlns:p14="http://schemas.microsoft.com/office/powerpoint/2010/main" val="301373625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docProps/app.xml><?xml version="1.0" encoding="utf-8"?>
<Properties xmlns="http://schemas.openxmlformats.org/officeDocument/2006/extended-properties" xmlns:vt="http://schemas.openxmlformats.org/officeDocument/2006/docPropsVTypes">
  <Template>Project template 4 (1) 1</Template>
  <TotalTime>1190</TotalTime>
  <Words>1212</Words>
  <Application>Microsoft Office PowerPoint</Application>
  <PresentationFormat>Widescreen</PresentationFormat>
  <Paragraphs>97</Paragraphs>
  <Slides>32</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32</vt:i4>
      </vt:variant>
    </vt:vector>
  </HeadingPairs>
  <TitlesOfParts>
    <vt:vector size="41" baseType="lpstr">
      <vt:lpstr>Algerian</vt:lpstr>
      <vt:lpstr>Aparajita</vt:lpstr>
      <vt:lpstr>Arial</vt:lpstr>
      <vt:lpstr>Arial Black</vt:lpstr>
      <vt:lpstr>Arial Narrow</vt:lpstr>
      <vt:lpstr>Franklin Gothic Book</vt:lpstr>
      <vt:lpstr>Franklin Gothic Demi</vt:lpstr>
      <vt:lpstr>Wingdings 2</vt:lpstr>
      <vt:lpstr>DividendVTI</vt:lpstr>
      <vt:lpstr>Employee Salary prediction using linear regression</vt:lpstr>
      <vt:lpstr>outline</vt:lpstr>
      <vt:lpstr>Problem statement</vt:lpstr>
      <vt:lpstr>System approach</vt:lpstr>
      <vt:lpstr> Library Requirement</vt:lpstr>
      <vt:lpstr>Library Requirement</vt:lpstr>
      <vt:lpstr>Library Requirement</vt:lpstr>
      <vt:lpstr>  Algorithm &amp; deployment</vt:lpstr>
      <vt:lpstr>Algorithm &amp; deployment</vt:lpstr>
      <vt:lpstr> Algorithm &amp; Deployment</vt:lpstr>
      <vt:lpstr>Algorithm &amp; deployment</vt:lpstr>
      <vt:lpstr>Algorithm &amp; deployment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result</vt:lpstr>
      <vt:lpstr>result</vt:lpstr>
      <vt:lpstr>result</vt:lpstr>
      <vt:lpstr>PowerPoint Presentation</vt:lpstr>
      <vt:lpstr>PowerPoint Presentation</vt:lpstr>
      <vt:lpstr>PowerPoint Presentation</vt:lpstr>
      <vt:lpstr>PowerPoint Presentation</vt:lpstr>
      <vt:lpstr>PowerPoint Presentation</vt:lpstr>
      <vt:lpstr>PowerPoint Presentation</vt:lpstr>
      <vt:lpstr> Conclusion</vt:lpstr>
      <vt:lpstr>Future scope</vt:lpstr>
      <vt:lpstr> 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Chandramani Kumari</dc:creator>
  <cp:lastModifiedBy>Chandramani Kumari</cp:lastModifiedBy>
  <cp:revision>28</cp:revision>
  <dcterms:created xsi:type="dcterms:W3CDTF">2025-07-17T06:18:25Z</dcterms:created>
  <dcterms:modified xsi:type="dcterms:W3CDTF">2025-07-22T06:25:46Z</dcterms:modified>
</cp:coreProperties>
</file>