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 id="2147483651" r:id="rId2"/>
    <p:sldMasterId id="2147483654" r:id="rId3"/>
  </p:sldMasterIdLst>
  <p:notesMasterIdLst>
    <p:notesMasterId r:id="rId35"/>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9" r:id="rId16"/>
    <p:sldId id="270" r:id="rId17"/>
    <p:sldId id="271" r:id="rId18"/>
    <p:sldId id="272" r:id="rId19"/>
    <p:sldId id="273" r:id="rId20"/>
    <p:sldId id="274" r:id="rId21"/>
    <p:sldId id="275" r:id="rId22"/>
    <p:sldId id="276" r:id="rId23"/>
    <p:sldId id="277" r:id="rId24"/>
    <p:sldId id="278" r:id="rId25"/>
    <p:sldId id="281" r:id="rId26"/>
    <p:sldId id="289" r:id="rId27"/>
    <p:sldId id="287" r:id="rId28"/>
    <p:sldId id="286" r:id="rId29"/>
    <p:sldId id="285" r:id="rId30"/>
    <p:sldId id="282" r:id="rId31"/>
    <p:sldId id="283" r:id="rId32"/>
    <p:sldId id="288" r:id="rId33"/>
    <p:sldId id="284" r:id="rId34"/>
  </p:sldIdLst>
  <p:sldSz cx="14630400" cy="8229600"/>
  <p:notesSz cx="8229600" cy="14630400"/>
  <p:embeddedFontLst>
    <p:embeddedFont>
      <p:font typeface="Merriweather Bold" panose="020B0604020202020204" charset="0"/>
      <p:bold r:id="rId36"/>
    </p:embeddedFont>
    <p:embeddedFont>
      <p:font typeface="Open Sans" panose="020B0606030504020204" pitchFamily="34" charset="0"/>
      <p:regular r:id="rId37"/>
      <p:bold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font" Target="fonts/font2.fntdata"/><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1.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2605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53F265-7ECE-666B-62AE-1DBB577061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7C0E26-6CA9-0AA7-F02D-6B4BB0BD96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A3045E-F4D4-9598-F574-DD5F162D33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3F6D2CC-9E95-DD8F-8CE4-F607B218D7D3}"/>
              </a:ext>
            </a:extLst>
          </p:cNvPr>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722755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0972800" cy="6172200"/>
          </a:xfrm>
          <a:prstGeom prst="rect">
            <a:avLst/>
          </a:prstGeom>
        </p:spPr>
      </p:pic>
      <p:sp>
        <p:nvSpPr>
          <p:cNvPr id="3" name="Shape 0"/>
          <p:cNvSpPr/>
          <p:nvPr/>
        </p:nvSpPr>
        <p:spPr>
          <a:xfrm>
            <a:off x="0" y="0"/>
            <a:ext cx="10972800" cy="61722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9629410" y="5812154"/>
            <a:ext cx="1291953" cy="30861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a:t>4/19/2025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480" y="1440180"/>
            <a:ext cx="3634740" cy="4073365"/>
          </a:xfrm>
        </p:spPr>
        <p:txBody>
          <a:bodyPr/>
          <a:lstStyle>
            <a:lvl1pPr>
              <a:defRPr sz="2520"/>
            </a:lvl1pPr>
            <a:lvl2pPr>
              <a:defRPr sz="2160"/>
            </a:lvl2pPr>
            <a:lvl3pPr>
              <a:defRPr sz="1800"/>
            </a:lvl3pPr>
            <a:lvl4pPr>
              <a:defRPr sz="1620"/>
            </a:lvl4pPr>
            <a:lvl5pPr>
              <a:defRPr sz="1620"/>
            </a:lvl5pPr>
            <a:lvl6pPr>
              <a:defRPr sz="1620"/>
            </a:lvl6pPr>
            <a:lvl7pPr>
              <a:defRPr sz="1620"/>
            </a:lvl7pPr>
            <a:lvl8pPr>
              <a:defRPr sz="1620"/>
            </a:lvl8pPr>
            <a:lvl9pPr>
              <a:defRPr sz="1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83380" y="1440180"/>
            <a:ext cx="3634740" cy="4073365"/>
          </a:xfrm>
        </p:spPr>
        <p:txBody>
          <a:bodyPr/>
          <a:lstStyle>
            <a:lvl1pPr>
              <a:defRPr sz="2520"/>
            </a:lvl1pPr>
            <a:lvl2pPr>
              <a:defRPr sz="2160"/>
            </a:lvl2pPr>
            <a:lvl3pPr>
              <a:defRPr sz="1800"/>
            </a:lvl3pPr>
            <a:lvl4pPr>
              <a:defRPr sz="1620"/>
            </a:lvl4pPr>
            <a:lvl5pPr>
              <a:defRPr sz="1620"/>
            </a:lvl5pPr>
            <a:lvl6pPr>
              <a:defRPr sz="1620"/>
            </a:lvl6pPr>
            <a:lvl7pPr>
              <a:defRPr sz="1620"/>
            </a:lvl7pPr>
            <a:lvl8pPr>
              <a:defRPr sz="1620"/>
            </a:lvl8pPr>
            <a:lvl9pPr>
              <a:defRPr sz="1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a:t>4/19/2025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a:t>4/19/2025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329565"/>
            <a:ext cx="987552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48640" y="1920240"/>
            <a:ext cx="9875520" cy="543115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8640" y="7627620"/>
            <a:ext cx="256032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5BCAD085-E8A6-8845-BD4E-CB4CCA059FC4}" type="datetimeFigureOut">
              <a:rPr lang="en-US"/>
              <a:t>4/19/2025</a:t>
            </a:fld>
            <a:endParaRPr lang="en-US"/>
          </a:p>
        </p:txBody>
      </p:sp>
      <p:sp>
        <p:nvSpPr>
          <p:cNvPr id="5" name="Footer Placeholder 4"/>
          <p:cNvSpPr>
            <a:spLocks noGrp="1"/>
          </p:cNvSpPr>
          <p:nvPr>
            <p:ph type="ftr" sz="quarter" idx="3"/>
          </p:nvPr>
        </p:nvSpPr>
        <p:spPr>
          <a:xfrm>
            <a:off x="3749040" y="7627620"/>
            <a:ext cx="347472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63840" y="7627620"/>
            <a:ext cx="256032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C1FF6DA9-008F-8B48-92A6-B652298478BF}" type="slidenum">
              <a:rPr lang="en-US"/>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ctr" defTabSz="457200" rtl="0" eaLnBrk="1" latinLnBrk="0" hangingPunct="1">
        <a:spcBef>
          <a:spcPct val="0"/>
        </a:spcBef>
        <a:buNone/>
        <a:defRPr sz="528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84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336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88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4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4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4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400" kern="1200">
          <a:solidFill>
            <a:schemeClr val="tx1"/>
          </a:solidFill>
          <a:latin typeface="+mn-lt"/>
          <a:ea typeface="+mn-ea"/>
          <a:cs typeface="+mn-cs"/>
        </a:defRPr>
      </a:lvl9pPr>
    </p:bodyStyle>
    <p:otherStyle>
      <a:defPPr>
        <a:defRPr lang="en-US"/>
      </a:defPPr>
      <a:lvl1pPr marL="0" algn="l" defTabSz="457200" rtl="0" eaLnBrk="1" latinLnBrk="0" hangingPunct="1">
        <a:defRPr sz="2160" kern="1200">
          <a:solidFill>
            <a:schemeClr val="tx1"/>
          </a:solidFill>
          <a:latin typeface="+mn-lt"/>
          <a:ea typeface="+mn-ea"/>
          <a:cs typeface="+mn-cs"/>
        </a:defRPr>
      </a:lvl1pPr>
      <a:lvl2pPr marL="457200" algn="l" defTabSz="457200" rtl="0" eaLnBrk="1" latinLnBrk="0" hangingPunct="1">
        <a:defRPr sz="2160" kern="1200">
          <a:solidFill>
            <a:schemeClr val="tx1"/>
          </a:solidFill>
          <a:latin typeface="+mn-lt"/>
          <a:ea typeface="+mn-ea"/>
          <a:cs typeface="+mn-cs"/>
        </a:defRPr>
      </a:lvl2pPr>
      <a:lvl3pPr marL="914400" algn="l" defTabSz="457200" rtl="0" eaLnBrk="1" latinLnBrk="0" hangingPunct="1">
        <a:defRPr sz="2160" kern="1200">
          <a:solidFill>
            <a:schemeClr val="tx1"/>
          </a:solidFill>
          <a:latin typeface="+mn-lt"/>
          <a:ea typeface="+mn-ea"/>
          <a:cs typeface="+mn-cs"/>
        </a:defRPr>
      </a:lvl3pPr>
      <a:lvl4pPr marL="1371600" algn="l" defTabSz="457200" rtl="0" eaLnBrk="1" latinLnBrk="0" hangingPunct="1">
        <a:defRPr sz="2160" kern="1200">
          <a:solidFill>
            <a:schemeClr val="tx1"/>
          </a:solidFill>
          <a:latin typeface="+mn-lt"/>
          <a:ea typeface="+mn-ea"/>
          <a:cs typeface="+mn-cs"/>
        </a:defRPr>
      </a:lvl4pPr>
      <a:lvl5pPr marL="1828800" algn="l" defTabSz="457200" rtl="0" eaLnBrk="1" latinLnBrk="0" hangingPunct="1">
        <a:defRPr sz="2160" kern="1200">
          <a:solidFill>
            <a:schemeClr val="tx1"/>
          </a:solidFill>
          <a:latin typeface="+mn-lt"/>
          <a:ea typeface="+mn-ea"/>
          <a:cs typeface="+mn-cs"/>
        </a:defRPr>
      </a:lvl5pPr>
      <a:lvl6pPr marL="2286000" algn="l" defTabSz="457200" rtl="0" eaLnBrk="1" latinLnBrk="0" hangingPunct="1">
        <a:defRPr sz="2160" kern="1200">
          <a:solidFill>
            <a:schemeClr val="tx1"/>
          </a:solidFill>
          <a:latin typeface="+mn-lt"/>
          <a:ea typeface="+mn-ea"/>
          <a:cs typeface="+mn-cs"/>
        </a:defRPr>
      </a:lvl6pPr>
      <a:lvl7pPr marL="2743200" algn="l" defTabSz="457200" rtl="0" eaLnBrk="1" latinLnBrk="0" hangingPunct="1">
        <a:defRPr sz="2160" kern="1200">
          <a:solidFill>
            <a:schemeClr val="tx1"/>
          </a:solidFill>
          <a:latin typeface="+mn-lt"/>
          <a:ea typeface="+mn-ea"/>
          <a:cs typeface="+mn-cs"/>
        </a:defRPr>
      </a:lvl7pPr>
      <a:lvl8pPr marL="3200400" algn="l" defTabSz="457200" rtl="0" eaLnBrk="1" latinLnBrk="0" hangingPunct="1">
        <a:defRPr sz="2160" kern="1200">
          <a:solidFill>
            <a:schemeClr val="tx1"/>
          </a:solidFill>
          <a:latin typeface="+mn-lt"/>
          <a:ea typeface="+mn-ea"/>
          <a:cs typeface="+mn-cs"/>
        </a:defRPr>
      </a:lvl8pPr>
      <a:lvl9pPr marL="3657600" algn="l" defTabSz="457200" rtl="0" eaLnBrk="1" latinLnBrk="0" hangingPunct="1">
        <a:defRPr sz="216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1480" y="247173"/>
            <a:ext cx="7406640" cy="10287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11480" y="1440180"/>
            <a:ext cx="7406640" cy="40733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11480" y="5720714"/>
            <a:ext cx="1920240" cy="328611"/>
          </a:xfrm>
          <a:prstGeom prst="rect">
            <a:avLst/>
          </a:prstGeom>
        </p:spPr>
        <p:txBody>
          <a:bodyPr vert="horz" lIns="91440" tIns="45720" rIns="91440" bIns="45720" rtlCol="0" anchor="ctr"/>
          <a:lstStyle>
            <a:lvl1pPr algn="l">
              <a:defRPr sz="1080">
                <a:solidFill>
                  <a:schemeClr val="tx1">
                    <a:tint val="75000"/>
                  </a:schemeClr>
                </a:solidFill>
              </a:defRPr>
            </a:lvl1pPr>
          </a:lstStyle>
          <a:p>
            <a:fld id="{5BCAD085-E8A6-8845-BD4E-CB4CCA059FC4}" type="datetimeFigureOut">
              <a:rPr lang="en-US"/>
              <a:t>4/19/2025</a:t>
            </a:fld>
            <a:endParaRPr lang="en-US"/>
          </a:p>
        </p:txBody>
      </p:sp>
      <p:sp>
        <p:nvSpPr>
          <p:cNvPr id="5" name="Footer Placeholder 4"/>
          <p:cNvSpPr>
            <a:spLocks noGrp="1"/>
          </p:cNvSpPr>
          <p:nvPr>
            <p:ph type="ftr" sz="quarter" idx="3"/>
          </p:nvPr>
        </p:nvSpPr>
        <p:spPr>
          <a:xfrm>
            <a:off x="2811780" y="5720714"/>
            <a:ext cx="2606040" cy="328611"/>
          </a:xfrm>
          <a:prstGeom prst="rect">
            <a:avLst/>
          </a:prstGeom>
        </p:spPr>
        <p:txBody>
          <a:bodyPr vert="horz" lIns="91440" tIns="45720" rIns="91440" bIns="45720" rtlCol="0" anchor="ctr"/>
          <a:lstStyle>
            <a:lvl1pPr algn="ctr">
              <a:defRPr sz="10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897880" y="5720714"/>
            <a:ext cx="1920240" cy="328611"/>
          </a:xfrm>
          <a:prstGeom prst="rect">
            <a:avLst/>
          </a:prstGeom>
        </p:spPr>
        <p:txBody>
          <a:bodyPr vert="horz" lIns="91440" tIns="45720" rIns="91440" bIns="45720" rtlCol="0" anchor="ctr"/>
          <a:lstStyle>
            <a:lvl1pPr algn="r">
              <a:defRPr sz="1080">
                <a:solidFill>
                  <a:schemeClr val="tx1">
                    <a:tint val="75000"/>
                  </a:schemeClr>
                </a:solidFill>
              </a:defRPr>
            </a:lvl1pPr>
          </a:lstStyle>
          <a:p>
            <a:fld id="{C1FF6DA9-008F-8B48-92A6-B652298478BF}" type="slidenum">
              <a:rPr lang="en-US"/>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Lst>
  <p:txStyles>
    <p:titleStyle>
      <a:lvl1pPr algn="ctr" defTabSz="457200" rtl="0" eaLnBrk="1" latinLnBrk="0" hangingPunct="1">
        <a:spcBef>
          <a:spcPct val="0"/>
        </a:spcBef>
        <a:buNone/>
        <a:defRPr sz="396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88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52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16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57200" rtl="0" eaLnBrk="1" latinLnBrk="0" hangingPunct="1">
        <a:defRPr sz="1620" kern="1200">
          <a:solidFill>
            <a:schemeClr val="tx1"/>
          </a:solidFill>
          <a:latin typeface="+mn-lt"/>
          <a:ea typeface="+mn-ea"/>
          <a:cs typeface="+mn-cs"/>
        </a:defRPr>
      </a:lvl1pPr>
      <a:lvl2pPr marL="457200" algn="l" defTabSz="457200" rtl="0" eaLnBrk="1" latinLnBrk="0" hangingPunct="1">
        <a:defRPr sz="1620" kern="1200">
          <a:solidFill>
            <a:schemeClr val="tx1"/>
          </a:solidFill>
          <a:latin typeface="+mn-lt"/>
          <a:ea typeface="+mn-ea"/>
          <a:cs typeface="+mn-cs"/>
        </a:defRPr>
      </a:lvl2pPr>
      <a:lvl3pPr marL="914400" algn="l" defTabSz="457200" rtl="0" eaLnBrk="1" latinLnBrk="0" hangingPunct="1">
        <a:defRPr sz="1620" kern="1200">
          <a:solidFill>
            <a:schemeClr val="tx1"/>
          </a:solidFill>
          <a:latin typeface="+mn-lt"/>
          <a:ea typeface="+mn-ea"/>
          <a:cs typeface="+mn-cs"/>
        </a:defRPr>
      </a:lvl3pPr>
      <a:lvl4pPr marL="1371600" algn="l" defTabSz="457200" rtl="0" eaLnBrk="1" latinLnBrk="0" hangingPunct="1">
        <a:defRPr sz="1620" kern="1200">
          <a:solidFill>
            <a:schemeClr val="tx1"/>
          </a:solidFill>
          <a:latin typeface="+mn-lt"/>
          <a:ea typeface="+mn-ea"/>
          <a:cs typeface="+mn-cs"/>
        </a:defRPr>
      </a:lvl4pPr>
      <a:lvl5pPr marL="1828800" algn="l" defTabSz="457200" rtl="0" eaLnBrk="1" latinLnBrk="0" hangingPunct="1">
        <a:defRPr sz="1620" kern="1200">
          <a:solidFill>
            <a:schemeClr val="tx1"/>
          </a:solidFill>
          <a:latin typeface="+mn-lt"/>
          <a:ea typeface="+mn-ea"/>
          <a:cs typeface="+mn-cs"/>
        </a:defRPr>
      </a:lvl5pPr>
      <a:lvl6pPr marL="2286000" algn="l" defTabSz="457200" rtl="0" eaLnBrk="1" latinLnBrk="0" hangingPunct="1">
        <a:defRPr sz="1620" kern="1200">
          <a:solidFill>
            <a:schemeClr val="tx1"/>
          </a:solidFill>
          <a:latin typeface="+mn-lt"/>
          <a:ea typeface="+mn-ea"/>
          <a:cs typeface="+mn-cs"/>
        </a:defRPr>
      </a:lvl6pPr>
      <a:lvl7pPr marL="2743200" algn="l" defTabSz="457200" rtl="0" eaLnBrk="1" latinLnBrk="0" hangingPunct="1">
        <a:defRPr sz="1620" kern="1200">
          <a:solidFill>
            <a:schemeClr val="tx1"/>
          </a:solidFill>
          <a:latin typeface="+mn-lt"/>
          <a:ea typeface="+mn-ea"/>
          <a:cs typeface="+mn-cs"/>
        </a:defRPr>
      </a:lvl7pPr>
      <a:lvl8pPr marL="3200400" algn="l" defTabSz="457200" rtl="0" eaLnBrk="1" latinLnBrk="0" hangingPunct="1">
        <a:defRPr sz="1620" kern="1200">
          <a:solidFill>
            <a:schemeClr val="tx1"/>
          </a:solidFill>
          <a:latin typeface="+mn-lt"/>
          <a:ea typeface="+mn-ea"/>
          <a:cs typeface="+mn-cs"/>
        </a:defRPr>
      </a:lvl8pPr>
      <a:lvl9pPr marL="3657600" algn="l" defTabSz="457200"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4.jpg"/></Relationships>
</file>

<file path=ppt/slides/_rels/slide2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6.jpg"/></Relationships>
</file>

<file path=ppt/slides/_rels/slide25.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27607" y="2718911"/>
            <a:ext cx="4919186" cy="2791658"/>
          </a:xfrm>
          <a:prstGeom prst="rect">
            <a:avLst/>
          </a:prstGeom>
        </p:spPr>
      </p:pic>
      <p:sp>
        <p:nvSpPr>
          <p:cNvPr id="4" name="Text 0"/>
          <p:cNvSpPr/>
          <p:nvPr/>
        </p:nvSpPr>
        <p:spPr>
          <a:xfrm>
            <a:off x="793790" y="2691527"/>
            <a:ext cx="7556421" cy="1417558"/>
          </a:xfrm>
          <a:prstGeom prst="rect">
            <a:avLst/>
          </a:prstGeom>
          <a:noFill/>
          <a:ln/>
        </p:spPr>
        <p:txBody>
          <a:bodyPr wrap="square" lIns="0" tIns="0" rIns="0" bIns="0" rtlCol="0" anchor="t"/>
          <a:lstStyle/>
          <a:p>
            <a:pPr marL="0" indent="0" algn="l">
              <a:lnSpc>
                <a:spcPts val="5550"/>
              </a:lnSpc>
              <a:buNone/>
            </a:pPr>
            <a:r>
              <a:rPr lang="en-US" sz="4450" b="1" dirty="0">
                <a:solidFill>
                  <a:srgbClr val="403C4E"/>
                </a:solidFill>
                <a:latin typeface="Merriweather Bold" pitchFamily="34" charset="0"/>
                <a:ea typeface="Merriweather Bold" pitchFamily="34" charset="-122"/>
                <a:cs typeface="Merriweather Bold" pitchFamily="34" charset="-120"/>
              </a:rPr>
              <a:t>Multi-Modal Emotion Detection</a:t>
            </a:r>
            <a:endParaRPr lang="en-US" sz="4450" dirty="0"/>
          </a:p>
        </p:txBody>
      </p:sp>
      <p:sp>
        <p:nvSpPr>
          <p:cNvPr id="5" name="Text 1"/>
          <p:cNvSpPr/>
          <p:nvPr/>
        </p:nvSpPr>
        <p:spPr>
          <a:xfrm>
            <a:off x="793790" y="4449247"/>
            <a:ext cx="7556421" cy="1088708"/>
          </a:xfrm>
          <a:prstGeom prst="rect">
            <a:avLst/>
          </a:prstGeom>
          <a:noFill/>
          <a:ln/>
        </p:spPr>
        <p:txBody>
          <a:bodyPr wrap="square" lIns="0" tIns="0" rIns="0" bIns="0" rtlCol="0" anchor="t"/>
          <a:lstStyle/>
          <a:p>
            <a:pPr marL="0" indent="0" algn="l">
              <a:lnSpc>
                <a:spcPts val="2850"/>
              </a:lnSpc>
              <a:buNone/>
            </a:pPr>
            <a:r>
              <a:rPr lang="en-US" sz="1750" dirty="0">
                <a:solidFill>
                  <a:srgbClr val="403C4E"/>
                </a:solidFill>
                <a:latin typeface="Open Sans" pitchFamily="34" charset="0"/>
                <a:ea typeface="Open Sans" pitchFamily="34" charset="-122"/>
                <a:cs typeface="Open Sans" pitchFamily="34" charset="-120"/>
              </a:rPr>
              <a:t>This project explores multi-modal emotion detection. It combines facial expressions and vocal cues. The goal is to enhance emotion recognition accuracy. We aim to improve performance in real-world scenarios.</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91A6C8-59A7-9780-39DC-96EB7785F071}"/>
              </a:ext>
            </a:extLst>
          </p:cNvPr>
          <p:cNvPicPr>
            <a:picLocks noChangeAspect="1"/>
          </p:cNvPicPr>
          <p:nvPr/>
        </p:nvPicPr>
        <p:blipFill>
          <a:blip r:embed="rId2"/>
          <a:stretch>
            <a:fillRect/>
          </a:stretch>
        </p:blipFill>
        <p:spPr>
          <a:xfrm>
            <a:off x="1140311" y="421917"/>
            <a:ext cx="12005534" cy="6724974"/>
          </a:xfrm>
          <a:prstGeom prst="rect">
            <a:avLst/>
          </a:prstGeom>
        </p:spPr>
      </p:pic>
    </p:spTree>
    <p:extLst>
      <p:ext uri="{BB962C8B-B14F-4D97-AF65-F5344CB8AC3E}">
        <p14:creationId xmlns:p14="http://schemas.microsoft.com/office/powerpoint/2010/main" val="1377235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ADF6D-A65C-5174-9BAC-989EE93A9F0B}"/>
              </a:ext>
            </a:extLst>
          </p:cNvPr>
          <p:cNvSpPr>
            <a:spLocks noGrp="1"/>
          </p:cNvSpPr>
          <p:nvPr>
            <p:ph type="title"/>
          </p:nvPr>
        </p:nvSpPr>
        <p:spPr>
          <a:xfrm>
            <a:off x="548640" y="329565"/>
            <a:ext cx="13780546" cy="1371600"/>
          </a:xfrm>
        </p:spPr>
        <p:txBody>
          <a:bodyPr/>
          <a:lstStyle/>
          <a:p>
            <a:r>
              <a:rPr lang="en-US" b="1" dirty="0"/>
              <a:t>Facial Architecture</a:t>
            </a:r>
            <a:endParaRPr lang="en-IN" b="1" dirty="0"/>
          </a:p>
        </p:txBody>
      </p:sp>
      <p:pic>
        <p:nvPicPr>
          <p:cNvPr id="5" name="Content Placeholder 4">
            <a:extLst>
              <a:ext uri="{FF2B5EF4-FFF2-40B4-BE49-F238E27FC236}">
                <a16:creationId xmlns:a16="http://schemas.microsoft.com/office/drawing/2014/main" id="{642CC6DD-079C-45F1-D394-824B4448B581}"/>
              </a:ext>
            </a:extLst>
          </p:cNvPr>
          <p:cNvPicPr>
            <a:picLocks noGrp="1" noChangeAspect="1"/>
          </p:cNvPicPr>
          <p:nvPr>
            <p:ph idx="1"/>
          </p:nvPr>
        </p:nvPicPr>
        <p:blipFill>
          <a:blip r:embed="rId2"/>
          <a:stretch>
            <a:fillRect/>
          </a:stretch>
        </p:blipFill>
        <p:spPr>
          <a:xfrm>
            <a:off x="1516828" y="2143391"/>
            <a:ext cx="11360075" cy="4802695"/>
          </a:xfrm>
        </p:spPr>
      </p:pic>
    </p:spTree>
    <p:extLst>
      <p:ext uri="{BB962C8B-B14F-4D97-AF65-F5344CB8AC3E}">
        <p14:creationId xmlns:p14="http://schemas.microsoft.com/office/powerpoint/2010/main" val="64375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BAC56-A769-D3D0-EC2F-00BE8C53BB89}"/>
              </a:ext>
            </a:extLst>
          </p:cNvPr>
          <p:cNvSpPr>
            <a:spLocks noGrp="1"/>
          </p:cNvSpPr>
          <p:nvPr>
            <p:ph type="title"/>
          </p:nvPr>
        </p:nvSpPr>
        <p:spPr>
          <a:xfrm>
            <a:off x="548639" y="329565"/>
            <a:ext cx="13866607" cy="1371600"/>
          </a:xfrm>
        </p:spPr>
        <p:txBody>
          <a:bodyPr>
            <a:normAutofit/>
          </a:bodyPr>
          <a:lstStyle/>
          <a:p>
            <a:r>
              <a:rPr lang="en-US" b="1" dirty="0"/>
              <a:t>Facial Architecture Implementation</a:t>
            </a:r>
            <a:endParaRPr lang="en-IN" b="1" dirty="0"/>
          </a:p>
        </p:txBody>
      </p:sp>
      <p:pic>
        <p:nvPicPr>
          <p:cNvPr id="9" name="Content Placeholder 8">
            <a:extLst>
              <a:ext uri="{FF2B5EF4-FFF2-40B4-BE49-F238E27FC236}">
                <a16:creationId xmlns:a16="http://schemas.microsoft.com/office/drawing/2014/main" id="{22EAEE9C-8485-8B59-D83F-0596945D0B66}"/>
              </a:ext>
            </a:extLst>
          </p:cNvPr>
          <p:cNvPicPr>
            <a:picLocks noGrp="1" noChangeAspect="1"/>
          </p:cNvPicPr>
          <p:nvPr>
            <p:ph idx="1"/>
          </p:nvPr>
        </p:nvPicPr>
        <p:blipFill>
          <a:blip r:embed="rId2"/>
          <a:stretch>
            <a:fillRect/>
          </a:stretch>
        </p:blipFill>
        <p:spPr>
          <a:xfrm>
            <a:off x="2322473" y="1920240"/>
            <a:ext cx="9985453" cy="5738774"/>
          </a:xfrm>
        </p:spPr>
      </p:pic>
    </p:spTree>
    <p:extLst>
      <p:ext uri="{BB962C8B-B14F-4D97-AF65-F5344CB8AC3E}">
        <p14:creationId xmlns:p14="http://schemas.microsoft.com/office/powerpoint/2010/main" val="2524042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595341" y="1042629"/>
            <a:ext cx="13809148" cy="531583"/>
          </a:xfrm>
          <a:prstGeom prst="rect">
            <a:avLst/>
          </a:prstGeom>
          <a:noFill/>
          <a:ln/>
        </p:spPr>
        <p:txBody>
          <a:bodyPr wrap="none" lIns="0" tIns="0" rIns="0" bIns="0" rtlCol="0" anchor="t"/>
          <a:lstStyle/>
          <a:p>
            <a:pPr marL="0" indent="0" algn="l">
              <a:lnSpc>
                <a:spcPts val="5550"/>
              </a:lnSpc>
              <a:buNone/>
            </a:pPr>
            <a:r>
              <a:rPr lang="en-US" sz="3337" b="1" dirty="0">
                <a:solidFill>
                  <a:srgbClr val="403C4E"/>
                </a:solidFill>
                <a:latin typeface="Merriweather Bold" pitchFamily="34" charset="0"/>
                <a:ea typeface="Merriweather Bold" pitchFamily="34" charset="-122"/>
                <a:cs typeface="Merriweather Bold" pitchFamily="34" charset="-120"/>
              </a:rPr>
              <a:t>                                Audio Emotion Recognition</a:t>
            </a:r>
          </a:p>
          <a:p>
            <a:pPr marL="0" indent="0" algn="l">
              <a:lnSpc>
                <a:spcPts val="5550"/>
              </a:lnSpc>
              <a:buNone/>
            </a:pPr>
            <a:endParaRPr lang="en-US" sz="3337" b="1" dirty="0">
              <a:solidFill>
                <a:srgbClr val="403C4E"/>
              </a:solidFill>
              <a:latin typeface="Merriweather Bold" pitchFamily="34" charset="0"/>
              <a:ea typeface="Merriweather Bold" pitchFamily="34" charset="-122"/>
              <a:cs typeface="Merriweather Bold" pitchFamily="34" charset="-120"/>
            </a:endParaRPr>
          </a:p>
          <a:p>
            <a:pPr marL="0" indent="0" algn="l">
              <a:lnSpc>
                <a:spcPts val="5550"/>
              </a:lnSpc>
              <a:buNone/>
            </a:pPr>
            <a:endParaRPr lang="en-US" sz="3337" b="1" dirty="0">
              <a:solidFill>
                <a:srgbClr val="403C4E"/>
              </a:solidFill>
              <a:latin typeface="Merriweather Bold" pitchFamily="34" charset="0"/>
              <a:ea typeface="Merriweather Bold" pitchFamily="34" charset="-122"/>
              <a:cs typeface="Merriweather Bold" pitchFamily="34" charset="-120"/>
            </a:endParaRPr>
          </a:p>
          <a:p>
            <a:pPr marL="0" indent="0" algn="l">
              <a:lnSpc>
                <a:spcPts val="5550"/>
              </a:lnSpc>
              <a:buNone/>
            </a:pPr>
            <a:r>
              <a:rPr lang="en-US" sz="3337" b="1" dirty="0">
                <a:solidFill>
                  <a:srgbClr val="403C4E"/>
                </a:solidFill>
                <a:latin typeface="Merriweather Bold" pitchFamily="34" charset="0"/>
                <a:ea typeface="Merriweather Bold" pitchFamily="34" charset="-122"/>
                <a:cs typeface="Merriweather Bold" pitchFamily="34" charset="-120"/>
              </a:rPr>
              <a:t> </a:t>
            </a:r>
            <a:endParaRPr lang="en-US" sz="3337" dirty="0"/>
          </a:p>
        </p:txBody>
      </p:sp>
      <p:sp>
        <p:nvSpPr>
          <p:cNvPr id="3" name="Text 1"/>
          <p:cNvSpPr/>
          <p:nvPr/>
        </p:nvSpPr>
        <p:spPr>
          <a:xfrm>
            <a:off x="595341" y="2409713"/>
            <a:ext cx="13809148" cy="1258644"/>
          </a:xfrm>
          <a:prstGeom prst="rect">
            <a:avLst/>
          </a:prstGeom>
          <a:noFill/>
          <a:ln/>
        </p:spPr>
        <p:txBody>
          <a:bodyPr wrap="square" lIns="0" tIns="0" rIns="0" bIns="0" rtlCol="0" anchor="t"/>
          <a:lstStyle/>
          <a:p>
            <a:pPr marL="0" indent="0" algn="l">
              <a:lnSpc>
                <a:spcPts val="2850"/>
              </a:lnSpc>
              <a:buNone/>
            </a:pPr>
            <a:r>
              <a:rPr lang="en-US" sz="2000" b="1" dirty="0">
                <a:solidFill>
                  <a:srgbClr val="403C4E"/>
                </a:solidFill>
                <a:latin typeface="Open Sans" pitchFamily="34" charset="0"/>
                <a:ea typeface="Open Sans" pitchFamily="34" charset="-122"/>
                <a:cs typeface="Open Sans" pitchFamily="34" charset="-120"/>
              </a:rPr>
              <a:t>Augmentation </a:t>
            </a:r>
            <a:r>
              <a:rPr lang="en-US" sz="2000" dirty="0">
                <a:solidFill>
                  <a:srgbClr val="403C4E"/>
                </a:solidFill>
                <a:latin typeface="Open Sans" pitchFamily="34" charset="0"/>
                <a:ea typeface="Open Sans" pitchFamily="34" charset="-122"/>
                <a:cs typeface="Open Sans" pitchFamily="34" charset="-120"/>
              </a:rPr>
              <a:t>: Data augmentation is the process of increasing the size and diversity of your dataset by applying transformations to existing data. This includes techniques like: -Adding noise -Time stretching (speeding up/slowing down) -Pitch shifting (raising/lowering tone)</a:t>
            </a:r>
          </a:p>
          <a:p>
            <a:pPr marL="0" indent="0" algn="l">
              <a:lnSpc>
                <a:spcPts val="2850"/>
              </a:lnSpc>
              <a:buNone/>
            </a:pPr>
            <a:endParaRPr lang="en-US" sz="2000" dirty="0">
              <a:solidFill>
                <a:srgbClr val="403C4E"/>
              </a:solidFill>
              <a:latin typeface="Open Sans" pitchFamily="34" charset="0"/>
              <a:ea typeface="Open Sans" pitchFamily="34" charset="-122"/>
              <a:cs typeface="Open Sans" pitchFamily="34" charset="-120"/>
            </a:endParaRPr>
          </a:p>
          <a:p>
            <a:pPr marL="0" indent="0" algn="l">
              <a:lnSpc>
                <a:spcPts val="2850"/>
              </a:lnSpc>
              <a:buNone/>
            </a:pPr>
            <a:endParaRPr lang="en-US" sz="2000" dirty="0">
              <a:solidFill>
                <a:srgbClr val="403C4E"/>
              </a:solidFill>
              <a:latin typeface="Open Sans" pitchFamily="34" charset="0"/>
              <a:ea typeface="Open Sans" pitchFamily="34" charset="-122"/>
              <a:cs typeface="Open Sans" pitchFamily="34" charset="-120"/>
            </a:endParaRPr>
          </a:p>
          <a:p>
            <a:pPr marL="0" indent="0" algn="l">
              <a:lnSpc>
                <a:spcPts val="2850"/>
              </a:lnSpc>
              <a:buNone/>
            </a:pPr>
            <a:endParaRPr lang="en-US" sz="2000" dirty="0">
              <a:solidFill>
                <a:srgbClr val="403C4E"/>
              </a:solidFill>
              <a:latin typeface="Open Sans" pitchFamily="34" charset="0"/>
              <a:ea typeface="Open Sans" pitchFamily="34" charset="-122"/>
              <a:cs typeface="Open Sans" pitchFamily="34" charset="-120"/>
            </a:endParaRPr>
          </a:p>
          <a:p>
            <a:pPr marL="0" indent="0" algn="l">
              <a:lnSpc>
                <a:spcPts val="2850"/>
              </a:lnSpc>
              <a:buNone/>
            </a:pPr>
            <a:endParaRPr lang="en-US" sz="2000" dirty="0">
              <a:solidFill>
                <a:srgbClr val="403C4E"/>
              </a:solidFill>
              <a:latin typeface="Open Sans" pitchFamily="34" charset="0"/>
              <a:ea typeface="Open Sans" pitchFamily="34" charset="-122"/>
              <a:cs typeface="Open Sans" pitchFamily="34" charset="-120"/>
            </a:endParaRPr>
          </a:p>
          <a:p>
            <a:pPr marL="0" indent="0" algn="l">
              <a:lnSpc>
                <a:spcPts val="2850"/>
              </a:lnSpc>
              <a:buNone/>
            </a:pPr>
            <a:endParaRPr lang="en-US" sz="2000" dirty="0">
              <a:solidFill>
                <a:srgbClr val="403C4E"/>
              </a:solidFill>
              <a:latin typeface="Open Sans" pitchFamily="34" charset="0"/>
              <a:ea typeface="Open Sans" pitchFamily="34" charset="-122"/>
              <a:cs typeface="Open Sans" pitchFamily="34" charset="-120"/>
            </a:endParaRPr>
          </a:p>
          <a:p>
            <a:pPr marL="0" indent="0" algn="l">
              <a:lnSpc>
                <a:spcPts val="2850"/>
              </a:lnSpc>
              <a:buNone/>
            </a:pPr>
            <a:endParaRPr lang="en-US" sz="2000" dirty="0">
              <a:solidFill>
                <a:srgbClr val="403C4E"/>
              </a:solidFill>
              <a:latin typeface="Open Sans" pitchFamily="34" charset="0"/>
              <a:ea typeface="Open Sans" pitchFamily="34" charset="-122"/>
              <a:cs typeface="Open Sans" pitchFamily="34" charset="-120"/>
            </a:endParaRPr>
          </a:p>
          <a:p>
            <a:pPr marL="0" indent="0" algn="l">
              <a:lnSpc>
                <a:spcPts val="2850"/>
              </a:lnSpc>
              <a:buNone/>
            </a:pPr>
            <a:endParaRPr lang="en-US" sz="2000" dirty="0">
              <a:solidFill>
                <a:srgbClr val="403C4E"/>
              </a:solidFill>
              <a:latin typeface="Open Sans" pitchFamily="34" charset="0"/>
              <a:ea typeface="Open Sans" pitchFamily="34" charset="-122"/>
              <a:cs typeface="Open Sans" pitchFamily="34" charset="-120"/>
            </a:endParaRPr>
          </a:p>
          <a:p>
            <a:pPr marL="0" indent="0" algn="l">
              <a:lnSpc>
                <a:spcPts val="2850"/>
              </a:lnSpc>
              <a:buNone/>
            </a:pPr>
            <a:endParaRPr lang="en-US" sz="2000" dirty="0">
              <a:solidFill>
                <a:srgbClr val="403C4E"/>
              </a:solidFill>
              <a:latin typeface="Open Sans" pitchFamily="34" charset="0"/>
              <a:ea typeface="Open Sans" pitchFamily="34" charset="-122"/>
              <a:cs typeface="Open Sans" pitchFamily="34" charset="-120"/>
            </a:endParaRPr>
          </a:p>
          <a:p>
            <a:pPr marL="0" indent="0" algn="l">
              <a:lnSpc>
                <a:spcPts val="2850"/>
              </a:lnSpc>
              <a:buNone/>
            </a:pPr>
            <a:endParaRPr lang="en-US" sz="2000" dirty="0">
              <a:solidFill>
                <a:srgbClr val="403C4E"/>
              </a:solidFill>
              <a:latin typeface="Open Sans" pitchFamily="34" charset="0"/>
              <a:ea typeface="Open Sans" pitchFamily="34" charset="-122"/>
              <a:cs typeface="Open Sans" pitchFamily="34" charset="-120"/>
            </a:endParaRPr>
          </a:p>
          <a:p>
            <a:pPr marL="0" indent="0" algn="l">
              <a:lnSpc>
                <a:spcPts val="2850"/>
              </a:lnSpc>
              <a:buNone/>
            </a:pPr>
            <a:endParaRPr lang="en-US" sz="2000" dirty="0">
              <a:solidFill>
                <a:srgbClr val="403C4E"/>
              </a:solidFill>
              <a:latin typeface="Open Sans" pitchFamily="34" charset="0"/>
              <a:ea typeface="Open Sans" pitchFamily="34" charset="-122"/>
              <a:cs typeface="Open Sans" pitchFamily="34" charset="-120"/>
            </a:endParaRPr>
          </a:p>
          <a:p>
            <a:pPr marL="0" indent="0" algn="l">
              <a:lnSpc>
                <a:spcPts val="2850"/>
              </a:lnSpc>
              <a:buNone/>
            </a:pPr>
            <a:endParaRPr lang="en-US" sz="2000" dirty="0">
              <a:solidFill>
                <a:srgbClr val="403C4E"/>
              </a:solidFill>
              <a:latin typeface="Open Sans" pitchFamily="34" charset="0"/>
              <a:ea typeface="Open Sans" pitchFamily="34" charset="-122"/>
              <a:cs typeface="Open Sans" pitchFamily="34" charset="-120"/>
            </a:endParaRPr>
          </a:p>
          <a:p>
            <a:pPr marL="0" indent="0" algn="l">
              <a:lnSpc>
                <a:spcPts val="2850"/>
              </a:lnSpc>
              <a:buNone/>
            </a:pPr>
            <a:endParaRPr lang="en-US" sz="2000" dirty="0"/>
          </a:p>
        </p:txBody>
      </p:sp>
      <p:sp>
        <p:nvSpPr>
          <p:cNvPr id="4" name="Text 2"/>
          <p:cNvSpPr/>
          <p:nvPr/>
        </p:nvSpPr>
        <p:spPr>
          <a:xfrm>
            <a:off x="595341" y="2922328"/>
            <a:ext cx="9782115" cy="272176"/>
          </a:xfrm>
          <a:prstGeom prst="rect">
            <a:avLst/>
          </a:prstGeom>
          <a:noFill/>
          <a:ln/>
        </p:spPr>
        <p:txBody>
          <a:bodyPr wrap="none" lIns="0" tIns="0" rIns="0" bIns="0" rtlCol="0" anchor="t"/>
          <a:lstStyle/>
          <a:p>
            <a:pPr marL="0" indent="0" algn="l">
              <a:lnSpc>
                <a:spcPts val="2850"/>
              </a:lnSpc>
              <a:buNone/>
            </a:pPr>
            <a:endParaRPr lang="en-US" sz="1311" dirty="0"/>
          </a:p>
        </p:txBody>
      </p:sp>
      <p:sp>
        <p:nvSpPr>
          <p:cNvPr id="5" name="Text 3"/>
          <p:cNvSpPr/>
          <p:nvPr/>
        </p:nvSpPr>
        <p:spPr>
          <a:xfrm flipH="1">
            <a:off x="595338" y="3194504"/>
            <a:ext cx="3223625" cy="1280677"/>
          </a:xfrm>
          <a:prstGeom prst="rect">
            <a:avLst/>
          </a:prstGeom>
          <a:noFill/>
          <a:ln/>
        </p:spPr>
        <p:txBody>
          <a:bodyPr wrap="none" lIns="0" tIns="0" rIns="0" bIns="0" rtlCol="0" anchor="t"/>
          <a:lstStyle/>
          <a:p>
            <a:pPr marL="0" indent="0" algn="l">
              <a:lnSpc>
                <a:spcPts val="2850"/>
              </a:lnSpc>
              <a:buNone/>
            </a:pPr>
            <a:endParaRPr lang="en-US" sz="2000" b="1" dirty="0">
              <a:solidFill>
                <a:srgbClr val="403C4E"/>
              </a:solidFill>
              <a:latin typeface="Open Sans" pitchFamily="34" charset="0"/>
              <a:ea typeface="Open Sans" pitchFamily="34" charset="-122"/>
              <a:cs typeface="Open Sans" pitchFamily="34" charset="-120"/>
            </a:endParaRPr>
          </a:p>
          <a:p>
            <a:pPr marL="0" indent="0" algn="l">
              <a:lnSpc>
                <a:spcPts val="2850"/>
              </a:lnSpc>
              <a:buNone/>
            </a:pPr>
            <a:endParaRPr lang="en-US" sz="2000" b="1" dirty="0">
              <a:solidFill>
                <a:srgbClr val="403C4E"/>
              </a:solidFill>
              <a:latin typeface="Open Sans" pitchFamily="34" charset="0"/>
              <a:ea typeface="Open Sans" pitchFamily="34" charset="-122"/>
              <a:cs typeface="Open Sans" pitchFamily="34" charset="-120"/>
            </a:endParaRPr>
          </a:p>
          <a:p>
            <a:pPr marL="0" indent="0" algn="l">
              <a:lnSpc>
                <a:spcPts val="2850"/>
              </a:lnSpc>
              <a:buNone/>
            </a:pPr>
            <a:r>
              <a:rPr lang="en-US" sz="2000" b="1" dirty="0">
                <a:solidFill>
                  <a:srgbClr val="403C4E"/>
                </a:solidFill>
                <a:latin typeface="Open Sans" pitchFamily="34" charset="0"/>
                <a:ea typeface="Open Sans" pitchFamily="34" charset="-122"/>
                <a:cs typeface="Open Sans" pitchFamily="34" charset="-120"/>
              </a:rPr>
              <a:t>What are MFCCS ?</a:t>
            </a:r>
            <a:endParaRPr lang="en-US" sz="2000" dirty="0"/>
          </a:p>
        </p:txBody>
      </p:sp>
      <p:sp>
        <p:nvSpPr>
          <p:cNvPr id="6" name="Text 4"/>
          <p:cNvSpPr/>
          <p:nvPr/>
        </p:nvSpPr>
        <p:spPr>
          <a:xfrm>
            <a:off x="595341" y="4475181"/>
            <a:ext cx="7246984" cy="1258644"/>
          </a:xfrm>
          <a:prstGeom prst="rect">
            <a:avLst/>
          </a:prstGeom>
          <a:noFill/>
          <a:ln/>
        </p:spPr>
        <p:txBody>
          <a:bodyPr wrap="square" lIns="0" tIns="0" rIns="0" bIns="0" rtlCol="0" anchor="t"/>
          <a:lstStyle/>
          <a:p>
            <a:pPr marL="0" indent="0" algn="l">
              <a:lnSpc>
                <a:spcPts val="2850"/>
              </a:lnSpc>
              <a:buNone/>
            </a:pPr>
            <a:r>
              <a:rPr lang="en-US" sz="2000" dirty="0">
                <a:solidFill>
                  <a:srgbClr val="403C4E"/>
                </a:solidFill>
                <a:latin typeface="Open Sans" pitchFamily="34" charset="0"/>
                <a:ea typeface="Open Sans" pitchFamily="34" charset="-122"/>
                <a:cs typeface="Open Sans" pitchFamily="34" charset="-120"/>
              </a:rPr>
              <a:t>MFCCs (Mel-Frequency Cepstral Coefficients) are numerical features that represent the shape and characteristics of the human voice and describe how the frequency content of the voice changes over time.</a:t>
            </a:r>
            <a:endParaRPr lang="en-US" sz="2000" dirty="0"/>
          </a:p>
        </p:txBody>
      </p:sp>
      <p:sp>
        <p:nvSpPr>
          <p:cNvPr id="7" name="Text 5"/>
          <p:cNvSpPr/>
          <p:nvPr/>
        </p:nvSpPr>
        <p:spPr>
          <a:xfrm>
            <a:off x="595341" y="4857303"/>
            <a:ext cx="9782115" cy="272176"/>
          </a:xfrm>
          <a:prstGeom prst="rect">
            <a:avLst/>
          </a:prstGeom>
          <a:noFill/>
          <a:ln/>
        </p:spPr>
        <p:txBody>
          <a:bodyPr wrap="none" lIns="0" tIns="0" rIns="0" bIns="0" rtlCol="0" anchor="t"/>
          <a:lstStyle/>
          <a:p>
            <a:pPr marL="0" indent="0" algn="l">
              <a:lnSpc>
                <a:spcPts val="2850"/>
              </a:lnSpc>
              <a:buNone/>
            </a:pPr>
            <a:endParaRPr lang="en-US" sz="1311" dirty="0"/>
          </a:p>
        </p:txBody>
      </p:sp>
      <p:pic>
        <p:nvPicPr>
          <p:cNvPr id="9" name="Picture 8">
            <a:extLst>
              <a:ext uri="{FF2B5EF4-FFF2-40B4-BE49-F238E27FC236}">
                <a16:creationId xmlns:a16="http://schemas.microsoft.com/office/drawing/2014/main" id="{B9EC63DD-BEA2-1F0B-D893-341EE3B15388}"/>
              </a:ext>
            </a:extLst>
          </p:cNvPr>
          <p:cNvPicPr>
            <a:picLocks noChangeAspect="1"/>
          </p:cNvPicPr>
          <p:nvPr/>
        </p:nvPicPr>
        <p:blipFill>
          <a:blip r:embed="rId3"/>
          <a:stretch>
            <a:fillRect/>
          </a:stretch>
        </p:blipFill>
        <p:spPr>
          <a:xfrm>
            <a:off x="8068235" y="4034118"/>
            <a:ext cx="6212806" cy="281850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AAD8-4E7B-99FC-ECD3-5F27FB7DF03A}"/>
              </a:ext>
            </a:extLst>
          </p:cNvPr>
          <p:cNvSpPr>
            <a:spLocks noGrp="1"/>
          </p:cNvSpPr>
          <p:nvPr>
            <p:ph type="title"/>
          </p:nvPr>
        </p:nvSpPr>
        <p:spPr>
          <a:xfrm>
            <a:off x="411479" y="247173"/>
            <a:ext cx="13885434" cy="1028700"/>
          </a:xfrm>
        </p:spPr>
        <p:txBody>
          <a:bodyPr>
            <a:normAutofit/>
          </a:bodyPr>
          <a:lstStyle/>
          <a:p>
            <a:r>
              <a:rPr lang="en-US" sz="4800" b="1" dirty="0" err="1"/>
              <a:t>BiLSTM</a:t>
            </a:r>
            <a:endParaRPr lang="en-IN" sz="4800" b="1" dirty="0"/>
          </a:p>
        </p:txBody>
      </p:sp>
      <p:sp>
        <p:nvSpPr>
          <p:cNvPr id="3" name="Content Placeholder 2">
            <a:extLst>
              <a:ext uri="{FF2B5EF4-FFF2-40B4-BE49-F238E27FC236}">
                <a16:creationId xmlns:a16="http://schemas.microsoft.com/office/drawing/2014/main" id="{ECB19D0C-4320-7402-9712-AA5BB0CDBA81}"/>
              </a:ext>
            </a:extLst>
          </p:cNvPr>
          <p:cNvSpPr>
            <a:spLocks noGrp="1"/>
          </p:cNvSpPr>
          <p:nvPr>
            <p:ph sz="half" idx="1"/>
          </p:nvPr>
        </p:nvSpPr>
        <p:spPr>
          <a:xfrm>
            <a:off x="477314" y="1773780"/>
            <a:ext cx="6638871" cy="5068084"/>
          </a:xfrm>
        </p:spPr>
        <p:txBody>
          <a:bodyPr>
            <a:normAutofit/>
          </a:bodyPr>
          <a:lstStyle/>
          <a:p>
            <a:pPr marL="0" indent="0">
              <a:buNone/>
            </a:pPr>
            <a:r>
              <a:rPr lang="en-US" sz="3200" b="1" dirty="0"/>
              <a:t>How does a </a:t>
            </a:r>
            <a:r>
              <a:rPr lang="en-US" sz="3200" b="1" dirty="0" err="1"/>
              <a:t>BiLSTM</a:t>
            </a:r>
            <a:r>
              <a:rPr lang="en-US" sz="3200" b="1" dirty="0"/>
              <a:t> works?</a:t>
            </a:r>
          </a:p>
          <a:p>
            <a:pPr marL="0" indent="0">
              <a:buNone/>
            </a:pPr>
            <a:endParaRPr lang="en-US" b="1" dirty="0"/>
          </a:p>
          <a:p>
            <a:pPr marL="0" indent="0">
              <a:buNone/>
            </a:pPr>
            <a:r>
              <a:rPr lang="en-US" sz="2000" dirty="0"/>
              <a:t> A </a:t>
            </a:r>
            <a:r>
              <a:rPr lang="en-US" sz="2000" dirty="0" err="1"/>
              <a:t>BiLSTM</a:t>
            </a:r>
            <a:r>
              <a:rPr lang="en-US" sz="2000" dirty="0"/>
              <a:t> (Bidirectional Long Short-Term Memory) model processes sequences — like audio — by understanding both past and future context in the time series.</a:t>
            </a:r>
            <a:endParaRPr lang="en-IN" sz="2000" dirty="0"/>
          </a:p>
        </p:txBody>
      </p:sp>
      <p:pic>
        <p:nvPicPr>
          <p:cNvPr id="6" name="Content Placeholder 5">
            <a:extLst>
              <a:ext uri="{FF2B5EF4-FFF2-40B4-BE49-F238E27FC236}">
                <a16:creationId xmlns:a16="http://schemas.microsoft.com/office/drawing/2014/main" id="{E1FB6EDA-3AE6-9B93-A472-80FA2F640CAB}"/>
              </a:ext>
            </a:extLst>
          </p:cNvPr>
          <p:cNvPicPr>
            <a:picLocks noGrp="1" noChangeAspect="1"/>
          </p:cNvPicPr>
          <p:nvPr>
            <p:ph sz="half" idx="2"/>
          </p:nvPr>
        </p:nvPicPr>
        <p:blipFill>
          <a:blip r:embed="rId2"/>
          <a:stretch>
            <a:fillRect/>
          </a:stretch>
        </p:blipFill>
        <p:spPr>
          <a:xfrm>
            <a:off x="7514215" y="2528977"/>
            <a:ext cx="5989143" cy="3171645"/>
          </a:xfrm>
        </p:spPr>
      </p:pic>
    </p:spTree>
    <p:extLst>
      <p:ext uri="{BB962C8B-B14F-4D97-AF65-F5344CB8AC3E}">
        <p14:creationId xmlns:p14="http://schemas.microsoft.com/office/powerpoint/2010/main" val="2180641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429BE-D0A1-27EE-F871-CDBEDD7C59F6}"/>
              </a:ext>
            </a:extLst>
          </p:cNvPr>
          <p:cNvSpPr>
            <a:spLocks noGrp="1"/>
          </p:cNvSpPr>
          <p:nvPr>
            <p:ph type="title"/>
          </p:nvPr>
        </p:nvSpPr>
        <p:spPr>
          <a:xfrm>
            <a:off x="411480" y="247173"/>
            <a:ext cx="12529970" cy="1028700"/>
          </a:xfrm>
        </p:spPr>
        <p:txBody>
          <a:bodyPr/>
          <a:lstStyle/>
          <a:p>
            <a:r>
              <a:rPr lang="en-US" b="1" dirty="0"/>
              <a:t> CNN</a:t>
            </a:r>
            <a:endParaRPr lang="en-IN" b="1" dirty="0"/>
          </a:p>
        </p:txBody>
      </p:sp>
      <p:sp>
        <p:nvSpPr>
          <p:cNvPr id="3" name="Content Placeholder 2">
            <a:extLst>
              <a:ext uri="{FF2B5EF4-FFF2-40B4-BE49-F238E27FC236}">
                <a16:creationId xmlns:a16="http://schemas.microsoft.com/office/drawing/2014/main" id="{7FE373DE-6782-839A-B3F9-364BE6CB5754}"/>
              </a:ext>
            </a:extLst>
          </p:cNvPr>
          <p:cNvSpPr>
            <a:spLocks noGrp="1"/>
          </p:cNvSpPr>
          <p:nvPr>
            <p:ph sz="half" idx="1"/>
          </p:nvPr>
        </p:nvSpPr>
        <p:spPr>
          <a:xfrm>
            <a:off x="411479" y="1440180"/>
            <a:ext cx="5873461" cy="5853505"/>
          </a:xfrm>
        </p:spPr>
        <p:txBody>
          <a:bodyPr>
            <a:normAutofit/>
          </a:bodyPr>
          <a:lstStyle/>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The 2D CNN in this code processes audio data reshaped as a time-frequency spectrogram (e.g., MFCCs or </a:t>
            </a:r>
            <a:r>
              <a:rPr lang="en-US" sz="2400" dirty="0" err="1"/>
              <a:t>mel</a:t>
            </a:r>
            <a:r>
              <a:rPr lang="en-US" sz="2400" dirty="0"/>
              <a:t>-spectrograms). It extracts local spatiotemporal patterns (like energy changes in frequency bands over short time windows) </a:t>
            </a:r>
            <a:endParaRPr lang="en-IN" sz="2400" dirty="0"/>
          </a:p>
        </p:txBody>
      </p:sp>
      <p:pic>
        <p:nvPicPr>
          <p:cNvPr id="6" name="Content Placeholder 5">
            <a:extLst>
              <a:ext uri="{FF2B5EF4-FFF2-40B4-BE49-F238E27FC236}">
                <a16:creationId xmlns:a16="http://schemas.microsoft.com/office/drawing/2014/main" id="{96C643BC-A90E-62E8-C305-6956CEFA1097}"/>
              </a:ext>
            </a:extLst>
          </p:cNvPr>
          <p:cNvPicPr>
            <a:picLocks noGrp="1" noChangeAspect="1"/>
          </p:cNvPicPr>
          <p:nvPr>
            <p:ph sz="half" idx="2"/>
          </p:nvPr>
        </p:nvPicPr>
        <p:blipFill>
          <a:blip r:embed="rId2"/>
          <a:stretch>
            <a:fillRect/>
          </a:stretch>
        </p:blipFill>
        <p:spPr>
          <a:xfrm>
            <a:off x="6284941" y="1440180"/>
            <a:ext cx="8011972" cy="6217402"/>
          </a:xfrm>
        </p:spPr>
      </p:pic>
    </p:spTree>
    <p:extLst>
      <p:ext uri="{BB962C8B-B14F-4D97-AF65-F5344CB8AC3E}">
        <p14:creationId xmlns:p14="http://schemas.microsoft.com/office/powerpoint/2010/main" val="3375243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FB569-3B21-D402-79AE-0EC43176DE3E}"/>
              </a:ext>
            </a:extLst>
          </p:cNvPr>
          <p:cNvSpPr>
            <a:spLocks noGrp="1"/>
          </p:cNvSpPr>
          <p:nvPr>
            <p:ph type="title"/>
          </p:nvPr>
        </p:nvSpPr>
        <p:spPr>
          <a:xfrm>
            <a:off x="411480" y="247173"/>
            <a:ext cx="13788614" cy="1028700"/>
          </a:xfrm>
        </p:spPr>
        <p:txBody>
          <a:bodyPr/>
          <a:lstStyle/>
          <a:p>
            <a:r>
              <a:rPr lang="en-US" b="1" dirty="0"/>
              <a:t>Voice Model Architecture</a:t>
            </a:r>
            <a:endParaRPr lang="en-IN" b="1" dirty="0"/>
          </a:p>
        </p:txBody>
      </p:sp>
      <p:sp>
        <p:nvSpPr>
          <p:cNvPr id="3" name="Content Placeholder 2">
            <a:extLst>
              <a:ext uri="{FF2B5EF4-FFF2-40B4-BE49-F238E27FC236}">
                <a16:creationId xmlns:a16="http://schemas.microsoft.com/office/drawing/2014/main" id="{EEE35946-DC98-31BA-40F2-0AFEDA9EED56}"/>
              </a:ext>
            </a:extLst>
          </p:cNvPr>
          <p:cNvSpPr>
            <a:spLocks noGrp="1"/>
          </p:cNvSpPr>
          <p:nvPr>
            <p:ph sz="half" idx="1"/>
          </p:nvPr>
        </p:nvSpPr>
        <p:spPr>
          <a:xfrm>
            <a:off x="411479" y="1440180"/>
            <a:ext cx="6763871" cy="5831989"/>
          </a:xfrm>
        </p:spPr>
        <p:txBody>
          <a:bodyPr>
            <a:normAutofit/>
          </a:bodyPr>
          <a:lstStyle/>
          <a:p>
            <a:pPr marL="0" indent="0">
              <a:buNone/>
            </a:pPr>
            <a:r>
              <a:rPr lang="en-IN" sz="3600" b="1" dirty="0"/>
              <a:t>Architecture:</a:t>
            </a:r>
          </a:p>
          <a:p>
            <a:pPr marL="0" indent="0">
              <a:buNone/>
            </a:pPr>
            <a:endParaRPr lang="en-IN" b="1" dirty="0"/>
          </a:p>
          <a:p>
            <a:pPr marL="0" indent="0">
              <a:buNone/>
            </a:pPr>
            <a:r>
              <a:rPr lang="en-IN" b="1" dirty="0"/>
              <a:t>Branch 1 (</a:t>
            </a:r>
            <a:r>
              <a:rPr lang="en-IN" b="1" dirty="0" err="1"/>
              <a:t>BiLSTM</a:t>
            </a:r>
            <a:r>
              <a:rPr lang="en-IN" b="1" dirty="0"/>
              <a:t>): </a:t>
            </a:r>
            <a:r>
              <a:rPr lang="en-IN" dirty="0"/>
              <a:t>Processes sequential patterns using Bidirectional LSTM (256 total units) followed by dense layers.</a:t>
            </a:r>
          </a:p>
          <a:p>
            <a:pPr marL="0" indent="0">
              <a:buNone/>
            </a:pPr>
            <a:r>
              <a:rPr lang="en-IN" b="1" dirty="0"/>
              <a:t>Branch 2 (CNN): </a:t>
            </a:r>
            <a:r>
              <a:rPr lang="en-IN" dirty="0"/>
              <a:t>Treats input as a 2D grid (reshaped) to capture spatial/local features via convolutional/pooling layers.</a:t>
            </a:r>
          </a:p>
          <a:p>
            <a:pPr marL="0" indent="0">
              <a:buNone/>
            </a:pPr>
            <a:r>
              <a:rPr lang="en-IN" b="1" dirty="0"/>
              <a:t>Fusion: </a:t>
            </a:r>
            <a:r>
              <a:rPr lang="en-IN" dirty="0"/>
              <a:t>Combines outputs from both branches, adds dense layers, and produces class probabilities via </a:t>
            </a:r>
            <a:r>
              <a:rPr lang="en-IN" dirty="0" err="1"/>
              <a:t>softmax</a:t>
            </a:r>
            <a:r>
              <a:rPr lang="en-IN" dirty="0"/>
              <a:t>.</a:t>
            </a:r>
          </a:p>
        </p:txBody>
      </p:sp>
      <p:pic>
        <p:nvPicPr>
          <p:cNvPr id="8" name="Content Placeholder 7">
            <a:extLst>
              <a:ext uri="{FF2B5EF4-FFF2-40B4-BE49-F238E27FC236}">
                <a16:creationId xmlns:a16="http://schemas.microsoft.com/office/drawing/2014/main" id="{48F7930E-DF10-DB55-6567-9E8F15DF2219}"/>
              </a:ext>
            </a:extLst>
          </p:cNvPr>
          <p:cNvPicPr>
            <a:picLocks noGrp="1" noChangeAspect="1"/>
          </p:cNvPicPr>
          <p:nvPr>
            <p:ph sz="half" idx="2"/>
          </p:nvPr>
        </p:nvPicPr>
        <p:blipFill>
          <a:blip r:embed="rId2"/>
          <a:stretch>
            <a:fillRect/>
          </a:stretch>
        </p:blipFill>
        <p:spPr>
          <a:xfrm>
            <a:off x="7565831" y="1167974"/>
            <a:ext cx="6036702" cy="6523969"/>
          </a:xfrm>
        </p:spPr>
      </p:pic>
    </p:spTree>
    <p:extLst>
      <p:ext uri="{BB962C8B-B14F-4D97-AF65-F5344CB8AC3E}">
        <p14:creationId xmlns:p14="http://schemas.microsoft.com/office/powerpoint/2010/main" val="3508199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26AD7-FB1A-E67F-FBB1-E75FCDF210C2}"/>
              </a:ext>
            </a:extLst>
          </p:cNvPr>
          <p:cNvSpPr>
            <a:spLocks noGrp="1"/>
          </p:cNvSpPr>
          <p:nvPr>
            <p:ph type="title"/>
          </p:nvPr>
        </p:nvSpPr>
        <p:spPr>
          <a:xfrm>
            <a:off x="411480" y="247173"/>
            <a:ext cx="14046798" cy="1028700"/>
          </a:xfrm>
        </p:spPr>
        <p:txBody>
          <a:bodyPr>
            <a:normAutofit/>
          </a:bodyPr>
          <a:lstStyle/>
          <a:p>
            <a:r>
              <a:rPr lang="en-US" b="1" dirty="0"/>
              <a:t>Voice Architecture Implementation </a:t>
            </a:r>
            <a:endParaRPr lang="en-IN" b="1" dirty="0"/>
          </a:p>
        </p:txBody>
      </p:sp>
      <p:pic>
        <p:nvPicPr>
          <p:cNvPr id="5" name="Content Placeholder 4">
            <a:extLst>
              <a:ext uri="{FF2B5EF4-FFF2-40B4-BE49-F238E27FC236}">
                <a16:creationId xmlns:a16="http://schemas.microsoft.com/office/drawing/2014/main" id="{99162A41-5CB3-4446-3DF7-E92D7BE4668D}"/>
              </a:ext>
            </a:extLst>
          </p:cNvPr>
          <p:cNvPicPr>
            <a:picLocks noGrp="1" noChangeAspect="1"/>
          </p:cNvPicPr>
          <p:nvPr>
            <p:ph idx="1"/>
          </p:nvPr>
        </p:nvPicPr>
        <p:blipFill>
          <a:blip r:embed="rId2"/>
          <a:stretch>
            <a:fillRect/>
          </a:stretch>
        </p:blipFill>
        <p:spPr>
          <a:xfrm>
            <a:off x="2147819" y="1687209"/>
            <a:ext cx="10892946" cy="5896931"/>
          </a:xfrm>
        </p:spPr>
      </p:pic>
    </p:spTree>
    <p:extLst>
      <p:ext uri="{BB962C8B-B14F-4D97-AF65-F5344CB8AC3E}">
        <p14:creationId xmlns:p14="http://schemas.microsoft.com/office/powerpoint/2010/main" val="1287198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595341" y="1187290"/>
            <a:ext cx="13701572" cy="1063167"/>
          </a:xfrm>
          <a:prstGeom prst="rect">
            <a:avLst/>
          </a:prstGeom>
          <a:noFill/>
          <a:ln/>
        </p:spPr>
        <p:txBody>
          <a:bodyPr wrap="square" lIns="0" tIns="0" rIns="0" bIns="0" rtlCol="0" anchor="t"/>
          <a:lstStyle/>
          <a:p>
            <a:pPr marL="0" indent="0" algn="l">
              <a:lnSpc>
                <a:spcPts val="5550"/>
              </a:lnSpc>
              <a:buNone/>
            </a:pPr>
            <a:r>
              <a:rPr lang="en-US" sz="3337" b="1" dirty="0">
                <a:solidFill>
                  <a:srgbClr val="403C4E"/>
                </a:solidFill>
                <a:latin typeface="Merriweather Bold" pitchFamily="34" charset="0"/>
                <a:ea typeface="Merriweather Bold" pitchFamily="34" charset="-122"/>
                <a:cs typeface="Merriweather Bold" pitchFamily="34" charset="-120"/>
              </a:rPr>
              <a:t>              Late Fusion for Multimodal Emotion Recognition</a:t>
            </a:r>
            <a:endParaRPr lang="en-US" sz="3337" dirty="0"/>
          </a:p>
        </p:txBody>
      </p:sp>
      <p:sp>
        <p:nvSpPr>
          <p:cNvPr id="3" name="Text 1"/>
          <p:cNvSpPr/>
          <p:nvPr/>
        </p:nvSpPr>
        <p:spPr>
          <a:xfrm>
            <a:off x="595341" y="2505580"/>
            <a:ext cx="9782115" cy="272176"/>
          </a:xfrm>
          <a:prstGeom prst="rect">
            <a:avLst/>
          </a:prstGeom>
          <a:noFill/>
          <a:ln/>
        </p:spPr>
        <p:txBody>
          <a:bodyPr wrap="none" lIns="0" tIns="0" rIns="0" bIns="0" rtlCol="0" anchor="t"/>
          <a:lstStyle/>
          <a:p>
            <a:pPr marL="0" indent="0" algn="l">
              <a:lnSpc>
                <a:spcPts val="2850"/>
              </a:lnSpc>
              <a:buNone/>
            </a:pPr>
            <a:r>
              <a:rPr lang="en-US" sz="2800" b="1" dirty="0">
                <a:solidFill>
                  <a:srgbClr val="403C4E"/>
                </a:solidFill>
                <a:latin typeface="Open Sans" pitchFamily="34" charset="0"/>
                <a:ea typeface="Open Sans" pitchFamily="34" charset="-122"/>
                <a:cs typeface="Open Sans" pitchFamily="34" charset="-120"/>
              </a:rPr>
              <a:t>What is Fusion ? </a:t>
            </a:r>
            <a:endParaRPr lang="en-US" sz="2800" dirty="0"/>
          </a:p>
        </p:txBody>
      </p:sp>
      <p:sp>
        <p:nvSpPr>
          <p:cNvPr id="4" name="Text 2"/>
          <p:cNvSpPr/>
          <p:nvPr/>
        </p:nvSpPr>
        <p:spPr>
          <a:xfrm>
            <a:off x="595341" y="2969120"/>
            <a:ext cx="13916725" cy="1043482"/>
          </a:xfrm>
          <a:prstGeom prst="rect">
            <a:avLst/>
          </a:prstGeom>
          <a:noFill/>
          <a:ln/>
        </p:spPr>
        <p:txBody>
          <a:bodyPr wrap="square" lIns="0" tIns="0" rIns="0" bIns="0" rtlCol="0" anchor="t"/>
          <a:lstStyle/>
          <a:p>
            <a:pPr marL="0" indent="0" algn="l">
              <a:lnSpc>
                <a:spcPts val="2850"/>
              </a:lnSpc>
              <a:buNone/>
            </a:pPr>
            <a:r>
              <a:rPr lang="en-US" sz="2000" dirty="0">
                <a:solidFill>
                  <a:srgbClr val="403C4E"/>
                </a:solidFill>
                <a:latin typeface="Open Sans" pitchFamily="34" charset="0"/>
                <a:ea typeface="Open Sans" pitchFamily="34" charset="-122"/>
                <a:cs typeface="Open Sans" pitchFamily="34" charset="-120"/>
              </a:rPr>
              <a:t>Combines facial (CNN) &amp; audio (BiLSTM) predictions for 7 emotions: angry, disgust, fear, happy, neutral, sad, surprise.Overcomes single-modality issues (e.g., noise, ambiguity).</a:t>
            </a:r>
            <a:endParaRPr lang="en-US" sz="2000" dirty="0"/>
          </a:p>
        </p:txBody>
      </p:sp>
      <p:sp>
        <p:nvSpPr>
          <p:cNvPr id="5" name="Text 3"/>
          <p:cNvSpPr/>
          <p:nvPr/>
        </p:nvSpPr>
        <p:spPr>
          <a:xfrm>
            <a:off x="595341" y="4315926"/>
            <a:ext cx="13819906" cy="1471688"/>
          </a:xfrm>
          <a:prstGeom prst="rect">
            <a:avLst/>
          </a:prstGeom>
          <a:noFill/>
          <a:ln/>
        </p:spPr>
        <p:txBody>
          <a:bodyPr wrap="square" lIns="0" tIns="0" rIns="0" bIns="0" rtlCol="0" anchor="t"/>
          <a:lstStyle/>
          <a:p>
            <a:pPr marL="0" indent="0" algn="l">
              <a:lnSpc>
                <a:spcPts val="2850"/>
              </a:lnSpc>
              <a:buNone/>
            </a:pPr>
            <a:r>
              <a:rPr lang="en-US" sz="2000" b="1" dirty="0">
                <a:solidFill>
                  <a:srgbClr val="403C4E"/>
                </a:solidFill>
                <a:latin typeface="Open Sans" pitchFamily="34" charset="0"/>
                <a:ea typeface="Open Sans" pitchFamily="34" charset="-122"/>
                <a:cs typeface="Open Sans" pitchFamily="34" charset="-120"/>
              </a:rPr>
              <a:t>Fusion Technique:</a:t>
            </a:r>
            <a:r>
              <a:rPr lang="en-US" sz="2000" dirty="0">
                <a:solidFill>
                  <a:srgbClr val="403C4E"/>
                </a:solidFill>
                <a:latin typeface="Open Sans" pitchFamily="34" charset="0"/>
                <a:ea typeface="Open Sans" pitchFamily="34" charset="-122"/>
                <a:cs typeface="Open Sans" pitchFamily="34" charset="-120"/>
              </a:rPr>
              <a:t> Late Fusion with Hybrid ApproachConfidence-Based Heuristic:Compares face &amp; audio confidence scores.If one exceeds other by 20%, it dominates (e.g., face if face_conf &gt; audio_conf + 0.2).</a:t>
            </a:r>
          </a:p>
          <a:p>
            <a:pPr marL="0" indent="0" algn="l">
              <a:lnSpc>
                <a:spcPts val="2850"/>
              </a:lnSpc>
              <a:buNone/>
            </a:pPr>
            <a:endParaRPr lang="en-US" sz="2000" dirty="0">
              <a:solidFill>
                <a:srgbClr val="403C4E"/>
              </a:solidFill>
              <a:latin typeface="Open Sans" pitchFamily="34" charset="0"/>
              <a:ea typeface="Open Sans" pitchFamily="34" charset="-122"/>
              <a:cs typeface="Open Sans" pitchFamily="34" charset="-120"/>
            </a:endParaRPr>
          </a:p>
          <a:p>
            <a:pPr marL="0" indent="0" algn="l">
              <a:lnSpc>
                <a:spcPts val="2850"/>
              </a:lnSpc>
              <a:buNone/>
            </a:pPr>
            <a:endParaRPr lang="en-US" sz="2000" dirty="0"/>
          </a:p>
        </p:txBody>
      </p:sp>
      <p:sp>
        <p:nvSpPr>
          <p:cNvPr id="6" name="Text 4"/>
          <p:cNvSpPr/>
          <p:nvPr/>
        </p:nvSpPr>
        <p:spPr>
          <a:xfrm>
            <a:off x="595340" y="6078071"/>
            <a:ext cx="13916725" cy="1688950"/>
          </a:xfrm>
          <a:prstGeom prst="rect">
            <a:avLst/>
          </a:prstGeom>
          <a:noFill/>
          <a:ln/>
        </p:spPr>
        <p:txBody>
          <a:bodyPr wrap="square" lIns="0" tIns="0" rIns="0" bIns="0" rtlCol="0" anchor="t"/>
          <a:lstStyle/>
          <a:p>
            <a:pPr marL="0" indent="0" algn="l">
              <a:lnSpc>
                <a:spcPts val="2850"/>
              </a:lnSpc>
              <a:buNone/>
            </a:pPr>
            <a:r>
              <a:rPr lang="en-US" sz="2000" b="1" dirty="0">
                <a:solidFill>
                  <a:srgbClr val="403C4E"/>
                </a:solidFill>
                <a:latin typeface="Open Sans" pitchFamily="34" charset="0"/>
                <a:ea typeface="Open Sans" pitchFamily="34" charset="-122"/>
                <a:cs typeface="Open Sans" pitchFamily="34" charset="-120"/>
              </a:rPr>
              <a:t>Neural Network Fusion: </a:t>
            </a:r>
            <a:r>
              <a:rPr lang="en-US" sz="2000" dirty="0">
                <a:solidFill>
                  <a:srgbClr val="403C4E"/>
                </a:solidFill>
                <a:latin typeface="Open Sans" pitchFamily="34" charset="0"/>
                <a:ea typeface="Open Sans" pitchFamily="34" charset="-122"/>
                <a:cs typeface="Open Sans" pitchFamily="34" charset="-120"/>
              </a:rPr>
              <a:t>For close confidences, combines via: Concatenate (7+7=14 units) → Dense (32, ReLU) → Dropout (0.3) → Dense (7, softmax).Benefit: Up to 10% accuracy improvement</a:t>
            </a:r>
            <a:r>
              <a:rPr lang="en-US" sz="1311" dirty="0">
                <a:solidFill>
                  <a:srgbClr val="403C4E"/>
                </a:solidFill>
                <a:latin typeface="Open Sans" pitchFamily="34" charset="0"/>
                <a:ea typeface="Open Sans" pitchFamily="34" charset="-122"/>
                <a:cs typeface="Open Sans" pitchFamily="34" charset="-120"/>
              </a:rPr>
              <a:t>.</a:t>
            </a:r>
            <a:endParaRPr lang="en-US" sz="131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FC52B-9FAB-2DE7-DE31-28CF4CCD607B}"/>
              </a:ext>
            </a:extLst>
          </p:cNvPr>
          <p:cNvSpPr>
            <a:spLocks noGrp="1"/>
          </p:cNvSpPr>
          <p:nvPr>
            <p:ph type="title"/>
          </p:nvPr>
        </p:nvSpPr>
        <p:spPr>
          <a:xfrm>
            <a:off x="411479" y="247173"/>
            <a:ext cx="13820887" cy="1028700"/>
          </a:xfrm>
        </p:spPr>
        <p:txBody>
          <a:bodyPr/>
          <a:lstStyle/>
          <a:p>
            <a:r>
              <a:rPr lang="en-US" b="1" dirty="0"/>
              <a:t>Fusion Model Architecture</a:t>
            </a:r>
            <a:endParaRPr lang="en-IN" b="1" dirty="0"/>
          </a:p>
        </p:txBody>
      </p:sp>
      <p:pic>
        <p:nvPicPr>
          <p:cNvPr id="5" name="Content Placeholder 4">
            <a:extLst>
              <a:ext uri="{FF2B5EF4-FFF2-40B4-BE49-F238E27FC236}">
                <a16:creationId xmlns:a16="http://schemas.microsoft.com/office/drawing/2014/main" id="{D06100D7-09CD-AD5C-2608-3938E0BF4A9A}"/>
              </a:ext>
            </a:extLst>
          </p:cNvPr>
          <p:cNvPicPr>
            <a:picLocks noGrp="1" noChangeAspect="1"/>
          </p:cNvPicPr>
          <p:nvPr>
            <p:ph idx="1"/>
          </p:nvPr>
        </p:nvPicPr>
        <p:blipFill>
          <a:blip r:embed="rId2"/>
          <a:stretch>
            <a:fillRect/>
          </a:stretch>
        </p:blipFill>
        <p:spPr>
          <a:xfrm>
            <a:off x="175958" y="2246569"/>
            <a:ext cx="14278483" cy="4390898"/>
          </a:xfrm>
        </p:spPr>
      </p:pic>
    </p:spTree>
    <p:extLst>
      <p:ext uri="{BB962C8B-B14F-4D97-AF65-F5344CB8AC3E}">
        <p14:creationId xmlns:p14="http://schemas.microsoft.com/office/powerpoint/2010/main" val="4128948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88670" y="619720"/>
            <a:ext cx="5070753" cy="633770"/>
          </a:xfrm>
          <a:prstGeom prst="rect">
            <a:avLst/>
          </a:prstGeom>
          <a:noFill/>
          <a:ln/>
        </p:spPr>
        <p:txBody>
          <a:bodyPr wrap="none" lIns="0" tIns="0" rIns="0" bIns="0" rtlCol="0" anchor="t"/>
          <a:lstStyle/>
          <a:p>
            <a:pPr marL="0" indent="0" algn="l">
              <a:lnSpc>
                <a:spcPts val="4950"/>
              </a:lnSpc>
              <a:buNone/>
            </a:pPr>
            <a:r>
              <a:rPr lang="en-US" sz="3950" b="1" dirty="0">
                <a:solidFill>
                  <a:srgbClr val="403C4E"/>
                </a:solidFill>
                <a:latin typeface="Merriweather Bold" pitchFamily="34" charset="0"/>
                <a:ea typeface="Merriweather Bold" pitchFamily="34" charset="-122"/>
                <a:cs typeface="Merriweather Bold" pitchFamily="34" charset="-120"/>
              </a:rPr>
              <a:t>Project Team</a:t>
            </a:r>
            <a:endParaRPr lang="en-US" sz="3950" dirty="0"/>
          </a:p>
        </p:txBody>
      </p:sp>
      <p:sp>
        <p:nvSpPr>
          <p:cNvPr id="3" name="Text 1"/>
          <p:cNvSpPr/>
          <p:nvPr/>
        </p:nvSpPr>
        <p:spPr>
          <a:xfrm>
            <a:off x="788670" y="2130385"/>
            <a:ext cx="6279118" cy="324564"/>
          </a:xfrm>
          <a:prstGeom prst="rect">
            <a:avLst/>
          </a:prstGeom>
          <a:noFill/>
          <a:ln/>
        </p:spPr>
        <p:txBody>
          <a:bodyPr wrap="none" lIns="0" tIns="0" rIns="0" bIns="0" rtlCol="0" anchor="t"/>
          <a:lstStyle/>
          <a:p>
            <a:pPr marL="0" indent="0" algn="l">
              <a:lnSpc>
                <a:spcPts val="2550"/>
              </a:lnSpc>
              <a:buNone/>
            </a:pPr>
            <a:r>
              <a:rPr lang="en-US" sz="1550" dirty="0">
                <a:solidFill>
                  <a:srgbClr val="403C4E"/>
                </a:solidFill>
                <a:latin typeface="Open Sans" pitchFamily="34" charset="0"/>
                <a:ea typeface="Open Sans" pitchFamily="34" charset="-122"/>
                <a:cs typeface="Open Sans" pitchFamily="34" charset="-120"/>
              </a:rPr>
              <a:t>This project was conducted by the following team members:</a:t>
            </a:r>
            <a:endParaRPr lang="en-US" sz="1550" dirty="0"/>
          </a:p>
        </p:txBody>
      </p:sp>
      <p:sp>
        <p:nvSpPr>
          <p:cNvPr id="4" name="Text 2"/>
          <p:cNvSpPr/>
          <p:nvPr/>
        </p:nvSpPr>
        <p:spPr>
          <a:xfrm>
            <a:off x="788670" y="2637473"/>
            <a:ext cx="6279118" cy="324564"/>
          </a:xfrm>
          <a:prstGeom prst="rect">
            <a:avLst/>
          </a:prstGeom>
          <a:noFill/>
          <a:ln/>
        </p:spPr>
        <p:txBody>
          <a:bodyPr wrap="none" lIns="0" tIns="0" rIns="0" bIns="0" rtlCol="0" anchor="t"/>
          <a:lstStyle/>
          <a:p>
            <a:pPr marL="342900" indent="-342900" algn="l">
              <a:lnSpc>
                <a:spcPts val="2550"/>
              </a:lnSpc>
              <a:buSzPct val="100000"/>
              <a:buChar char="•"/>
            </a:pPr>
            <a:r>
              <a:rPr lang="en-US" sz="1550" b="1" dirty="0">
                <a:solidFill>
                  <a:srgbClr val="403C4E"/>
                </a:solidFill>
                <a:latin typeface="Open Sans" pitchFamily="34" charset="0"/>
                <a:ea typeface="Open Sans" pitchFamily="34" charset="-122"/>
                <a:cs typeface="Open Sans" pitchFamily="34" charset="-120"/>
              </a:rPr>
              <a:t>SHAIK MAHAMMED KAIF - N200460 : Team Lead</a:t>
            </a:r>
            <a:endParaRPr lang="en-US" sz="1550" dirty="0"/>
          </a:p>
        </p:txBody>
      </p:sp>
      <p:sp>
        <p:nvSpPr>
          <p:cNvPr id="5" name="Text 3"/>
          <p:cNvSpPr/>
          <p:nvPr/>
        </p:nvSpPr>
        <p:spPr>
          <a:xfrm>
            <a:off x="788670" y="3032998"/>
            <a:ext cx="6279118" cy="324564"/>
          </a:xfrm>
          <a:prstGeom prst="rect">
            <a:avLst/>
          </a:prstGeom>
          <a:noFill/>
          <a:ln/>
        </p:spPr>
        <p:txBody>
          <a:bodyPr wrap="none" lIns="0" tIns="0" rIns="0" bIns="0" rtlCol="0" anchor="t"/>
          <a:lstStyle/>
          <a:p>
            <a:pPr marL="342900" indent="-342900" algn="l">
              <a:lnSpc>
                <a:spcPts val="2550"/>
              </a:lnSpc>
              <a:buSzPct val="100000"/>
              <a:buChar char="•"/>
            </a:pPr>
            <a:r>
              <a:rPr lang="en-US" sz="1550" b="1" dirty="0">
                <a:solidFill>
                  <a:srgbClr val="403C4E"/>
                </a:solidFill>
                <a:latin typeface="Open Sans" pitchFamily="34" charset="0"/>
                <a:ea typeface="Open Sans" pitchFamily="34" charset="-122"/>
                <a:cs typeface="Open Sans" pitchFamily="34" charset="-120"/>
              </a:rPr>
              <a:t>KAPALA CHAITANYA - N200629 </a:t>
            </a:r>
            <a:endParaRPr lang="en-US" sz="1550" dirty="0"/>
          </a:p>
        </p:txBody>
      </p:sp>
      <p:sp>
        <p:nvSpPr>
          <p:cNvPr id="6" name="Text 4"/>
          <p:cNvSpPr/>
          <p:nvPr/>
        </p:nvSpPr>
        <p:spPr>
          <a:xfrm>
            <a:off x="788670" y="3428524"/>
            <a:ext cx="6279118" cy="324564"/>
          </a:xfrm>
          <a:prstGeom prst="rect">
            <a:avLst/>
          </a:prstGeom>
          <a:noFill/>
          <a:ln/>
        </p:spPr>
        <p:txBody>
          <a:bodyPr wrap="none" lIns="0" tIns="0" rIns="0" bIns="0" rtlCol="0" anchor="t"/>
          <a:lstStyle/>
          <a:p>
            <a:pPr marL="342900" indent="-342900" algn="l">
              <a:lnSpc>
                <a:spcPts val="2550"/>
              </a:lnSpc>
              <a:buSzPct val="100000"/>
              <a:buChar char="•"/>
            </a:pPr>
            <a:r>
              <a:rPr lang="en-US" sz="1550" b="1" dirty="0">
                <a:solidFill>
                  <a:srgbClr val="403C4E"/>
                </a:solidFill>
                <a:latin typeface="Open Sans" pitchFamily="34" charset="0"/>
                <a:ea typeface="Open Sans" pitchFamily="34" charset="-122"/>
                <a:cs typeface="Open Sans" pitchFamily="34" charset="-120"/>
              </a:rPr>
              <a:t>B. SOMESH RAJU - N200991</a:t>
            </a:r>
            <a:endParaRPr lang="en-US" sz="1550" dirty="0"/>
          </a:p>
        </p:txBody>
      </p:sp>
      <p:sp>
        <p:nvSpPr>
          <p:cNvPr id="7" name="Text 5"/>
          <p:cNvSpPr/>
          <p:nvPr/>
        </p:nvSpPr>
        <p:spPr>
          <a:xfrm>
            <a:off x="788670" y="3824049"/>
            <a:ext cx="6279118" cy="324564"/>
          </a:xfrm>
          <a:prstGeom prst="rect">
            <a:avLst/>
          </a:prstGeom>
          <a:noFill/>
          <a:ln/>
        </p:spPr>
        <p:txBody>
          <a:bodyPr wrap="none" lIns="0" tIns="0" rIns="0" bIns="0" rtlCol="0" anchor="t"/>
          <a:lstStyle/>
          <a:p>
            <a:pPr marL="342900" indent="-342900" algn="l">
              <a:lnSpc>
                <a:spcPts val="2550"/>
              </a:lnSpc>
              <a:buSzPct val="100000"/>
              <a:buChar char="•"/>
            </a:pPr>
            <a:r>
              <a:rPr lang="en-US" sz="1550" b="1" dirty="0">
                <a:solidFill>
                  <a:srgbClr val="403C4E"/>
                </a:solidFill>
                <a:latin typeface="Open Sans" pitchFamily="34" charset="0"/>
                <a:ea typeface="Open Sans" pitchFamily="34" charset="-122"/>
                <a:cs typeface="Open Sans" pitchFamily="34" charset="-120"/>
              </a:rPr>
              <a:t>CHANDURI BHAVANI SHANKAR - N200561</a:t>
            </a:r>
            <a:endParaRPr lang="en-US" sz="1550" dirty="0"/>
          </a:p>
        </p:txBody>
      </p:sp>
      <p:sp>
        <p:nvSpPr>
          <p:cNvPr id="8" name="Text 6"/>
          <p:cNvSpPr/>
          <p:nvPr/>
        </p:nvSpPr>
        <p:spPr>
          <a:xfrm>
            <a:off x="788670" y="4219575"/>
            <a:ext cx="6279118" cy="324564"/>
          </a:xfrm>
          <a:prstGeom prst="rect">
            <a:avLst/>
          </a:prstGeom>
          <a:noFill/>
          <a:ln/>
        </p:spPr>
        <p:txBody>
          <a:bodyPr wrap="none" lIns="0" tIns="0" rIns="0" bIns="0" rtlCol="0" anchor="t"/>
          <a:lstStyle/>
          <a:p>
            <a:pPr marL="342900" indent="-342900" algn="l">
              <a:lnSpc>
                <a:spcPts val="2550"/>
              </a:lnSpc>
              <a:buSzPct val="100000"/>
              <a:buChar char="•"/>
            </a:pPr>
            <a:r>
              <a:rPr lang="en-US" sz="1550" b="1" dirty="0">
                <a:solidFill>
                  <a:srgbClr val="403C4E"/>
                </a:solidFill>
                <a:latin typeface="Open Sans" pitchFamily="34" charset="0"/>
                <a:ea typeface="Open Sans" pitchFamily="34" charset="-122"/>
                <a:cs typeface="Open Sans" pitchFamily="34" charset="-120"/>
              </a:rPr>
              <a:t>ALAMANDA VENKATA GANESH - N200050</a:t>
            </a:r>
            <a:endParaRPr lang="en-US" sz="1550" dirty="0"/>
          </a:p>
        </p:txBody>
      </p:sp>
      <p:sp>
        <p:nvSpPr>
          <p:cNvPr id="9" name="Text 7"/>
          <p:cNvSpPr/>
          <p:nvPr/>
        </p:nvSpPr>
        <p:spPr>
          <a:xfrm>
            <a:off x="788670" y="4726662"/>
            <a:ext cx="6279118" cy="324564"/>
          </a:xfrm>
          <a:prstGeom prst="rect">
            <a:avLst/>
          </a:prstGeom>
          <a:noFill/>
          <a:ln/>
        </p:spPr>
        <p:txBody>
          <a:bodyPr wrap="none" lIns="0" tIns="0" rIns="0" bIns="0" rtlCol="0" anchor="t"/>
          <a:lstStyle/>
          <a:p>
            <a:pPr marL="0" indent="0" algn="l">
              <a:lnSpc>
                <a:spcPts val="2550"/>
              </a:lnSpc>
              <a:buNone/>
            </a:pPr>
            <a:endParaRPr lang="en-US" sz="1550" dirty="0"/>
          </a:p>
        </p:txBody>
      </p:sp>
      <p:sp>
        <p:nvSpPr>
          <p:cNvPr id="10" name="Text 8"/>
          <p:cNvSpPr/>
          <p:nvPr/>
        </p:nvSpPr>
        <p:spPr>
          <a:xfrm>
            <a:off x="788670" y="5233749"/>
            <a:ext cx="6279118" cy="324564"/>
          </a:xfrm>
          <a:prstGeom prst="rect">
            <a:avLst/>
          </a:prstGeom>
          <a:noFill/>
          <a:ln/>
        </p:spPr>
        <p:txBody>
          <a:bodyPr wrap="none" lIns="0" tIns="0" rIns="0" bIns="0" rtlCol="0" anchor="t"/>
          <a:lstStyle/>
          <a:p>
            <a:pPr marL="0" indent="0" algn="l">
              <a:lnSpc>
                <a:spcPts val="2550"/>
              </a:lnSpc>
              <a:buNone/>
            </a:pPr>
            <a:endParaRPr lang="en-US" sz="1550" dirty="0"/>
          </a:p>
        </p:txBody>
      </p:sp>
      <p:sp>
        <p:nvSpPr>
          <p:cNvPr id="11" name="Text 9"/>
          <p:cNvSpPr/>
          <p:nvPr/>
        </p:nvSpPr>
        <p:spPr>
          <a:xfrm>
            <a:off x="788670" y="5740837"/>
            <a:ext cx="6279118" cy="324564"/>
          </a:xfrm>
          <a:prstGeom prst="rect">
            <a:avLst/>
          </a:prstGeom>
          <a:noFill/>
          <a:ln/>
        </p:spPr>
        <p:txBody>
          <a:bodyPr wrap="none" lIns="0" tIns="0" rIns="0" bIns="0" rtlCol="0" anchor="t"/>
          <a:lstStyle/>
          <a:p>
            <a:pPr marL="0" indent="0" algn="l">
              <a:lnSpc>
                <a:spcPts val="2550"/>
              </a:lnSpc>
              <a:buNone/>
            </a:pPr>
            <a:endParaRPr lang="en-US" sz="1550" dirty="0"/>
          </a:p>
        </p:txBody>
      </p:sp>
      <p:sp>
        <p:nvSpPr>
          <p:cNvPr id="12" name="Text 10"/>
          <p:cNvSpPr/>
          <p:nvPr/>
        </p:nvSpPr>
        <p:spPr>
          <a:xfrm>
            <a:off x="788670" y="6247924"/>
            <a:ext cx="6279118" cy="324564"/>
          </a:xfrm>
          <a:prstGeom prst="rect">
            <a:avLst/>
          </a:prstGeom>
          <a:noFill/>
          <a:ln/>
        </p:spPr>
        <p:txBody>
          <a:bodyPr wrap="none" lIns="0" tIns="0" rIns="0" bIns="0" rtlCol="0" anchor="t"/>
          <a:lstStyle/>
          <a:p>
            <a:pPr marL="0" indent="0" algn="l">
              <a:lnSpc>
                <a:spcPts val="2550"/>
              </a:lnSpc>
              <a:buNone/>
            </a:pPr>
            <a:endParaRPr lang="en-US" sz="1550" dirty="0"/>
          </a:p>
        </p:txBody>
      </p:sp>
      <p:sp>
        <p:nvSpPr>
          <p:cNvPr id="13" name="Text 11"/>
          <p:cNvSpPr/>
          <p:nvPr/>
        </p:nvSpPr>
        <p:spPr>
          <a:xfrm>
            <a:off x="788670" y="6755011"/>
            <a:ext cx="6279118" cy="324564"/>
          </a:xfrm>
          <a:prstGeom prst="rect">
            <a:avLst/>
          </a:prstGeom>
          <a:noFill/>
          <a:ln/>
        </p:spPr>
        <p:txBody>
          <a:bodyPr wrap="none" lIns="0" tIns="0" rIns="0" bIns="0" rtlCol="0" anchor="t"/>
          <a:lstStyle/>
          <a:p>
            <a:pPr marL="0" indent="0" algn="l">
              <a:lnSpc>
                <a:spcPts val="2550"/>
              </a:lnSpc>
              <a:buNone/>
            </a:pPr>
            <a:endParaRPr lang="en-US" sz="1550" dirty="0"/>
          </a:p>
        </p:txBody>
      </p:sp>
      <p:pic>
        <p:nvPicPr>
          <p:cNvPr id="14" name="Image 0" descr="preencoded.png"/>
          <p:cNvPicPr>
            <a:picLocks noChangeAspect="1"/>
          </p:cNvPicPr>
          <p:nvPr/>
        </p:nvPicPr>
        <p:blipFill>
          <a:blip r:embed="rId3"/>
          <a:stretch>
            <a:fillRect/>
          </a:stretch>
        </p:blipFill>
        <p:spPr>
          <a:xfrm>
            <a:off x="7570232" y="1785818"/>
            <a:ext cx="5651183" cy="563832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083AA-9353-E086-BD86-E6659001326D}"/>
              </a:ext>
            </a:extLst>
          </p:cNvPr>
          <p:cNvSpPr>
            <a:spLocks noGrp="1"/>
          </p:cNvSpPr>
          <p:nvPr>
            <p:ph type="title"/>
          </p:nvPr>
        </p:nvSpPr>
        <p:spPr>
          <a:xfrm>
            <a:off x="411480" y="247173"/>
            <a:ext cx="13551946" cy="1028700"/>
          </a:xfrm>
        </p:spPr>
        <p:txBody>
          <a:bodyPr/>
          <a:lstStyle/>
          <a:p>
            <a:r>
              <a:rPr lang="en-US" b="1" dirty="0"/>
              <a:t> Fusion Decision Logic</a:t>
            </a:r>
            <a:endParaRPr lang="en-IN" b="1" dirty="0"/>
          </a:p>
        </p:txBody>
      </p:sp>
      <p:pic>
        <p:nvPicPr>
          <p:cNvPr id="5" name="Content Placeholder 4">
            <a:extLst>
              <a:ext uri="{FF2B5EF4-FFF2-40B4-BE49-F238E27FC236}">
                <a16:creationId xmlns:a16="http://schemas.microsoft.com/office/drawing/2014/main" id="{20D878C6-8CF9-E5B6-4444-4B1A01A574C6}"/>
              </a:ext>
            </a:extLst>
          </p:cNvPr>
          <p:cNvPicPr>
            <a:picLocks noGrp="1" noChangeAspect="1"/>
          </p:cNvPicPr>
          <p:nvPr>
            <p:ph idx="1"/>
          </p:nvPr>
        </p:nvPicPr>
        <p:blipFill>
          <a:blip r:embed="rId2"/>
          <a:stretch>
            <a:fillRect/>
          </a:stretch>
        </p:blipFill>
        <p:spPr>
          <a:xfrm>
            <a:off x="519056" y="1595894"/>
            <a:ext cx="13786860" cy="5665518"/>
          </a:xfrm>
        </p:spPr>
      </p:pic>
    </p:spTree>
    <p:extLst>
      <p:ext uri="{BB962C8B-B14F-4D97-AF65-F5344CB8AC3E}">
        <p14:creationId xmlns:p14="http://schemas.microsoft.com/office/powerpoint/2010/main" val="126764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DE6056-FA2A-DA8E-89F6-B1790C74B3ED}"/>
              </a:ext>
            </a:extLst>
          </p:cNvPr>
          <p:cNvPicPr>
            <a:picLocks noChangeAspect="1"/>
          </p:cNvPicPr>
          <p:nvPr/>
        </p:nvPicPr>
        <p:blipFill>
          <a:blip r:embed="rId2"/>
          <a:stretch>
            <a:fillRect/>
          </a:stretch>
        </p:blipFill>
        <p:spPr>
          <a:xfrm>
            <a:off x="4597951" y="74668"/>
            <a:ext cx="5434497" cy="8154932"/>
          </a:xfrm>
          <a:prstGeom prst="rect">
            <a:avLst/>
          </a:prstGeom>
        </p:spPr>
      </p:pic>
    </p:spTree>
    <p:extLst>
      <p:ext uri="{BB962C8B-B14F-4D97-AF65-F5344CB8AC3E}">
        <p14:creationId xmlns:p14="http://schemas.microsoft.com/office/powerpoint/2010/main" val="3739540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CC75-A8BC-F77D-7EAA-9A181632950B}"/>
              </a:ext>
            </a:extLst>
          </p:cNvPr>
          <p:cNvSpPr>
            <a:spLocks noGrp="1"/>
          </p:cNvSpPr>
          <p:nvPr>
            <p:ph type="title"/>
          </p:nvPr>
        </p:nvSpPr>
        <p:spPr>
          <a:xfrm>
            <a:off x="411478" y="247173"/>
            <a:ext cx="13842404" cy="1028700"/>
          </a:xfrm>
        </p:spPr>
        <p:txBody>
          <a:bodyPr/>
          <a:lstStyle/>
          <a:p>
            <a:r>
              <a:rPr lang="en-US" b="1" dirty="0"/>
              <a:t> Overall View</a:t>
            </a:r>
            <a:endParaRPr lang="en-IN" b="1" dirty="0"/>
          </a:p>
        </p:txBody>
      </p:sp>
      <p:pic>
        <p:nvPicPr>
          <p:cNvPr id="5" name="Content Placeholder 4">
            <a:extLst>
              <a:ext uri="{FF2B5EF4-FFF2-40B4-BE49-F238E27FC236}">
                <a16:creationId xmlns:a16="http://schemas.microsoft.com/office/drawing/2014/main" id="{D57CBE70-0A92-0DA5-D5AD-B1E3A6EB1EAA}"/>
              </a:ext>
            </a:extLst>
          </p:cNvPr>
          <p:cNvPicPr>
            <a:picLocks noGrp="1" noChangeAspect="1"/>
          </p:cNvPicPr>
          <p:nvPr>
            <p:ph idx="1"/>
          </p:nvPr>
        </p:nvPicPr>
        <p:blipFill>
          <a:blip r:embed="rId2"/>
          <a:stretch>
            <a:fillRect/>
          </a:stretch>
        </p:blipFill>
        <p:spPr>
          <a:xfrm>
            <a:off x="2430180" y="1138966"/>
            <a:ext cx="9704445" cy="6467102"/>
          </a:xfrm>
        </p:spPr>
      </p:pic>
    </p:spTree>
    <p:extLst>
      <p:ext uri="{BB962C8B-B14F-4D97-AF65-F5344CB8AC3E}">
        <p14:creationId xmlns:p14="http://schemas.microsoft.com/office/powerpoint/2010/main" val="3891585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1110237" y="1454002"/>
            <a:ext cx="4393644" cy="354330"/>
          </a:xfrm>
          <a:prstGeom prst="rect">
            <a:avLst/>
          </a:prstGeom>
          <a:noFill/>
          <a:ln/>
        </p:spPr>
        <p:txBody>
          <a:bodyPr wrap="none" lIns="0" tIns="0" rIns="0" bIns="0" rtlCol="0" anchor="t"/>
          <a:lstStyle/>
          <a:p>
            <a:pPr marL="0" indent="0" algn="l">
              <a:lnSpc>
                <a:spcPts val="2750"/>
              </a:lnSpc>
              <a:buNone/>
            </a:pPr>
            <a:r>
              <a:rPr lang="en-US" sz="2200" b="1" dirty="0">
                <a:solidFill>
                  <a:srgbClr val="403C4E"/>
                </a:solidFill>
                <a:latin typeface="Merriweather Bold" pitchFamily="34" charset="0"/>
                <a:ea typeface="Merriweather Bold" pitchFamily="34" charset="-122"/>
                <a:cs typeface="Merriweather Bold" pitchFamily="34" charset="-120"/>
              </a:rPr>
              <a:t>Confusion Matrix (Face Model):</a:t>
            </a:r>
            <a:br>
              <a:rPr lang="en-US" sz="2200" b="1" dirty="0">
                <a:solidFill>
                  <a:srgbClr val="403C4E"/>
                </a:solidFill>
                <a:latin typeface="Merriweather Bold" pitchFamily="34" charset="0"/>
                <a:ea typeface="Merriweather Bold" pitchFamily="34" charset="-122"/>
                <a:cs typeface="Merriweather Bold" pitchFamily="34" charset="-120"/>
              </a:rPr>
            </a:br>
            <a:endParaRPr lang="en-US" sz="2200" dirty="0"/>
          </a:p>
        </p:txBody>
      </p:sp>
      <p:sp>
        <p:nvSpPr>
          <p:cNvPr id="3" name="Text 1"/>
          <p:cNvSpPr/>
          <p:nvPr/>
        </p:nvSpPr>
        <p:spPr>
          <a:xfrm>
            <a:off x="7662180" y="1454002"/>
            <a:ext cx="4506992" cy="354330"/>
          </a:xfrm>
          <a:prstGeom prst="rect">
            <a:avLst/>
          </a:prstGeom>
          <a:noFill/>
          <a:ln/>
        </p:spPr>
        <p:txBody>
          <a:bodyPr wrap="none" lIns="0" tIns="0" rIns="0" bIns="0" rtlCol="0" anchor="t"/>
          <a:lstStyle/>
          <a:p>
            <a:pPr marL="0" indent="0" algn="l">
              <a:lnSpc>
                <a:spcPts val="2750"/>
              </a:lnSpc>
              <a:buNone/>
            </a:pPr>
            <a:r>
              <a:rPr lang="en-US" sz="2200" b="1" dirty="0">
                <a:solidFill>
                  <a:srgbClr val="403C4E"/>
                </a:solidFill>
                <a:latin typeface="Merriweather Bold" pitchFamily="34" charset="0"/>
                <a:ea typeface="Merriweather Bold" pitchFamily="34" charset="-122"/>
                <a:cs typeface="Merriweather Bold" pitchFamily="34" charset="-120"/>
              </a:rPr>
              <a:t>  Classification Report(Face Model):</a:t>
            </a:r>
            <a:endParaRPr lang="en-US" sz="2200" dirty="0"/>
          </a:p>
        </p:txBody>
      </p:sp>
      <p:pic>
        <p:nvPicPr>
          <p:cNvPr id="5" name="Picture 4">
            <a:extLst>
              <a:ext uri="{FF2B5EF4-FFF2-40B4-BE49-F238E27FC236}">
                <a16:creationId xmlns:a16="http://schemas.microsoft.com/office/drawing/2014/main" id="{5AC702CD-BA99-95C7-BD04-0858F5CBAE85}"/>
              </a:ext>
            </a:extLst>
          </p:cNvPr>
          <p:cNvPicPr>
            <a:picLocks noChangeAspect="1"/>
          </p:cNvPicPr>
          <p:nvPr/>
        </p:nvPicPr>
        <p:blipFill>
          <a:blip r:embed="rId3"/>
          <a:stretch>
            <a:fillRect/>
          </a:stretch>
        </p:blipFill>
        <p:spPr>
          <a:xfrm>
            <a:off x="574957" y="2018901"/>
            <a:ext cx="6073846" cy="5049231"/>
          </a:xfrm>
          <a:prstGeom prst="rect">
            <a:avLst/>
          </a:prstGeom>
        </p:spPr>
      </p:pic>
      <p:pic>
        <p:nvPicPr>
          <p:cNvPr id="7" name="Picture 6">
            <a:extLst>
              <a:ext uri="{FF2B5EF4-FFF2-40B4-BE49-F238E27FC236}">
                <a16:creationId xmlns:a16="http://schemas.microsoft.com/office/drawing/2014/main" id="{22583D5E-502B-6A0C-B9CF-CCB808062DEC}"/>
              </a:ext>
            </a:extLst>
          </p:cNvPr>
          <p:cNvPicPr>
            <a:picLocks noChangeAspect="1"/>
          </p:cNvPicPr>
          <p:nvPr/>
        </p:nvPicPr>
        <p:blipFill>
          <a:blip r:embed="rId4"/>
          <a:srcRect b="10384"/>
          <a:stretch/>
        </p:blipFill>
        <p:spPr>
          <a:xfrm>
            <a:off x="7377387" y="2215298"/>
            <a:ext cx="6489220" cy="429307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23BA44-44AC-48E0-27D1-72EFBE486FEE}"/>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DBF87599-F4D3-1346-9AD9-3AA516EF70BE}"/>
              </a:ext>
            </a:extLst>
          </p:cNvPr>
          <p:cNvSpPr/>
          <p:nvPr/>
        </p:nvSpPr>
        <p:spPr>
          <a:xfrm>
            <a:off x="1110237" y="1454002"/>
            <a:ext cx="4393644" cy="354330"/>
          </a:xfrm>
          <a:prstGeom prst="rect">
            <a:avLst/>
          </a:prstGeom>
          <a:noFill/>
          <a:ln/>
        </p:spPr>
        <p:txBody>
          <a:bodyPr wrap="none" lIns="0" tIns="0" rIns="0" bIns="0" rtlCol="0" anchor="t"/>
          <a:lstStyle/>
          <a:p>
            <a:pPr marL="0" indent="0" algn="l">
              <a:lnSpc>
                <a:spcPts val="2750"/>
              </a:lnSpc>
              <a:buNone/>
            </a:pPr>
            <a:r>
              <a:rPr lang="en-US" sz="2200" b="1" dirty="0">
                <a:solidFill>
                  <a:srgbClr val="403C4E"/>
                </a:solidFill>
                <a:latin typeface="Merriweather Bold" pitchFamily="34" charset="0"/>
                <a:ea typeface="Merriweather Bold" pitchFamily="34" charset="-122"/>
                <a:cs typeface="Merriweather Bold" pitchFamily="34" charset="-120"/>
              </a:rPr>
              <a:t>Confusion Matrix (Audio Model):</a:t>
            </a:r>
            <a:br>
              <a:rPr lang="en-US" sz="2200" b="1" dirty="0">
                <a:solidFill>
                  <a:srgbClr val="403C4E"/>
                </a:solidFill>
                <a:latin typeface="Merriweather Bold" pitchFamily="34" charset="0"/>
                <a:ea typeface="Merriweather Bold" pitchFamily="34" charset="-122"/>
                <a:cs typeface="Merriweather Bold" pitchFamily="34" charset="-120"/>
              </a:rPr>
            </a:br>
            <a:endParaRPr lang="en-US" sz="2200" dirty="0"/>
          </a:p>
        </p:txBody>
      </p:sp>
      <p:sp>
        <p:nvSpPr>
          <p:cNvPr id="3" name="Text 1">
            <a:extLst>
              <a:ext uri="{FF2B5EF4-FFF2-40B4-BE49-F238E27FC236}">
                <a16:creationId xmlns:a16="http://schemas.microsoft.com/office/drawing/2014/main" id="{862588FD-461D-8CF9-DB42-674C12CDCF9F}"/>
              </a:ext>
            </a:extLst>
          </p:cNvPr>
          <p:cNvSpPr/>
          <p:nvPr/>
        </p:nvSpPr>
        <p:spPr>
          <a:xfrm>
            <a:off x="7662180" y="1454002"/>
            <a:ext cx="4506992" cy="354330"/>
          </a:xfrm>
          <a:prstGeom prst="rect">
            <a:avLst/>
          </a:prstGeom>
          <a:noFill/>
          <a:ln/>
        </p:spPr>
        <p:txBody>
          <a:bodyPr wrap="none" lIns="0" tIns="0" rIns="0" bIns="0" rtlCol="0" anchor="t"/>
          <a:lstStyle/>
          <a:p>
            <a:pPr marL="0" indent="0" algn="l">
              <a:lnSpc>
                <a:spcPts val="2750"/>
              </a:lnSpc>
              <a:buNone/>
            </a:pPr>
            <a:r>
              <a:rPr lang="en-US" sz="2200" b="1" dirty="0">
                <a:solidFill>
                  <a:srgbClr val="403C4E"/>
                </a:solidFill>
                <a:latin typeface="Merriweather Bold" pitchFamily="34" charset="0"/>
                <a:ea typeface="Merriweather Bold" pitchFamily="34" charset="-122"/>
                <a:cs typeface="Merriweather Bold" pitchFamily="34" charset="-120"/>
              </a:rPr>
              <a:t>  Classification Report(Audio Model):</a:t>
            </a:r>
            <a:endParaRPr lang="en-US" sz="2200" dirty="0"/>
          </a:p>
        </p:txBody>
      </p:sp>
      <p:pic>
        <p:nvPicPr>
          <p:cNvPr id="6" name="Picture 5">
            <a:extLst>
              <a:ext uri="{FF2B5EF4-FFF2-40B4-BE49-F238E27FC236}">
                <a16:creationId xmlns:a16="http://schemas.microsoft.com/office/drawing/2014/main" id="{F7F078EF-13AB-20A7-4C66-1D483BED989A}"/>
              </a:ext>
            </a:extLst>
          </p:cNvPr>
          <p:cNvPicPr>
            <a:picLocks noChangeAspect="1"/>
          </p:cNvPicPr>
          <p:nvPr/>
        </p:nvPicPr>
        <p:blipFill>
          <a:blip r:embed="rId3"/>
          <a:stretch>
            <a:fillRect/>
          </a:stretch>
        </p:blipFill>
        <p:spPr>
          <a:xfrm>
            <a:off x="927356" y="2208118"/>
            <a:ext cx="5226017" cy="5205279"/>
          </a:xfrm>
          <a:prstGeom prst="rect">
            <a:avLst/>
          </a:prstGeom>
        </p:spPr>
      </p:pic>
      <p:pic>
        <p:nvPicPr>
          <p:cNvPr id="9" name="Picture 8">
            <a:extLst>
              <a:ext uri="{FF2B5EF4-FFF2-40B4-BE49-F238E27FC236}">
                <a16:creationId xmlns:a16="http://schemas.microsoft.com/office/drawing/2014/main" id="{BE8E366F-2AE3-661C-92B8-462273DE250D}"/>
              </a:ext>
            </a:extLst>
          </p:cNvPr>
          <p:cNvPicPr>
            <a:picLocks noChangeAspect="1"/>
          </p:cNvPicPr>
          <p:nvPr/>
        </p:nvPicPr>
        <p:blipFill>
          <a:blip r:embed="rId4"/>
          <a:stretch>
            <a:fillRect/>
          </a:stretch>
        </p:blipFill>
        <p:spPr>
          <a:xfrm>
            <a:off x="7315200" y="2408255"/>
            <a:ext cx="6950066" cy="3895725"/>
          </a:xfrm>
          <a:prstGeom prst="rect">
            <a:avLst/>
          </a:prstGeom>
        </p:spPr>
      </p:pic>
    </p:spTree>
    <p:extLst>
      <p:ext uri="{BB962C8B-B14F-4D97-AF65-F5344CB8AC3E}">
        <p14:creationId xmlns:p14="http://schemas.microsoft.com/office/powerpoint/2010/main" val="1705252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14341-F6F8-5DC9-9A37-90435666C040}"/>
              </a:ext>
            </a:extLst>
          </p:cNvPr>
          <p:cNvSpPr>
            <a:spLocks noGrp="1"/>
          </p:cNvSpPr>
          <p:nvPr>
            <p:ph type="title"/>
          </p:nvPr>
        </p:nvSpPr>
        <p:spPr>
          <a:xfrm>
            <a:off x="548639" y="329565"/>
            <a:ext cx="13511605" cy="1371600"/>
          </a:xfrm>
        </p:spPr>
        <p:txBody>
          <a:bodyPr/>
          <a:lstStyle/>
          <a:p>
            <a:r>
              <a:rPr lang="en-US" dirty="0"/>
              <a:t>Output</a:t>
            </a:r>
            <a:endParaRPr lang="en-IN" dirty="0"/>
          </a:p>
        </p:txBody>
      </p:sp>
      <p:pic>
        <p:nvPicPr>
          <p:cNvPr id="9" name="Content Placeholder 8">
            <a:extLst>
              <a:ext uri="{FF2B5EF4-FFF2-40B4-BE49-F238E27FC236}">
                <a16:creationId xmlns:a16="http://schemas.microsoft.com/office/drawing/2014/main" id="{88E775B5-C3BD-A12D-2B12-06EE4A860471}"/>
              </a:ext>
            </a:extLst>
          </p:cNvPr>
          <p:cNvPicPr>
            <a:picLocks noGrp="1" noChangeAspect="1"/>
          </p:cNvPicPr>
          <p:nvPr>
            <p:ph idx="1"/>
          </p:nvPr>
        </p:nvPicPr>
        <p:blipFill>
          <a:blip r:embed="rId2"/>
          <a:stretch>
            <a:fillRect/>
          </a:stretch>
        </p:blipFill>
        <p:spPr>
          <a:xfrm>
            <a:off x="828558" y="2159121"/>
            <a:ext cx="13231686" cy="4273952"/>
          </a:xfrm>
        </p:spPr>
      </p:pic>
    </p:spTree>
    <p:extLst>
      <p:ext uri="{BB962C8B-B14F-4D97-AF65-F5344CB8AC3E}">
        <p14:creationId xmlns:p14="http://schemas.microsoft.com/office/powerpoint/2010/main" val="328938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4BF1C-6AD2-36F5-BC26-3F2E3A3B62A3}"/>
              </a:ext>
            </a:extLst>
          </p:cNvPr>
          <p:cNvSpPr>
            <a:spLocks noGrp="1"/>
          </p:cNvSpPr>
          <p:nvPr>
            <p:ph type="title"/>
          </p:nvPr>
        </p:nvSpPr>
        <p:spPr>
          <a:xfrm>
            <a:off x="548640" y="329565"/>
            <a:ext cx="13124330" cy="1371600"/>
          </a:xfrm>
        </p:spPr>
        <p:txBody>
          <a:bodyPr/>
          <a:lstStyle/>
          <a:p>
            <a:r>
              <a:rPr lang="en-US" dirty="0"/>
              <a:t>Output</a:t>
            </a:r>
            <a:endParaRPr lang="en-IN" dirty="0"/>
          </a:p>
        </p:txBody>
      </p:sp>
      <p:pic>
        <p:nvPicPr>
          <p:cNvPr id="17" name="Content Placeholder 16">
            <a:extLst>
              <a:ext uri="{FF2B5EF4-FFF2-40B4-BE49-F238E27FC236}">
                <a16:creationId xmlns:a16="http://schemas.microsoft.com/office/drawing/2014/main" id="{2FEBD769-2462-EAF8-9D5C-2D9DAD9EE964}"/>
              </a:ext>
            </a:extLst>
          </p:cNvPr>
          <p:cNvPicPr>
            <a:picLocks noGrp="1" noChangeAspect="1"/>
          </p:cNvPicPr>
          <p:nvPr>
            <p:ph idx="1"/>
          </p:nvPr>
        </p:nvPicPr>
        <p:blipFill>
          <a:blip r:embed="rId2"/>
          <a:stretch>
            <a:fillRect/>
          </a:stretch>
        </p:blipFill>
        <p:spPr>
          <a:xfrm>
            <a:off x="2259867" y="1701165"/>
            <a:ext cx="9853244" cy="5466033"/>
          </a:xfrm>
        </p:spPr>
      </p:pic>
    </p:spTree>
    <p:extLst>
      <p:ext uri="{BB962C8B-B14F-4D97-AF65-F5344CB8AC3E}">
        <p14:creationId xmlns:p14="http://schemas.microsoft.com/office/powerpoint/2010/main" val="1822205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39408-9B29-C994-09DC-5CCC3B0F44BD}"/>
              </a:ext>
            </a:extLst>
          </p:cNvPr>
          <p:cNvSpPr>
            <a:spLocks noGrp="1"/>
          </p:cNvSpPr>
          <p:nvPr>
            <p:ph type="title"/>
          </p:nvPr>
        </p:nvSpPr>
        <p:spPr>
          <a:xfrm>
            <a:off x="548639" y="329565"/>
            <a:ext cx="13436301" cy="1371600"/>
          </a:xfrm>
        </p:spPr>
        <p:txBody>
          <a:bodyPr/>
          <a:lstStyle/>
          <a:p>
            <a:r>
              <a:rPr lang="en-US" dirty="0"/>
              <a:t>Output</a:t>
            </a:r>
            <a:endParaRPr lang="en-IN" dirty="0"/>
          </a:p>
        </p:txBody>
      </p:sp>
      <p:pic>
        <p:nvPicPr>
          <p:cNvPr id="9" name="Content Placeholder 8">
            <a:extLst>
              <a:ext uri="{FF2B5EF4-FFF2-40B4-BE49-F238E27FC236}">
                <a16:creationId xmlns:a16="http://schemas.microsoft.com/office/drawing/2014/main" id="{51911D4D-1301-B9DC-9581-9606059B33EA}"/>
              </a:ext>
            </a:extLst>
          </p:cNvPr>
          <p:cNvPicPr>
            <a:picLocks noGrp="1" noChangeAspect="1"/>
          </p:cNvPicPr>
          <p:nvPr>
            <p:ph idx="1"/>
          </p:nvPr>
        </p:nvPicPr>
        <p:blipFill>
          <a:blip r:embed="rId2"/>
          <a:stretch>
            <a:fillRect/>
          </a:stretch>
        </p:blipFill>
        <p:spPr>
          <a:xfrm>
            <a:off x="744212" y="2012127"/>
            <a:ext cx="12745991" cy="5034131"/>
          </a:xfrm>
        </p:spPr>
      </p:pic>
    </p:spTree>
    <p:extLst>
      <p:ext uri="{BB962C8B-B14F-4D97-AF65-F5344CB8AC3E}">
        <p14:creationId xmlns:p14="http://schemas.microsoft.com/office/powerpoint/2010/main" val="747686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2566273"/>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403C4E"/>
                </a:solidFill>
                <a:latin typeface="Merriweather Bold" pitchFamily="34" charset="0"/>
                <a:ea typeface="Merriweather Bold" pitchFamily="34" charset="-122"/>
                <a:cs typeface="Merriweather Bold" pitchFamily="34" charset="-120"/>
              </a:rPr>
              <a:t>Conclusion</a:t>
            </a:r>
            <a:endParaRPr lang="en-US" sz="4450" dirty="0"/>
          </a:p>
        </p:txBody>
      </p:sp>
      <p:sp>
        <p:nvSpPr>
          <p:cNvPr id="3" name="Shape 1"/>
          <p:cNvSpPr/>
          <p:nvPr/>
        </p:nvSpPr>
        <p:spPr>
          <a:xfrm>
            <a:off x="793790" y="3615214"/>
            <a:ext cx="4196358" cy="2047994"/>
          </a:xfrm>
          <a:prstGeom prst="roundRect">
            <a:avLst>
              <a:gd name="adj" fmla="val 4652"/>
            </a:avLst>
          </a:prstGeom>
          <a:solidFill>
            <a:srgbClr val="FFD8CC"/>
          </a:solidFill>
          <a:ln w="7620">
            <a:solidFill>
              <a:srgbClr val="E5BEB2"/>
            </a:solidFill>
            <a:prstDash val="solid"/>
          </a:ln>
        </p:spPr>
      </p:sp>
      <p:sp>
        <p:nvSpPr>
          <p:cNvPr id="4" name="Text 2"/>
          <p:cNvSpPr/>
          <p:nvPr/>
        </p:nvSpPr>
        <p:spPr>
          <a:xfrm>
            <a:off x="1028224" y="3849648"/>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03C4E"/>
                </a:solidFill>
                <a:latin typeface="Merriweather Bold" pitchFamily="34" charset="0"/>
                <a:ea typeface="Merriweather Bold" pitchFamily="34" charset="-122"/>
                <a:cs typeface="Merriweather Bold" pitchFamily="34" charset="-120"/>
              </a:rPr>
              <a:t>Model Performance</a:t>
            </a:r>
            <a:endParaRPr lang="en-US" sz="2200" dirty="0"/>
          </a:p>
        </p:txBody>
      </p:sp>
      <p:sp>
        <p:nvSpPr>
          <p:cNvPr id="5" name="Text 3"/>
          <p:cNvSpPr/>
          <p:nvPr/>
        </p:nvSpPr>
        <p:spPr>
          <a:xfrm>
            <a:off x="1028224" y="4340066"/>
            <a:ext cx="3727490" cy="1088708"/>
          </a:xfrm>
          <a:prstGeom prst="rect">
            <a:avLst/>
          </a:prstGeom>
          <a:noFill/>
          <a:ln/>
        </p:spPr>
        <p:txBody>
          <a:bodyPr wrap="square" lIns="0" tIns="0" rIns="0" bIns="0" rtlCol="0" anchor="t"/>
          <a:lstStyle/>
          <a:p>
            <a:pPr marL="0" indent="0" algn="l">
              <a:lnSpc>
                <a:spcPts val="2850"/>
              </a:lnSpc>
              <a:buNone/>
            </a:pPr>
            <a:r>
              <a:rPr lang="en-US" sz="1750" dirty="0">
                <a:solidFill>
                  <a:srgbClr val="403C4E"/>
                </a:solidFill>
                <a:latin typeface="Open Sans" pitchFamily="34" charset="0"/>
                <a:ea typeface="Open Sans" pitchFamily="34" charset="-122"/>
                <a:cs typeface="Open Sans" pitchFamily="34" charset="-120"/>
              </a:rPr>
              <a:t>Fusion model outperforms single-modality systems. Achieves 70% accuracy.</a:t>
            </a:r>
            <a:endParaRPr lang="en-US" sz="1750" dirty="0"/>
          </a:p>
        </p:txBody>
      </p:sp>
      <p:sp>
        <p:nvSpPr>
          <p:cNvPr id="6" name="Shape 4"/>
          <p:cNvSpPr/>
          <p:nvPr/>
        </p:nvSpPr>
        <p:spPr>
          <a:xfrm>
            <a:off x="5216962" y="3615214"/>
            <a:ext cx="4196358" cy="2047994"/>
          </a:xfrm>
          <a:prstGeom prst="roundRect">
            <a:avLst>
              <a:gd name="adj" fmla="val 4652"/>
            </a:avLst>
          </a:prstGeom>
          <a:solidFill>
            <a:srgbClr val="FFD8CC"/>
          </a:solidFill>
          <a:ln w="7620">
            <a:solidFill>
              <a:srgbClr val="E5BEB2"/>
            </a:solidFill>
            <a:prstDash val="solid"/>
          </a:ln>
        </p:spPr>
      </p:sp>
      <p:sp>
        <p:nvSpPr>
          <p:cNvPr id="7" name="Text 5"/>
          <p:cNvSpPr/>
          <p:nvPr/>
        </p:nvSpPr>
        <p:spPr>
          <a:xfrm>
            <a:off x="5451396" y="3849648"/>
            <a:ext cx="2978229" cy="354330"/>
          </a:xfrm>
          <a:prstGeom prst="rect">
            <a:avLst/>
          </a:prstGeom>
          <a:noFill/>
          <a:ln/>
        </p:spPr>
        <p:txBody>
          <a:bodyPr wrap="none" lIns="0" tIns="0" rIns="0" bIns="0" rtlCol="0" anchor="t"/>
          <a:lstStyle/>
          <a:p>
            <a:pPr marL="0" indent="0" algn="l">
              <a:lnSpc>
                <a:spcPts val="2750"/>
              </a:lnSpc>
              <a:buNone/>
            </a:pPr>
            <a:r>
              <a:rPr lang="en-US" sz="2200" b="1" dirty="0">
                <a:solidFill>
                  <a:srgbClr val="403C4E"/>
                </a:solidFill>
                <a:latin typeface="Merriweather Bold" pitchFamily="34" charset="0"/>
                <a:ea typeface="Merriweather Bold" pitchFamily="34" charset="-122"/>
                <a:cs typeface="Merriweather Bold" pitchFamily="34" charset="-120"/>
              </a:rPr>
              <a:t>Real-Time Feasibility</a:t>
            </a:r>
            <a:endParaRPr lang="en-US" sz="2200" dirty="0"/>
          </a:p>
        </p:txBody>
      </p:sp>
      <p:sp>
        <p:nvSpPr>
          <p:cNvPr id="8" name="Text 6"/>
          <p:cNvSpPr/>
          <p:nvPr/>
        </p:nvSpPr>
        <p:spPr>
          <a:xfrm>
            <a:off x="5451396" y="4340066"/>
            <a:ext cx="3727490" cy="725805"/>
          </a:xfrm>
          <a:prstGeom prst="rect">
            <a:avLst/>
          </a:prstGeom>
          <a:noFill/>
          <a:ln/>
        </p:spPr>
        <p:txBody>
          <a:bodyPr wrap="square" lIns="0" tIns="0" rIns="0" bIns="0" rtlCol="0" anchor="t"/>
          <a:lstStyle/>
          <a:p>
            <a:pPr marL="0" indent="0" algn="l">
              <a:lnSpc>
                <a:spcPts val="2850"/>
              </a:lnSpc>
              <a:buNone/>
            </a:pPr>
            <a:r>
              <a:rPr lang="en-US" sz="1750" dirty="0">
                <a:solidFill>
                  <a:srgbClr val="403C4E"/>
                </a:solidFill>
                <a:latin typeface="Open Sans" pitchFamily="34" charset="0"/>
                <a:ea typeface="Open Sans" pitchFamily="34" charset="-122"/>
                <a:cs typeface="Open Sans" pitchFamily="34" charset="-120"/>
              </a:rPr>
              <a:t>Implementation demonstrates feasibility for virtual assistants.</a:t>
            </a:r>
            <a:endParaRPr lang="en-US" sz="1750" dirty="0"/>
          </a:p>
        </p:txBody>
      </p:sp>
      <p:sp>
        <p:nvSpPr>
          <p:cNvPr id="9" name="Shape 7"/>
          <p:cNvSpPr/>
          <p:nvPr/>
        </p:nvSpPr>
        <p:spPr>
          <a:xfrm>
            <a:off x="9640133" y="3615214"/>
            <a:ext cx="4196358" cy="2047994"/>
          </a:xfrm>
          <a:prstGeom prst="roundRect">
            <a:avLst>
              <a:gd name="adj" fmla="val 4652"/>
            </a:avLst>
          </a:prstGeom>
          <a:solidFill>
            <a:srgbClr val="FFD8CC"/>
          </a:solidFill>
          <a:ln w="7620">
            <a:solidFill>
              <a:srgbClr val="E5BEB2"/>
            </a:solidFill>
            <a:prstDash val="solid"/>
          </a:ln>
        </p:spPr>
      </p:sp>
      <p:sp>
        <p:nvSpPr>
          <p:cNvPr id="10" name="Text 8"/>
          <p:cNvSpPr/>
          <p:nvPr/>
        </p:nvSpPr>
        <p:spPr>
          <a:xfrm>
            <a:off x="9874568" y="3849648"/>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03C4E"/>
                </a:solidFill>
                <a:latin typeface="Merriweather Bold" pitchFamily="34" charset="0"/>
                <a:ea typeface="Merriweather Bold" pitchFamily="34" charset="-122"/>
                <a:cs typeface="Merriweather Bold" pitchFamily="34" charset="-120"/>
              </a:rPr>
              <a:t>Challenges</a:t>
            </a:r>
            <a:endParaRPr lang="en-US" sz="2200" dirty="0"/>
          </a:p>
        </p:txBody>
      </p:sp>
      <p:sp>
        <p:nvSpPr>
          <p:cNvPr id="11" name="Text 9"/>
          <p:cNvSpPr/>
          <p:nvPr/>
        </p:nvSpPr>
        <p:spPr>
          <a:xfrm>
            <a:off x="9874568" y="4340066"/>
            <a:ext cx="3727490" cy="725805"/>
          </a:xfrm>
          <a:prstGeom prst="rect">
            <a:avLst/>
          </a:prstGeom>
          <a:noFill/>
          <a:ln/>
        </p:spPr>
        <p:txBody>
          <a:bodyPr wrap="square" lIns="0" tIns="0" rIns="0" bIns="0" rtlCol="0" anchor="t"/>
          <a:lstStyle/>
          <a:p>
            <a:pPr marL="0" indent="0" algn="l">
              <a:lnSpc>
                <a:spcPts val="2850"/>
              </a:lnSpc>
              <a:buNone/>
            </a:pPr>
            <a:r>
              <a:rPr lang="en-US" sz="1750" dirty="0">
                <a:solidFill>
                  <a:srgbClr val="403C4E"/>
                </a:solidFill>
                <a:latin typeface="Open Sans" pitchFamily="34" charset="0"/>
                <a:ea typeface="Open Sans" pitchFamily="34" charset="-122"/>
                <a:cs typeface="Open Sans" pitchFamily="34" charset="-120"/>
              </a:rPr>
              <a:t>Latency in audio processing and bias in training datasets.</a:t>
            </a:r>
            <a:endParaRPr lang="en-US" sz="175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3" name="Text 0"/>
          <p:cNvSpPr/>
          <p:nvPr/>
        </p:nvSpPr>
        <p:spPr>
          <a:xfrm>
            <a:off x="4451390" y="1970127"/>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403C4E"/>
                </a:solidFill>
                <a:latin typeface="Merriweather Bold" pitchFamily="34" charset="0"/>
                <a:ea typeface="Merriweather Bold" pitchFamily="34" charset="-122"/>
                <a:cs typeface="Merriweather Bold" pitchFamily="34" charset="-120"/>
              </a:rPr>
              <a:t>Future Scope</a:t>
            </a:r>
            <a:endParaRPr lang="en-US" sz="4450" dirty="0"/>
          </a:p>
        </p:txBody>
      </p:sp>
      <p:sp>
        <p:nvSpPr>
          <p:cNvPr id="4" name="Shape 1"/>
          <p:cNvSpPr/>
          <p:nvPr/>
        </p:nvSpPr>
        <p:spPr>
          <a:xfrm>
            <a:off x="4451390" y="3019068"/>
            <a:ext cx="170021" cy="853321"/>
          </a:xfrm>
          <a:prstGeom prst="roundRect">
            <a:avLst>
              <a:gd name="adj" fmla="val 56033"/>
            </a:avLst>
          </a:prstGeom>
          <a:solidFill>
            <a:srgbClr val="FFD8CC"/>
          </a:solidFill>
          <a:ln w="7620">
            <a:solidFill>
              <a:srgbClr val="E5BEB2"/>
            </a:solidFill>
            <a:prstDash val="solid"/>
          </a:ln>
        </p:spPr>
      </p:sp>
      <p:sp>
        <p:nvSpPr>
          <p:cNvPr id="5" name="Text 2"/>
          <p:cNvSpPr/>
          <p:nvPr/>
        </p:nvSpPr>
        <p:spPr>
          <a:xfrm>
            <a:off x="4961573" y="3019068"/>
            <a:ext cx="2921437" cy="354330"/>
          </a:xfrm>
          <a:prstGeom prst="rect">
            <a:avLst/>
          </a:prstGeom>
          <a:noFill/>
          <a:ln/>
        </p:spPr>
        <p:txBody>
          <a:bodyPr wrap="none" lIns="0" tIns="0" rIns="0" bIns="0" rtlCol="0" anchor="t"/>
          <a:lstStyle/>
          <a:p>
            <a:pPr marL="0" indent="0" algn="l">
              <a:lnSpc>
                <a:spcPts val="2750"/>
              </a:lnSpc>
              <a:buNone/>
            </a:pPr>
            <a:r>
              <a:rPr lang="en-US" sz="2200" b="1" dirty="0">
                <a:solidFill>
                  <a:srgbClr val="403C4E"/>
                </a:solidFill>
                <a:latin typeface="Merriweather Bold" pitchFamily="34" charset="0"/>
                <a:ea typeface="Merriweather Bold" pitchFamily="34" charset="-122"/>
                <a:cs typeface="Merriweather Bold" pitchFamily="34" charset="-120"/>
              </a:rPr>
              <a:t>Hybrid Architectures</a:t>
            </a:r>
            <a:endParaRPr lang="en-US" sz="2200" dirty="0"/>
          </a:p>
        </p:txBody>
      </p:sp>
      <p:sp>
        <p:nvSpPr>
          <p:cNvPr id="6" name="Text 3"/>
          <p:cNvSpPr/>
          <p:nvPr/>
        </p:nvSpPr>
        <p:spPr>
          <a:xfrm>
            <a:off x="4961573" y="3509486"/>
            <a:ext cx="8875038" cy="362903"/>
          </a:xfrm>
          <a:prstGeom prst="rect">
            <a:avLst/>
          </a:prstGeom>
          <a:noFill/>
          <a:ln/>
        </p:spPr>
        <p:txBody>
          <a:bodyPr wrap="none" lIns="0" tIns="0" rIns="0" bIns="0" rtlCol="0" anchor="t"/>
          <a:lstStyle/>
          <a:p>
            <a:pPr marL="0" indent="0" algn="l">
              <a:lnSpc>
                <a:spcPts val="2850"/>
              </a:lnSpc>
              <a:buNone/>
            </a:pPr>
            <a:r>
              <a:rPr lang="en-US" sz="1750" dirty="0">
                <a:solidFill>
                  <a:srgbClr val="403C4E"/>
                </a:solidFill>
                <a:latin typeface="Open Sans" pitchFamily="34" charset="0"/>
                <a:ea typeface="Open Sans" pitchFamily="34" charset="-122"/>
                <a:cs typeface="Open Sans" pitchFamily="34" charset="-120"/>
              </a:rPr>
              <a:t>Combine transformers for audio with 3D CNNs.</a:t>
            </a:r>
            <a:endParaRPr lang="en-US" sz="1750" dirty="0"/>
          </a:p>
        </p:txBody>
      </p:sp>
      <p:sp>
        <p:nvSpPr>
          <p:cNvPr id="7" name="Shape 4"/>
          <p:cNvSpPr/>
          <p:nvPr/>
        </p:nvSpPr>
        <p:spPr>
          <a:xfrm>
            <a:off x="4791551" y="4099203"/>
            <a:ext cx="170021" cy="853321"/>
          </a:xfrm>
          <a:prstGeom prst="roundRect">
            <a:avLst>
              <a:gd name="adj" fmla="val 56033"/>
            </a:avLst>
          </a:prstGeom>
          <a:solidFill>
            <a:srgbClr val="FFD8CC"/>
          </a:solidFill>
          <a:ln w="7620">
            <a:solidFill>
              <a:srgbClr val="E5BEB2"/>
            </a:solidFill>
            <a:prstDash val="solid"/>
          </a:ln>
        </p:spPr>
      </p:sp>
      <p:sp>
        <p:nvSpPr>
          <p:cNvPr id="8" name="Text 5"/>
          <p:cNvSpPr/>
          <p:nvPr/>
        </p:nvSpPr>
        <p:spPr>
          <a:xfrm>
            <a:off x="5301734" y="4099203"/>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03C4E"/>
                </a:solidFill>
                <a:latin typeface="Merriweather Bold" pitchFamily="34" charset="0"/>
              </a:rPr>
              <a:t>Recommendations</a:t>
            </a:r>
            <a:endParaRPr lang="en-US" sz="2200" dirty="0"/>
          </a:p>
        </p:txBody>
      </p:sp>
      <p:sp>
        <p:nvSpPr>
          <p:cNvPr id="9" name="Text 6"/>
          <p:cNvSpPr/>
          <p:nvPr/>
        </p:nvSpPr>
        <p:spPr>
          <a:xfrm>
            <a:off x="5301734" y="4589621"/>
            <a:ext cx="8534876" cy="362903"/>
          </a:xfrm>
          <a:prstGeom prst="rect">
            <a:avLst/>
          </a:prstGeom>
          <a:noFill/>
          <a:ln/>
        </p:spPr>
        <p:txBody>
          <a:bodyPr wrap="none" lIns="0" tIns="0" rIns="0" bIns="0" rtlCol="0" anchor="t"/>
          <a:lstStyle/>
          <a:p>
            <a:pPr marL="0" indent="0" algn="l">
              <a:lnSpc>
                <a:spcPts val="2850"/>
              </a:lnSpc>
              <a:buNone/>
            </a:pPr>
            <a:r>
              <a:rPr lang="en-US" sz="1750" dirty="0">
                <a:solidFill>
                  <a:srgbClr val="403C4E"/>
                </a:solidFill>
                <a:latin typeface="Open Sans" pitchFamily="34" charset="0"/>
                <a:ea typeface="Open Sans" pitchFamily="34" charset="-122"/>
                <a:cs typeface="Open Sans" pitchFamily="34" charset="-120"/>
              </a:rPr>
              <a:t>Specialized recommendations such as places or songs based on emotion .</a:t>
            </a:r>
            <a:endParaRPr lang="en-US" sz="1750" dirty="0"/>
          </a:p>
        </p:txBody>
      </p:sp>
      <p:sp>
        <p:nvSpPr>
          <p:cNvPr id="10" name="Shape 7"/>
          <p:cNvSpPr/>
          <p:nvPr/>
        </p:nvSpPr>
        <p:spPr>
          <a:xfrm>
            <a:off x="5131832" y="5179338"/>
            <a:ext cx="170021" cy="853321"/>
          </a:xfrm>
          <a:prstGeom prst="roundRect">
            <a:avLst>
              <a:gd name="adj" fmla="val 56033"/>
            </a:avLst>
          </a:prstGeom>
          <a:solidFill>
            <a:srgbClr val="FFD8CC"/>
          </a:solidFill>
          <a:ln w="7620">
            <a:solidFill>
              <a:srgbClr val="E5BEB2"/>
            </a:solidFill>
            <a:prstDash val="solid"/>
          </a:ln>
        </p:spPr>
      </p:sp>
      <p:sp>
        <p:nvSpPr>
          <p:cNvPr id="11" name="Text 8"/>
          <p:cNvSpPr/>
          <p:nvPr/>
        </p:nvSpPr>
        <p:spPr>
          <a:xfrm>
            <a:off x="5642015" y="5179338"/>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03C4E"/>
                </a:solidFill>
                <a:latin typeface="Merriweather Bold" pitchFamily="34" charset="0"/>
                <a:ea typeface="Merriweather Bold" pitchFamily="34" charset="-122"/>
                <a:cs typeface="Merriweather Bold" pitchFamily="34" charset="-120"/>
              </a:rPr>
              <a:t>Explainability</a:t>
            </a:r>
            <a:endParaRPr lang="en-US" sz="2200" dirty="0"/>
          </a:p>
        </p:txBody>
      </p:sp>
      <p:sp>
        <p:nvSpPr>
          <p:cNvPr id="12" name="Text 9"/>
          <p:cNvSpPr/>
          <p:nvPr/>
        </p:nvSpPr>
        <p:spPr>
          <a:xfrm>
            <a:off x="5642015" y="5669756"/>
            <a:ext cx="8194596" cy="362903"/>
          </a:xfrm>
          <a:prstGeom prst="rect">
            <a:avLst/>
          </a:prstGeom>
          <a:noFill/>
          <a:ln/>
        </p:spPr>
        <p:txBody>
          <a:bodyPr wrap="none" lIns="0" tIns="0" rIns="0" bIns="0" rtlCol="0" anchor="t"/>
          <a:lstStyle/>
          <a:p>
            <a:pPr marL="0" indent="0" algn="l">
              <a:lnSpc>
                <a:spcPts val="2850"/>
              </a:lnSpc>
              <a:buNone/>
            </a:pPr>
            <a:r>
              <a:rPr lang="en-US" sz="1750" dirty="0">
                <a:solidFill>
                  <a:srgbClr val="403C4E"/>
                </a:solidFill>
                <a:latin typeface="Open Sans" pitchFamily="34" charset="0"/>
                <a:ea typeface="Open Sans" pitchFamily="34" charset="-122"/>
                <a:cs typeface="Open Sans" pitchFamily="34" charset="-120"/>
              </a:rPr>
              <a:t>Integrate SHAP values to interpret decisions.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664607" y="522208"/>
            <a:ext cx="3085862" cy="385763"/>
          </a:xfrm>
          <a:prstGeom prst="rect">
            <a:avLst/>
          </a:prstGeom>
          <a:noFill/>
          <a:ln/>
        </p:spPr>
        <p:txBody>
          <a:bodyPr wrap="none" lIns="0" tIns="0" rIns="0" bIns="0" rtlCol="0" anchor="t"/>
          <a:lstStyle/>
          <a:p>
            <a:pPr marL="0" indent="0" algn="l">
              <a:lnSpc>
                <a:spcPts val="3000"/>
              </a:lnSpc>
              <a:buNone/>
            </a:pPr>
            <a:r>
              <a:rPr lang="en-US" sz="2400" b="1" dirty="0">
                <a:solidFill>
                  <a:srgbClr val="403C4E"/>
                </a:solidFill>
                <a:latin typeface="Merriweather Bold" pitchFamily="34" charset="0"/>
                <a:ea typeface="Merriweather Bold" pitchFamily="34" charset="-122"/>
                <a:cs typeface="Merriweather Bold" pitchFamily="34" charset="-120"/>
              </a:rPr>
              <a:t>Table of Contents</a:t>
            </a:r>
            <a:endParaRPr lang="en-US" sz="2400" dirty="0"/>
          </a:p>
        </p:txBody>
      </p:sp>
      <p:pic>
        <p:nvPicPr>
          <p:cNvPr id="3" name="Image 0" descr="preencoded.png"/>
          <p:cNvPicPr>
            <a:picLocks noChangeAspect="1"/>
          </p:cNvPicPr>
          <p:nvPr/>
        </p:nvPicPr>
        <p:blipFill>
          <a:blip r:embed="rId3"/>
          <a:stretch>
            <a:fillRect/>
          </a:stretch>
        </p:blipFill>
        <p:spPr>
          <a:xfrm>
            <a:off x="664607" y="1093113"/>
            <a:ext cx="617101" cy="740569"/>
          </a:xfrm>
          <a:prstGeom prst="rect">
            <a:avLst/>
          </a:prstGeom>
        </p:spPr>
      </p:pic>
      <p:sp>
        <p:nvSpPr>
          <p:cNvPr id="4" name="Text 1"/>
          <p:cNvSpPr/>
          <p:nvPr/>
        </p:nvSpPr>
        <p:spPr>
          <a:xfrm>
            <a:off x="1466850" y="1216462"/>
            <a:ext cx="1542931" cy="192881"/>
          </a:xfrm>
          <a:prstGeom prst="rect">
            <a:avLst/>
          </a:prstGeom>
          <a:noFill/>
          <a:ln/>
        </p:spPr>
        <p:txBody>
          <a:bodyPr wrap="none" lIns="0" tIns="0" rIns="0" bIns="0" rtlCol="0" anchor="t"/>
          <a:lstStyle/>
          <a:p>
            <a:pPr marL="0" indent="0" algn="l">
              <a:lnSpc>
                <a:spcPts val="1500"/>
              </a:lnSpc>
              <a:buNone/>
            </a:pPr>
            <a:r>
              <a:rPr lang="en-US" sz="1200" b="1" dirty="0">
                <a:solidFill>
                  <a:srgbClr val="403C4E"/>
                </a:solidFill>
                <a:latin typeface="Merriweather Bold" pitchFamily="34" charset="0"/>
                <a:ea typeface="Merriweather Bold" pitchFamily="34" charset="-122"/>
                <a:cs typeface="Merriweather Bold" pitchFamily="34" charset="-120"/>
              </a:rPr>
              <a:t>Abstract</a:t>
            </a:r>
            <a:endParaRPr lang="en-US" sz="1200" dirty="0"/>
          </a:p>
        </p:txBody>
      </p:sp>
      <p:sp>
        <p:nvSpPr>
          <p:cNvPr id="5" name="Text 2"/>
          <p:cNvSpPr/>
          <p:nvPr/>
        </p:nvSpPr>
        <p:spPr>
          <a:xfrm>
            <a:off x="1466850" y="1483400"/>
            <a:ext cx="12498943" cy="197525"/>
          </a:xfrm>
          <a:prstGeom prst="rect">
            <a:avLst/>
          </a:prstGeom>
          <a:noFill/>
          <a:ln/>
        </p:spPr>
        <p:txBody>
          <a:bodyPr wrap="none" lIns="0" tIns="0" rIns="0" bIns="0" rtlCol="0" anchor="t"/>
          <a:lstStyle/>
          <a:p>
            <a:pPr marL="0" indent="0" algn="l">
              <a:lnSpc>
                <a:spcPts val="1550"/>
              </a:lnSpc>
              <a:buNone/>
            </a:pPr>
            <a:r>
              <a:rPr lang="en-US" sz="950" dirty="0">
                <a:solidFill>
                  <a:srgbClr val="403C4E"/>
                </a:solidFill>
                <a:latin typeface="Open Sans" pitchFamily="34" charset="0"/>
                <a:ea typeface="Open Sans" pitchFamily="34" charset="-122"/>
                <a:cs typeface="Open Sans" pitchFamily="34" charset="-120"/>
              </a:rPr>
              <a:t>Project overview and key outcomes.</a:t>
            </a:r>
            <a:endParaRPr lang="en-US" sz="950" dirty="0"/>
          </a:p>
        </p:txBody>
      </p:sp>
      <p:pic>
        <p:nvPicPr>
          <p:cNvPr id="6" name="Image 1" descr="preencoded.png"/>
          <p:cNvPicPr>
            <a:picLocks noChangeAspect="1"/>
          </p:cNvPicPr>
          <p:nvPr/>
        </p:nvPicPr>
        <p:blipFill>
          <a:blip r:embed="rId4"/>
          <a:stretch>
            <a:fillRect/>
          </a:stretch>
        </p:blipFill>
        <p:spPr>
          <a:xfrm>
            <a:off x="664607" y="1833682"/>
            <a:ext cx="617101" cy="740569"/>
          </a:xfrm>
          <a:prstGeom prst="rect">
            <a:avLst/>
          </a:prstGeom>
        </p:spPr>
      </p:pic>
      <p:sp>
        <p:nvSpPr>
          <p:cNvPr id="7" name="Text 3"/>
          <p:cNvSpPr/>
          <p:nvPr/>
        </p:nvSpPr>
        <p:spPr>
          <a:xfrm>
            <a:off x="1466850" y="1957030"/>
            <a:ext cx="1542931" cy="192881"/>
          </a:xfrm>
          <a:prstGeom prst="rect">
            <a:avLst/>
          </a:prstGeom>
          <a:noFill/>
          <a:ln/>
        </p:spPr>
        <p:txBody>
          <a:bodyPr wrap="none" lIns="0" tIns="0" rIns="0" bIns="0" rtlCol="0" anchor="t"/>
          <a:lstStyle/>
          <a:p>
            <a:pPr marL="0" indent="0" algn="l">
              <a:lnSpc>
                <a:spcPts val="1500"/>
              </a:lnSpc>
              <a:buNone/>
            </a:pPr>
            <a:r>
              <a:rPr lang="en-US" sz="1200" b="1" dirty="0">
                <a:solidFill>
                  <a:srgbClr val="403C4E"/>
                </a:solidFill>
                <a:latin typeface="Merriweather Bold" pitchFamily="34" charset="0"/>
                <a:ea typeface="Merriweather Bold" pitchFamily="34" charset="-122"/>
                <a:cs typeface="Merriweather Bold" pitchFamily="34" charset="-120"/>
              </a:rPr>
              <a:t>Introduction</a:t>
            </a:r>
            <a:endParaRPr lang="en-US" sz="1200" dirty="0"/>
          </a:p>
        </p:txBody>
      </p:sp>
      <p:sp>
        <p:nvSpPr>
          <p:cNvPr id="8" name="Text 4"/>
          <p:cNvSpPr/>
          <p:nvPr/>
        </p:nvSpPr>
        <p:spPr>
          <a:xfrm>
            <a:off x="1466850" y="2223968"/>
            <a:ext cx="12498943" cy="197525"/>
          </a:xfrm>
          <a:prstGeom prst="rect">
            <a:avLst/>
          </a:prstGeom>
          <a:noFill/>
          <a:ln/>
        </p:spPr>
        <p:txBody>
          <a:bodyPr wrap="none" lIns="0" tIns="0" rIns="0" bIns="0" rtlCol="0" anchor="t"/>
          <a:lstStyle/>
          <a:p>
            <a:pPr marL="0" indent="0" algn="l">
              <a:lnSpc>
                <a:spcPts val="1550"/>
              </a:lnSpc>
              <a:buNone/>
            </a:pPr>
            <a:r>
              <a:rPr lang="en-US" sz="950" dirty="0">
                <a:solidFill>
                  <a:srgbClr val="403C4E"/>
                </a:solidFill>
                <a:latin typeface="Open Sans" pitchFamily="34" charset="0"/>
                <a:ea typeface="Open Sans" pitchFamily="34" charset="-122"/>
                <a:cs typeface="Open Sans" pitchFamily="34" charset="-120"/>
              </a:rPr>
              <a:t>Motivation and real-world applications.</a:t>
            </a:r>
            <a:endParaRPr lang="en-US" sz="950" dirty="0"/>
          </a:p>
        </p:txBody>
      </p:sp>
      <p:pic>
        <p:nvPicPr>
          <p:cNvPr id="9" name="Image 2" descr="preencoded.png"/>
          <p:cNvPicPr>
            <a:picLocks noChangeAspect="1"/>
          </p:cNvPicPr>
          <p:nvPr/>
        </p:nvPicPr>
        <p:blipFill>
          <a:blip r:embed="rId5"/>
          <a:stretch>
            <a:fillRect/>
          </a:stretch>
        </p:blipFill>
        <p:spPr>
          <a:xfrm>
            <a:off x="664607" y="2574250"/>
            <a:ext cx="617101" cy="740569"/>
          </a:xfrm>
          <a:prstGeom prst="rect">
            <a:avLst/>
          </a:prstGeom>
        </p:spPr>
      </p:pic>
      <p:sp>
        <p:nvSpPr>
          <p:cNvPr id="10" name="Text 5"/>
          <p:cNvSpPr/>
          <p:nvPr/>
        </p:nvSpPr>
        <p:spPr>
          <a:xfrm>
            <a:off x="1466850" y="2697599"/>
            <a:ext cx="1542931" cy="192881"/>
          </a:xfrm>
          <a:prstGeom prst="rect">
            <a:avLst/>
          </a:prstGeom>
          <a:noFill/>
          <a:ln/>
        </p:spPr>
        <p:txBody>
          <a:bodyPr wrap="none" lIns="0" tIns="0" rIns="0" bIns="0" rtlCol="0" anchor="t"/>
          <a:lstStyle/>
          <a:p>
            <a:pPr marL="0" indent="0" algn="l">
              <a:lnSpc>
                <a:spcPts val="1500"/>
              </a:lnSpc>
              <a:buNone/>
            </a:pPr>
            <a:r>
              <a:rPr lang="en-US" sz="1200" b="1" dirty="0">
                <a:solidFill>
                  <a:srgbClr val="403C4E"/>
                </a:solidFill>
                <a:latin typeface="Merriweather Bold" pitchFamily="34" charset="0"/>
                <a:ea typeface="Merriweather Bold" pitchFamily="34" charset="-122"/>
                <a:cs typeface="Merriweather Bold" pitchFamily="34" charset="-120"/>
              </a:rPr>
              <a:t>Related Works</a:t>
            </a:r>
            <a:endParaRPr lang="en-US" sz="1200" dirty="0"/>
          </a:p>
        </p:txBody>
      </p:sp>
      <p:sp>
        <p:nvSpPr>
          <p:cNvPr id="11" name="Text 6"/>
          <p:cNvSpPr/>
          <p:nvPr/>
        </p:nvSpPr>
        <p:spPr>
          <a:xfrm>
            <a:off x="1466850" y="2964537"/>
            <a:ext cx="12498943" cy="197525"/>
          </a:xfrm>
          <a:prstGeom prst="rect">
            <a:avLst/>
          </a:prstGeom>
          <a:noFill/>
          <a:ln/>
        </p:spPr>
        <p:txBody>
          <a:bodyPr wrap="none" lIns="0" tIns="0" rIns="0" bIns="0" rtlCol="0" anchor="t"/>
          <a:lstStyle/>
          <a:p>
            <a:pPr marL="0" indent="0" algn="l">
              <a:lnSpc>
                <a:spcPts val="1550"/>
              </a:lnSpc>
              <a:buNone/>
            </a:pPr>
            <a:r>
              <a:rPr lang="en-US" sz="950" dirty="0">
                <a:solidFill>
                  <a:srgbClr val="403C4E"/>
                </a:solidFill>
                <a:latin typeface="Open Sans" pitchFamily="34" charset="0"/>
                <a:ea typeface="Open Sans" pitchFamily="34" charset="-122"/>
                <a:cs typeface="Open Sans" pitchFamily="34" charset="-120"/>
              </a:rPr>
              <a:t>Existing approaches and research gaps.</a:t>
            </a:r>
            <a:endParaRPr lang="en-US" sz="950" dirty="0"/>
          </a:p>
        </p:txBody>
      </p:sp>
      <p:pic>
        <p:nvPicPr>
          <p:cNvPr id="12" name="Image 3" descr="preencoded.png"/>
          <p:cNvPicPr>
            <a:picLocks noChangeAspect="1"/>
          </p:cNvPicPr>
          <p:nvPr/>
        </p:nvPicPr>
        <p:blipFill>
          <a:blip r:embed="rId6"/>
          <a:stretch>
            <a:fillRect/>
          </a:stretch>
        </p:blipFill>
        <p:spPr>
          <a:xfrm>
            <a:off x="664607" y="3314819"/>
            <a:ext cx="617101" cy="740569"/>
          </a:xfrm>
          <a:prstGeom prst="rect">
            <a:avLst/>
          </a:prstGeom>
        </p:spPr>
      </p:pic>
      <p:sp>
        <p:nvSpPr>
          <p:cNvPr id="13" name="Text 7"/>
          <p:cNvSpPr/>
          <p:nvPr/>
        </p:nvSpPr>
        <p:spPr>
          <a:xfrm>
            <a:off x="1466850" y="3438168"/>
            <a:ext cx="1542931" cy="192881"/>
          </a:xfrm>
          <a:prstGeom prst="rect">
            <a:avLst/>
          </a:prstGeom>
          <a:noFill/>
          <a:ln/>
        </p:spPr>
        <p:txBody>
          <a:bodyPr wrap="none" lIns="0" tIns="0" rIns="0" bIns="0" rtlCol="0" anchor="t"/>
          <a:lstStyle/>
          <a:p>
            <a:pPr marL="0" indent="0" algn="l">
              <a:lnSpc>
                <a:spcPts val="1500"/>
              </a:lnSpc>
              <a:buNone/>
            </a:pPr>
            <a:r>
              <a:rPr lang="en-US" sz="1200" b="1" dirty="0">
                <a:solidFill>
                  <a:srgbClr val="403C4E"/>
                </a:solidFill>
                <a:latin typeface="Merriweather Bold" pitchFamily="34" charset="0"/>
                <a:ea typeface="Merriweather Bold" pitchFamily="34" charset="-122"/>
                <a:cs typeface="Merriweather Bold" pitchFamily="34" charset="-120"/>
              </a:rPr>
              <a:t>Methodology</a:t>
            </a:r>
            <a:endParaRPr lang="en-US" sz="1200" dirty="0"/>
          </a:p>
        </p:txBody>
      </p:sp>
      <p:sp>
        <p:nvSpPr>
          <p:cNvPr id="14" name="Text 8"/>
          <p:cNvSpPr/>
          <p:nvPr/>
        </p:nvSpPr>
        <p:spPr>
          <a:xfrm>
            <a:off x="1466850" y="3705106"/>
            <a:ext cx="12498943" cy="197525"/>
          </a:xfrm>
          <a:prstGeom prst="rect">
            <a:avLst/>
          </a:prstGeom>
          <a:noFill/>
          <a:ln/>
        </p:spPr>
        <p:txBody>
          <a:bodyPr wrap="none" lIns="0" tIns="0" rIns="0" bIns="0" rtlCol="0" anchor="t"/>
          <a:lstStyle/>
          <a:p>
            <a:pPr marL="0" indent="0" algn="l">
              <a:lnSpc>
                <a:spcPts val="1550"/>
              </a:lnSpc>
              <a:buNone/>
            </a:pPr>
            <a:r>
              <a:rPr lang="en-US" sz="950" dirty="0">
                <a:solidFill>
                  <a:srgbClr val="403C4E"/>
                </a:solidFill>
                <a:latin typeface="Open Sans" pitchFamily="34" charset="0"/>
                <a:ea typeface="Open Sans" pitchFamily="34" charset="-122"/>
                <a:cs typeface="Open Sans" pitchFamily="34" charset="-120"/>
              </a:rPr>
              <a:t>Proposed methods.</a:t>
            </a:r>
            <a:endParaRPr lang="en-US" sz="950" dirty="0"/>
          </a:p>
        </p:txBody>
      </p:sp>
      <p:pic>
        <p:nvPicPr>
          <p:cNvPr id="15" name="Image 4" descr="preencoded.png"/>
          <p:cNvPicPr>
            <a:picLocks noChangeAspect="1"/>
          </p:cNvPicPr>
          <p:nvPr/>
        </p:nvPicPr>
        <p:blipFill>
          <a:blip r:embed="rId7"/>
          <a:stretch>
            <a:fillRect/>
          </a:stretch>
        </p:blipFill>
        <p:spPr>
          <a:xfrm>
            <a:off x="664607" y="4055388"/>
            <a:ext cx="617101" cy="1433036"/>
          </a:xfrm>
          <a:prstGeom prst="rect">
            <a:avLst/>
          </a:prstGeom>
        </p:spPr>
      </p:pic>
      <p:sp>
        <p:nvSpPr>
          <p:cNvPr id="16" name="Text 9"/>
          <p:cNvSpPr/>
          <p:nvPr/>
        </p:nvSpPr>
        <p:spPr>
          <a:xfrm>
            <a:off x="1466850" y="4178737"/>
            <a:ext cx="1542931" cy="192881"/>
          </a:xfrm>
          <a:prstGeom prst="rect">
            <a:avLst/>
          </a:prstGeom>
          <a:noFill/>
          <a:ln/>
        </p:spPr>
        <p:txBody>
          <a:bodyPr wrap="none" lIns="0" tIns="0" rIns="0" bIns="0" rtlCol="0" anchor="t"/>
          <a:lstStyle/>
          <a:p>
            <a:pPr marL="0" indent="0" algn="l">
              <a:lnSpc>
                <a:spcPts val="1500"/>
              </a:lnSpc>
              <a:buNone/>
            </a:pPr>
            <a:r>
              <a:rPr lang="en-US" sz="1200" b="1" dirty="0">
                <a:solidFill>
                  <a:srgbClr val="403C4E"/>
                </a:solidFill>
                <a:latin typeface="Merriweather Bold" pitchFamily="34" charset="0"/>
                <a:ea typeface="Merriweather Bold" pitchFamily="34" charset="-122"/>
                <a:cs typeface="Merriweather Bold" pitchFamily="34" charset="-120"/>
              </a:rPr>
              <a:t>Experimental Setup</a:t>
            </a:r>
            <a:endParaRPr lang="en-US" sz="1200" dirty="0"/>
          </a:p>
        </p:txBody>
      </p:sp>
      <p:sp>
        <p:nvSpPr>
          <p:cNvPr id="17" name="Text 10"/>
          <p:cNvSpPr/>
          <p:nvPr/>
        </p:nvSpPr>
        <p:spPr>
          <a:xfrm>
            <a:off x="1466850" y="4445675"/>
            <a:ext cx="12498943" cy="197525"/>
          </a:xfrm>
          <a:prstGeom prst="rect">
            <a:avLst/>
          </a:prstGeom>
          <a:noFill/>
          <a:ln/>
        </p:spPr>
        <p:txBody>
          <a:bodyPr wrap="none" lIns="0" tIns="0" rIns="0" bIns="0" rtlCol="0" anchor="t"/>
          <a:lstStyle/>
          <a:p>
            <a:pPr marL="342900" indent="-342900" algn="l">
              <a:lnSpc>
                <a:spcPts val="1550"/>
              </a:lnSpc>
              <a:buSzPct val="100000"/>
              <a:buChar char="•"/>
            </a:pPr>
            <a:r>
              <a:rPr lang="en-US" sz="950" dirty="0">
                <a:solidFill>
                  <a:srgbClr val="403C4E"/>
                </a:solidFill>
                <a:latin typeface="Open Sans" pitchFamily="34" charset="0"/>
                <a:ea typeface="Open Sans" pitchFamily="34" charset="-122"/>
                <a:cs typeface="Open Sans" pitchFamily="34" charset="-120"/>
              </a:rPr>
              <a:t>Technologies/Libraries Used</a:t>
            </a:r>
            <a:endParaRPr lang="en-US" sz="950" dirty="0"/>
          </a:p>
        </p:txBody>
      </p:sp>
      <p:sp>
        <p:nvSpPr>
          <p:cNvPr id="18" name="Text 11"/>
          <p:cNvSpPr/>
          <p:nvPr/>
        </p:nvSpPr>
        <p:spPr>
          <a:xfrm>
            <a:off x="1466850" y="4686300"/>
            <a:ext cx="12498943" cy="197525"/>
          </a:xfrm>
          <a:prstGeom prst="rect">
            <a:avLst/>
          </a:prstGeom>
          <a:noFill/>
          <a:ln/>
        </p:spPr>
        <p:txBody>
          <a:bodyPr wrap="none" lIns="0" tIns="0" rIns="0" bIns="0" rtlCol="0" anchor="t"/>
          <a:lstStyle/>
          <a:p>
            <a:pPr marL="342900" indent="-342900" algn="l">
              <a:lnSpc>
                <a:spcPts val="1550"/>
              </a:lnSpc>
              <a:buSzPct val="100000"/>
              <a:buChar char="•"/>
            </a:pPr>
            <a:r>
              <a:rPr lang="en-US" sz="950" dirty="0">
                <a:solidFill>
                  <a:srgbClr val="403C4E"/>
                </a:solidFill>
                <a:latin typeface="Open Sans" pitchFamily="34" charset="0"/>
                <a:ea typeface="Open Sans" pitchFamily="34" charset="-122"/>
                <a:cs typeface="Open Sans" pitchFamily="34" charset="-120"/>
              </a:rPr>
              <a:t>Datasets</a:t>
            </a:r>
            <a:endParaRPr lang="en-US" sz="950" dirty="0"/>
          </a:p>
        </p:txBody>
      </p:sp>
      <p:sp>
        <p:nvSpPr>
          <p:cNvPr id="19" name="Text 12"/>
          <p:cNvSpPr/>
          <p:nvPr/>
        </p:nvSpPr>
        <p:spPr>
          <a:xfrm>
            <a:off x="1466850" y="4926925"/>
            <a:ext cx="12498943" cy="197525"/>
          </a:xfrm>
          <a:prstGeom prst="rect">
            <a:avLst/>
          </a:prstGeom>
          <a:noFill/>
          <a:ln/>
        </p:spPr>
        <p:txBody>
          <a:bodyPr wrap="none" lIns="0" tIns="0" rIns="0" bIns="0" rtlCol="0" anchor="t"/>
          <a:lstStyle/>
          <a:p>
            <a:pPr marL="342900" indent="-342900" algn="l">
              <a:lnSpc>
                <a:spcPts val="1550"/>
              </a:lnSpc>
              <a:buSzPct val="100000"/>
              <a:buChar char="•"/>
            </a:pPr>
            <a:r>
              <a:rPr lang="en-US" sz="950" dirty="0">
                <a:solidFill>
                  <a:srgbClr val="403C4E"/>
                </a:solidFill>
                <a:latin typeface="Open Sans" pitchFamily="34" charset="0"/>
                <a:ea typeface="Open Sans" pitchFamily="34" charset="-122"/>
                <a:cs typeface="Open Sans" pitchFamily="34" charset="-120"/>
              </a:rPr>
              <a:t>Final Outputs</a:t>
            </a:r>
            <a:endParaRPr lang="en-US" sz="950" dirty="0"/>
          </a:p>
        </p:txBody>
      </p:sp>
      <p:sp>
        <p:nvSpPr>
          <p:cNvPr id="20" name="Text 13"/>
          <p:cNvSpPr/>
          <p:nvPr/>
        </p:nvSpPr>
        <p:spPr>
          <a:xfrm>
            <a:off x="1466850" y="5167551"/>
            <a:ext cx="12498943" cy="197525"/>
          </a:xfrm>
          <a:prstGeom prst="rect">
            <a:avLst/>
          </a:prstGeom>
          <a:noFill/>
          <a:ln/>
        </p:spPr>
        <p:txBody>
          <a:bodyPr wrap="none" lIns="0" tIns="0" rIns="0" bIns="0" rtlCol="0" anchor="t"/>
          <a:lstStyle/>
          <a:p>
            <a:pPr algn="l">
              <a:lnSpc>
                <a:spcPts val="1550"/>
              </a:lnSpc>
              <a:buSzPct val="100000"/>
            </a:pPr>
            <a:endParaRPr lang="en-US" sz="950" dirty="0"/>
          </a:p>
        </p:txBody>
      </p:sp>
      <p:pic>
        <p:nvPicPr>
          <p:cNvPr id="21" name="Image 5" descr="preencoded.png"/>
          <p:cNvPicPr>
            <a:picLocks noChangeAspect="1"/>
          </p:cNvPicPr>
          <p:nvPr/>
        </p:nvPicPr>
        <p:blipFill>
          <a:blip r:embed="rId8"/>
          <a:stretch>
            <a:fillRect/>
          </a:stretch>
        </p:blipFill>
        <p:spPr>
          <a:xfrm>
            <a:off x="664607" y="5488424"/>
            <a:ext cx="617101" cy="740569"/>
          </a:xfrm>
          <a:prstGeom prst="rect">
            <a:avLst/>
          </a:prstGeom>
        </p:spPr>
      </p:pic>
      <p:sp>
        <p:nvSpPr>
          <p:cNvPr id="22" name="Text 14"/>
          <p:cNvSpPr/>
          <p:nvPr/>
        </p:nvSpPr>
        <p:spPr>
          <a:xfrm>
            <a:off x="1466850" y="5611773"/>
            <a:ext cx="1542931" cy="192881"/>
          </a:xfrm>
          <a:prstGeom prst="rect">
            <a:avLst/>
          </a:prstGeom>
          <a:noFill/>
          <a:ln/>
        </p:spPr>
        <p:txBody>
          <a:bodyPr wrap="none" lIns="0" tIns="0" rIns="0" bIns="0" rtlCol="0" anchor="t"/>
          <a:lstStyle/>
          <a:p>
            <a:pPr marL="0" indent="0" algn="l">
              <a:lnSpc>
                <a:spcPts val="1500"/>
              </a:lnSpc>
              <a:buNone/>
            </a:pPr>
            <a:r>
              <a:rPr lang="en-US" sz="1200" b="1" dirty="0">
                <a:solidFill>
                  <a:srgbClr val="403C4E"/>
                </a:solidFill>
                <a:latin typeface="Merriweather Bold" pitchFamily="34" charset="0"/>
                <a:ea typeface="Merriweather Bold" pitchFamily="34" charset="-122"/>
                <a:cs typeface="Merriweather Bold" pitchFamily="34" charset="-120"/>
              </a:rPr>
              <a:t>Conclusion</a:t>
            </a:r>
            <a:endParaRPr lang="en-US" sz="1200" dirty="0"/>
          </a:p>
        </p:txBody>
      </p:sp>
      <p:pic>
        <p:nvPicPr>
          <p:cNvPr id="23" name="Image 6" descr="preencoded.png"/>
          <p:cNvPicPr>
            <a:picLocks noChangeAspect="1"/>
          </p:cNvPicPr>
          <p:nvPr/>
        </p:nvPicPr>
        <p:blipFill>
          <a:blip r:embed="rId9"/>
          <a:stretch>
            <a:fillRect/>
          </a:stretch>
        </p:blipFill>
        <p:spPr>
          <a:xfrm>
            <a:off x="664607" y="6228993"/>
            <a:ext cx="617101" cy="740569"/>
          </a:xfrm>
          <a:prstGeom prst="rect">
            <a:avLst/>
          </a:prstGeom>
        </p:spPr>
      </p:pic>
      <p:sp>
        <p:nvSpPr>
          <p:cNvPr id="24" name="Text 15"/>
          <p:cNvSpPr/>
          <p:nvPr/>
        </p:nvSpPr>
        <p:spPr>
          <a:xfrm>
            <a:off x="1466850" y="6352342"/>
            <a:ext cx="1838206" cy="192881"/>
          </a:xfrm>
          <a:prstGeom prst="rect">
            <a:avLst/>
          </a:prstGeom>
          <a:noFill/>
          <a:ln/>
        </p:spPr>
        <p:txBody>
          <a:bodyPr wrap="none" lIns="0" tIns="0" rIns="0" bIns="0" rtlCol="0" anchor="t"/>
          <a:lstStyle/>
          <a:p>
            <a:pPr marL="0" indent="0" algn="l">
              <a:lnSpc>
                <a:spcPts val="1500"/>
              </a:lnSpc>
              <a:buNone/>
            </a:pPr>
            <a:r>
              <a:rPr lang="en-US" sz="1200" b="1" dirty="0">
                <a:solidFill>
                  <a:srgbClr val="403C4E"/>
                </a:solidFill>
                <a:latin typeface="Merriweather Bold" pitchFamily="34" charset="0"/>
                <a:ea typeface="Merriweather Bold" pitchFamily="34" charset="-122"/>
                <a:cs typeface="Merriweather Bold" pitchFamily="34" charset="-120"/>
              </a:rPr>
              <a:t>Future Scope/Directions</a:t>
            </a:r>
            <a:endParaRPr lang="en-US" sz="1200" dirty="0"/>
          </a:p>
        </p:txBody>
      </p:sp>
      <p:pic>
        <p:nvPicPr>
          <p:cNvPr id="25" name="Image 7" descr="preencoded.png"/>
          <p:cNvPicPr>
            <a:picLocks noChangeAspect="1"/>
          </p:cNvPicPr>
          <p:nvPr/>
        </p:nvPicPr>
        <p:blipFill>
          <a:blip r:embed="rId10"/>
          <a:stretch>
            <a:fillRect/>
          </a:stretch>
        </p:blipFill>
        <p:spPr>
          <a:xfrm>
            <a:off x="664607" y="6969562"/>
            <a:ext cx="617101" cy="740569"/>
          </a:xfrm>
          <a:prstGeom prst="rect">
            <a:avLst/>
          </a:prstGeom>
        </p:spPr>
      </p:pic>
      <p:sp>
        <p:nvSpPr>
          <p:cNvPr id="26" name="Text 16"/>
          <p:cNvSpPr/>
          <p:nvPr/>
        </p:nvSpPr>
        <p:spPr>
          <a:xfrm>
            <a:off x="1466850" y="7092910"/>
            <a:ext cx="1542931" cy="192881"/>
          </a:xfrm>
          <a:prstGeom prst="rect">
            <a:avLst/>
          </a:prstGeom>
          <a:noFill/>
          <a:ln/>
        </p:spPr>
        <p:txBody>
          <a:bodyPr wrap="none" lIns="0" tIns="0" rIns="0" bIns="0" rtlCol="0" anchor="t"/>
          <a:lstStyle/>
          <a:p>
            <a:pPr marL="0" indent="0" algn="l">
              <a:lnSpc>
                <a:spcPts val="1500"/>
              </a:lnSpc>
              <a:buNone/>
            </a:pPr>
            <a:r>
              <a:rPr lang="en-US" sz="1200" b="1" dirty="0">
                <a:solidFill>
                  <a:srgbClr val="403C4E"/>
                </a:solidFill>
                <a:latin typeface="Merriweather Bold" pitchFamily="34" charset="0"/>
                <a:ea typeface="Merriweather Bold" pitchFamily="34" charset="-122"/>
                <a:cs typeface="Merriweather Bold" pitchFamily="34" charset="-120"/>
              </a:rPr>
              <a:t>References</a:t>
            </a:r>
            <a:endParaRPr lang="en-US" sz="1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7AA3E-AB85-3922-7FB0-88A5E582E88C}"/>
              </a:ext>
            </a:extLst>
          </p:cNvPr>
          <p:cNvSpPr>
            <a:spLocks noGrp="1"/>
          </p:cNvSpPr>
          <p:nvPr>
            <p:ph type="title"/>
          </p:nvPr>
        </p:nvSpPr>
        <p:spPr>
          <a:xfrm>
            <a:off x="548640" y="329565"/>
            <a:ext cx="13479332" cy="1371600"/>
          </a:xfrm>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800235B9-E325-C3FB-FE7A-86041B479C64}"/>
              </a:ext>
            </a:extLst>
          </p:cNvPr>
          <p:cNvSpPr>
            <a:spLocks noGrp="1"/>
          </p:cNvSpPr>
          <p:nvPr>
            <p:ph idx="1"/>
          </p:nvPr>
        </p:nvSpPr>
        <p:spPr>
          <a:xfrm>
            <a:off x="548639" y="1920240"/>
            <a:ext cx="13759031" cy="5431155"/>
          </a:xfrm>
        </p:spPr>
        <p:txBody>
          <a:bodyPr>
            <a:normAutofit/>
          </a:bodyPr>
          <a:lstStyle/>
          <a:p>
            <a:pPr>
              <a:buFont typeface="Arial" panose="020B0604020202020204" pitchFamily="34" charset="0"/>
              <a:buChar char="•"/>
            </a:pPr>
            <a:r>
              <a:rPr lang="en-IN" sz="3200" dirty="0"/>
              <a:t>Development of Convolutional Neural Network Models to Improve Facial Expression Recognition Accuracy </a:t>
            </a:r>
          </a:p>
          <a:p>
            <a:pPr marL="0" indent="0">
              <a:buNone/>
            </a:pPr>
            <a:r>
              <a:rPr lang="en-IN" sz="3200" dirty="0"/>
              <a:t>                                                    </a:t>
            </a:r>
            <a:r>
              <a:rPr lang="en-IN" sz="2800" dirty="0"/>
              <a:t>-ISSN: 2338-3070, DOI: 10.26555/jiteki.v10i2.28863</a:t>
            </a:r>
          </a:p>
          <a:p>
            <a:pPr marL="0" indent="0">
              <a:buNone/>
            </a:pPr>
            <a:endParaRPr lang="en-IN" sz="3200" dirty="0"/>
          </a:p>
          <a:p>
            <a:r>
              <a:rPr lang="en-IN" sz="3200" dirty="0"/>
              <a:t>A </a:t>
            </a:r>
            <a:r>
              <a:rPr lang="en-IN" sz="3200" dirty="0" err="1"/>
              <a:t>BiLSTM</a:t>
            </a:r>
            <a:r>
              <a:rPr lang="en-IN" sz="3200" dirty="0"/>
              <a:t>–Transformer and 2D CNN Architecture for Emotion Recognition from Speech. </a:t>
            </a:r>
          </a:p>
          <a:p>
            <a:pPr marL="0" indent="0">
              <a:buNone/>
            </a:pPr>
            <a:r>
              <a:rPr lang="en-IN" sz="2800" dirty="0"/>
              <a:t>                - Sera Kim 1 and Seok-Pil Lee</a:t>
            </a:r>
          </a:p>
          <a:p>
            <a:endParaRPr lang="en-IN" sz="3200" dirty="0"/>
          </a:p>
        </p:txBody>
      </p:sp>
    </p:spTree>
    <p:extLst>
      <p:ext uri="{BB962C8B-B14F-4D97-AF65-F5344CB8AC3E}">
        <p14:creationId xmlns:p14="http://schemas.microsoft.com/office/powerpoint/2010/main" val="726047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793790" y="1506498"/>
            <a:ext cx="6058972" cy="566976"/>
          </a:xfrm>
          <a:prstGeom prst="rect">
            <a:avLst/>
          </a:prstGeom>
          <a:noFill/>
          <a:ln/>
        </p:spPr>
        <p:txBody>
          <a:bodyPr wrap="none" lIns="0" tIns="0" rIns="0" bIns="0" rtlCol="0" anchor="t"/>
          <a:lstStyle/>
          <a:p>
            <a:pPr marL="0" indent="0" algn="l">
              <a:lnSpc>
                <a:spcPts val="4450"/>
              </a:lnSpc>
              <a:buNone/>
            </a:pPr>
            <a:r>
              <a:rPr lang="en-US" sz="3550" b="1" dirty="0">
                <a:solidFill>
                  <a:srgbClr val="403C4E"/>
                </a:solidFill>
                <a:latin typeface="Merriweather Bold" pitchFamily="34" charset="0"/>
                <a:ea typeface="Merriweather Bold" pitchFamily="34" charset="-122"/>
                <a:cs typeface="Merriweather Bold" pitchFamily="34" charset="-120"/>
              </a:rPr>
              <a:t>Gratitude and Appreciation</a:t>
            </a:r>
            <a:endParaRPr lang="en-US" sz="3550" dirty="0"/>
          </a:p>
        </p:txBody>
      </p:sp>
      <p:sp>
        <p:nvSpPr>
          <p:cNvPr id="3" name="Text 1"/>
          <p:cNvSpPr/>
          <p:nvPr/>
        </p:nvSpPr>
        <p:spPr>
          <a:xfrm>
            <a:off x="793790" y="2328624"/>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403C4E"/>
                </a:solidFill>
                <a:latin typeface="Open Sans" pitchFamily="34" charset="0"/>
                <a:ea typeface="Open Sans" pitchFamily="34" charset="-122"/>
                <a:cs typeface="Open Sans" pitchFamily="34" charset="-120"/>
              </a:rPr>
              <a:t>As we conclude our presentation on the Multi-Modal Emotion Detection project, we would like to express our heartfelt gratitude to all those who have contributed to its success. This has been a collaborative effort, and we are thankful for the support and insights provided by our project team, industry partners, and the research community.</a:t>
            </a:r>
            <a:endParaRPr lang="en-US" sz="1750" dirty="0"/>
          </a:p>
        </p:txBody>
      </p:sp>
      <p:sp>
        <p:nvSpPr>
          <p:cNvPr id="4" name="Text 2"/>
          <p:cNvSpPr/>
          <p:nvPr/>
        </p:nvSpPr>
        <p:spPr>
          <a:xfrm>
            <a:off x="793790" y="3672483"/>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403C4E"/>
                </a:solidFill>
                <a:latin typeface="Open Sans" pitchFamily="34" charset="0"/>
                <a:ea typeface="Open Sans" pitchFamily="34" charset="-122"/>
                <a:cs typeface="Open Sans" pitchFamily="34" charset="-120"/>
              </a:rPr>
              <a:t>The journey of bringing this innovative solution to life has been both challenging and rewarding. We are proud of the progress we have made and the impact this technology can have in real-world applications. None of this would have been possible without the dedication and hard work of everyone involved.</a:t>
            </a:r>
            <a:endParaRPr lang="en-US" sz="1750" dirty="0"/>
          </a:p>
        </p:txBody>
      </p:sp>
      <p:sp>
        <p:nvSpPr>
          <p:cNvPr id="5" name="Text 3"/>
          <p:cNvSpPr/>
          <p:nvPr/>
        </p:nvSpPr>
        <p:spPr>
          <a:xfrm>
            <a:off x="793790" y="5016341"/>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403C4E"/>
                </a:solidFill>
                <a:latin typeface="Open Sans" pitchFamily="34" charset="0"/>
                <a:ea typeface="Open Sans" pitchFamily="34" charset="-122"/>
                <a:cs typeface="Open Sans" pitchFamily="34" charset="-120"/>
              </a:rPr>
              <a:t>We appreciate your time and attention today, and we hope that our work has provided valuable insights and inspiration. Thank you for your interest and engagement. We look forward to continued collaboration and the opportunity to further advance the field of emotion detection and recognition.</a:t>
            </a:r>
            <a:endParaRPr lang="en-US" sz="1750" dirty="0"/>
          </a:p>
        </p:txBody>
      </p:sp>
      <p:sp>
        <p:nvSpPr>
          <p:cNvPr id="6" name="Text 4"/>
          <p:cNvSpPr/>
          <p:nvPr/>
        </p:nvSpPr>
        <p:spPr>
          <a:xfrm>
            <a:off x="793790" y="6360200"/>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403C4E"/>
                </a:solidFill>
                <a:latin typeface="Open Sans" pitchFamily="34" charset="0"/>
                <a:ea typeface="Open Sans" pitchFamily="34" charset="-122"/>
                <a:cs typeface="Open Sans" pitchFamily="34" charset="-120"/>
              </a:rPr>
              <a:t>Thank you for your time and attention. We welcome any questions or feedback you may have.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81526" y="614005"/>
            <a:ext cx="5303639" cy="662940"/>
          </a:xfrm>
          <a:prstGeom prst="rect">
            <a:avLst/>
          </a:prstGeom>
          <a:noFill/>
          <a:ln/>
        </p:spPr>
        <p:txBody>
          <a:bodyPr wrap="none" lIns="0" tIns="0" rIns="0" bIns="0" rtlCol="0" anchor="t"/>
          <a:lstStyle/>
          <a:p>
            <a:pPr marL="0" indent="0" algn="l">
              <a:lnSpc>
                <a:spcPts val="5200"/>
              </a:lnSpc>
              <a:buNone/>
            </a:pPr>
            <a:r>
              <a:rPr lang="en-US" sz="4150" b="1" dirty="0">
                <a:solidFill>
                  <a:srgbClr val="403C4E"/>
                </a:solidFill>
                <a:latin typeface="Merriweather Bold" pitchFamily="34" charset="0"/>
                <a:ea typeface="Merriweather Bold" pitchFamily="34" charset="-122"/>
                <a:cs typeface="Merriweather Bold" pitchFamily="34" charset="-120"/>
              </a:rPr>
              <a:t>Abstract</a:t>
            </a:r>
            <a:endParaRPr lang="en-US" sz="4150" dirty="0"/>
          </a:p>
        </p:txBody>
      </p:sp>
      <p:sp>
        <p:nvSpPr>
          <p:cNvPr id="3" name="Text 1"/>
          <p:cNvSpPr/>
          <p:nvPr/>
        </p:nvSpPr>
        <p:spPr>
          <a:xfrm>
            <a:off x="781526" y="1785938"/>
            <a:ext cx="6274951" cy="4412813"/>
          </a:xfrm>
          <a:prstGeom prst="rect">
            <a:avLst/>
          </a:prstGeom>
          <a:noFill/>
          <a:ln/>
        </p:spPr>
        <p:txBody>
          <a:bodyPr wrap="square" lIns="0" tIns="0" rIns="0" bIns="0" rtlCol="0" anchor="t"/>
          <a:lstStyle/>
          <a:p>
            <a:pPr marL="0" indent="0" algn="l">
              <a:lnSpc>
                <a:spcPts val="2650"/>
              </a:lnSpc>
              <a:buNone/>
            </a:pPr>
            <a:r>
              <a:rPr lang="en-US" sz="1650" dirty="0">
                <a:solidFill>
                  <a:srgbClr val="403C4E"/>
                </a:solidFill>
                <a:latin typeface="Open Sans" pitchFamily="34" charset="0"/>
                <a:ea typeface="Open Sans" pitchFamily="34" charset="-122"/>
                <a:cs typeface="Open Sans" pitchFamily="34" charset="-120"/>
              </a:rPr>
              <a:t>Multi-modal emotion detection leverages both facial expressions and vocal cues to enhance the accuracy of emotion recognition systems. This project explores the fusion of </a:t>
            </a:r>
            <a:r>
              <a:rPr lang="en-US" sz="1650" b="1" dirty="0">
                <a:solidFill>
                  <a:srgbClr val="403C4E"/>
                </a:solidFill>
                <a:latin typeface="Open Sans" pitchFamily="34" charset="0"/>
                <a:ea typeface="Open Sans" pitchFamily="34" charset="-122"/>
                <a:cs typeface="Open Sans" pitchFamily="34" charset="-120"/>
              </a:rPr>
              <a:t>CNN-based facial emotion detection</a:t>
            </a:r>
            <a:r>
              <a:rPr lang="en-US" sz="1650" dirty="0">
                <a:solidFill>
                  <a:srgbClr val="403C4E"/>
                </a:solidFill>
                <a:latin typeface="Open Sans" pitchFamily="34" charset="0"/>
                <a:ea typeface="Open Sans" pitchFamily="34" charset="-122"/>
                <a:cs typeface="Open Sans" pitchFamily="34" charset="-120"/>
              </a:rPr>
              <a:t> (using Haarcascades for face localization) and </a:t>
            </a:r>
            <a:r>
              <a:rPr lang="en-US" sz="1650" b="1" dirty="0">
                <a:solidFill>
                  <a:srgbClr val="403C4E"/>
                </a:solidFill>
                <a:latin typeface="Open Sans" pitchFamily="34" charset="0"/>
                <a:ea typeface="Open Sans" pitchFamily="34" charset="-122"/>
                <a:cs typeface="Open Sans" pitchFamily="34" charset="-120"/>
              </a:rPr>
              <a:t>audio emotion recognition</a:t>
            </a:r>
            <a:r>
              <a:rPr lang="en-US" sz="1650" dirty="0">
                <a:solidFill>
                  <a:srgbClr val="403C4E"/>
                </a:solidFill>
                <a:latin typeface="Open Sans" pitchFamily="34" charset="0"/>
                <a:ea typeface="Open Sans" pitchFamily="34" charset="-122"/>
                <a:cs typeface="Open Sans" pitchFamily="34" charset="-120"/>
              </a:rPr>
              <a:t> (using CNN-BiLSTM on spectral features). By combining these modalities through </a:t>
            </a:r>
            <a:r>
              <a:rPr lang="en-US" sz="1650" b="1" dirty="0">
                <a:solidFill>
                  <a:srgbClr val="403C4E"/>
                </a:solidFill>
                <a:latin typeface="Open Sans" pitchFamily="34" charset="0"/>
                <a:ea typeface="Open Sans" pitchFamily="34" charset="-122"/>
                <a:cs typeface="Open Sans" pitchFamily="34" charset="-120"/>
              </a:rPr>
              <a:t>late fusion</a:t>
            </a:r>
            <a:r>
              <a:rPr lang="en-US" sz="1650" dirty="0">
                <a:solidFill>
                  <a:srgbClr val="403C4E"/>
                </a:solidFill>
                <a:latin typeface="Open Sans" pitchFamily="34" charset="0"/>
                <a:ea typeface="Open Sans" pitchFamily="34" charset="-122"/>
                <a:cs typeface="Open Sans" pitchFamily="34" charset="-120"/>
              </a:rPr>
              <a:t>, the system achieves robust performance across diverse emotional states (angry, disgust, fear, happy, neutral, sad, surprise). The implementation utilizes datasets like FER2013 (face) and CREMA-D, TESS, SAVEE, RAVDES (audio), with real-time prediction capabilities. Key outcomes include improved detection accuracy and adaptability to real-world scenarios.</a:t>
            </a:r>
            <a:endParaRPr lang="en-US" sz="1650" dirty="0"/>
          </a:p>
        </p:txBody>
      </p:sp>
      <p:pic>
        <p:nvPicPr>
          <p:cNvPr id="4" name="Image 0" descr="preencoded.png"/>
          <p:cNvPicPr>
            <a:picLocks noChangeAspect="1"/>
          </p:cNvPicPr>
          <p:nvPr/>
        </p:nvPicPr>
        <p:blipFill>
          <a:blip r:embed="rId3"/>
          <a:stretch>
            <a:fillRect/>
          </a:stretch>
        </p:blipFill>
        <p:spPr>
          <a:xfrm>
            <a:off x="7581543" y="1833682"/>
            <a:ext cx="5849541" cy="4584502"/>
          </a:xfrm>
          <a:prstGeom prst="rect">
            <a:avLst/>
          </a:prstGeom>
        </p:spPr>
      </p:pic>
      <p:sp>
        <p:nvSpPr>
          <p:cNvPr id="5" name="Text 2"/>
          <p:cNvSpPr/>
          <p:nvPr/>
        </p:nvSpPr>
        <p:spPr>
          <a:xfrm>
            <a:off x="781526" y="7086243"/>
            <a:ext cx="6274951" cy="339447"/>
          </a:xfrm>
          <a:prstGeom prst="rect">
            <a:avLst/>
          </a:prstGeom>
          <a:noFill/>
          <a:ln/>
        </p:spPr>
        <p:txBody>
          <a:bodyPr wrap="none" lIns="0" tIns="0" rIns="0" bIns="0" rtlCol="0" anchor="t"/>
          <a:lstStyle/>
          <a:p>
            <a:pPr marL="0" indent="0" algn="l">
              <a:lnSpc>
                <a:spcPts val="2650"/>
              </a:lnSpc>
              <a:buNone/>
            </a:pPr>
            <a:endParaRPr lang="en-US" sz="1650" dirty="0"/>
          </a:p>
        </p:txBody>
      </p:sp>
      <p:sp>
        <p:nvSpPr>
          <p:cNvPr id="6" name="Text 3"/>
          <p:cNvSpPr/>
          <p:nvPr/>
        </p:nvSpPr>
        <p:spPr>
          <a:xfrm>
            <a:off x="7581543" y="7086243"/>
            <a:ext cx="6274951" cy="339447"/>
          </a:xfrm>
          <a:prstGeom prst="rect">
            <a:avLst/>
          </a:prstGeom>
          <a:noFill/>
          <a:ln/>
        </p:spPr>
        <p:txBody>
          <a:bodyPr wrap="none" lIns="0" tIns="0" rIns="0" bIns="0" rtlCol="0" anchor="t"/>
          <a:lstStyle/>
          <a:p>
            <a:pPr marL="0" indent="0" algn="l">
              <a:lnSpc>
                <a:spcPts val="2650"/>
              </a:lnSpc>
              <a:buNone/>
            </a:pPr>
            <a:endParaRPr lang="en-US" sz="16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978700"/>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403C4E"/>
                </a:solidFill>
                <a:latin typeface="Merriweather Bold" pitchFamily="34" charset="0"/>
                <a:ea typeface="Merriweather Bold" pitchFamily="34" charset="-122"/>
                <a:cs typeface="Merriweather Bold" pitchFamily="34" charset="-120"/>
              </a:rPr>
              <a:t>Introduction</a:t>
            </a:r>
            <a:endParaRPr lang="en-US" sz="4450" dirty="0"/>
          </a:p>
        </p:txBody>
      </p:sp>
      <p:sp>
        <p:nvSpPr>
          <p:cNvPr id="3" name="Text 1"/>
          <p:cNvSpPr/>
          <p:nvPr/>
        </p:nvSpPr>
        <p:spPr>
          <a:xfrm>
            <a:off x="793790" y="3254454"/>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03C4E"/>
                </a:solidFill>
                <a:latin typeface="Merriweather Bold" pitchFamily="34" charset="0"/>
                <a:ea typeface="Merriweather Bold" pitchFamily="34" charset="-122"/>
                <a:cs typeface="Merriweather Bold" pitchFamily="34" charset="-120"/>
              </a:rPr>
              <a:t>Motivation</a:t>
            </a:r>
            <a:endParaRPr lang="en-US" sz="2200" dirty="0"/>
          </a:p>
        </p:txBody>
      </p:sp>
      <p:sp>
        <p:nvSpPr>
          <p:cNvPr id="4" name="Text 2"/>
          <p:cNvSpPr/>
          <p:nvPr/>
        </p:nvSpPr>
        <p:spPr>
          <a:xfrm>
            <a:off x="793790" y="3835598"/>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03C4E"/>
                </a:solidFill>
                <a:latin typeface="Open Sans" pitchFamily="34" charset="0"/>
                <a:ea typeface="Open Sans" pitchFamily="34" charset="-122"/>
                <a:cs typeface="Open Sans" pitchFamily="34" charset="-120"/>
              </a:rPr>
              <a:t>Human emotions are complex and often expressed through multiple channels (face, voice).</a:t>
            </a:r>
            <a:endParaRPr lang="en-US" sz="1750" dirty="0"/>
          </a:p>
        </p:txBody>
      </p:sp>
      <p:sp>
        <p:nvSpPr>
          <p:cNvPr id="5" name="Text 3"/>
          <p:cNvSpPr/>
          <p:nvPr/>
        </p:nvSpPr>
        <p:spPr>
          <a:xfrm>
            <a:off x="793790" y="4640699"/>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03C4E"/>
                </a:solidFill>
                <a:latin typeface="Open Sans" pitchFamily="34" charset="0"/>
                <a:ea typeface="Open Sans" pitchFamily="34" charset="-122"/>
                <a:cs typeface="Open Sans" pitchFamily="34" charset="-120"/>
              </a:rPr>
              <a:t>Single-modality systems (e.g., face-only) struggle with occlusions or noisy environments.</a:t>
            </a:r>
            <a:endParaRPr lang="en-US" sz="1750" dirty="0"/>
          </a:p>
        </p:txBody>
      </p:sp>
      <p:sp>
        <p:nvSpPr>
          <p:cNvPr id="6" name="Text 4"/>
          <p:cNvSpPr/>
          <p:nvPr/>
        </p:nvSpPr>
        <p:spPr>
          <a:xfrm>
            <a:off x="793790" y="5445800"/>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03C4E"/>
                </a:solidFill>
                <a:latin typeface="Open Sans" pitchFamily="34" charset="0"/>
                <a:ea typeface="Open Sans" pitchFamily="34" charset="-122"/>
                <a:cs typeface="Open Sans" pitchFamily="34" charset="-120"/>
              </a:rPr>
              <a:t>Multi-modal approaches mitigate these limitations, offering higher reliability.</a:t>
            </a:r>
            <a:endParaRPr lang="en-US" sz="1750" dirty="0"/>
          </a:p>
        </p:txBody>
      </p:sp>
      <p:sp>
        <p:nvSpPr>
          <p:cNvPr id="7" name="Text 5"/>
          <p:cNvSpPr/>
          <p:nvPr/>
        </p:nvSpPr>
        <p:spPr>
          <a:xfrm>
            <a:off x="7599521" y="3254454"/>
            <a:ext cx="3382208" cy="354330"/>
          </a:xfrm>
          <a:prstGeom prst="rect">
            <a:avLst/>
          </a:prstGeom>
          <a:noFill/>
          <a:ln/>
        </p:spPr>
        <p:txBody>
          <a:bodyPr wrap="none" lIns="0" tIns="0" rIns="0" bIns="0" rtlCol="0" anchor="t"/>
          <a:lstStyle/>
          <a:p>
            <a:pPr marL="0" indent="0" algn="l">
              <a:lnSpc>
                <a:spcPts val="2750"/>
              </a:lnSpc>
              <a:buNone/>
            </a:pPr>
            <a:r>
              <a:rPr lang="en-US" sz="2200" b="1" dirty="0">
                <a:solidFill>
                  <a:srgbClr val="403C4E"/>
                </a:solidFill>
                <a:latin typeface="Merriweather Bold" pitchFamily="34" charset="0"/>
                <a:ea typeface="Merriweather Bold" pitchFamily="34" charset="-122"/>
                <a:cs typeface="Merriweather Bold" pitchFamily="34" charset="-120"/>
              </a:rPr>
              <a:t>Real-World Applications</a:t>
            </a:r>
            <a:endParaRPr lang="en-US" sz="2200" dirty="0"/>
          </a:p>
        </p:txBody>
      </p:sp>
      <p:sp>
        <p:nvSpPr>
          <p:cNvPr id="8" name="Text 6"/>
          <p:cNvSpPr/>
          <p:nvPr/>
        </p:nvSpPr>
        <p:spPr>
          <a:xfrm>
            <a:off x="7599521" y="3835598"/>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403C4E"/>
                </a:solidFill>
                <a:latin typeface="Open Sans" pitchFamily="34" charset="0"/>
                <a:ea typeface="Open Sans" pitchFamily="34" charset="-122"/>
                <a:cs typeface="Open Sans" pitchFamily="34" charset="-120"/>
              </a:rPr>
              <a:t>Healthcare</a:t>
            </a:r>
            <a:r>
              <a:rPr lang="en-US" sz="1750" dirty="0">
                <a:solidFill>
                  <a:srgbClr val="403C4E"/>
                </a:solidFill>
                <a:latin typeface="Open Sans" pitchFamily="34" charset="0"/>
                <a:ea typeface="Open Sans" pitchFamily="34" charset="-122"/>
                <a:cs typeface="Open Sans" pitchFamily="34" charset="-120"/>
              </a:rPr>
              <a:t>: Mental health monitoring via patient interactions.</a:t>
            </a:r>
            <a:endParaRPr lang="en-US" sz="1750" dirty="0"/>
          </a:p>
        </p:txBody>
      </p:sp>
      <p:sp>
        <p:nvSpPr>
          <p:cNvPr id="9" name="Text 7"/>
          <p:cNvSpPr/>
          <p:nvPr/>
        </p:nvSpPr>
        <p:spPr>
          <a:xfrm>
            <a:off x="7599521" y="4640699"/>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403C4E"/>
                </a:solidFill>
                <a:latin typeface="Open Sans" pitchFamily="34" charset="0"/>
                <a:ea typeface="Open Sans" pitchFamily="34" charset="-122"/>
                <a:cs typeface="Open Sans" pitchFamily="34" charset="-120"/>
              </a:rPr>
              <a:t>Customer Service</a:t>
            </a:r>
            <a:r>
              <a:rPr lang="en-US" sz="1750" dirty="0">
                <a:solidFill>
                  <a:srgbClr val="403C4E"/>
                </a:solidFill>
                <a:latin typeface="Open Sans" pitchFamily="34" charset="0"/>
                <a:ea typeface="Open Sans" pitchFamily="34" charset="-122"/>
                <a:cs typeface="Open Sans" pitchFamily="34" charset="-120"/>
              </a:rPr>
              <a:t>: Sentiment analysis in call centers.</a:t>
            </a:r>
            <a:endParaRPr lang="en-US" sz="1750" dirty="0"/>
          </a:p>
        </p:txBody>
      </p:sp>
      <p:sp>
        <p:nvSpPr>
          <p:cNvPr id="10" name="Text 8"/>
          <p:cNvSpPr/>
          <p:nvPr/>
        </p:nvSpPr>
        <p:spPr>
          <a:xfrm>
            <a:off x="7599521" y="5082897"/>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403C4E"/>
                </a:solidFill>
                <a:latin typeface="Open Sans" pitchFamily="34" charset="0"/>
                <a:ea typeface="Open Sans" pitchFamily="34" charset="-122"/>
                <a:cs typeface="Open Sans" pitchFamily="34" charset="-120"/>
              </a:rPr>
              <a:t>Education</a:t>
            </a:r>
            <a:r>
              <a:rPr lang="en-US" sz="1750" dirty="0">
                <a:solidFill>
                  <a:srgbClr val="403C4E"/>
                </a:solidFill>
                <a:latin typeface="Open Sans" pitchFamily="34" charset="0"/>
                <a:ea typeface="Open Sans" pitchFamily="34" charset="-122"/>
                <a:cs typeface="Open Sans" pitchFamily="34" charset="-120"/>
              </a:rPr>
              <a:t>: Adaptive e-learning platforms that respond to student engagement.</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89503" y="620316"/>
            <a:ext cx="5357336" cy="669727"/>
          </a:xfrm>
          <a:prstGeom prst="rect">
            <a:avLst/>
          </a:prstGeom>
          <a:noFill/>
          <a:ln/>
        </p:spPr>
        <p:txBody>
          <a:bodyPr wrap="none" lIns="0" tIns="0" rIns="0" bIns="0" rtlCol="0" anchor="t"/>
          <a:lstStyle/>
          <a:p>
            <a:pPr marL="0" indent="0" algn="l">
              <a:lnSpc>
                <a:spcPts val="5250"/>
              </a:lnSpc>
              <a:buNone/>
            </a:pPr>
            <a:r>
              <a:rPr lang="en-US" sz="4200" b="1" dirty="0">
                <a:solidFill>
                  <a:srgbClr val="403C4E"/>
                </a:solidFill>
                <a:latin typeface="Merriweather Bold" pitchFamily="34" charset="0"/>
                <a:ea typeface="Merriweather Bold" pitchFamily="34" charset="-122"/>
                <a:cs typeface="Merriweather Bold" pitchFamily="34" charset="-120"/>
              </a:rPr>
              <a:t>Related Works</a:t>
            </a:r>
            <a:endParaRPr lang="en-US" sz="4200" dirty="0"/>
          </a:p>
        </p:txBody>
      </p:sp>
      <p:sp>
        <p:nvSpPr>
          <p:cNvPr id="3" name="Shape 1"/>
          <p:cNvSpPr/>
          <p:nvPr/>
        </p:nvSpPr>
        <p:spPr>
          <a:xfrm>
            <a:off x="1030486" y="1611392"/>
            <a:ext cx="30480" cy="5998607"/>
          </a:xfrm>
          <a:prstGeom prst="roundRect">
            <a:avLst>
              <a:gd name="adj" fmla="val 295290"/>
            </a:avLst>
          </a:prstGeom>
          <a:solidFill>
            <a:srgbClr val="E5BEB2"/>
          </a:solidFill>
          <a:ln/>
        </p:spPr>
      </p:sp>
      <p:sp>
        <p:nvSpPr>
          <p:cNvPr id="4" name="Shape 2"/>
          <p:cNvSpPr/>
          <p:nvPr/>
        </p:nvSpPr>
        <p:spPr>
          <a:xfrm>
            <a:off x="1241048" y="2078117"/>
            <a:ext cx="642818" cy="30480"/>
          </a:xfrm>
          <a:prstGeom prst="roundRect">
            <a:avLst>
              <a:gd name="adj" fmla="val 295290"/>
            </a:avLst>
          </a:prstGeom>
          <a:solidFill>
            <a:srgbClr val="E5BEB2"/>
          </a:solidFill>
          <a:ln/>
        </p:spPr>
      </p:sp>
      <p:sp>
        <p:nvSpPr>
          <p:cNvPr id="5" name="Shape 3"/>
          <p:cNvSpPr/>
          <p:nvPr/>
        </p:nvSpPr>
        <p:spPr>
          <a:xfrm>
            <a:off x="789444" y="1852374"/>
            <a:ext cx="482084" cy="482084"/>
          </a:xfrm>
          <a:prstGeom prst="roundRect">
            <a:avLst>
              <a:gd name="adj" fmla="val 18670"/>
            </a:avLst>
          </a:prstGeom>
          <a:solidFill>
            <a:srgbClr val="FFD8CC"/>
          </a:solidFill>
          <a:ln w="7620">
            <a:solidFill>
              <a:srgbClr val="E5BEB2"/>
            </a:solidFill>
            <a:prstDash val="solid"/>
          </a:ln>
        </p:spPr>
      </p:sp>
      <p:sp>
        <p:nvSpPr>
          <p:cNvPr id="6" name="Text 4"/>
          <p:cNvSpPr/>
          <p:nvPr/>
        </p:nvSpPr>
        <p:spPr>
          <a:xfrm>
            <a:off x="869752" y="1892498"/>
            <a:ext cx="321350" cy="401717"/>
          </a:xfrm>
          <a:prstGeom prst="rect">
            <a:avLst/>
          </a:prstGeom>
          <a:noFill/>
          <a:ln/>
        </p:spPr>
        <p:txBody>
          <a:bodyPr wrap="none" lIns="0" tIns="0" rIns="0" bIns="0" rtlCol="0" anchor="t"/>
          <a:lstStyle/>
          <a:p>
            <a:pPr marL="0" indent="0" algn="ctr">
              <a:lnSpc>
                <a:spcPts val="2500"/>
              </a:lnSpc>
              <a:buNone/>
            </a:pPr>
            <a:r>
              <a:rPr lang="en-US" sz="2500" b="1" dirty="0">
                <a:solidFill>
                  <a:srgbClr val="403C4E"/>
                </a:solidFill>
                <a:latin typeface="Merriweather Bold" pitchFamily="34" charset="0"/>
                <a:ea typeface="Merriweather Bold" pitchFamily="34" charset="-122"/>
                <a:cs typeface="Merriweather Bold" pitchFamily="34" charset="-120"/>
              </a:rPr>
              <a:t>1</a:t>
            </a:r>
            <a:endParaRPr lang="en-US" sz="2500" dirty="0"/>
          </a:p>
        </p:txBody>
      </p:sp>
      <p:sp>
        <p:nvSpPr>
          <p:cNvPr id="7" name="Text 5"/>
          <p:cNvSpPr/>
          <p:nvPr/>
        </p:nvSpPr>
        <p:spPr>
          <a:xfrm>
            <a:off x="2102048" y="1825585"/>
            <a:ext cx="2678668" cy="334804"/>
          </a:xfrm>
          <a:prstGeom prst="rect">
            <a:avLst/>
          </a:prstGeom>
          <a:noFill/>
          <a:ln/>
        </p:spPr>
        <p:txBody>
          <a:bodyPr wrap="none" lIns="0" tIns="0" rIns="0" bIns="0" rtlCol="0" anchor="t"/>
          <a:lstStyle/>
          <a:p>
            <a:pPr marL="0" indent="0" algn="l">
              <a:lnSpc>
                <a:spcPts val="2600"/>
              </a:lnSpc>
              <a:buNone/>
            </a:pPr>
            <a:r>
              <a:rPr lang="en-US" sz="2100" b="1" dirty="0">
                <a:solidFill>
                  <a:srgbClr val="403C4E"/>
                </a:solidFill>
                <a:latin typeface="Merriweather Bold" pitchFamily="34" charset="0"/>
                <a:ea typeface="Merriweather Bold" pitchFamily="34" charset="-122"/>
                <a:cs typeface="Merriweather Bold" pitchFamily="34" charset="-120"/>
              </a:rPr>
              <a:t>Face-Only Models</a:t>
            </a:r>
            <a:endParaRPr lang="en-US" sz="2100" dirty="0"/>
          </a:p>
        </p:txBody>
      </p:sp>
      <p:sp>
        <p:nvSpPr>
          <p:cNvPr id="8" name="Text 6"/>
          <p:cNvSpPr/>
          <p:nvPr/>
        </p:nvSpPr>
        <p:spPr>
          <a:xfrm>
            <a:off x="2102048" y="2288858"/>
            <a:ext cx="11738848" cy="342900"/>
          </a:xfrm>
          <a:prstGeom prst="rect">
            <a:avLst/>
          </a:prstGeom>
          <a:noFill/>
          <a:ln/>
        </p:spPr>
        <p:txBody>
          <a:bodyPr wrap="none" lIns="0" tIns="0" rIns="0" bIns="0" rtlCol="0" anchor="t"/>
          <a:lstStyle/>
          <a:p>
            <a:pPr marL="0" indent="0" algn="l">
              <a:lnSpc>
                <a:spcPts val="2650"/>
              </a:lnSpc>
              <a:buNone/>
            </a:pPr>
            <a:r>
              <a:rPr lang="en-US" sz="1650" dirty="0">
                <a:solidFill>
                  <a:srgbClr val="403C4E"/>
                </a:solidFill>
                <a:latin typeface="Open Sans" pitchFamily="34" charset="0"/>
                <a:ea typeface="Open Sans" pitchFamily="34" charset="-122"/>
                <a:cs typeface="Open Sans" pitchFamily="34" charset="-120"/>
              </a:rPr>
              <a:t>CNNs on FER2013 (~60% accuracy). Fails with partial face visibility.</a:t>
            </a:r>
            <a:endParaRPr lang="en-US" sz="1650" dirty="0"/>
          </a:p>
        </p:txBody>
      </p:sp>
      <p:sp>
        <p:nvSpPr>
          <p:cNvPr id="9" name="Shape 7"/>
          <p:cNvSpPr/>
          <p:nvPr/>
        </p:nvSpPr>
        <p:spPr>
          <a:xfrm>
            <a:off x="1241048" y="3526869"/>
            <a:ext cx="642818" cy="30480"/>
          </a:xfrm>
          <a:prstGeom prst="roundRect">
            <a:avLst>
              <a:gd name="adj" fmla="val 295290"/>
            </a:avLst>
          </a:prstGeom>
          <a:solidFill>
            <a:srgbClr val="E5BEB2"/>
          </a:solidFill>
          <a:ln/>
        </p:spPr>
      </p:sp>
      <p:sp>
        <p:nvSpPr>
          <p:cNvPr id="10" name="Shape 8"/>
          <p:cNvSpPr/>
          <p:nvPr/>
        </p:nvSpPr>
        <p:spPr>
          <a:xfrm>
            <a:off x="789444" y="3301127"/>
            <a:ext cx="482084" cy="482084"/>
          </a:xfrm>
          <a:prstGeom prst="roundRect">
            <a:avLst>
              <a:gd name="adj" fmla="val 18670"/>
            </a:avLst>
          </a:prstGeom>
          <a:solidFill>
            <a:srgbClr val="FFD8CC"/>
          </a:solidFill>
          <a:ln w="7620">
            <a:solidFill>
              <a:srgbClr val="E5BEB2"/>
            </a:solidFill>
            <a:prstDash val="solid"/>
          </a:ln>
        </p:spPr>
      </p:sp>
      <p:sp>
        <p:nvSpPr>
          <p:cNvPr id="11" name="Text 9"/>
          <p:cNvSpPr/>
          <p:nvPr/>
        </p:nvSpPr>
        <p:spPr>
          <a:xfrm>
            <a:off x="869752" y="3341251"/>
            <a:ext cx="321350" cy="401717"/>
          </a:xfrm>
          <a:prstGeom prst="rect">
            <a:avLst/>
          </a:prstGeom>
          <a:noFill/>
          <a:ln/>
        </p:spPr>
        <p:txBody>
          <a:bodyPr wrap="none" lIns="0" tIns="0" rIns="0" bIns="0" rtlCol="0" anchor="t"/>
          <a:lstStyle/>
          <a:p>
            <a:pPr marL="0" indent="0" algn="ctr">
              <a:lnSpc>
                <a:spcPts val="2500"/>
              </a:lnSpc>
              <a:buNone/>
            </a:pPr>
            <a:r>
              <a:rPr lang="en-US" sz="2500" b="1" dirty="0">
                <a:solidFill>
                  <a:srgbClr val="403C4E"/>
                </a:solidFill>
                <a:latin typeface="Merriweather Bold" pitchFamily="34" charset="0"/>
                <a:ea typeface="Merriweather Bold" pitchFamily="34" charset="-122"/>
                <a:cs typeface="Merriweather Bold" pitchFamily="34" charset="-120"/>
              </a:rPr>
              <a:t>2</a:t>
            </a:r>
            <a:endParaRPr lang="en-US" sz="2500" dirty="0"/>
          </a:p>
        </p:txBody>
      </p:sp>
      <p:sp>
        <p:nvSpPr>
          <p:cNvPr id="12" name="Text 10"/>
          <p:cNvSpPr/>
          <p:nvPr/>
        </p:nvSpPr>
        <p:spPr>
          <a:xfrm>
            <a:off x="2102048" y="3274338"/>
            <a:ext cx="2678668" cy="334804"/>
          </a:xfrm>
          <a:prstGeom prst="rect">
            <a:avLst/>
          </a:prstGeom>
          <a:noFill/>
          <a:ln/>
        </p:spPr>
        <p:txBody>
          <a:bodyPr wrap="none" lIns="0" tIns="0" rIns="0" bIns="0" rtlCol="0" anchor="t"/>
          <a:lstStyle/>
          <a:p>
            <a:pPr marL="0" indent="0" algn="l">
              <a:lnSpc>
                <a:spcPts val="2600"/>
              </a:lnSpc>
              <a:buNone/>
            </a:pPr>
            <a:r>
              <a:rPr lang="en-US" sz="2100" b="1" dirty="0">
                <a:solidFill>
                  <a:srgbClr val="403C4E"/>
                </a:solidFill>
                <a:latin typeface="Merriweather Bold" pitchFamily="34" charset="0"/>
                <a:ea typeface="Merriweather Bold" pitchFamily="34" charset="-122"/>
                <a:cs typeface="Merriweather Bold" pitchFamily="34" charset="-120"/>
              </a:rPr>
              <a:t>Audio-Only Models</a:t>
            </a:r>
            <a:endParaRPr lang="en-US" sz="2100" dirty="0"/>
          </a:p>
        </p:txBody>
      </p:sp>
      <p:sp>
        <p:nvSpPr>
          <p:cNvPr id="13" name="Text 11"/>
          <p:cNvSpPr/>
          <p:nvPr/>
        </p:nvSpPr>
        <p:spPr>
          <a:xfrm>
            <a:off x="2102048" y="3737610"/>
            <a:ext cx="11738848" cy="342900"/>
          </a:xfrm>
          <a:prstGeom prst="rect">
            <a:avLst/>
          </a:prstGeom>
          <a:noFill/>
          <a:ln/>
        </p:spPr>
        <p:txBody>
          <a:bodyPr wrap="none" lIns="0" tIns="0" rIns="0" bIns="0" rtlCol="0" anchor="t"/>
          <a:lstStyle/>
          <a:p>
            <a:pPr marL="0" indent="0" algn="l">
              <a:lnSpc>
                <a:spcPts val="2650"/>
              </a:lnSpc>
              <a:buNone/>
            </a:pPr>
            <a:r>
              <a:rPr lang="en-US" sz="1650" dirty="0">
                <a:solidFill>
                  <a:srgbClr val="403C4E"/>
                </a:solidFill>
                <a:latin typeface="Open Sans" pitchFamily="34" charset="0"/>
                <a:ea typeface="Open Sans" pitchFamily="34" charset="-122"/>
                <a:cs typeface="Open Sans" pitchFamily="34" charset="-120"/>
              </a:rPr>
              <a:t>LSTM-based systems on CREMA-D (~70% accuracy). Sensitive to background noise.</a:t>
            </a:r>
            <a:endParaRPr lang="en-US" sz="1650" dirty="0"/>
          </a:p>
        </p:txBody>
      </p:sp>
      <p:sp>
        <p:nvSpPr>
          <p:cNvPr id="14" name="Shape 12"/>
          <p:cNvSpPr/>
          <p:nvPr/>
        </p:nvSpPr>
        <p:spPr>
          <a:xfrm>
            <a:off x="1241048" y="4975622"/>
            <a:ext cx="642818" cy="30480"/>
          </a:xfrm>
          <a:prstGeom prst="roundRect">
            <a:avLst>
              <a:gd name="adj" fmla="val 295290"/>
            </a:avLst>
          </a:prstGeom>
          <a:solidFill>
            <a:srgbClr val="E5BEB2"/>
          </a:solidFill>
          <a:ln/>
        </p:spPr>
      </p:sp>
      <p:sp>
        <p:nvSpPr>
          <p:cNvPr id="15" name="Shape 13"/>
          <p:cNvSpPr/>
          <p:nvPr/>
        </p:nvSpPr>
        <p:spPr>
          <a:xfrm>
            <a:off x="789444" y="4749879"/>
            <a:ext cx="482084" cy="482084"/>
          </a:xfrm>
          <a:prstGeom prst="roundRect">
            <a:avLst>
              <a:gd name="adj" fmla="val 18670"/>
            </a:avLst>
          </a:prstGeom>
          <a:solidFill>
            <a:srgbClr val="FFD8CC"/>
          </a:solidFill>
          <a:ln w="7620">
            <a:solidFill>
              <a:srgbClr val="E5BEB2"/>
            </a:solidFill>
            <a:prstDash val="solid"/>
          </a:ln>
        </p:spPr>
      </p:sp>
      <p:sp>
        <p:nvSpPr>
          <p:cNvPr id="16" name="Text 14"/>
          <p:cNvSpPr/>
          <p:nvPr/>
        </p:nvSpPr>
        <p:spPr>
          <a:xfrm>
            <a:off x="869752" y="4790003"/>
            <a:ext cx="321350" cy="401717"/>
          </a:xfrm>
          <a:prstGeom prst="rect">
            <a:avLst/>
          </a:prstGeom>
          <a:noFill/>
          <a:ln/>
        </p:spPr>
        <p:txBody>
          <a:bodyPr wrap="none" lIns="0" tIns="0" rIns="0" bIns="0" rtlCol="0" anchor="t"/>
          <a:lstStyle/>
          <a:p>
            <a:pPr marL="0" indent="0" algn="ctr">
              <a:lnSpc>
                <a:spcPts val="2500"/>
              </a:lnSpc>
              <a:buNone/>
            </a:pPr>
            <a:r>
              <a:rPr lang="en-US" sz="2500" b="1" dirty="0">
                <a:solidFill>
                  <a:srgbClr val="403C4E"/>
                </a:solidFill>
                <a:latin typeface="Merriweather Bold" pitchFamily="34" charset="0"/>
                <a:ea typeface="Merriweather Bold" pitchFamily="34" charset="-122"/>
                <a:cs typeface="Merriweather Bold" pitchFamily="34" charset="-120"/>
              </a:rPr>
              <a:t>3</a:t>
            </a:r>
            <a:endParaRPr lang="en-US" sz="2500" dirty="0"/>
          </a:p>
        </p:txBody>
      </p:sp>
      <p:sp>
        <p:nvSpPr>
          <p:cNvPr id="17" name="Text 15"/>
          <p:cNvSpPr/>
          <p:nvPr/>
        </p:nvSpPr>
        <p:spPr>
          <a:xfrm>
            <a:off x="2102048" y="4723090"/>
            <a:ext cx="2691051" cy="334804"/>
          </a:xfrm>
          <a:prstGeom prst="rect">
            <a:avLst/>
          </a:prstGeom>
          <a:noFill/>
          <a:ln/>
        </p:spPr>
        <p:txBody>
          <a:bodyPr wrap="none" lIns="0" tIns="0" rIns="0" bIns="0" rtlCol="0" anchor="t"/>
          <a:lstStyle/>
          <a:p>
            <a:pPr marL="0" indent="0" algn="l">
              <a:lnSpc>
                <a:spcPts val="2600"/>
              </a:lnSpc>
              <a:buNone/>
            </a:pPr>
            <a:r>
              <a:rPr lang="en-US" sz="2100" b="1" dirty="0">
                <a:solidFill>
                  <a:srgbClr val="403C4E"/>
                </a:solidFill>
                <a:latin typeface="Merriweather Bold" pitchFamily="34" charset="0"/>
                <a:ea typeface="Merriweather Bold" pitchFamily="34" charset="-122"/>
                <a:cs typeface="Merriweather Bold" pitchFamily="34" charset="-120"/>
              </a:rPr>
              <a:t>Early Fusion Models</a:t>
            </a:r>
            <a:endParaRPr lang="en-US" sz="2100" dirty="0"/>
          </a:p>
        </p:txBody>
      </p:sp>
      <p:sp>
        <p:nvSpPr>
          <p:cNvPr id="18" name="Text 16"/>
          <p:cNvSpPr/>
          <p:nvPr/>
        </p:nvSpPr>
        <p:spPr>
          <a:xfrm>
            <a:off x="2102048" y="5186363"/>
            <a:ext cx="11738848" cy="342900"/>
          </a:xfrm>
          <a:prstGeom prst="rect">
            <a:avLst/>
          </a:prstGeom>
          <a:noFill/>
          <a:ln/>
        </p:spPr>
        <p:txBody>
          <a:bodyPr wrap="none" lIns="0" tIns="0" rIns="0" bIns="0" rtlCol="0" anchor="t"/>
          <a:lstStyle/>
          <a:p>
            <a:pPr marL="0" indent="0" algn="l">
              <a:lnSpc>
                <a:spcPts val="2650"/>
              </a:lnSpc>
              <a:buNone/>
            </a:pPr>
            <a:r>
              <a:rPr lang="en-US" sz="1650" dirty="0">
                <a:solidFill>
                  <a:srgbClr val="403C4E"/>
                </a:solidFill>
                <a:latin typeface="Open Sans" pitchFamily="34" charset="0"/>
                <a:ea typeface="Open Sans" pitchFamily="34" charset="-122"/>
                <a:cs typeface="Open Sans" pitchFamily="34" charset="-120"/>
              </a:rPr>
              <a:t>Combined raw features. High computational cost.</a:t>
            </a:r>
            <a:endParaRPr lang="en-US" sz="1650" dirty="0"/>
          </a:p>
        </p:txBody>
      </p:sp>
      <p:sp>
        <p:nvSpPr>
          <p:cNvPr id="19" name="Shape 17"/>
          <p:cNvSpPr/>
          <p:nvPr/>
        </p:nvSpPr>
        <p:spPr>
          <a:xfrm>
            <a:off x="1241048" y="6424374"/>
            <a:ext cx="642818" cy="30480"/>
          </a:xfrm>
          <a:prstGeom prst="roundRect">
            <a:avLst>
              <a:gd name="adj" fmla="val 295290"/>
            </a:avLst>
          </a:prstGeom>
          <a:solidFill>
            <a:srgbClr val="E5BEB2"/>
          </a:solidFill>
          <a:ln/>
        </p:spPr>
      </p:sp>
      <p:sp>
        <p:nvSpPr>
          <p:cNvPr id="20" name="Shape 18"/>
          <p:cNvSpPr/>
          <p:nvPr/>
        </p:nvSpPr>
        <p:spPr>
          <a:xfrm>
            <a:off x="789444" y="6198632"/>
            <a:ext cx="482084" cy="482084"/>
          </a:xfrm>
          <a:prstGeom prst="roundRect">
            <a:avLst>
              <a:gd name="adj" fmla="val 18670"/>
            </a:avLst>
          </a:prstGeom>
          <a:solidFill>
            <a:srgbClr val="FFD8CC"/>
          </a:solidFill>
          <a:ln w="7620">
            <a:solidFill>
              <a:srgbClr val="E5BEB2"/>
            </a:solidFill>
            <a:prstDash val="solid"/>
          </a:ln>
        </p:spPr>
      </p:sp>
      <p:sp>
        <p:nvSpPr>
          <p:cNvPr id="21" name="Text 19"/>
          <p:cNvSpPr/>
          <p:nvPr/>
        </p:nvSpPr>
        <p:spPr>
          <a:xfrm>
            <a:off x="869752" y="6238756"/>
            <a:ext cx="321350" cy="401717"/>
          </a:xfrm>
          <a:prstGeom prst="rect">
            <a:avLst/>
          </a:prstGeom>
          <a:noFill/>
          <a:ln/>
        </p:spPr>
        <p:txBody>
          <a:bodyPr wrap="none" lIns="0" tIns="0" rIns="0" bIns="0" rtlCol="0" anchor="t"/>
          <a:lstStyle/>
          <a:p>
            <a:pPr marL="0" indent="0" algn="ctr">
              <a:lnSpc>
                <a:spcPts val="2500"/>
              </a:lnSpc>
              <a:buNone/>
            </a:pPr>
            <a:r>
              <a:rPr lang="en-US" sz="2500" b="1" dirty="0">
                <a:solidFill>
                  <a:srgbClr val="403C4E"/>
                </a:solidFill>
                <a:latin typeface="Merriweather Bold" pitchFamily="34" charset="0"/>
                <a:ea typeface="Merriweather Bold" pitchFamily="34" charset="-122"/>
                <a:cs typeface="Merriweather Bold" pitchFamily="34" charset="-120"/>
              </a:rPr>
              <a:t>4</a:t>
            </a:r>
            <a:endParaRPr lang="en-US" sz="2500" dirty="0"/>
          </a:p>
        </p:txBody>
      </p:sp>
      <p:sp>
        <p:nvSpPr>
          <p:cNvPr id="22" name="Text 20"/>
          <p:cNvSpPr/>
          <p:nvPr/>
        </p:nvSpPr>
        <p:spPr>
          <a:xfrm>
            <a:off x="2102048" y="6171843"/>
            <a:ext cx="3278624" cy="334804"/>
          </a:xfrm>
          <a:prstGeom prst="rect">
            <a:avLst/>
          </a:prstGeom>
          <a:noFill/>
          <a:ln/>
        </p:spPr>
        <p:txBody>
          <a:bodyPr wrap="none" lIns="0" tIns="0" rIns="0" bIns="0" rtlCol="0" anchor="t"/>
          <a:lstStyle/>
          <a:p>
            <a:pPr marL="0" indent="0" algn="l">
              <a:lnSpc>
                <a:spcPts val="2600"/>
              </a:lnSpc>
              <a:buNone/>
            </a:pPr>
            <a:r>
              <a:rPr lang="en-US" sz="2100" b="1" dirty="0">
                <a:solidFill>
                  <a:srgbClr val="403C4E"/>
                </a:solidFill>
                <a:latin typeface="Merriweather Bold" pitchFamily="34" charset="0"/>
                <a:ea typeface="Merriweather Bold" pitchFamily="34" charset="-122"/>
                <a:cs typeface="Merriweather Bold" pitchFamily="34" charset="-120"/>
              </a:rPr>
              <a:t>Research Gaps Identified</a:t>
            </a:r>
            <a:endParaRPr lang="en-US" sz="2100" dirty="0"/>
          </a:p>
        </p:txBody>
      </p:sp>
      <p:sp>
        <p:nvSpPr>
          <p:cNvPr id="23" name="Text 21"/>
          <p:cNvSpPr/>
          <p:nvPr/>
        </p:nvSpPr>
        <p:spPr>
          <a:xfrm>
            <a:off x="2102048" y="6635115"/>
            <a:ext cx="11738848" cy="342900"/>
          </a:xfrm>
          <a:prstGeom prst="rect">
            <a:avLst/>
          </a:prstGeom>
          <a:noFill/>
          <a:ln/>
        </p:spPr>
        <p:txBody>
          <a:bodyPr wrap="none" lIns="0" tIns="0" rIns="0" bIns="0" rtlCol="0" anchor="t"/>
          <a:lstStyle/>
          <a:p>
            <a:pPr marL="342900" indent="-342900" algn="l">
              <a:lnSpc>
                <a:spcPts val="2650"/>
              </a:lnSpc>
              <a:buSzPct val="100000"/>
              <a:buChar char="•"/>
            </a:pPr>
            <a:r>
              <a:rPr lang="en-US" sz="1650" dirty="0">
                <a:solidFill>
                  <a:srgbClr val="403C4E"/>
                </a:solidFill>
                <a:latin typeface="Open Sans" pitchFamily="34" charset="0"/>
                <a:ea typeface="Open Sans" pitchFamily="34" charset="-122"/>
                <a:cs typeface="Open Sans" pitchFamily="34" charset="-120"/>
              </a:rPr>
              <a:t>Lack of efficient late-fusion techniques for real-time deployment.</a:t>
            </a:r>
            <a:endParaRPr lang="en-US" sz="1650" dirty="0"/>
          </a:p>
        </p:txBody>
      </p:sp>
      <p:sp>
        <p:nvSpPr>
          <p:cNvPr id="24" name="Text 22"/>
          <p:cNvSpPr/>
          <p:nvPr/>
        </p:nvSpPr>
        <p:spPr>
          <a:xfrm>
            <a:off x="2102048" y="7052905"/>
            <a:ext cx="11738848" cy="342900"/>
          </a:xfrm>
          <a:prstGeom prst="rect">
            <a:avLst/>
          </a:prstGeom>
          <a:noFill/>
          <a:ln/>
        </p:spPr>
        <p:txBody>
          <a:bodyPr wrap="none" lIns="0" tIns="0" rIns="0" bIns="0" rtlCol="0" anchor="t"/>
          <a:lstStyle/>
          <a:p>
            <a:pPr marL="342900" indent="-342900" algn="l">
              <a:lnSpc>
                <a:spcPts val="2650"/>
              </a:lnSpc>
              <a:buSzPct val="100000"/>
              <a:buChar char="•"/>
            </a:pPr>
            <a:r>
              <a:rPr lang="en-US" sz="1650" dirty="0">
                <a:solidFill>
                  <a:srgbClr val="403C4E"/>
                </a:solidFill>
                <a:latin typeface="Open Sans" pitchFamily="34" charset="0"/>
                <a:ea typeface="Open Sans" pitchFamily="34" charset="-122"/>
                <a:cs typeface="Open Sans" pitchFamily="34" charset="-120"/>
              </a:rPr>
              <a:t>Limited generalization across diverse demographics.</a:t>
            </a:r>
            <a:endParaRPr lang="en-US" sz="16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3" name="Text 0"/>
          <p:cNvSpPr/>
          <p:nvPr/>
        </p:nvSpPr>
        <p:spPr>
          <a:xfrm>
            <a:off x="793790" y="868561"/>
            <a:ext cx="6505813" cy="708779"/>
          </a:xfrm>
          <a:prstGeom prst="rect">
            <a:avLst/>
          </a:prstGeom>
          <a:noFill/>
          <a:ln/>
        </p:spPr>
        <p:txBody>
          <a:bodyPr wrap="none" lIns="0" tIns="0" rIns="0" bIns="0" rtlCol="0" anchor="t"/>
          <a:lstStyle/>
          <a:p>
            <a:pPr marL="0" indent="0" algn="l">
              <a:lnSpc>
                <a:spcPts val="5550"/>
              </a:lnSpc>
              <a:buNone/>
            </a:pPr>
            <a:r>
              <a:rPr lang="en-US" sz="4450" b="1" dirty="0">
                <a:solidFill>
                  <a:srgbClr val="403C4E"/>
                </a:solidFill>
                <a:latin typeface="Merriweather Bold" pitchFamily="34" charset="0"/>
                <a:ea typeface="Merriweather Bold" pitchFamily="34" charset="-122"/>
                <a:cs typeface="Merriweather Bold" pitchFamily="34" charset="-120"/>
              </a:rPr>
              <a:t>Proposed Methodology</a:t>
            </a:r>
            <a:endParaRPr lang="en-US" sz="4450" dirty="0"/>
          </a:p>
        </p:txBody>
      </p:sp>
      <p:pic>
        <p:nvPicPr>
          <p:cNvPr id="4" name="Image 1" descr="preencoded.png"/>
          <p:cNvPicPr>
            <a:picLocks noChangeAspect="1"/>
          </p:cNvPicPr>
          <p:nvPr/>
        </p:nvPicPr>
        <p:blipFill>
          <a:blip r:embed="rId4"/>
          <a:stretch>
            <a:fillRect/>
          </a:stretch>
        </p:blipFill>
        <p:spPr>
          <a:xfrm>
            <a:off x="793790" y="1917502"/>
            <a:ext cx="1134070" cy="1360884"/>
          </a:xfrm>
          <a:prstGeom prst="rect">
            <a:avLst/>
          </a:prstGeom>
        </p:spPr>
      </p:pic>
      <p:sp>
        <p:nvSpPr>
          <p:cNvPr id="5" name="Text 1"/>
          <p:cNvSpPr/>
          <p:nvPr/>
        </p:nvSpPr>
        <p:spPr>
          <a:xfrm>
            <a:off x="2268022" y="2144316"/>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03C4E"/>
                </a:solidFill>
                <a:latin typeface="Merriweather Bold" pitchFamily="34" charset="0"/>
                <a:ea typeface="Merriweather Bold" pitchFamily="34" charset="-122"/>
                <a:cs typeface="Merriweather Bold" pitchFamily="34" charset="-120"/>
              </a:rPr>
              <a:t>Data Collection</a:t>
            </a:r>
            <a:endParaRPr lang="en-US" sz="2200" dirty="0"/>
          </a:p>
        </p:txBody>
      </p:sp>
      <p:sp>
        <p:nvSpPr>
          <p:cNvPr id="6" name="Text 2"/>
          <p:cNvSpPr/>
          <p:nvPr/>
        </p:nvSpPr>
        <p:spPr>
          <a:xfrm>
            <a:off x="2268022" y="2634734"/>
            <a:ext cx="7910989" cy="362903"/>
          </a:xfrm>
          <a:prstGeom prst="rect">
            <a:avLst/>
          </a:prstGeom>
          <a:noFill/>
          <a:ln/>
        </p:spPr>
        <p:txBody>
          <a:bodyPr wrap="none" lIns="0" tIns="0" rIns="0" bIns="0" rtlCol="0" anchor="t"/>
          <a:lstStyle/>
          <a:p>
            <a:pPr marL="0" indent="0" algn="l">
              <a:lnSpc>
                <a:spcPts val="2850"/>
              </a:lnSpc>
              <a:buNone/>
            </a:pPr>
            <a:r>
              <a:rPr lang="en-US" sz="1750" dirty="0">
                <a:solidFill>
                  <a:srgbClr val="403C4E"/>
                </a:solidFill>
                <a:latin typeface="Open Sans" pitchFamily="34" charset="0"/>
                <a:ea typeface="Open Sans" pitchFamily="34" charset="-122"/>
                <a:cs typeface="Open Sans" pitchFamily="34" charset="-120"/>
              </a:rPr>
              <a:t>Face: FER2013. Audio: CREMA-D, TESS, SAVEE, RAVDES.</a:t>
            </a:r>
            <a:endParaRPr lang="en-US" sz="1750" dirty="0"/>
          </a:p>
        </p:txBody>
      </p:sp>
      <p:pic>
        <p:nvPicPr>
          <p:cNvPr id="7" name="Image 2" descr="preencoded.png"/>
          <p:cNvPicPr>
            <a:picLocks noChangeAspect="1"/>
          </p:cNvPicPr>
          <p:nvPr/>
        </p:nvPicPr>
        <p:blipFill>
          <a:blip r:embed="rId5"/>
          <a:stretch>
            <a:fillRect/>
          </a:stretch>
        </p:blipFill>
        <p:spPr>
          <a:xfrm>
            <a:off x="793790" y="3278386"/>
            <a:ext cx="1134070" cy="1360884"/>
          </a:xfrm>
          <a:prstGeom prst="rect">
            <a:avLst/>
          </a:prstGeom>
        </p:spPr>
      </p:pic>
      <p:sp>
        <p:nvSpPr>
          <p:cNvPr id="8" name="Text 3"/>
          <p:cNvSpPr/>
          <p:nvPr/>
        </p:nvSpPr>
        <p:spPr>
          <a:xfrm>
            <a:off x="2268022" y="3505200"/>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03C4E"/>
                </a:solidFill>
                <a:latin typeface="Merriweather Bold" pitchFamily="34" charset="0"/>
                <a:ea typeface="Merriweather Bold" pitchFamily="34" charset="-122"/>
                <a:cs typeface="Merriweather Bold" pitchFamily="34" charset="-120"/>
              </a:rPr>
              <a:t>Preprocessing</a:t>
            </a:r>
            <a:endParaRPr lang="en-US" sz="2200" dirty="0"/>
          </a:p>
        </p:txBody>
      </p:sp>
      <p:sp>
        <p:nvSpPr>
          <p:cNvPr id="9" name="Text 4"/>
          <p:cNvSpPr/>
          <p:nvPr/>
        </p:nvSpPr>
        <p:spPr>
          <a:xfrm>
            <a:off x="2268022" y="3995618"/>
            <a:ext cx="7910989" cy="362903"/>
          </a:xfrm>
          <a:prstGeom prst="rect">
            <a:avLst/>
          </a:prstGeom>
          <a:noFill/>
          <a:ln/>
        </p:spPr>
        <p:txBody>
          <a:bodyPr wrap="none" lIns="0" tIns="0" rIns="0" bIns="0" rtlCol="0" anchor="t"/>
          <a:lstStyle/>
          <a:p>
            <a:pPr marL="0" indent="0" algn="l">
              <a:lnSpc>
                <a:spcPts val="2850"/>
              </a:lnSpc>
              <a:buNone/>
            </a:pPr>
            <a:r>
              <a:rPr lang="en-US" sz="1750" dirty="0">
                <a:solidFill>
                  <a:srgbClr val="403C4E"/>
                </a:solidFill>
                <a:latin typeface="Open Sans" pitchFamily="34" charset="0"/>
                <a:ea typeface="Open Sans" pitchFamily="34" charset="-122"/>
                <a:cs typeface="Open Sans" pitchFamily="34" charset="-120"/>
              </a:rPr>
              <a:t>Face: Haarcascade detection. Audio: MFCC extraction.</a:t>
            </a:r>
            <a:endParaRPr lang="en-US" sz="1750" dirty="0"/>
          </a:p>
        </p:txBody>
      </p:sp>
      <p:pic>
        <p:nvPicPr>
          <p:cNvPr id="10" name="Image 3" descr="preencoded.png"/>
          <p:cNvPicPr>
            <a:picLocks noChangeAspect="1"/>
          </p:cNvPicPr>
          <p:nvPr/>
        </p:nvPicPr>
        <p:blipFill>
          <a:blip r:embed="rId6"/>
          <a:stretch>
            <a:fillRect/>
          </a:stretch>
        </p:blipFill>
        <p:spPr>
          <a:xfrm>
            <a:off x="793790" y="4639270"/>
            <a:ext cx="1134070" cy="1360884"/>
          </a:xfrm>
          <a:prstGeom prst="rect">
            <a:avLst/>
          </a:prstGeom>
        </p:spPr>
      </p:pic>
      <p:sp>
        <p:nvSpPr>
          <p:cNvPr id="11" name="Text 5"/>
          <p:cNvSpPr/>
          <p:nvPr/>
        </p:nvSpPr>
        <p:spPr>
          <a:xfrm>
            <a:off x="2268022" y="4866084"/>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03C4E"/>
                </a:solidFill>
                <a:latin typeface="Merriweather Bold" pitchFamily="34" charset="0"/>
                <a:ea typeface="Merriweather Bold" pitchFamily="34" charset="-122"/>
                <a:cs typeface="Merriweather Bold" pitchFamily="34" charset="-120"/>
              </a:rPr>
              <a:t>Model Training</a:t>
            </a:r>
            <a:endParaRPr lang="en-US" sz="2200" dirty="0"/>
          </a:p>
        </p:txBody>
      </p:sp>
      <p:sp>
        <p:nvSpPr>
          <p:cNvPr id="12" name="Text 6"/>
          <p:cNvSpPr/>
          <p:nvPr/>
        </p:nvSpPr>
        <p:spPr>
          <a:xfrm>
            <a:off x="2268022" y="5356503"/>
            <a:ext cx="7910989" cy="362903"/>
          </a:xfrm>
          <a:prstGeom prst="rect">
            <a:avLst/>
          </a:prstGeom>
          <a:noFill/>
          <a:ln/>
        </p:spPr>
        <p:txBody>
          <a:bodyPr wrap="none" lIns="0" tIns="0" rIns="0" bIns="0" rtlCol="0" anchor="t"/>
          <a:lstStyle/>
          <a:p>
            <a:pPr marL="0" indent="0" algn="l">
              <a:lnSpc>
                <a:spcPts val="2850"/>
              </a:lnSpc>
              <a:buNone/>
            </a:pPr>
            <a:r>
              <a:rPr lang="en-US" sz="1750" dirty="0">
                <a:solidFill>
                  <a:srgbClr val="403C4E"/>
                </a:solidFill>
                <a:latin typeface="Open Sans" pitchFamily="34" charset="0"/>
                <a:ea typeface="Open Sans" pitchFamily="34" charset="-122"/>
                <a:cs typeface="Open Sans" pitchFamily="34" charset="-120"/>
              </a:rPr>
              <a:t>Face: CNN. Audio: CNN-BiLSTM.</a:t>
            </a:r>
            <a:endParaRPr lang="en-US" sz="1750" dirty="0"/>
          </a:p>
        </p:txBody>
      </p:sp>
      <p:pic>
        <p:nvPicPr>
          <p:cNvPr id="13" name="Image 4" descr="preencoded.png"/>
          <p:cNvPicPr>
            <a:picLocks noChangeAspect="1"/>
          </p:cNvPicPr>
          <p:nvPr/>
        </p:nvPicPr>
        <p:blipFill>
          <a:blip r:embed="rId7"/>
          <a:stretch>
            <a:fillRect/>
          </a:stretch>
        </p:blipFill>
        <p:spPr>
          <a:xfrm>
            <a:off x="793790" y="6000155"/>
            <a:ext cx="1134070" cy="1360884"/>
          </a:xfrm>
          <a:prstGeom prst="rect">
            <a:avLst/>
          </a:prstGeom>
        </p:spPr>
      </p:pic>
      <p:sp>
        <p:nvSpPr>
          <p:cNvPr id="14" name="Text 7"/>
          <p:cNvSpPr/>
          <p:nvPr/>
        </p:nvSpPr>
        <p:spPr>
          <a:xfrm>
            <a:off x="2268022" y="6226969"/>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03C4E"/>
                </a:solidFill>
                <a:latin typeface="Merriweather Bold" pitchFamily="34" charset="0"/>
                <a:ea typeface="Merriweather Bold" pitchFamily="34" charset="-122"/>
                <a:cs typeface="Merriweather Bold" pitchFamily="34" charset="-120"/>
              </a:rPr>
              <a:t>Fusion</a:t>
            </a:r>
            <a:endParaRPr lang="en-US" sz="2200" dirty="0"/>
          </a:p>
        </p:txBody>
      </p:sp>
      <p:sp>
        <p:nvSpPr>
          <p:cNvPr id="15" name="Text 8"/>
          <p:cNvSpPr/>
          <p:nvPr/>
        </p:nvSpPr>
        <p:spPr>
          <a:xfrm>
            <a:off x="2268022" y="6717387"/>
            <a:ext cx="7910989" cy="362903"/>
          </a:xfrm>
          <a:prstGeom prst="rect">
            <a:avLst/>
          </a:prstGeom>
          <a:noFill/>
          <a:ln/>
        </p:spPr>
        <p:txBody>
          <a:bodyPr wrap="none" lIns="0" tIns="0" rIns="0" bIns="0" rtlCol="0" anchor="t"/>
          <a:lstStyle/>
          <a:p>
            <a:pPr marL="0" indent="0" algn="l">
              <a:lnSpc>
                <a:spcPts val="2850"/>
              </a:lnSpc>
              <a:buNone/>
            </a:pPr>
            <a:r>
              <a:rPr lang="en-US" sz="1750" dirty="0">
                <a:solidFill>
                  <a:srgbClr val="403C4E"/>
                </a:solidFill>
                <a:latin typeface="Open Sans" pitchFamily="34" charset="0"/>
                <a:ea typeface="Open Sans" pitchFamily="34" charset="-122"/>
                <a:cs typeface="Open Sans" pitchFamily="34" charset="-120"/>
              </a:rPr>
              <a:t>Late fusion (weighted averaging).</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10662" y="925052"/>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403C4E"/>
                </a:solidFill>
                <a:latin typeface="Merriweather Bold" pitchFamily="34" charset="0"/>
                <a:ea typeface="Merriweather Bold" pitchFamily="34" charset="-122"/>
                <a:cs typeface="Merriweather Bold" pitchFamily="34" charset="-120"/>
              </a:rPr>
              <a:t>Experimental Setup</a:t>
            </a:r>
            <a:endParaRPr lang="en-US" sz="4450" dirty="0"/>
          </a:p>
        </p:txBody>
      </p:sp>
      <p:sp>
        <p:nvSpPr>
          <p:cNvPr id="3" name="Text 1"/>
          <p:cNvSpPr/>
          <p:nvPr/>
        </p:nvSpPr>
        <p:spPr>
          <a:xfrm>
            <a:off x="710661" y="2116564"/>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03C4E"/>
                </a:solidFill>
                <a:latin typeface="Merriweather Bold" pitchFamily="34" charset="0"/>
                <a:ea typeface="Merriweather Bold" pitchFamily="34" charset="-122"/>
                <a:cs typeface="Merriweather Bold" pitchFamily="34" charset="-120"/>
              </a:rPr>
              <a:t>Technologies</a:t>
            </a:r>
            <a:endParaRPr lang="en-US" sz="2200" dirty="0"/>
          </a:p>
        </p:txBody>
      </p:sp>
      <p:sp>
        <p:nvSpPr>
          <p:cNvPr id="4" name="Text 2"/>
          <p:cNvSpPr/>
          <p:nvPr/>
        </p:nvSpPr>
        <p:spPr>
          <a:xfrm>
            <a:off x="710662" y="2860812"/>
            <a:ext cx="6244709" cy="362903"/>
          </a:xfrm>
          <a:prstGeom prst="rect">
            <a:avLst/>
          </a:prstGeom>
          <a:noFill/>
          <a:ln/>
        </p:spPr>
        <p:txBody>
          <a:bodyPr wrap="none" lIns="0" tIns="0" rIns="0" bIns="0" rtlCol="0" anchor="t"/>
          <a:lstStyle/>
          <a:p>
            <a:pPr marL="0" indent="0" algn="l">
              <a:lnSpc>
                <a:spcPts val="2850"/>
              </a:lnSpc>
              <a:buNone/>
            </a:pPr>
            <a:r>
              <a:rPr lang="en-US" sz="1750" dirty="0">
                <a:solidFill>
                  <a:srgbClr val="403C4E"/>
                </a:solidFill>
                <a:latin typeface="Open Sans" pitchFamily="34" charset="0"/>
                <a:ea typeface="Open Sans" pitchFamily="34" charset="-122"/>
                <a:cs typeface="Open Sans" pitchFamily="34" charset="-120"/>
              </a:rPr>
              <a:t>Python, TensorFlow, OpenCV, </a:t>
            </a:r>
            <a:r>
              <a:rPr lang="en-US" sz="1750" dirty="0" err="1">
                <a:solidFill>
                  <a:srgbClr val="403C4E"/>
                </a:solidFill>
                <a:latin typeface="Open Sans" pitchFamily="34" charset="0"/>
                <a:ea typeface="Open Sans" pitchFamily="34" charset="-122"/>
                <a:cs typeface="Open Sans" pitchFamily="34" charset="-120"/>
              </a:rPr>
              <a:t>Numpy</a:t>
            </a:r>
            <a:r>
              <a:rPr lang="en-US" sz="1750" dirty="0">
                <a:solidFill>
                  <a:srgbClr val="403C4E"/>
                </a:solidFill>
                <a:latin typeface="Open Sans" pitchFamily="34" charset="0"/>
                <a:ea typeface="Open Sans" pitchFamily="34" charset="-122"/>
                <a:cs typeface="Open Sans" pitchFamily="34" charset="-120"/>
              </a:rPr>
              <a:t>, Pandas.</a:t>
            </a:r>
            <a:endParaRPr lang="en-US" sz="1750" dirty="0"/>
          </a:p>
        </p:txBody>
      </p:sp>
      <p:sp>
        <p:nvSpPr>
          <p:cNvPr id="5" name="Text 3"/>
          <p:cNvSpPr/>
          <p:nvPr/>
        </p:nvSpPr>
        <p:spPr>
          <a:xfrm>
            <a:off x="710662" y="3697875"/>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03C4E"/>
                </a:solidFill>
                <a:latin typeface="Merriweather Bold" pitchFamily="34" charset="0"/>
                <a:ea typeface="Merriweather Bold" pitchFamily="34" charset="-122"/>
                <a:cs typeface="Merriweather Bold" pitchFamily="34" charset="-120"/>
              </a:rPr>
              <a:t>Datasets</a:t>
            </a:r>
            <a:endParaRPr lang="en-US" sz="2200" dirty="0"/>
          </a:p>
        </p:txBody>
      </p:sp>
      <p:sp>
        <p:nvSpPr>
          <p:cNvPr id="6" name="Text 4"/>
          <p:cNvSpPr/>
          <p:nvPr/>
        </p:nvSpPr>
        <p:spPr>
          <a:xfrm>
            <a:off x="710662" y="4450696"/>
            <a:ext cx="6244709" cy="362903"/>
          </a:xfrm>
          <a:prstGeom prst="rect">
            <a:avLst/>
          </a:prstGeom>
          <a:noFill/>
          <a:ln/>
        </p:spPr>
        <p:txBody>
          <a:bodyPr wrap="none" lIns="0" tIns="0" rIns="0" bIns="0" rtlCol="0" anchor="t"/>
          <a:lstStyle/>
          <a:p>
            <a:pPr marL="0" indent="0" algn="l">
              <a:lnSpc>
                <a:spcPts val="2850"/>
              </a:lnSpc>
              <a:buNone/>
            </a:pPr>
            <a:r>
              <a:rPr lang="en-US" sz="1750" dirty="0">
                <a:solidFill>
                  <a:srgbClr val="403C4E"/>
                </a:solidFill>
                <a:latin typeface="Open Sans" pitchFamily="34" charset="0"/>
                <a:ea typeface="Open Sans" pitchFamily="34" charset="-122"/>
                <a:cs typeface="Open Sans" pitchFamily="34" charset="-120"/>
              </a:rPr>
              <a:t>Face: FER2013. </a:t>
            </a:r>
          </a:p>
          <a:p>
            <a:pPr marL="0" indent="0" algn="l">
              <a:lnSpc>
                <a:spcPts val="2850"/>
              </a:lnSpc>
              <a:buNone/>
            </a:pPr>
            <a:endParaRPr lang="en-US" sz="1750" dirty="0">
              <a:solidFill>
                <a:srgbClr val="403C4E"/>
              </a:solidFill>
              <a:latin typeface="Open Sans" pitchFamily="34" charset="0"/>
              <a:ea typeface="Open Sans" pitchFamily="34" charset="-122"/>
              <a:cs typeface="Open Sans" pitchFamily="34" charset="-120"/>
            </a:endParaRPr>
          </a:p>
          <a:p>
            <a:pPr marL="0" indent="0" algn="l">
              <a:lnSpc>
                <a:spcPts val="2850"/>
              </a:lnSpc>
              <a:buNone/>
            </a:pPr>
            <a:r>
              <a:rPr lang="en-US" sz="1750" dirty="0">
                <a:solidFill>
                  <a:srgbClr val="403C4E"/>
                </a:solidFill>
                <a:latin typeface="Open Sans" pitchFamily="34" charset="0"/>
                <a:ea typeface="Open Sans" pitchFamily="34" charset="-122"/>
                <a:cs typeface="Open Sans" pitchFamily="34" charset="-120"/>
              </a:rPr>
              <a:t>Audio: CREMA-D, TESS, SAVEE, REVDESS</a:t>
            </a:r>
            <a:endParaRPr lang="en-US" sz="1750" dirty="0"/>
          </a:p>
        </p:txBody>
      </p:sp>
      <p:sp>
        <p:nvSpPr>
          <p:cNvPr id="7" name="Text 5"/>
          <p:cNvSpPr/>
          <p:nvPr/>
        </p:nvSpPr>
        <p:spPr>
          <a:xfrm>
            <a:off x="7599521" y="3593187"/>
            <a:ext cx="2835235" cy="354330"/>
          </a:xfrm>
          <a:prstGeom prst="rect">
            <a:avLst/>
          </a:prstGeom>
          <a:noFill/>
          <a:ln/>
        </p:spPr>
        <p:txBody>
          <a:bodyPr wrap="none" lIns="0" tIns="0" rIns="0" bIns="0" rtlCol="0" anchor="t"/>
          <a:lstStyle/>
          <a:p>
            <a:pPr marL="0" indent="0" algn="l">
              <a:lnSpc>
                <a:spcPts val="2750"/>
              </a:lnSpc>
              <a:buNone/>
            </a:pPr>
            <a:endParaRPr lang="en-US"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D1ACFB-405C-F43F-07CB-645C6C909F45}"/>
              </a:ext>
            </a:extLst>
          </p:cNvPr>
          <p:cNvPicPr>
            <a:picLocks noChangeAspect="1"/>
          </p:cNvPicPr>
          <p:nvPr/>
        </p:nvPicPr>
        <p:blipFill>
          <a:blip r:embed="rId2"/>
          <a:stretch>
            <a:fillRect/>
          </a:stretch>
        </p:blipFill>
        <p:spPr>
          <a:xfrm>
            <a:off x="876748" y="346597"/>
            <a:ext cx="12876904" cy="7203018"/>
          </a:xfrm>
          <a:prstGeom prst="rect">
            <a:avLst/>
          </a:prstGeom>
        </p:spPr>
      </p:pic>
    </p:spTree>
    <p:extLst>
      <p:ext uri="{BB962C8B-B14F-4D97-AF65-F5344CB8AC3E}">
        <p14:creationId xmlns:p14="http://schemas.microsoft.com/office/powerpoint/2010/main" val="530588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TotalTime>
  <Words>1189</Words>
  <Application>Microsoft Office PowerPoint</Application>
  <PresentationFormat>Custom</PresentationFormat>
  <Paragraphs>159</Paragraphs>
  <Slides>31</Slides>
  <Notes>15</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31</vt:i4>
      </vt:variant>
    </vt:vector>
  </HeadingPairs>
  <TitlesOfParts>
    <vt:vector size="38" baseType="lpstr">
      <vt:lpstr>Calibri</vt:lpstr>
      <vt:lpstr>Merriweather Bold</vt:lpstr>
      <vt:lpstr>Arial</vt:lpstr>
      <vt:lpstr>Open Sans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Facial Architecture</vt:lpstr>
      <vt:lpstr>Facial Architecture Implementation</vt:lpstr>
      <vt:lpstr>PowerPoint Presentation</vt:lpstr>
      <vt:lpstr>BiLSTM</vt:lpstr>
      <vt:lpstr> CNN</vt:lpstr>
      <vt:lpstr>Voice Model Architecture</vt:lpstr>
      <vt:lpstr>Voice Architecture Implementation </vt:lpstr>
      <vt:lpstr>PowerPoint Presentation</vt:lpstr>
      <vt:lpstr>Fusion Model Architecture</vt:lpstr>
      <vt:lpstr> Fusion Decision Logic</vt:lpstr>
      <vt:lpstr>PowerPoint Presentation</vt:lpstr>
      <vt:lpstr> Overall View</vt:lpstr>
      <vt:lpstr>PowerPoint Presentation</vt:lpstr>
      <vt:lpstr>PowerPoint Presentation</vt:lpstr>
      <vt:lpstr>Output</vt:lpstr>
      <vt:lpstr>Output</vt:lpstr>
      <vt:lpstr>Output</vt:lpstr>
      <vt:lpstr>PowerPoint Presentation</vt:lpstr>
      <vt:lpstr>PowerPoint Presentation</vt:lpstr>
      <vt:lpstr>References</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Bhavani Shankar</cp:lastModifiedBy>
  <cp:revision>16</cp:revision>
  <dcterms:created xsi:type="dcterms:W3CDTF">2025-04-15T20:00:30Z</dcterms:created>
  <dcterms:modified xsi:type="dcterms:W3CDTF">2025-04-19T08:52:04Z</dcterms:modified>
</cp:coreProperties>
</file>