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5" r:id="rId1"/>
  </p:sldMasterIdLst>
  <p:sldIdLst>
    <p:sldId id="256" r:id="rId2"/>
    <p:sldId id="259" r:id="rId3"/>
    <p:sldId id="260" r:id="rId4"/>
    <p:sldId id="258" r:id="rId5"/>
    <p:sldId id="264" r:id="rId6"/>
    <p:sldId id="262" r:id="rId7"/>
    <p:sldId id="269" r:id="rId8"/>
    <p:sldId id="263" r:id="rId9"/>
    <p:sldId id="265" r:id="rId10"/>
    <p:sldId id="273" r:id="rId11"/>
    <p:sldId id="279" r:id="rId12"/>
    <p:sldId id="272" r:id="rId13"/>
    <p:sldId id="275" r:id="rId14"/>
    <p:sldId id="276" r:id="rId15"/>
    <p:sldId id="277" r:id="rId16"/>
    <p:sldId id="278" r:id="rId17"/>
    <p:sldId id="266" r:id="rId18"/>
    <p:sldId id="267" r:id="rId19"/>
    <p:sldId id="268"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D9DCB9-4F71-44F8-9143-5A22FB0E2FFE}">
          <p14:sldIdLst>
            <p14:sldId id="256"/>
            <p14:sldId id="259"/>
            <p14:sldId id="260"/>
            <p14:sldId id="258"/>
            <p14:sldId id="264"/>
            <p14:sldId id="262"/>
            <p14:sldId id="269"/>
            <p14:sldId id="263"/>
            <p14:sldId id="265"/>
            <p14:sldId id="273"/>
            <p14:sldId id="279"/>
            <p14:sldId id="272"/>
            <p14:sldId id="275"/>
            <p14:sldId id="276"/>
            <p14:sldId id="277"/>
            <p14:sldId id="278"/>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D926BC-8E78-4CCF-A7B2-8DF8460C404D}"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72853-67FE-4B33-8352-7E4108629A36}"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F43FD-ABDB-43CF-A014-C9419E2A3211}"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250A7-F2AC-4A3A-BAC6-4433188AF404}"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48785BE-30D6-45E9-9828-9A90A2D6DF6D}" type="datetime1">
              <a:rPr lang="en-US" smtClean="0"/>
              <a:pPr/>
              <a:t>4/27/2022</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603B8-852C-4305-A8B5-259A7A1815FE}" type="datetime1">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025EA-66B7-4B75-BC7E-E841861BC2EE}" type="datetime1">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C081B-7565-4E7A-9F9F-F1076E2DDB85}" type="datetime1">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00E28A-3A4F-4E6B-B567-EC8C4C5EF7EB}" type="datetime1">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F08A9-3E88-45E3-A460-6C4313B1A85D}" type="datetime1">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121CF1C-1A92-4FD7-820B-88967322F7A9}" type="datetime1">
              <a:rPr lang="en-US" smtClean="0"/>
              <a:pPr/>
              <a:t>4/27/2022</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48785BE-30D6-45E9-9828-9A90A2D6DF6D}" type="datetime1">
              <a:rPr lang="en-US" smtClean="0"/>
              <a:pPr/>
              <a:t>4/27/2022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805" y="4581128"/>
            <a:ext cx="6553200" cy="720080"/>
          </a:xfrm>
        </p:spPr>
        <p:txBody>
          <a:bodyPr>
            <a:normAutofit fontScale="40000" lnSpcReduction="20000"/>
          </a:bodyPr>
          <a:lstStyle/>
          <a:p>
            <a:r>
              <a:rPr lang="en-IN" sz="3400" b="1" i="1" dirty="0"/>
              <a:t>Submitted by</a:t>
            </a:r>
            <a:endParaRPr lang="en-IN" sz="3400" dirty="0"/>
          </a:p>
          <a:p>
            <a:r>
              <a:rPr lang="en-IN" sz="3400" dirty="0"/>
              <a:t> </a:t>
            </a:r>
          </a:p>
          <a:p>
            <a:r>
              <a:rPr lang="en-IN" sz="3400" b="1" dirty="0"/>
              <a:t>Akash Chandran - 05120602019</a:t>
            </a:r>
            <a:endParaRPr lang="en-IN" dirty="0"/>
          </a:p>
        </p:txBody>
      </p:sp>
      <p:sp>
        <p:nvSpPr>
          <p:cNvPr id="2" name="Title 1"/>
          <p:cNvSpPr>
            <a:spLocks noGrp="1"/>
          </p:cNvSpPr>
          <p:nvPr>
            <p:ph type="ctrTitle"/>
          </p:nvPr>
        </p:nvSpPr>
        <p:spPr/>
        <p:txBody>
          <a:bodyPr>
            <a:normAutofit fontScale="90000"/>
          </a:bodyPr>
          <a:lstStyle/>
          <a:p>
            <a:pPr algn="ctr"/>
            <a:r>
              <a:rPr lang="en-US" dirty="0"/>
              <a:t>FREELANCE PAYROLL            SYSTEM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60648"/>
            <a:ext cx="5760640" cy="26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80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404664"/>
            <a:ext cx="8260672" cy="1039427"/>
          </a:xfrm>
          <a:prstGeom prst="rect">
            <a:avLst/>
          </a:prstGeom>
        </p:spPr>
        <p:txBody>
          <a:bodyPr>
            <a:no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z="4800" b="1" u="sng" dirty="0">
                <a:latin typeface="Algerian" pitchFamily="82" charset="0"/>
              </a:rPr>
              <a:t>Modules of Freelance Payroll System </a:t>
            </a:r>
            <a:endParaRPr lang="en-IN" sz="4800" dirty="0">
              <a:latin typeface="Algerian" pitchFamily="82" charset="0"/>
            </a:endParaRPr>
          </a:p>
        </p:txBody>
      </p:sp>
      <p:sp>
        <p:nvSpPr>
          <p:cNvPr id="3" name="Text Placeholder 2"/>
          <p:cNvSpPr txBox="1">
            <a:spLocks/>
          </p:cNvSpPr>
          <p:nvPr/>
        </p:nvSpPr>
        <p:spPr>
          <a:xfrm>
            <a:off x="454795" y="1988840"/>
            <a:ext cx="4040188" cy="639762"/>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b="1" dirty="0"/>
              <a:t>There 6 modules in this system:</a:t>
            </a:r>
            <a:endParaRPr lang="en-IN" b="1" dirty="0"/>
          </a:p>
        </p:txBody>
      </p:sp>
      <p:sp>
        <p:nvSpPr>
          <p:cNvPr id="4" name="Content Placeholder 3"/>
          <p:cNvSpPr txBox="1">
            <a:spLocks/>
          </p:cNvSpPr>
          <p:nvPr/>
        </p:nvSpPr>
        <p:spPr>
          <a:xfrm>
            <a:off x="426128" y="2924944"/>
            <a:ext cx="4040188" cy="3687762"/>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US" b="1" u="sng" dirty="0"/>
              <a:t>1.Welcome Page</a:t>
            </a:r>
          </a:p>
          <a:p>
            <a:pPr marL="114300" indent="0">
              <a:buFont typeface="Arial" pitchFamily="34" charset="0"/>
              <a:buNone/>
            </a:pPr>
            <a:r>
              <a:rPr lang="en-US" b="1" u="sng" dirty="0"/>
              <a:t>2.GUI of Freelance Payroll System</a:t>
            </a:r>
            <a:r>
              <a:rPr lang="en-US" dirty="0"/>
              <a:t>-</a:t>
            </a:r>
            <a:r>
              <a:rPr lang="en-IN" dirty="0"/>
              <a:t> </a:t>
            </a:r>
          </a:p>
          <a:p>
            <a:pPr marL="114300" indent="0">
              <a:buFont typeface="Arial" pitchFamily="34" charset="0"/>
              <a:buNone/>
            </a:pPr>
            <a:r>
              <a:rPr lang="en-US" b="1" u="sng" dirty="0"/>
              <a:t>3.Weekly salary</a:t>
            </a:r>
            <a:endParaRPr lang="en-IN" dirty="0"/>
          </a:p>
          <a:p>
            <a:pPr marL="114300" indent="0">
              <a:buFont typeface="Arial" pitchFamily="34" charset="0"/>
              <a:buNone/>
            </a:pPr>
            <a:r>
              <a:rPr lang="en-US" b="1" u="sng" dirty="0"/>
              <a:t>4. Reset</a:t>
            </a:r>
            <a:r>
              <a:rPr lang="en-US" dirty="0"/>
              <a:t>	</a:t>
            </a:r>
          </a:p>
          <a:p>
            <a:pPr marL="114300" indent="0">
              <a:buFont typeface="Arial" pitchFamily="34" charset="0"/>
              <a:buNone/>
            </a:pPr>
            <a:r>
              <a:rPr lang="en-US" b="1" u="sng" dirty="0"/>
              <a:t>5. View </a:t>
            </a:r>
            <a:r>
              <a:rPr lang="en-US" b="1" u="sng" dirty="0" err="1"/>
              <a:t>payslip</a:t>
            </a:r>
            <a:br>
              <a:rPr lang="en-US" dirty="0"/>
            </a:br>
            <a:r>
              <a:rPr lang="en-US" b="1" u="sng" dirty="0"/>
              <a:t>6. Exit system</a:t>
            </a:r>
            <a:endParaRPr lang="en-IN" dirty="0"/>
          </a:p>
          <a:p>
            <a:endParaRPr lang="en-IN" dirty="0"/>
          </a:p>
        </p:txBody>
      </p:sp>
    </p:spTree>
    <p:extLst>
      <p:ext uri="{BB962C8B-B14F-4D97-AF65-F5344CB8AC3E}">
        <p14:creationId xmlns:p14="http://schemas.microsoft.com/office/powerpoint/2010/main" val="122780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881E-53C2-4AFB-8403-987A7D583456}"/>
              </a:ext>
            </a:extLst>
          </p:cNvPr>
          <p:cNvSpPr>
            <a:spLocks noGrp="1"/>
          </p:cNvSpPr>
          <p:nvPr>
            <p:ph type="title"/>
          </p:nvPr>
        </p:nvSpPr>
        <p:spPr/>
        <p:txBody>
          <a:bodyPr/>
          <a:lstStyle/>
          <a:p>
            <a:r>
              <a:rPr lang="en-US" dirty="0"/>
              <a:t>Welcome Page</a:t>
            </a:r>
            <a:endParaRPr lang="en-IN" dirty="0"/>
          </a:p>
        </p:txBody>
      </p:sp>
      <p:pic>
        <p:nvPicPr>
          <p:cNvPr id="5" name="Content Placeholder 4">
            <a:extLst>
              <a:ext uri="{FF2B5EF4-FFF2-40B4-BE49-F238E27FC236}">
                <a16:creationId xmlns:a16="http://schemas.microsoft.com/office/drawing/2014/main" id="{D63DE456-8742-4244-A3C8-DE10D7A8A34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3068960"/>
            <a:ext cx="6696744" cy="3510719"/>
          </a:xfrm>
        </p:spPr>
      </p:pic>
      <p:sp>
        <p:nvSpPr>
          <p:cNvPr id="7" name="TextBox 6">
            <a:extLst>
              <a:ext uri="{FF2B5EF4-FFF2-40B4-BE49-F238E27FC236}">
                <a16:creationId xmlns:a16="http://schemas.microsoft.com/office/drawing/2014/main" id="{F78782E2-A0F2-4598-B0E7-47A98319DB32}"/>
              </a:ext>
            </a:extLst>
          </p:cNvPr>
          <p:cNvSpPr txBox="1"/>
          <p:nvPr/>
        </p:nvSpPr>
        <p:spPr>
          <a:xfrm>
            <a:off x="878293" y="2061219"/>
            <a:ext cx="7056784" cy="923330"/>
          </a:xfrm>
          <a:prstGeom prst="rect">
            <a:avLst/>
          </a:prstGeom>
          <a:noFill/>
        </p:spPr>
        <p:txBody>
          <a:bodyPr wrap="square" rtlCol="0">
            <a:spAutoFit/>
          </a:bodyPr>
          <a:lstStyle/>
          <a:p>
            <a:r>
              <a:rPr lang="en-US" dirty="0"/>
              <a:t>The first window that opens when user click the application.</a:t>
            </a:r>
          </a:p>
          <a:p>
            <a:r>
              <a:rPr lang="en-US" dirty="0"/>
              <a:t>The user is provided with 2 options whether to continue or exit the application.</a:t>
            </a:r>
            <a:endParaRPr lang="en-IN" dirty="0"/>
          </a:p>
        </p:txBody>
      </p:sp>
    </p:spTree>
    <p:extLst>
      <p:ext uri="{BB962C8B-B14F-4D97-AF65-F5344CB8AC3E}">
        <p14:creationId xmlns:p14="http://schemas.microsoft.com/office/powerpoint/2010/main" val="176899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u="sng" dirty="0"/>
              <a:t>GUI of Freelance Payroll System</a:t>
            </a:r>
            <a:r>
              <a:rPr lang="en-US" dirty="0"/>
              <a:t>-</a:t>
            </a:r>
            <a:endParaRPr lang="en-IN" dirty="0"/>
          </a:p>
        </p:txBody>
      </p:sp>
      <p:sp>
        <p:nvSpPr>
          <p:cNvPr id="6" name="Content Placeholder 1"/>
          <p:cNvSpPr txBox="1">
            <a:spLocks/>
          </p:cNvSpPr>
          <p:nvPr/>
        </p:nvSpPr>
        <p:spPr>
          <a:xfrm>
            <a:off x="14401" y="1700808"/>
            <a:ext cx="4572000" cy="5257802"/>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The user  has  to enter all the required data’s such as the name of the user , address , contact information , company/ employer’s name , times worked (in hours ) , hourly wage </a:t>
            </a:r>
            <a:r>
              <a:rPr lang="en-US" dirty="0" err="1"/>
              <a:t>etc</a:t>
            </a:r>
            <a:endParaRPr lang="en-IN" dirty="0"/>
          </a:p>
        </p:txBody>
      </p:sp>
      <p:pic>
        <p:nvPicPr>
          <p:cNvPr id="9219" name="Picture 3" descr="C:\Users\Amico\Downloads\IMG-20210925-WA0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284984"/>
            <a:ext cx="4680520" cy="280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99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Weekly salary</a:t>
            </a:r>
            <a:endParaRPr lang="en-IN" dirty="0"/>
          </a:p>
        </p:txBody>
      </p:sp>
      <p:sp>
        <p:nvSpPr>
          <p:cNvPr id="3" name="Content Placeholder 4"/>
          <p:cNvSpPr txBox="1">
            <a:spLocks/>
          </p:cNvSpPr>
          <p:nvPr/>
        </p:nvSpPr>
        <p:spPr>
          <a:xfrm>
            <a:off x="-108520" y="1600198"/>
            <a:ext cx="4572000" cy="5257802"/>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After clicking this button the system calculates and shows the  </a:t>
            </a:r>
            <a:r>
              <a:rPr lang="en-US" dirty="0" err="1"/>
              <a:t>tax,gross</a:t>
            </a:r>
            <a:r>
              <a:rPr lang="en-US" dirty="0"/>
              <a:t> salary and  net salary and overtime bonus </a:t>
            </a:r>
            <a:endParaRPr lang="en-IN" dirty="0"/>
          </a:p>
        </p:txBody>
      </p:sp>
      <p:pic>
        <p:nvPicPr>
          <p:cNvPr id="10242" name="Picture 2" descr="C:\Users\Amico\Downloads\IMG-20210925-WA0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501008"/>
            <a:ext cx="5580112" cy="303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4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Reset</a:t>
            </a:r>
            <a:endParaRPr lang="en-IN" dirty="0"/>
          </a:p>
        </p:txBody>
      </p:sp>
      <p:sp>
        <p:nvSpPr>
          <p:cNvPr id="3" name="Content Placeholder 6"/>
          <p:cNvSpPr txBox="1">
            <a:spLocks/>
          </p:cNvSpPr>
          <p:nvPr/>
        </p:nvSpPr>
        <p:spPr>
          <a:xfrm>
            <a:off x="0" y="1700808"/>
            <a:ext cx="4572000" cy="5257802"/>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After clicking this button clear the all entries previously made  in this application and allows the user to calculate weekly salary  for the freelance job.</a:t>
            </a:r>
            <a:endParaRPr lang="en-IN" dirty="0"/>
          </a:p>
          <a:p>
            <a:endParaRPr lang="en-IN" dirty="0"/>
          </a:p>
        </p:txBody>
      </p:sp>
      <p:pic>
        <p:nvPicPr>
          <p:cNvPr id="4" name="Picture 2" descr="C:\Users\Amico\Downloads\IMG-20210925-WA0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3645024"/>
            <a:ext cx="4809391"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3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View </a:t>
            </a:r>
            <a:r>
              <a:rPr lang="en-US" b="1" u="sng" dirty="0" err="1"/>
              <a:t>payslip</a:t>
            </a:r>
            <a:endParaRPr lang="en-IN" dirty="0"/>
          </a:p>
        </p:txBody>
      </p:sp>
      <p:sp>
        <p:nvSpPr>
          <p:cNvPr id="3" name="Content Placeholder 7"/>
          <p:cNvSpPr txBox="1">
            <a:spLocks/>
          </p:cNvSpPr>
          <p:nvPr/>
        </p:nvSpPr>
        <p:spPr>
          <a:xfrm>
            <a:off x="179512" y="1772816"/>
            <a:ext cx="4572000" cy="5257802"/>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After clicking this button it will shows the payment slip in the text box and allows the freelancer to get invoice and keep track of his/her payments.</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400" y="1628800"/>
            <a:ext cx="318897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Exit system</a:t>
            </a:r>
            <a:endParaRPr lang="en-IN" dirty="0"/>
          </a:p>
        </p:txBody>
      </p:sp>
      <p:sp>
        <p:nvSpPr>
          <p:cNvPr id="3" name="Content Placeholder 8"/>
          <p:cNvSpPr txBox="1">
            <a:spLocks/>
          </p:cNvSpPr>
          <p:nvPr/>
        </p:nvSpPr>
        <p:spPr>
          <a:xfrm>
            <a:off x="144016" y="1772816"/>
            <a:ext cx="4572000" cy="5257802"/>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After clicking this button it will shows one window ask yes or no to exit this application and automatically clears out the previous entries , the user has to start with new entries when he opens the application next time.</a:t>
            </a:r>
            <a:endParaRPr lang="en-IN" dirty="0"/>
          </a:p>
          <a:p>
            <a:endParaRPr lang="en-IN" dirty="0"/>
          </a:p>
        </p:txBody>
      </p:sp>
      <p:pic>
        <p:nvPicPr>
          <p:cNvPr id="12290" name="Picture 2" descr="C:\Users\Amico\Downloads\IMG-20210925-WA00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356992"/>
            <a:ext cx="4644008" cy="254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5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FUTURE SCOPE</a:t>
            </a:r>
            <a:endParaRPr lang="en-IN" dirty="0"/>
          </a:p>
        </p:txBody>
      </p:sp>
      <p:sp>
        <p:nvSpPr>
          <p:cNvPr id="3" name="Content Placeholder 2"/>
          <p:cNvSpPr>
            <a:spLocks noGrp="1"/>
          </p:cNvSpPr>
          <p:nvPr>
            <p:ph idx="1"/>
          </p:nvPr>
        </p:nvSpPr>
        <p:spPr/>
        <p:txBody>
          <a:bodyPr/>
          <a:lstStyle/>
          <a:p>
            <a:pPr lvl="0"/>
            <a:r>
              <a:rPr lang="en-US" dirty="0"/>
              <a:t>Easy for Customers to calcite daily wages , hourly wages , weekly wages and monthly wages.</a:t>
            </a:r>
            <a:endParaRPr lang="en-IN" dirty="0"/>
          </a:p>
          <a:p>
            <a:pPr lvl="0"/>
            <a:r>
              <a:rPr lang="en-US" dirty="0"/>
              <a:t>Our System enables to maintain and protect databases of all Customers.</a:t>
            </a:r>
            <a:endParaRPr lang="en-IN" dirty="0"/>
          </a:p>
          <a:p>
            <a:pPr lvl="0"/>
            <a:r>
              <a:rPr lang="en-US" dirty="0"/>
              <a:t>Making Customer interactive application with authentic information.</a:t>
            </a:r>
            <a:endParaRPr lang="en-IN" dirty="0"/>
          </a:p>
          <a:p>
            <a:pPr lvl="0"/>
            <a:r>
              <a:rPr lang="en-US" dirty="0"/>
              <a:t>Reaching more &amp; more Customers.</a:t>
            </a:r>
            <a:endParaRPr lang="en-IN" dirty="0"/>
          </a:p>
          <a:p>
            <a:pPr lvl="0"/>
            <a:r>
              <a:rPr lang="en-US" dirty="0"/>
              <a:t>Reaching out to Freelance job portals </a:t>
            </a:r>
            <a:endParaRPr lang="en-IN" dirty="0"/>
          </a:p>
          <a:p>
            <a:pPr lvl="0"/>
            <a:r>
              <a:rPr lang="en-US" dirty="0"/>
              <a:t>Creating Customer Friendly Environment.</a:t>
            </a:r>
            <a:endParaRPr lang="en-IN" dirty="0"/>
          </a:p>
          <a:p>
            <a:endParaRPr lang="en-IN" dirty="0"/>
          </a:p>
        </p:txBody>
      </p:sp>
    </p:spTree>
    <p:extLst>
      <p:ext uri="{BB962C8B-B14F-4D97-AF65-F5344CB8AC3E}">
        <p14:creationId xmlns:p14="http://schemas.microsoft.com/office/powerpoint/2010/main" val="3000979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0"/>
              </a:spcAft>
            </a:pPr>
            <a:r>
              <a:rPr lang="en-IN" sz="2000" dirty="0">
                <a:latin typeface="Times New Roman"/>
                <a:ea typeface="Calibri"/>
                <a:cs typeface="Times New Roman"/>
              </a:rPr>
              <a:t> </a:t>
            </a:r>
            <a:br>
              <a:rPr lang="en-IN" sz="2000" dirty="0">
                <a:latin typeface="Calibri"/>
                <a:ea typeface="Calibri"/>
                <a:cs typeface="Times New Roman"/>
              </a:rPr>
            </a:br>
            <a:r>
              <a:rPr lang="en-US" sz="3600" b="1" u="sng" dirty="0">
                <a:latin typeface="Times New Roman"/>
                <a:ea typeface="Calibri"/>
                <a:cs typeface="Times New Roman"/>
              </a:rPr>
              <a:t>CONCLUSION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This project is built for different types of freelancer’s as the work and pay rate varies from person to person and  it is user friendly. By adapting this system one can handle all freelancer’s details in a sequential manner and effectively. All the details including , Salary details, Work hours, Tasks has been stored  in database successfully. Data of the employees is also secured and even if they want an employee’s detail they can get it as fast as possible. It also helps to erase all human errors occurred during manual approach. It can give a quick calculations about all payroll  management. This application can update salary records and all the problems related to salary, employee attendance, overtime work, leave, etc. Therefore, this application will help to automate data of that freelancer.</a:t>
            </a:r>
          </a:p>
          <a:p>
            <a:endParaRPr lang="en-IN" dirty="0"/>
          </a:p>
        </p:txBody>
      </p:sp>
    </p:spTree>
    <p:extLst>
      <p:ext uri="{BB962C8B-B14F-4D97-AF65-F5344CB8AC3E}">
        <p14:creationId xmlns:p14="http://schemas.microsoft.com/office/powerpoint/2010/main" val="334381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REFERENCES</a:t>
            </a:r>
            <a:endParaRPr lang="en-IN"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3912" y="1844824"/>
            <a:ext cx="8191361"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25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t>INTRODUCTION</a:t>
            </a:r>
            <a:endParaRPr lang="en-IN" sz="3600" dirty="0"/>
          </a:p>
        </p:txBody>
      </p:sp>
      <p:pic>
        <p:nvPicPr>
          <p:cNvPr id="307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204864"/>
            <a:ext cx="820911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41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solidFill>
                  <a:srgbClr val="202122"/>
                </a:solidFill>
                <a:latin typeface="Times New Roman"/>
                <a:ea typeface="Calibri"/>
              </a:rPr>
              <a:t>Problem Solution</a:t>
            </a:r>
            <a:endParaRPr lang="en-IN" dirty="0"/>
          </a:p>
        </p:txBody>
      </p:sp>
      <p:sp>
        <p:nvSpPr>
          <p:cNvPr id="3" name="Content Placeholder 2"/>
          <p:cNvSpPr>
            <a:spLocks noGrp="1"/>
          </p:cNvSpPr>
          <p:nvPr>
            <p:ph sz="half" idx="1"/>
          </p:nvPr>
        </p:nvSpPr>
        <p:spPr/>
        <p:txBody>
          <a:bodyPr>
            <a:normAutofit fontScale="55000" lnSpcReduction="20000"/>
          </a:bodyPr>
          <a:lstStyle/>
          <a:p>
            <a:r>
              <a:rPr lang="en-US" b="1" u="sng" dirty="0"/>
              <a:t>PROPOSED SYSTEM </a:t>
            </a:r>
            <a:endParaRPr lang="en-IN" dirty="0"/>
          </a:p>
          <a:p>
            <a:r>
              <a:rPr lang="en-IN" dirty="0"/>
              <a:t>The proposed system is designed to eliminate all the drawbacks of the existing system. The system  shall be responsible for maintaining the record &amp; calculate the wage of the freelancer  and invoices of the freelancer and  bill your customers and clients as soon as the product or service is delivered or when pre-arranged milestones are reached.   </a:t>
            </a:r>
          </a:p>
          <a:p>
            <a:pPr lvl="0"/>
            <a:r>
              <a:rPr lang="en-IN" dirty="0"/>
              <a:t>This application is helpful for calculating freelancer’s weekly salary payments with an overtime bonus.</a:t>
            </a:r>
          </a:p>
          <a:p>
            <a:pPr lvl="0"/>
            <a:r>
              <a:rPr lang="en-IN" dirty="0"/>
              <a:t>Generating payment slip which includes tax.</a:t>
            </a:r>
          </a:p>
          <a:p>
            <a:pPr lvl="0"/>
            <a:r>
              <a:rPr lang="en-IN" dirty="0"/>
              <a:t>It is very helpful for both the user and the employer to calculate the salaries easily and keep records.</a:t>
            </a:r>
          </a:p>
          <a:p>
            <a:endParaRPr lang="en-IN" dirty="0"/>
          </a:p>
        </p:txBody>
      </p:sp>
      <p:sp>
        <p:nvSpPr>
          <p:cNvPr id="4" name="Content Placeholder 3"/>
          <p:cNvSpPr>
            <a:spLocks noGrp="1"/>
          </p:cNvSpPr>
          <p:nvPr>
            <p:ph sz="half" idx="2"/>
          </p:nvPr>
        </p:nvSpPr>
        <p:spPr/>
        <p:txBody>
          <a:bodyPr>
            <a:normAutofit fontScale="55000" lnSpcReduction="20000"/>
          </a:bodyPr>
          <a:lstStyle/>
          <a:p>
            <a:r>
              <a:rPr lang="en-IN" b="1" u="sng" dirty="0"/>
              <a:t>Advantages</a:t>
            </a:r>
            <a:r>
              <a:rPr lang="en-IN" u="sng" dirty="0"/>
              <a:t> </a:t>
            </a:r>
            <a:endParaRPr lang="en-IN" dirty="0"/>
          </a:p>
          <a:p>
            <a:r>
              <a:rPr lang="en-IN" dirty="0">
                <a:sym typeface="Symbol"/>
              </a:rPr>
              <a:t></a:t>
            </a:r>
            <a:r>
              <a:rPr lang="en-IN" dirty="0"/>
              <a:t> It is cost effective as the user control the web application himself and does not go for professional service.</a:t>
            </a:r>
          </a:p>
          <a:p>
            <a:r>
              <a:rPr lang="en-IN" dirty="0"/>
              <a:t> </a:t>
            </a:r>
            <a:r>
              <a:rPr lang="en-IN" dirty="0">
                <a:sym typeface="Symbol"/>
              </a:rPr>
              <a:t></a:t>
            </a:r>
            <a:r>
              <a:rPr lang="en-IN" dirty="0"/>
              <a:t> It saves time as it speeds up every aspect of the freelancer database management and payroll process with a range of automated features. </a:t>
            </a:r>
          </a:p>
          <a:p>
            <a:r>
              <a:rPr lang="en-IN" dirty="0">
                <a:sym typeface="Symbol"/>
              </a:rPr>
              <a:t></a:t>
            </a:r>
            <a:r>
              <a:rPr lang="en-IN" dirty="0"/>
              <a:t> It is secure as the freelancer’s database and the payroll process is managed by the admin in house rather than sending private information to a third party.</a:t>
            </a:r>
          </a:p>
          <a:p>
            <a:r>
              <a:rPr lang="en-IN" dirty="0"/>
              <a:t> </a:t>
            </a:r>
            <a:r>
              <a:rPr lang="en-IN" dirty="0">
                <a:sym typeface="Symbol"/>
              </a:rPr>
              <a:t></a:t>
            </a:r>
            <a:r>
              <a:rPr lang="en-IN" dirty="0"/>
              <a:t> Validating procedures and checks restrict user from making mistakes. </a:t>
            </a:r>
          </a:p>
          <a:p>
            <a:r>
              <a:rPr lang="en-IN" dirty="0">
                <a:sym typeface="Symbol"/>
              </a:rPr>
              <a:t></a:t>
            </a:r>
            <a:r>
              <a:rPr lang="en-IN" dirty="0"/>
              <a:t> The software is easy to use and is user friendly so no expertise is required. </a:t>
            </a:r>
          </a:p>
          <a:p>
            <a:r>
              <a:rPr lang="en-IN" dirty="0">
                <a:sym typeface="Symbol"/>
              </a:rPr>
              <a:t></a:t>
            </a:r>
            <a:r>
              <a:rPr lang="en-IN" dirty="0"/>
              <a:t> The calculations are automated so no chance of error</a:t>
            </a:r>
          </a:p>
          <a:p>
            <a:endParaRPr lang="en-IN" dirty="0"/>
          </a:p>
        </p:txBody>
      </p:sp>
    </p:spTree>
    <p:extLst>
      <p:ext uri="{BB962C8B-B14F-4D97-AF65-F5344CB8AC3E}">
        <p14:creationId xmlns:p14="http://schemas.microsoft.com/office/powerpoint/2010/main" val="182324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188" y="739775"/>
            <a:ext cx="6650037" cy="537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65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Model–view–controller (MVC)</a:t>
            </a:r>
          </a:p>
        </p:txBody>
      </p:sp>
      <p:sp>
        <p:nvSpPr>
          <p:cNvPr id="3" name="Rectangle 2"/>
          <p:cNvSpPr/>
          <p:nvPr/>
        </p:nvSpPr>
        <p:spPr>
          <a:xfrm>
            <a:off x="236712" y="1772816"/>
            <a:ext cx="8928992" cy="4616648"/>
          </a:xfrm>
          <a:prstGeom prst="rect">
            <a:avLst/>
          </a:prstGeom>
        </p:spPr>
        <p:txBody>
          <a:bodyPr wrap="square">
            <a:spAutoFit/>
          </a:bodyPr>
          <a:lstStyle/>
          <a:p>
            <a:r>
              <a:rPr lang="en-IN" sz="1400" dirty="0"/>
              <a:t>Model–view–controller (usually known as MVC) is a software design pattern[1] commonly used for developing user interfaces that divide the related program logic into three interconnected elements. This is done to separate internal representations of information from the ways information is presented to and accepted from the user.  A Model View Controller pattern is made up of the following three parts :</a:t>
            </a:r>
          </a:p>
          <a:p>
            <a:r>
              <a:rPr lang="en-IN" sz="1400" b="1" u="sng" dirty="0"/>
              <a:t>Model</a:t>
            </a:r>
            <a:endParaRPr lang="en-IN" sz="1400" dirty="0"/>
          </a:p>
          <a:p>
            <a:r>
              <a:rPr lang="en-IN" sz="1400" dirty="0"/>
              <a:t>The central component of the pattern. It is the application's dynamic data structure, independent of the user interface.[5] It directly manages the data, logic and rules of the application.</a:t>
            </a:r>
          </a:p>
          <a:p>
            <a:r>
              <a:rPr lang="en-IN" sz="1400" b="1" u="sng" dirty="0"/>
              <a:t>View</a:t>
            </a:r>
            <a:endParaRPr lang="en-IN" sz="1400" dirty="0"/>
          </a:p>
          <a:p>
            <a:r>
              <a:rPr lang="en-IN" sz="1400" dirty="0"/>
              <a:t>Any representation of information such as a chart, diagram or table. Multiple views of the same information are possible, such as a bar chart for management and a tabular view for accountants.</a:t>
            </a:r>
          </a:p>
          <a:p>
            <a:r>
              <a:rPr lang="en-IN" sz="1400" b="1" u="sng" dirty="0"/>
              <a:t>Controller</a:t>
            </a:r>
            <a:endParaRPr lang="en-IN" sz="1400" dirty="0"/>
          </a:p>
          <a:p>
            <a:r>
              <a:rPr lang="en-IN" sz="1400" dirty="0"/>
              <a:t>Accepts input and converts it to commands for the model or view.[6]</a:t>
            </a:r>
          </a:p>
          <a:p>
            <a:r>
              <a:rPr lang="en-IN" sz="1400" dirty="0"/>
              <a:t>In addition to dividing the application into these components, the model–view–controller design defines the interactions between them..</a:t>
            </a:r>
          </a:p>
          <a:p>
            <a:r>
              <a:rPr lang="en-IN" sz="1400" dirty="0"/>
              <a:t> </a:t>
            </a:r>
          </a:p>
          <a:p>
            <a:r>
              <a:rPr lang="en-IN" sz="1400" dirty="0"/>
              <a:t>The model is responsible for managing the data of the application. It receives user input from the controller.</a:t>
            </a:r>
          </a:p>
          <a:p>
            <a:r>
              <a:rPr lang="en-IN" sz="1400" dirty="0"/>
              <a:t>The view renders presentation of the model in a particular format.</a:t>
            </a:r>
          </a:p>
          <a:p>
            <a:r>
              <a:rPr lang="en-IN" sz="1400" dirty="0"/>
              <a:t>The controller responds to the user input and performs interactions on the data model objects. The controller receives the input, optionally validates it and then passes the input to the model.</a:t>
            </a:r>
          </a:p>
        </p:txBody>
      </p:sp>
    </p:spTree>
    <p:extLst>
      <p:ext uri="{BB962C8B-B14F-4D97-AF65-F5344CB8AC3E}">
        <p14:creationId xmlns:p14="http://schemas.microsoft.com/office/powerpoint/2010/main" val="414127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39202" y="1106805"/>
            <a:ext cx="6665595" cy="4644390"/>
          </a:xfrm>
          <a:prstGeom prst="rect">
            <a:avLst/>
          </a:prstGeom>
          <a:noFill/>
          <a:ln>
            <a:noFill/>
          </a:ln>
        </p:spPr>
      </p:pic>
    </p:spTree>
    <p:extLst>
      <p:ext uri="{BB962C8B-B14F-4D97-AF65-F5344CB8AC3E}">
        <p14:creationId xmlns:p14="http://schemas.microsoft.com/office/powerpoint/2010/main" val="144567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379220" y="2195195"/>
            <a:ext cx="1097280" cy="31242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a:solidFill>
                  <a:srgbClr val="000000"/>
                </a:solidFill>
                <a:effectLst/>
                <a:ea typeface="Calibri"/>
              </a:rPr>
              <a:t>Freelancer</a:t>
            </a:r>
            <a:endParaRPr lang="en-IN" sz="1100">
              <a:solidFill>
                <a:srgbClr val="000000"/>
              </a:solidFill>
              <a:effectLst/>
              <a:ea typeface="Calibri"/>
            </a:endParaRPr>
          </a:p>
        </p:txBody>
      </p:sp>
      <p:cxnSp>
        <p:nvCxnSpPr>
          <p:cNvPr id="3" name="Straight Connector 2"/>
          <p:cNvCxnSpPr/>
          <p:nvPr/>
        </p:nvCxnSpPr>
        <p:spPr>
          <a:xfrm flipH="1" flipV="1">
            <a:off x="883920" y="1791335"/>
            <a:ext cx="830580" cy="396240"/>
          </a:xfrm>
          <a:prstGeom prst="line">
            <a:avLst/>
          </a:prstGeom>
        </p:spPr>
        <p:style>
          <a:lnRef idx="1">
            <a:schemeClr val="dk1"/>
          </a:lnRef>
          <a:fillRef idx="0">
            <a:schemeClr val="dk1"/>
          </a:fillRef>
          <a:effectRef idx="0">
            <a:schemeClr val="dk1"/>
          </a:effectRef>
          <a:fontRef idx="minor">
            <a:schemeClr val="tx1"/>
          </a:fontRef>
        </p:style>
      </p:cxnSp>
      <p:sp>
        <p:nvSpPr>
          <p:cNvPr id="4" name="Oval 3"/>
          <p:cNvSpPr/>
          <p:nvPr/>
        </p:nvSpPr>
        <p:spPr>
          <a:xfrm>
            <a:off x="396240" y="1386840"/>
            <a:ext cx="1173480" cy="4038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Full Name</a:t>
            </a:r>
            <a:endParaRPr lang="en-IN" sz="1100">
              <a:solidFill>
                <a:srgbClr val="000000"/>
              </a:solidFill>
              <a:effectLst/>
              <a:ea typeface="Calibri"/>
            </a:endParaRPr>
          </a:p>
        </p:txBody>
      </p:sp>
      <p:sp>
        <p:nvSpPr>
          <p:cNvPr id="5" name="Oval 4"/>
          <p:cNvSpPr/>
          <p:nvPr/>
        </p:nvSpPr>
        <p:spPr>
          <a:xfrm>
            <a:off x="451485" y="2903220"/>
            <a:ext cx="1303020" cy="4038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Address</a:t>
            </a:r>
            <a:endParaRPr lang="en-IN" sz="1100">
              <a:solidFill>
                <a:srgbClr val="000000"/>
              </a:solidFill>
              <a:effectLst/>
              <a:ea typeface="Calibri"/>
            </a:endParaRPr>
          </a:p>
        </p:txBody>
      </p:sp>
      <p:cxnSp>
        <p:nvCxnSpPr>
          <p:cNvPr id="6" name="Straight Connector 5"/>
          <p:cNvCxnSpPr/>
          <p:nvPr/>
        </p:nvCxnSpPr>
        <p:spPr>
          <a:xfrm flipV="1">
            <a:off x="1219200" y="2522220"/>
            <a:ext cx="662940" cy="381000"/>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1889760" y="1440180"/>
            <a:ext cx="1287780" cy="3429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Company</a:t>
            </a:r>
            <a:endParaRPr lang="en-IN" sz="1100">
              <a:solidFill>
                <a:srgbClr val="000000"/>
              </a:solidFill>
              <a:effectLst/>
              <a:ea typeface="Calibri"/>
            </a:endParaRPr>
          </a:p>
        </p:txBody>
      </p:sp>
      <p:cxnSp>
        <p:nvCxnSpPr>
          <p:cNvPr id="8" name="Straight Connector 7"/>
          <p:cNvCxnSpPr/>
          <p:nvPr/>
        </p:nvCxnSpPr>
        <p:spPr>
          <a:xfrm>
            <a:off x="1874520" y="2514600"/>
            <a:ext cx="548640" cy="457200"/>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1897380" y="3002280"/>
            <a:ext cx="1043940" cy="3733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Number</a:t>
            </a:r>
            <a:endParaRPr lang="en-IN" sz="1100">
              <a:solidFill>
                <a:srgbClr val="000000"/>
              </a:solidFill>
              <a:effectLst/>
              <a:ea typeface="Calibri"/>
            </a:endParaRPr>
          </a:p>
        </p:txBody>
      </p:sp>
      <p:cxnSp>
        <p:nvCxnSpPr>
          <p:cNvPr id="10" name="Straight Connector 9"/>
          <p:cNvCxnSpPr/>
          <p:nvPr/>
        </p:nvCxnSpPr>
        <p:spPr>
          <a:xfrm flipH="1">
            <a:off x="1760220" y="2514600"/>
            <a:ext cx="137160" cy="92964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922020" y="3459480"/>
            <a:ext cx="1706880" cy="4114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Hours worked</a:t>
            </a:r>
            <a:endParaRPr lang="en-IN" sz="1100">
              <a:solidFill>
                <a:srgbClr val="000000"/>
              </a:solidFill>
              <a:effectLst/>
              <a:ea typeface="Calibri"/>
            </a:endParaRPr>
          </a:p>
        </p:txBody>
      </p:sp>
      <p:cxnSp>
        <p:nvCxnSpPr>
          <p:cNvPr id="12" name="Straight Connector 11"/>
          <p:cNvCxnSpPr/>
          <p:nvPr/>
        </p:nvCxnSpPr>
        <p:spPr>
          <a:xfrm flipH="1">
            <a:off x="1706880" y="1767840"/>
            <a:ext cx="807720" cy="44958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484120" y="2369820"/>
            <a:ext cx="883920" cy="7620"/>
          </a:xfrm>
          <a:prstGeom prst="line">
            <a:avLst/>
          </a:prstGeom>
        </p:spPr>
        <p:style>
          <a:lnRef idx="1">
            <a:schemeClr val="dk1"/>
          </a:lnRef>
          <a:fillRef idx="0">
            <a:schemeClr val="dk1"/>
          </a:fillRef>
          <a:effectRef idx="0">
            <a:schemeClr val="dk1"/>
          </a:effectRef>
          <a:fontRef idx="minor">
            <a:schemeClr val="tx1"/>
          </a:fontRef>
        </p:style>
      </p:cxnSp>
      <p:sp>
        <p:nvSpPr>
          <p:cNvPr id="14" name="Diamond 13"/>
          <p:cNvSpPr/>
          <p:nvPr/>
        </p:nvSpPr>
        <p:spPr>
          <a:xfrm>
            <a:off x="3379470" y="2091690"/>
            <a:ext cx="1581150" cy="56007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Receives</a:t>
            </a:r>
            <a:endParaRPr lang="en-IN" sz="1100">
              <a:solidFill>
                <a:srgbClr val="000000"/>
              </a:solidFill>
              <a:effectLst/>
              <a:ea typeface="Calibri"/>
            </a:endParaRPr>
          </a:p>
        </p:txBody>
      </p:sp>
      <p:cxnSp>
        <p:nvCxnSpPr>
          <p:cNvPr id="15" name="Straight Connector 14"/>
          <p:cNvCxnSpPr/>
          <p:nvPr/>
        </p:nvCxnSpPr>
        <p:spPr>
          <a:xfrm>
            <a:off x="4937760" y="2369820"/>
            <a:ext cx="81534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5699760" y="2225040"/>
            <a:ext cx="1173480" cy="327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Weekly pay</a:t>
            </a:r>
            <a:endParaRPr lang="en-IN" sz="1100">
              <a:solidFill>
                <a:srgbClr val="000000"/>
              </a:solidFill>
              <a:effectLst/>
              <a:ea typeface="Calibri"/>
            </a:endParaRPr>
          </a:p>
        </p:txBody>
      </p:sp>
      <p:cxnSp>
        <p:nvCxnSpPr>
          <p:cNvPr id="17" name="Straight Connector 16"/>
          <p:cNvCxnSpPr/>
          <p:nvPr/>
        </p:nvCxnSpPr>
        <p:spPr>
          <a:xfrm flipV="1">
            <a:off x="1729740" y="1394460"/>
            <a:ext cx="0" cy="792480"/>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830580" y="975360"/>
            <a:ext cx="1783080" cy="419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Hours Rate</a:t>
            </a:r>
            <a:endParaRPr lang="en-IN" sz="1100">
              <a:solidFill>
                <a:srgbClr val="000000"/>
              </a:solidFill>
              <a:effectLst/>
              <a:ea typeface="Calibri"/>
            </a:endParaRPr>
          </a:p>
        </p:txBody>
      </p:sp>
      <p:cxnSp>
        <p:nvCxnSpPr>
          <p:cNvPr id="19" name="Straight Connector 18"/>
          <p:cNvCxnSpPr/>
          <p:nvPr/>
        </p:nvCxnSpPr>
        <p:spPr>
          <a:xfrm flipH="1" flipV="1">
            <a:off x="5669280" y="1965960"/>
            <a:ext cx="609600" cy="274320"/>
          </a:xfrm>
          <a:prstGeom prst="line">
            <a:avLst/>
          </a:prstGeom>
        </p:spPr>
        <p:style>
          <a:lnRef idx="1">
            <a:schemeClr val="dk1"/>
          </a:lnRef>
          <a:fillRef idx="0">
            <a:schemeClr val="dk1"/>
          </a:fillRef>
          <a:effectRef idx="0">
            <a:schemeClr val="dk1"/>
          </a:effectRef>
          <a:fontRef idx="minor">
            <a:schemeClr val="tx1"/>
          </a:fontRef>
        </p:style>
      </p:cxnSp>
      <p:sp>
        <p:nvSpPr>
          <p:cNvPr id="20" name="Oval 19"/>
          <p:cNvSpPr/>
          <p:nvPr/>
        </p:nvSpPr>
        <p:spPr>
          <a:xfrm>
            <a:off x="4964430" y="1539240"/>
            <a:ext cx="1402080" cy="4343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Gross Pay</a:t>
            </a:r>
            <a:endParaRPr lang="en-IN" sz="1100">
              <a:solidFill>
                <a:srgbClr val="000000"/>
              </a:solidFill>
              <a:effectLst/>
              <a:ea typeface="Calibri"/>
            </a:endParaRPr>
          </a:p>
        </p:txBody>
      </p:sp>
      <p:cxnSp>
        <p:nvCxnSpPr>
          <p:cNvPr id="21" name="Straight Connector 20"/>
          <p:cNvCxnSpPr/>
          <p:nvPr/>
        </p:nvCxnSpPr>
        <p:spPr>
          <a:xfrm flipV="1">
            <a:off x="6278880" y="1897380"/>
            <a:ext cx="601980" cy="327660"/>
          </a:xfrm>
          <a:prstGeom prst="line">
            <a:avLst/>
          </a:prstGeom>
        </p:spPr>
        <p:style>
          <a:lnRef idx="1">
            <a:schemeClr val="dk1"/>
          </a:lnRef>
          <a:fillRef idx="0">
            <a:schemeClr val="dk1"/>
          </a:fillRef>
          <a:effectRef idx="0">
            <a:schemeClr val="dk1"/>
          </a:effectRef>
          <a:fontRef idx="minor">
            <a:schemeClr val="tx1"/>
          </a:fontRef>
        </p:style>
      </p:cxnSp>
      <p:sp>
        <p:nvSpPr>
          <p:cNvPr id="22" name="Oval 21"/>
          <p:cNvSpPr/>
          <p:nvPr/>
        </p:nvSpPr>
        <p:spPr>
          <a:xfrm>
            <a:off x="6477000" y="1447800"/>
            <a:ext cx="906780" cy="4419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Tax</a:t>
            </a:r>
            <a:endParaRPr lang="en-IN" sz="1100">
              <a:solidFill>
                <a:srgbClr val="000000"/>
              </a:solidFill>
              <a:effectLst/>
              <a:ea typeface="Calibri"/>
            </a:endParaRPr>
          </a:p>
        </p:txBody>
      </p:sp>
      <p:sp>
        <p:nvSpPr>
          <p:cNvPr id="23" name="Oval 22"/>
          <p:cNvSpPr/>
          <p:nvPr/>
        </p:nvSpPr>
        <p:spPr>
          <a:xfrm>
            <a:off x="4732020" y="2903220"/>
            <a:ext cx="1203960" cy="3962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Net Pay</a:t>
            </a:r>
            <a:endParaRPr lang="en-IN" sz="1100">
              <a:solidFill>
                <a:srgbClr val="000000"/>
              </a:solidFill>
              <a:effectLst/>
              <a:ea typeface="Calibri"/>
            </a:endParaRPr>
          </a:p>
        </p:txBody>
      </p:sp>
      <p:cxnSp>
        <p:nvCxnSpPr>
          <p:cNvPr id="24" name="Straight Connector 23"/>
          <p:cNvCxnSpPr/>
          <p:nvPr/>
        </p:nvCxnSpPr>
        <p:spPr>
          <a:xfrm flipV="1">
            <a:off x="5326380" y="2560320"/>
            <a:ext cx="906780" cy="358140"/>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6454140" y="2857500"/>
            <a:ext cx="1036320" cy="4114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Overtime</a:t>
            </a:r>
            <a:endParaRPr lang="en-IN" sz="1100">
              <a:solidFill>
                <a:srgbClr val="000000"/>
              </a:solidFill>
              <a:effectLst/>
              <a:ea typeface="Calibri"/>
            </a:endParaRPr>
          </a:p>
        </p:txBody>
      </p:sp>
      <p:cxnSp>
        <p:nvCxnSpPr>
          <p:cNvPr id="26" name="Straight Connector 25"/>
          <p:cNvCxnSpPr/>
          <p:nvPr/>
        </p:nvCxnSpPr>
        <p:spPr>
          <a:xfrm>
            <a:off x="6225540" y="2567940"/>
            <a:ext cx="777240" cy="29718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3474720" y="3977640"/>
            <a:ext cx="1516380" cy="3657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a:solidFill>
                  <a:srgbClr val="000000"/>
                </a:solidFill>
                <a:effectLst/>
                <a:ea typeface="Calibri"/>
              </a:rPr>
              <a:t>Pay Slip</a:t>
            </a:r>
            <a:endParaRPr lang="en-IN" sz="1100">
              <a:solidFill>
                <a:srgbClr val="000000"/>
              </a:solidFill>
              <a:effectLst/>
              <a:ea typeface="Calibri"/>
            </a:endParaRPr>
          </a:p>
        </p:txBody>
      </p:sp>
      <p:cxnSp>
        <p:nvCxnSpPr>
          <p:cNvPr id="28" name="Straight Connector 27"/>
          <p:cNvCxnSpPr/>
          <p:nvPr/>
        </p:nvCxnSpPr>
        <p:spPr>
          <a:xfrm>
            <a:off x="4175760" y="2659380"/>
            <a:ext cx="45720" cy="1318260"/>
          </a:xfrm>
          <a:prstGeom prst="line">
            <a:avLst/>
          </a:prstGeom>
        </p:spPr>
        <p:style>
          <a:lnRef idx="1">
            <a:schemeClr val="dk1"/>
          </a:lnRef>
          <a:fillRef idx="0">
            <a:schemeClr val="dk1"/>
          </a:fillRef>
          <a:effectRef idx="0">
            <a:schemeClr val="dk1"/>
          </a:effectRef>
          <a:fontRef idx="minor">
            <a:schemeClr val="tx1"/>
          </a:fontRef>
        </p:style>
      </p:cxnSp>
      <p:sp>
        <p:nvSpPr>
          <p:cNvPr id="29" name="Oval 28"/>
          <p:cNvSpPr/>
          <p:nvPr/>
        </p:nvSpPr>
        <p:spPr>
          <a:xfrm>
            <a:off x="5646420" y="4800600"/>
            <a:ext cx="1539240" cy="4114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Full Name</a:t>
            </a:r>
            <a:endParaRPr lang="en-IN" sz="1100">
              <a:solidFill>
                <a:srgbClr val="000000"/>
              </a:solidFill>
              <a:effectLst/>
              <a:ea typeface="Calibri"/>
            </a:endParaRPr>
          </a:p>
        </p:txBody>
      </p:sp>
      <p:sp>
        <p:nvSpPr>
          <p:cNvPr id="30" name="Oval 29"/>
          <p:cNvSpPr/>
          <p:nvPr/>
        </p:nvSpPr>
        <p:spPr>
          <a:xfrm>
            <a:off x="3497580" y="4892040"/>
            <a:ext cx="1645920" cy="419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Total Amount</a:t>
            </a:r>
            <a:endParaRPr lang="en-IN" sz="1100">
              <a:solidFill>
                <a:srgbClr val="000000"/>
              </a:solidFill>
              <a:effectLst/>
              <a:ea typeface="Calibri"/>
            </a:endParaRPr>
          </a:p>
        </p:txBody>
      </p:sp>
      <p:sp>
        <p:nvSpPr>
          <p:cNvPr id="31" name="Oval 30"/>
          <p:cNvSpPr/>
          <p:nvPr/>
        </p:nvSpPr>
        <p:spPr>
          <a:xfrm>
            <a:off x="1478280" y="4907280"/>
            <a:ext cx="1409700" cy="4419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solidFill>
                  <a:srgbClr val="000000"/>
                </a:solidFill>
                <a:effectLst/>
                <a:ea typeface="Calibri"/>
              </a:rPr>
              <a:t>Tax</a:t>
            </a:r>
            <a:endParaRPr lang="en-IN" sz="1100">
              <a:solidFill>
                <a:srgbClr val="000000"/>
              </a:solidFill>
              <a:effectLst/>
              <a:ea typeface="Calibri"/>
            </a:endParaRPr>
          </a:p>
        </p:txBody>
      </p:sp>
      <p:cxnSp>
        <p:nvCxnSpPr>
          <p:cNvPr id="32" name="Straight Connector 31"/>
          <p:cNvCxnSpPr/>
          <p:nvPr/>
        </p:nvCxnSpPr>
        <p:spPr>
          <a:xfrm flipV="1">
            <a:off x="2156460" y="4343400"/>
            <a:ext cx="2080260" cy="56388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229100" y="4343400"/>
            <a:ext cx="30480" cy="54102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229100" y="4351020"/>
            <a:ext cx="1569720" cy="548640"/>
          </a:xfrm>
          <a:prstGeom prst="line">
            <a:avLst/>
          </a:prstGeom>
        </p:spPr>
        <p:style>
          <a:lnRef idx="1">
            <a:schemeClr val="dk1"/>
          </a:lnRef>
          <a:fillRef idx="0">
            <a:schemeClr val="dk1"/>
          </a:fillRef>
          <a:effectRef idx="0">
            <a:schemeClr val="dk1"/>
          </a:effectRef>
          <a:fontRef idx="minor">
            <a:schemeClr val="tx1"/>
          </a:fontRef>
        </p:style>
      </p:cxnSp>
      <p:sp>
        <p:nvSpPr>
          <p:cNvPr id="35" name="Rectangle 34"/>
          <p:cNvSpPr>
            <a:spLocks noChangeArrowheads="1"/>
          </p:cNvSpPr>
          <p:nvPr/>
        </p:nvSpPr>
        <p:spPr bwMode="auto">
          <a:xfrm>
            <a:off x="3166327" y="116632"/>
            <a:ext cx="27238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a:ln>
                  <a:noFill/>
                </a:ln>
                <a:solidFill>
                  <a:schemeClr val="bg2">
                    <a:lumMod val="10000"/>
                  </a:schemeClr>
                </a:solidFill>
                <a:effectLst/>
                <a:latin typeface="Times New Roman" pitchFamily="18" charset="0"/>
                <a:ea typeface="Times New Roman" pitchFamily="18" charset="0"/>
                <a:cs typeface="Times New Roman" pitchFamily="18" charset="0"/>
              </a:rPr>
              <a:t>ER-Diagram</a:t>
            </a:r>
            <a:endParaRPr kumimoji="0" lang="en-US" sz="3600" b="0" i="0" u="none" strike="noStrike" cap="none" normalizeH="0" baseline="0" dirty="0">
              <a:ln>
                <a:noFill/>
              </a:ln>
              <a:solidFill>
                <a:schemeClr val="bg2">
                  <a:lumMod val="1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5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A"/>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25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ico\Desktop\akash project\Employee+Payroll+Record.jpg"/>
          <p:cNvPicPr/>
          <p:nvPr/>
        </p:nvPicPr>
        <p:blipFill>
          <a:blip r:embed="rId2">
            <a:extLst>
              <a:ext uri="{28A0092B-C50C-407E-A947-70E740481C1C}">
                <a14:useLocalDpi xmlns:a14="http://schemas.microsoft.com/office/drawing/2010/main" val="0"/>
              </a:ext>
            </a:extLst>
          </a:blip>
          <a:srcRect/>
          <a:stretch>
            <a:fillRect/>
          </a:stretch>
        </p:blipFill>
        <p:spPr bwMode="auto">
          <a:xfrm>
            <a:off x="1163637" y="875982"/>
            <a:ext cx="6816725" cy="5106035"/>
          </a:xfrm>
          <a:prstGeom prst="rect">
            <a:avLst/>
          </a:prstGeom>
          <a:noFill/>
          <a:ln>
            <a:noFill/>
          </a:ln>
        </p:spPr>
      </p:pic>
    </p:spTree>
    <p:extLst>
      <p:ext uri="{BB962C8B-B14F-4D97-AF65-F5344CB8AC3E}">
        <p14:creationId xmlns:p14="http://schemas.microsoft.com/office/powerpoint/2010/main" val="405329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0648"/>
            <a:ext cx="5132670" cy="6293380"/>
          </a:xfrm>
          <a:prstGeom prst="rect">
            <a:avLst/>
          </a:prstGeom>
          <a:noFill/>
          <a:ln>
            <a:noFill/>
          </a:ln>
        </p:spPr>
      </p:pic>
    </p:spTree>
    <p:extLst>
      <p:ext uri="{BB962C8B-B14F-4D97-AF65-F5344CB8AC3E}">
        <p14:creationId xmlns:p14="http://schemas.microsoft.com/office/powerpoint/2010/main" val="2680499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202</TotalTime>
  <Words>960</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Book Antiqua</vt:lpstr>
      <vt:lpstr>Calibri</vt:lpstr>
      <vt:lpstr>Century Gothic</vt:lpstr>
      <vt:lpstr>Times New Roman</vt:lpstr>
      <vt:lpstr>Apothecary</vt:lpstr>
      <vt:lpstr>FREELANCE PAYROLL            SYSTEM </vt:lpstr>
      <vt:lpstr>INTRODUCTION</vt:lpstr>
      <vt:lpstr>Problem Solution</vt:lpstr>
      <vt:lpstr>PowerPoint Presentation</vt:lpstr>
      <vt:lpstr>Model–view–controller (MVC)</vt:lpstr>
      <vt:lpstr>PowerPoint Presentation</vt:lpstr>
      <vt:lpstr>PowerPoint Presentation</vt:lpstr>
      <vt:lpstr>PowerPoint Presentation</vt:lpstr>
      <vt:lpstr>PowerPoint Presentation</vt:lpstr>
      <vt:lpstr>PowerPoint Presentation</vt:lpstr>
      <vt:lpstr>Welcome Page</vt:lpstr>
      <vt:lpstr>GUI of Freelance Payroll System-</vt:lpstr>
      <vt:lpstr>Weekly salary</vt:lpstr>
      <vt:lpstr>Reset</vt:lpstr>
      <vt:lpstr>View payslip</vt:lpstr>
      <vt:lpstr>Exit system</vt:lpstr>
      <vt:lpstr>FUTURE SCOPE</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FREELANCE PAYROLL            SYSTEM</dc:title>
  <dc:creator>Amico</dc:creator>
  <cp:lastModifiedBy>Radhika Chandran</cp:lastModifiedBy>
  <cp:revision>11</cp:revision>
  <dcterms:created xsi:type="dcterms:W3CDTF">2021-09-25T05:20:25Z</dcterms:created>
  <dcterms:modified xsi:type="dcterms:W3CDTF">2022-04-27T14:09:33Z</dcterms:modified>
</cp:coreProperties>
</file>