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22" r:id="rId2"/>
    <p:sldId id="778" r:id="rId3"/>
    <p:sldId id="781" r:id="rId4"/>
    <p:sldId id="736" r:id="rId5"/>
    <p:sldId id="737" r:id="rId6"/>
    <p:sldId id="739" r:id="rId7"/>
    <p:sldId id="723" r:id="rId8"/>
    <p:sldId id="771" r:id="rId9"/>
    <p:sldId id="772" r:id="rId10"/>
    <p:sldId id="726" r:id="rId11"/>
    <p:sldId id="727" r:id="rId12"/>
    <p:sldId id="728" r:id="rId13"/>
    <p:sldId id="729" r:id="rId14"/>
    <p:sldId id="730" r:id="rId15"/>
    <p:sldId id="731" r:id="rId16"/>
    <p:sldId id="732" r:id="rId17"/>
    <p:sldId id="733" r:id="rId18"/>
    <p:sldId id="756" r:id="rId19"/>
    <p:sldId id="724" r:id="rId20"/>
    <p:sldId id="725" r:id="rId21"/>
    <p:sldId id="763" r:id="rId22"/>
    <p:sldId id="755" r:id="rId23"/>
    <p:sldId id="767" r:id="rId24"/>
    <p:sldId id="740" r:id="rId25"/>
    <p:sldId id="741" r:id="rId26"/>
    <p:sldId id="768" r:id="rId27"/>
    <p:sldId id="734" r:id="rId28"/>
    <p:sldId id="752" r:id="rId29"/>
    <p:sldId id="742" r:id="rId30"/>
    <p:sldId id="787" r:id="rId31"/>
    <p:sldId id="757" r:id="rId32"/>
    <p:sldId id="770" r:id="rId33"/>
    <p:sldId id="773" r:id="rId34"/>
    <p:sldId id="774" r:id="rId35"/>
    <p:sldId id="754" r:id="rId36"/>
    <p:sldId id="758" r:id="rId37"/>
    <p:sldId id="759" r:id="rId38"/>
    <p:sldId id="785" r:id="rId39"/>
    <p:sldId id="775" r:id="rId40"/>
    <p:sldId id="776" r:id="rId41"/>
    <p:sldId id="777" r:id="rId42"/>
    <p:sldId id="744" r:id="rId43"/>
    <p:sldId id="745" r:id="rId44"/>
    <p:sldId id="746" r:id="rId45"/>
    <p:sldId id="747" r:id="rId46"/>
    <p:sldId id="748" r:id="rId47"/>
    <p:sldId id="749" r:id="rId48"/>
    <p:sldId id="779" r:id="rId49"/>
    <p:sldId id="750" r:id="rId50"/>
    <p:sldId id="760" r:id="rId51"/>
    <p:sldId id="761" r:id="rId52"/>
    <p:sldId id="762" r:id="rId53"/>
    <p:sldId id="784" r:id="rId54"/>
    <p:sldId id="780" r:id="rId55"/>
    <p:sldId id="78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pan Sau" initials="TS" lastIdx="1" clrIdx="0">
    <p:extLst>
      <p:ext uri="{19B8F6BF-5375-455C-9EA6-DF929625EA0E}">
        <p15:presenceInfo xmlns:p15="http://schemas.microsoft.com/office/powerpoint/2012/main" userId="Tapan Sa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160F2-5525-4E9E-8D3E-0DCDEDEFD4A1}" v="2" dt="2025-03-23T13:06:45.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71" d="100"/>
          <a:sy n="71" d="100"/>
        </p:scale>
        <p:origin x="4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3T13:06:42.41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25 0,'1369'0'0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1067-ACFF-4F1C-9843-45124CC49D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130053-D23C-461F-8AA0-39D1B9E0A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25DA13-5B7D-4A4E-BDB8-8C618005264D}"/>
              </a:ext>
            </a:extLst>
          </p:cNvPr>
          <p:cNvSpPr>
            <a:spLocks noGrp="1"/>
          </p:cNvSpPr>
          <p:nvPr>
            <p:ph type="dt" sz="half" idx="10"/>
          </p:nvPr>
        </p:nvSpPr>
        <p:spPr/>
        <p:txBody>
          <a:bodyPr/>
          <a:lstStyle/>
          <a:p>
            <a:fld id="{545BEE64-FE6E-4EA9-A4AC-F3ADFAC4A604}" type="datetimeFigureOut">
              <a:rPr lang="en-US" smtClean="0"/>
              <a:t>3/23/2025</a:t>
            </a:fld>
            <a:endParaRPr lang="en-US"/>
          </a:p>
        </p:txBody>
      </p:sp>
      <p:sp>
        <p:nvSpPr>
          <p:cNvPr id="5" name="Footer Placeholder 4">
            <a:extLst>
              <a:ext uri="{FF2B5EF4-FFF2-40B4-BE49-F238E27FC236}">
                <a16:creationId xmlns:a16="http://schemas.microsoft.com/office/drawing/2014/main" id="{DEF083A2-F661-439E-9176-91455CF3E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728E5-AF85-42B9-BDA2-CFD44943744A}"/>
              </a:ext>
            </a:extLst>
          </p:cNvPr>
          <p:cNvSpPr>
            <a:spLocks noGrp="1"/>
          </p:cNvSpPr>
          <p:nvPr>
            <p:ph type="sldNum" sz="quarter" idx="12"/>
          </p:nvPr>
        </p:nvSpPr>
        <p:spPr/>
        <p:txBody>
          <a:bodyPr/>
          <a:lstStyle/>
          <a:p>
            <a:fld id="{2DAD55B5-FD4D-40A5-9BDF-7D25E1AFFF04}" type="slidenum">
              <a:rPr lang="en-US" smtClean="0"/>
              <a:t>‹#›</a:t>
            </a:fld>
            <a:endParaRPr lang="en-US"/>
          </a:p>
        </p:txBody>
      </p:sp>
    </p:spTree>
    <p:extLst>
      <p:ext uri="{BB962C8B-B14F-4D97-AF65-F5344CB8AC3E}">
        <p14:creationId xmlns:p14="http://schemas.microsoft.com/office/powerpoint/2010/main" val="307206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4D2A-FCAC-4C3D-81B4-4B2588377B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55BE3B-6378-4DD8-8A1C-5C59F88AB3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9D6E5-F9D9-4C01-A890-077839D6D06D}"/>
              </a:ext>
            </a:extLst>
          </p:cNvPr>
          <p:cNvSpPr>
            <a:spLocks noGrp="1"/>
          </p:cNvSpPr>
          <p:nvPr>
            <p:ph type="dt" sz="half" idx="10"/>
          </p:nvPr>
        </p:nvSpPr>
        <p:spPr/>
        <p:txBody>
          <a:bodyPr/>
          <a:lstStyle/>
          <a:p>
            <a:fld id="{545BEE64-FE6E-4EA9-A4AC-F3ADFAC4A604}" type="datetimeFigureOut">
              <a:rPr lang="en-US" smtClean="0"/>
              <a:t>3/23/2025</a:t>
            </a:fld>
            <a:endParaRPr lang="en-US"/>
          </a:p>
        </p:txBody>
      </p:sp>
      <p:sp>
        <p:nvSpPr>
          <p:cNvPr id="5" name="Footer Placeholder 4">
            <a:extLst>
              <a:ext uri="{FF2B5EF4-FFF2-40B4-BE49-F238E27FC236}">
                <a16:creationId xmlns:a16="http://schemas.microsoft.com/office/drawing/2014/main" id="{6564E7E6-1407-48C9-891D-9193790C6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1DF24-3813-467C-806E-7E5325B9BE60}"/>
              </a:ext>
            </a:extLst>
          </p:cNvPr>
          <p:cNvSpPr>
            <a:spLocks noGrp="1"/>
          </p:cNvSpPr>
          <p:nvPr>
            <p:ph type="sldNum" sz="quarter" idx="12"/>
          </p:nvPr>
        </p:nvSpPr>
        <p:spPr/>
        <p:txBody>
          <a:bodyPr/>
          <a:lstStyle/>
          <a:p>
            <a:fld id="{2DAD55B5-FD4D-40A5-9BDF-7D25E1AFFF04}" type="slidenum">
              <a:rPr lang="en-US" smtClean="0"/>
              <a:t>‹#›</a:t>
            </a:fld>
            <a:endParaRPr lang="en-US"/>
          </a:p>
        </p:txBody>
      </p:sp>
    </p:spTree>
    <p:extLst>
      <p:ext uri="{BB962C8B-B14F-4D97-AF65-F5344CB8AC3E}">
        <p14:creationId xmlns:p14="http://schemas.microsoft.com/office/powerpoint/2010/main" val="23541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CAD76-963F-4B06-9168-F9F14CD420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6FBAD9-807E-406B-AFFE-DCBA151E6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23F13-372C-4050-9ED6-A0E53DE7245F}"/>
              </a:ext>
            </a:extLst>
          </p:cNvPr>
          <p:cNvSpPr>
            <a:spLocks noGrp="1"/>
          </p:cNvSpPr>
          <p:nvPr>
            <p:ph type="dt" sz="half" idx="10"/>
          </p:nvPr>
        </p:nvSpPr>
        <p:spPr/>
        <p:txBody>
          <a:bodyPr/>
          <a:lstStyle/>
          <a:p>
            <a:fld id="{545BEE64-FE6E-4EA9-A4AC-F3ADFAC4A604}" type="datetimeFigureOut">
              <a:rPr lang="en-US" smtClean="0"/>
              <a:t>3/23/2025</a:t>
            </a:fld>
            <a:endParaRPr lang="en-US"/>
          </a:p>
        </p:txBody>
      </p:sp>
      <p:sp>
        <p:nvSpPr>
          <p:cNvPr id="5" name="Footer Placeholder 4">
            <a:extLst>
              <a:ext uri="{FF2B5EF4-FFF2-40B4-BE49-F238E27FC236}">
                <a16:creationId xmlns:a16="http://schemas.microsoft.com/office/drawing/2014/main" id="{859F5F22-5DFF-4972-BACE-2D8D897A1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D3F8F-FF7F-41E0-B845-82F76194614C}"/>
              </a:ext>
            </a:extLst>
          </p:cNvPr>
          <p:cNvSpPr>
            <a:spLocks noGrp="1"/>
          </p:cNvSpPr>
          <p:nvPr>
            <p:ph type="sldNum" sz="quarter" idx="12"/>
          </p:nvPr>
        </p:nvSpPr>
        <p:spPr/>
        <p:txBody>
          <a:bodyPr/>
          <a:lstStyle/>
          <a:p>
            <a:fld id="{2DAD55B5-FD4D-40A5-9BDF-7D25E1AFFF04}" type="slidenum">
              <a:rPr lang="en-US" smtClean="0"/>
              <a:t>‹#›</a:t>
            </a:fld>
            <a:endParaRPr lang="en-US"/>
          </a:p>
        </p:txBody>
      </p:sp>
    </p:spTree>
    <p:extLst>
      <p:ext uri="{BB962C8B-B14F-4D97-AF65-F5344CB8AC3E}">
        <p14:creationId xmlns:p14="http://schemas.microsoft.com/office/powerpoint/2010/main" val="187660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1DC1-8310-417C-8024-80709B46D7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DF2001-99FA-4DF5-95A5-3AF0C4D4E4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7A541-076E-41B6-88F0-42C1FF429EDB}"/>
              </a:ext>
            </a:extLst>
          </p:cNvPr>
          <p:cNvSpPr>
            <a:spLocks noGrp="1"/>
          </p:cNvSpPr>
          <p:nvPr>
            <p:ph type="dt" sz="half" idx="10"/>
          </p:nvPr>
        </p:nvSpPr>
        <p:spPr/>
        <p:txBody>
          <a:bodyPr/>
          <a:lstStyle/>
          <a:p>
            <a:fld id="{545BEE64-FE6E-4EA9-A4AC-F3ADFAC4A604}" type="datetimeFigureOut">
              <a:rPr lang="en-US" smtClean="0"/>
              <a:t>3/23/2025</a:t>
            </a:fld>
            <a:endParaRPr lang="en-US"/>
          </a:p>
        </p:txBody>
      </p:sp>
      <p:sp>
        <p:nvSpPr>
          <p:cNvPr id="5" name="Footer Placeholder 4">
            <a:extLst>
              <a:ext uri="{FF2B5EF4-FFF2-40B4-BE49-F238E27FC236}">
                <a16:creationId xmlns:a16="http://schemas.microsoft.com/office/drawing/2014/main" id="{AFBAB8AF-C81B-4894-BF7A-A08CE470F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ACF22-0EA4-428B-904E-61180C7EE81E}"/>
              </a:ext>
            </a:extLst>
          </p:cNvPr>
          <p:cNvSpPr>
            <a:spLocks noGrp="1"/>
          </p:cNvSpPr>
          <p:nvPr>
            <p:ph type="sldNum" sz="quarter" idx="12"/>
          </p:nvPr>
        </p:nvSpPr>
        <p:spPr/>
        <p:txBody>
          <a:bodyPr/>
          <a:lstStyle/>
          <a:p>
            <a:fld id="{2DAD55B5-FD4D-40A5-9BDF-7D25E1AFFF04}" type="slidenum">
              <a:rPr lang="en-US" smtClean="0"/>
              <a:t>‹#›</a:t>
            </a:fld>
            <a:endParaRPr lang="en-US"/>
          </a:p>
        </p:txBody>
      </p:sp>
    </p:spTree>
    <p:extLst>
      <p:ext uri="{BB962C8B-B14F-4D97-AF65-F5344CB8AC3E}">
        <p14:creationId xmlns:p14="http://schemas.microsoft.com/office/powerpoint/2010/main" val="131721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8FD8-5C03-4E87-92FB-D71B627BAC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8594DD-21E1-481D-9650-0F6B752FFA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28B3FA-49B6-426A-933E-382EC4C4A408}"/>
              </a:ext>
            </a:extLst>
          </p:cNvPr>
          <p:cNvSpPr>
            <a:spLocks noGrp="1"/>
          </p:cNvSpPr>
          <p:nvPr>
            <p:ph type="dt" sz="half" idx="10"/>
          </p:nvPr>
        </p:nvSpPr>
        <p:spPr/>
        <p:txBody>
          <a:bodyPr/>
          <a:lstStyle/>
          <a:p>
            <a:fld id="{545BEE64-FE6E-4EA9-A4AC-F3ADFAC4A604}" type="datetimeFigureOut">
              <a:rPr lang="en-US" smtClean="0"/>
              <a:t>3/23/2025</a:t>
            </a:fld>
            <a:endParaRPr lang="en-US"/>
          </a:p>
        </p:txBody>
      </p:sp>
      <p:sp>
        <p:nvSpPr>
          <p:cNvPr id="5" name="Footer Placeholder 4">
            <a:extLst>
              <a:ext uri="{FF2B5EF4-FFF2-40B4-BE49-F238E27FC236}">
                <a16:creationId xmlns:a16="http://schemas.microsoft.com/office/drawing/2014/main" id="{8D5A3E7D-FAC0-4621-8BAD-654AEEE1D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FA5DE-B319-4AE8-A9EC-76BA6E5E72F4}"/>
              </a:ext>
            </a:extLst>
          </p:cNvPr>
          <p:cNvSpPr>
            <a:spLocks noGrp="1"/>
          </p:cNvSpPr>
          <p:nvPr>
            <p:ph type="sldNum" sz="quarter" idx="12"/>
          </p:nvPr>
        </p:nvSpPr>
        <p:spPr/>
        <p:txBody>
          <a:bodyPr/>
          <a:lstStyle/>
          <a:p>
            <a:fld id="{2DAD55B5-FD4D-40A5-9BDF-7D25E1AFFF04}" type="slidenum">
              <a:rPr lang="en-US" smtClean="0"/>
              <a:t>‹#›</a:t>
            </a:fld>
            <a:endParaRPr lang="en-US"/>
          </a:p>
        </p:txBody>
      </p:sp>
    </p:spTree>
    <p:extLst>
      <p:ext uri="{BB962C8B-B14F-4D97-AF65-F5344CB8AC3E}">
        <p14:creationId xmlns:p14="http://schemas.microsoft.com/office/powerpoint/2010/main" val="84242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BFA5-3888-4452-A775-4F8F456984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F3221E-A69E-4195-8919-1D79F666C4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DE160-FA0E-46EE-A2A9-56D23D0D35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3587EB-1A85-4542-84B0-783FD5C730B8}"/>
              </a:ext>
            </a:extLst>
          </p:cNvPr>
          <p:cNvSpPr>
            <a:spLocks noGrp="1"/>
          </p:cNvSpPr>
          <p:nvPr>
            <p:ph type="dt" sz="half" idx="10"/>
          </p:nvPr>
        </p:nvSpPr>
        <p:spPr/>
        <p:txBody>
          <a:bodyPr/>
          <a:lstStyle/>
          <a:p>
            <a:fld id="{545BEE64-FE6E-4EA9-A4AC-F3ADFAC4A604}" type="datetimeFigureOut">
              <a:rPr lang="en-US" smtClean="0"/>
              <a:t>3/23/2025</a:t>
            </a:fld>
            <a:endParaRPr lang="en-US"/>
          </a:p>
        </p:txBody>
      </p:sp>
      <p:sp>
        <p:nvSpPr>
          <p:cNvPr id="6" name="Footer Placeholder 5">
            <a:extLst>
              <a:ext uri="{FF2B5EF4-FFF2-40B4-BE49-F238E27FC236}">
                <a16:creationId xmlns:a16="http://schemas.microsoft.com/office/drawing/2014/main" id="{6DCE41D9-9F4B-41E6-8430-686118E77C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BE3E1-768E-4368-840D-A7FDBB1E3D8E}"/>
              </a:ext>
            </a:extLst>
          </p:cNvPr>
          <p:cNvSpPr>
            <a:spLocks noGrp="1"/>
          </p:cNvSpPr>
          <p:nvPr>
            <p:ph type="sldNum" sz="quarter" idx="12"/>
          </p:nvPr>
        </p:nvSpPr>
        <p:spPr/>
        <p:txBody>
          <a:bodyPr/>
          <a:lstStyle/>
          <a:p>
            <a:fld id="{2DAD55B5-FD4D-40A5-9BDF-7D25E1AFFF04}" type="slidenum">
              <a:rPr lang="en-US" smtClean="0"/>
              <a:t>‹#›</a:t>
            </a:fld>
            <a:endParaRPr lang="en-US"/>
          </a:p>
        </p:txBody>
      </p:sp>
    </p:spTree>
    <p:extLst>
      <p:ext uri="{BB962C8B-B14F-4D97-AF65-F5344CB8AC3E}">
        <p14:creationId xmlns:p14="http://schemas.microsoft.com/office/powerpoint/2010/main" val="139050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9E3E-E6C1-4F49-9244-A21E15CD30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3E2C60-A668-4695-9B94-EAFC1551E4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32608E-407E-49CF-90B5-FE4FDC7B91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005AD7-1402-4772-B6B6-2904C5321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1F4458-044B-4D97-AE7B-29B98919BB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FB6B27-E45C-4269-B825-F6263A136F67}"/>
              </a:ext>
            </a:extLst>
          </p:cNvPr>
          <p:cNvSpPr>
            <a:spLocks noGrp="1"/>
          </p:cNvSpPr>
          <p:nvPr>
            <p:ph type="dt" sz="half" idx="10"/>
          </p:nvPr>
        </p:nvSpPr>
        <p:spPr/>
        <p:txBody>
          <a:bodyPr/>
          <a:lstStyle/>
          <a:p>
            <a:fld id="{545BEE64-FE6E-4EA9-A4AC-F3ADFAC4A604}" type="datetimeFigureOut">
              <a:rPr lang="en-US" smtClean="0"/>
              <a:t>3/23/2025</a:t>
            </a:fld>
            <a:endParaRPr lang="en-US"/>
          </a:p>
        </p:txBody>
      </p:sp>
      <p:sp>
        <p:nvSpPr>
          <p:cNvPr id="8" name="Footer Placeholder 7">
            <a:extLst>
              <a:ext uri="{FF2B5EF4-FFF2-40B4-BE49-F238E27FC236}">
                <a16:creationId xmlns:a16="http://schemas.microsoft.com/office/drawing/2014/main" id="{4CAB5882-D08F-48EA-AF4B-C249C19FAA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41FC71-C114-4AB8-95D8-64FD797A2EB9}"/>
              </a:ext>
            </a:extLst>
          </p:cNvPr>
          <p:cNvSpPr>
            <a:spLocks noGrp="1"/>
          </p:cNvSpPr>
          <p:nvPr>
            <p:ph type="sldNum" sz="quarter" idx="12"/>
          </p:nvPr>
        </p:nvSpPr>
        <p:spPr/>
        <p:txBody>
          <a:bodyPr/>
          <a:lstStyle/>
          <a:p>
            <a:fld id="{2DAD55B5-FD4D-40A5-9BDF-7D25E1AFFF04}" type="slidenum">
              <a:rPr lang="en-US" smtClean="0"/>
              <a:t>‹#›</a:t>
            </a:fld>
            <a:endParaRPr lang="en-US"/>
          </a:p>
        </p:txBody>
      </p:sp>
    </p:spTree>
    <p:extLst>
      <p:ext uri="{BB962C8B-B14F-4D97-AF65-F5344CB8AC3E}">
        <p14:creationId xmlns:p14="http://schemas.microsoft.com/office/powerpoint/2010/main" val="283374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78C4-62B1-4C55-B1CB-D6E53D7426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E83E5-E930-4CBF-A50A-7A1247D4C0BA}"/>
              </a:ext>
            </a:extLst>
          </p:cNvPr>
          <p:cNvSpPr>
            <a:spLocks noGrp="1"/>
          </p:cNvSpPr>
          <p:nvPr>
            <p:ph type="dt" sz="half" idx="10"/>
          </p:nvPr>
        </p:nvSpPr>
        <p:spPr/>
        <p:txBody>
          <a:bodyPr/>
          <a:lstStyle/>
          <a:p>
            <a:fld id="{545BEE64-FE6E-4EA9-A4AC-F3ADFAC4A604}" type="datetimeFigureOut">
              <a:rPr lang="en-US" smtClean="0"/>
              <a:t>3/23/2025</a:t>
            </a:fld>
            <a:endParaRPr lang="en-US"/>
          </a:p>
        </p:txBody>
      </p:sp>
      <p:sp>
        <p:nvSpPr>
          <p:cNvPr id="4" name="Footer Placeholder 3">
            <a:extLst>
              <a:ext uri="{FF2B5EF4-FFF2-40B4-BE49-F238E27FC236}">
                <a16:creationId xmlns:a16="http://schemas.microsoft.com/office/drawing/2014/main" id="{5256DADB-80E2-4ABE-8B31-F7A04897B0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136134-AE17-40C7-8B11-6C6D86247C7D}"/>
              </a:ext>
            </a:extLst>
          </p:cNvPr>
          <p:cNvSpPr>
            <a:spLocks noGrp="1"/>
          </p:cNvSpPr>
          <p:nvPr>
            <p:ph type="sldNum" sz="quarter" idx="12"/>
          </p:nvPr>
        </p:nvSpPr>
        <p:spPr/>
        <p:txBody>
          <a:bodyPr/>
          <a:lstStyle/>
          <a:p>
            <a:fld id="{2DAD55B5-FD4D-40A5-9BDF-7D25E1AFFF04}" type="slidenum">
              <a:rPr lang="en-US" smtClean="0"/>
              <a:t>‹#›</a:t>
            </a:fld>
            <a:endParaRPr lang="en-US"/>
          </a:p>
        </p:txBody>
      </p:sp>
    </p:spTree>
    <p:extLst>
      <p:ext uri="{BB962C8B-B14F-4D97-AF65-F5344CB8AC3E}">
        <p14:creationId xmlns:p14="http://schemas.microsoft.com/office/powerpoint/2010/main" val="321307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EBACE9-4D16-4593-A9B2-168068B2A7D8}"/>
              </a:ext>
            </a:extLst>
          </p:cNvPr>
          <p:cNvSpPr>
            <a:spLocks noGrp="1"/>
          </p:cNvSpPr>
          <p:nvPr>
            <p:ph type="dt" sz="half" idx="10"/>
          </p:nvPr>
        </p:nvSpPr>
        <p:spPr/>
        <p:txBody>
          <a:bodyPr/>
          <a:lstStyle/>
          <a:p>
            <a:fld id="{545BEE64-FE6E-4EA9-A4AC-F3ADFAC4A604}" type="datetimeFigureOut">
              <a:rPr lang="en-US" smtClean="0"/>
              <a:t>3/23/2025</a:t>
            </a:fld>
            <a:endParaRPr lang="en-US"/>
          </a:p>
        </p:txBody>
      </p:sp>
      <p:sp>
        <p:nvSpPr>
          <p:cNvPr id="3" name="Footer Placeholder 2">
            <a:extLst>
              <a:ext uri="{FF2B5EF4-FFF2-40B4-BE49-F238E27FC236}">
                <a16:creationId xmlns:a16="http://schemas.microsoft.com/office/drawing/2014/main" id="{DE8E2A7C-A3F1-48A8-B206-526A6B4FB9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CEDEA-B2CB-49B9-98D7-BDCF6C5B44E1}"/>
              </a:ext>
            </a:extLst>
          </p:cNvPr>
          <p:cNvSpPr>
            <a:spLocks noGrp="1"/>
          </p:cNvSpPr>
          <p:nvPr>
            <p:ph type="sldNum" sz="quarter" idx="12"/>
          </p:nvPr>
        </p:nvSpPr>
        <p:spPr/>
        <p:txBody>
          <a:bodyPr/>
          <a:lstStyle/>
          <a:p>
            <a:fld id="{2DAD55B5-FD4D-40A5-9BDF-7D25E1AFFF04}" type="slidenum">
              <a:rPr lang="en-US" smtClean="0"/>
              <a:t>‹#›</a:t>
            </a:fld>
            <a:endParaRPr lang="en-US"/>
          </a:p>
        </p:txBody>
      </p:sp>
    </p:spTree>
    <p:extLst>
      <p:ext uri="{BB962C8B-B14F-4D97-AF65-F5344CB8AC3E}">
        <p14:creationId xmlns:p14="http://schemas.microsoft.com/office/powerpoint/2010/main" val="118986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7038-E100-4AB9-8B5C-15A02697D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80CDB2-E23F-4192-91E7-E00B9C1BE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5F95CF-054B-4817-B7F2-9BF8EAE14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E299F-F667-4F19-9AF3-F38C713F0953}"/>
              </a:ext>
            </a:extLst>
          </p:cNvPr>
          <p:cNvSpPr>
            <a:spLocks noGrp="1"/>
          </p:cNvSpPr>
          <p:nvPr>
            <p:ph type="dt" sz="half" idx="10"/>
          </p:nvPr>
        </p:nvSpPr>
        <p:spPr/>
        <p:txBody>
          <a:bodyPr/>
          <a:lstStyle/>
          <a:p>
            <a:fld id="{545BEE64-FE6E-4EA9-A4AC-F3ADFAC4A604}" type="datetimeFigureOut">
              <a:rPr lang="en-US" smtClean="0"/>
              <a:t>3/23/2025</a:t>
            </a:fld>
            <a:endParaRPr lang="en-US"/>
          </a:p>
        </p:txBody>
      </p:sp>
      <p:sp>
        <p:nvSpPr>
          <p:cNvPr id="6" name="Footer Placeholder 5">
            <a:extLst>
              <a:ext uri="{FF2B5EF4-FFF2-40B4-BE49-F238E27FC236}">
                <a16:creationId xmlns:a16="http://schemas.microsoft.com/office/drawing/2014/main" id="{B43F06B7-AE07-4A97-BF62-64CEEB533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C24AE-D44A-4B22-8A57-F1D08F6C598D}"/>
              </a:ext>
            </a:extLst>
          </p:cNvPr>
          <p:cNvSpPr>
            <a:spLocks noGrp="1"/>
          </p:cNvSpPr>
          <p:nvPr>
            <p:ph type="sldNum" sz="quarter" idx="12"/>
          </p:nvPr>
        </p:nvSpPr>
        <p:spPr/>
        <p:txBody>
          <a:bodyPr/>
          <a:lstStyle/>
          <a:p>
            <a:fld id="{2DAD55B5-FD4D-40A5-9BDF-7D25E1AFFF04}" type="slidenum">
              <a:rPr lang="en-US" smtClean="0"/>
              <a:t>‹#›</a:t>
            </a:fld>
            <a:endParaRPr lang="en-US"/>
          </a:p>
        </p:txBody>
      </p:sp>
    </p:spTree>
    <p:extLst>
      <p:ext uri="{BB962C8B-B14F-4D97-AF65-F5344CB8AC3E}">
        <p14:creationId xmlns:p14="http://schemas.microsoft.com/office/powerpoint/2010/main" val="326046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3FF8-A1CB-45B4-88B3-21F6EA5822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3ABC1E-3F28-44CE-8EE7-172C4A9A3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151573-59EC-463D-AEA7-37568D7B3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A1C55-2861-4A0D-B53A-ABFC32C31A9D}"/>
              </a:ext>
            </a:extLst>
          </p:cNvPr>
          <p:cNvSpPr>
            <a:spLocks noGrp="1"/>
          </p:cNvSpPr>
          <p:nvPr>
            <p:ph type="dt" sz="half" idx="10"/>
          </p:nvPr>
        </p:nvSpPr>
        <p:spPr/>
        <p:txBody>
          <a:bodyPr/>
          <a:lstStyle/>
          <a:p>
            <a:fld id="{545BEE64-FE6E-4EA9-A4AC-F3ADFAC4A604}" type="datetimeFigureOut">
              <a:rPr lang="en-US" smtClean="0"/>
              <a:t>3/23/2025</a:t>
            </a:fld>
            <a:endParaRPr lang="en-US"/>
          </a:p>
        </p:txBody>
      </p:sp>
      <p:sp>
        <p:nvSpPr>
          <p:cNvPr id="6" name="Footer Placeholder 5">
            <a:extLst>
              <a:ext uri="{FF2B5EF4-FFF2-40B4-BE49-F238E27FC236}">
                <a16:creationId xmlns:a16="http://schemas.microsoft.com/office/drawing/2014/main" id="{CC0D73AC-38A6-41BA-AFDF-30A6354DE9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B9E91-0139-47A4-BCE3-9F994F4AFB6D}"/>
              </a:ext>
            </a:extLst>
          </p:cNvPr>
          <p:cNvSpPr>
            <a:spLocks noGrp="1"/>
          </p:cNvSpPr>
          <p:nvPr>
            <p:ph type="sldNum" sz="quarter" idx="12"/>
          </p:nvPr>
        </p:nvSpPr>
        <p:spPr/>
        <p:txBody>
          <a:bodyPr/>
          <a:lstStyle/>
          <a:p>
            <a:fld id="{2DAD55B5-FD4D-40A5-9BDF-7D25E1AFFF04}" type="slidenum">
              <a:rPr lang="en-US" smtClean="0"/>
              <a:t>‹#›</a:t>
            </a:fld>
            <a:endParaRPr lang="en-US"/>
          </a:p>
        </p:txBody>
      </p:sp>
    </p:spTree>
    <p:extLst>
      <p:ext uri="{BB962C8B-B14F-4D97-AF65-F5344CB8AC3E}">
        <p14:creationId xmlns:p14="http://schemas.microsoft.com/office/powerpoint/2010/main" val="227334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3ED10-2511-4A87-A819-A2F91B2D4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18BF9-EC32-48F5-98CF-FF9252FA8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52464-2705-47D6-B8FA-E987B0513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BEE64-FE6E-4EA9-A4AC-F3ADFAC4A604}" type="datetimeFigureOut">
              <a:rPr lang="en-US" smtClean="0"/>
              <a:t>3/23/2025</a:t>
            </a:fld>
            <a:endParaRPr lang="en-US"/>
          </a:p>
        </p:txBody>
      </p:sp>
      <p:sp>
        <p:nvSpPr>
          <p:cNvPr id="5" name="Footer Placeholder 4">
            <a:extLst>
              <a:ext uri="{FF2B5EF4-FFF2-40B4-BE49-F238E27FC236}">
                <a16:creationId xmlns:a16="http://schemas.microsoft.com/office/drawing/2014/main" id="{4B8F2B98-9F4E-4E85-B5B2-D6BCB461E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2C4B55-5757-4BB4-9822-523ED9A75D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D55B5-FD4D-40A5-9BDF-7D25E1AFFF04}" type="slidenum">
              <a:rPr lang="en-US" smtClean="0"/>
              <a:t>‹#›</a:t>
            </a:fld>
            <a:endParaRPr lang="en-US"/>
          </a:p>
        </p:txBody>
      </p:sp>
    </p:spTree>
    <p:extLst>
      <p:ext uri="{BB962C8B-B14F-4D97-AF65-F5344CB8AC3E}">
        <p14:creationId xmlns:p14="http://schemas.microsoft.com/office/powerpoint/2010/main" val="1695600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021/ja00905a001"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7BA28-2A13-F0F7-92F2-78C8E84777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5C437B9-BFBD-B91E-2A9D-AAB50A91E05E}"/>
              </a:ext>
            </a:extLst>
          </p:cNvPr>
          <p:cNvSpPr txBox="1"/>
          <p:nvPr/>
        </p:nvSpPr>
        <p:spPr>
          <a:xfrm>
            <a:off x="0" y="0"/>
            <a:ext cx="12192000" cy="6032421"/>
          </a:xfrm>
          <a:prstGeom prst="rect">
            <a:avLst/>
          </a:prstGeom>
          <a:noFill/>
        </p:spPr>
        <p:txBody>
          <a:bodyPr wrap="square">
            <a:spAutoFit/>
          </a:bodyPr>
          <a:lstStyle/>
          <a:p>
            <a:pPr marL="457200" indent="-457200">
              <a:spcAft>
                <a:spcPts val="1200"/>
              </a:spcAft>
              <a:buFont typeface="Wingdings" panose="05000000000000000000" pitchFamily="2" charset="2"/>
              <a:buChar char="q"/>
            </a:pPr>
            <a:r>
              <a:rPr lang="en-US" sz="2800" b="1" dirty="0"/>
              <a:t>Molecular Orbital Theory &amp; </a:t>
            </a:r>
            <a:r>
              <a:rPr lang="en-US" sz="2800" b="1" dirty="0">
                <a:solidFill>
                  <a:srgbClr val="FF0000"/>
                </a:solidFill>
                <a:effectLst/>
              </a:rPr>
              <a:t>Chemical Reactions</a:t>
            </a:r>
          </a:p>
          <a:p>
            <a:pPr marL="457200" indent="-457200">
              <a:spcAft>
                <a:spcPts val="1200"/>
              </a:spcAft>
              <a:buFont typeface="Wingdings" panose="05000000000000000000" pitchFamily="2" charset="2"/>
              <a:buChar char="Ø"/>
            </a:pPr>
            <a:r>
              <a:rPr lang="en-US" sz="2800" b="1" i="1" dirty="0"/>
              <a:t>Knowledge of molecular orbital diagrams</a:t>
            </a:r>
            <a:r>
              <a:rPr lang="en-US" sz="2800" dirty="0"/>
              <a:t>, and the </a:t>
            </a:r>
            <a:r>
              <a:rPr lang="en-US" sz="2800" b="1" i="1" dirty="0"/>
              <a:t>shapes of molecular orbitals</a:t>
            </a:r>
            <a:r>
              <a:rPr lang="en-US" sz="2800" dirty="0"/>
              <a:t>, can </a:t>
            </a:r>
            <a:r>
              <a:rPr lang="en-US" sz="2800" b="1" i="1" dirty="0"/>
              <a:t>be used </a:t>
            </a:r>
            <a:r>
              <a:rPr lang="en-US" sz="2800" i="1" dirty="0"/>
              <a:t>to accurately </a:t>
            </a:r>
            <a:r>
              <a:rPr lang="en-US" sz="2800" b="1" i="1" dirty="0"/>
              <a:t>explain </a:t>
            </a:r>
            <a:r>
              <a:rPr lang="en-US" sz="2800" i="1" dirty="0"/>
              <a:t>and</a:t>
            </a:r>
            <a:r>
              <a:rPr lang="en-US" sz="2800" b="1" i="1" dirty="0"/>
              <a:t> predict chemical reactivity</a:t>
            </a:r>
            <a:r>
              <a:rPr lang="en-US" sz="2800" dirty="0"/>
              <a:t>. </a:t>
            </a:r>
          </a:p>
          <a:p>
            <a:pPr marL="457200" indent="-457200">
              <a:spcAft>
                <a:spcPts val="1200"/>
              </a:spcAft>
              <a:buFont typeface="Wingdings" panose="05000000000000000000" pitchFamily="2" charset="2"/>
              <a:buChar char="q"/>
            </a:pPr>
            <a:r>
              <a:rPr lang="en-IN" sz="2800" b="1" dirty="0">
                <a:solidFill>
                  <a:srgbClr val="FF0000"/>
                </a:solidFill>
              </a:rPr>
              <a:t>Frontier Molecular Orbital (FMO) Theory/Approximation</a:t>
            </a:r>
            <a:endParaRPr lang="en-US" sz="2800" b="1" dirty="0">
              <a:solidFill>
                <a:srgbClr val="FF0000"/>
              </a:solidFill>
              <a:effectLst/>
            </a:endParaRPr>
          </a:p>
          <a:p>
            <a:pPr marL="457200" indent="-457200">
              <a:spcAft>
                <a:spcPts val="1200"/>
              </a:spcAft>
              <a:buFont typeface="Wingdings" panose="05000000000000000000" pitchFamily="2" charset="2"/>
              <a:buChar char="v"/>
            </a:pPr>
            <a:r>
              <a:rPr lang="en-US" sz="2800" b="1" dirty="0"/>
              <a:t>Chemical reactions take place using </a:t>
            </a:r>
            <a:r>
              <a:rPr lang="en-US" sz="2800" dirty="0"/>
              <a:t>the </a:t>
            </a:r>
            <a:r>
              <a:rPr lang="en-US" sz="2800" b="1" dirty="0"/>
              <a:t>Frontier orbitals.</a:t>
            </a:r>
          </a:p>
          <a:p>
            <a:pPr marL="457200" indent="-457200">
              <a:spcAft>
                <a:spcPts val="1200"/>
              </a:spcAft>
              <a:buFont typeface="Wingdings" panose="05000000000000000000" pitchFamily="2" charset="2"/>
              <a:buChar char="Ø"/>
            </a:pPr>
            <a:r>
              <a:rPr lang="en-US" sz="2800" dirty="0"/>
              <a:t>Frontier means a border area, between two things (often, between 2 countries). In this case, we are interested in the MOs at the </a:t>
            </a:r>
            <a:r>
              <a:rPr lang="en-US" sz="2800" i="1" dirty="0"/>
              <a:t>border between </a:t>
            </a:r>
            <a:r>
              <a:rPr lang="en-US" sz="2800" b="1" i="1" dirty="0"/>
              <a:t>occupied</a:t>
            </a:r>
            <a:r>
              <a:rPr lang="en-US" sz="2800" i="1" dirty="0"/>
              <a:t> and </a:t>
            </a:r>
            <a:r>
              <a:rPr lang="en-US" sz="2800" b="1" i="1" dirty="0"/>
              <a:t>empty</a:t>
            </a:r>
            <a:r>
              <a:rPr lang="en-US" sz="2800" dirty="0"/>
              <a:t>. </a:t>
            </a:r>
          </a:p>
          <a:p>
            <a:pPr marL="457200" indent="-457200">
              <a:spcAft>
                <a:spcPts val="1200"/>
              </a:spcAft>
              <a:buFont typeface="Wingdings" panose="05000000000000000000" pitchFamily="2" charset="2"/>
              <a:buChar char="Ø"/>
            </a:pPr>
            <a:r>
              <a:rPr lang="en-US" sz="2800" dirty="0"/>
              <a:t>The </a:t>
            </a:r>
            <a:r>
              <a:rPr lang="en-US" sz="2800" b="1" dirty="0"/>
              <a:t>frontier MOs</a:t>
            </a:r>
            <a:r>
              <a:rPr lang="en-US" sz="2800" dirty="0"/>
              <a:t> (FMOs) are called </a:t>
            </a:r>
            <a:r>
              <a:rPr lang="en-US" sz="2800" b="1" dirty="0"/>
              <a:t>the</a:t>
            </a:r>
            <a:r>
              <a:rPr lang="en-US" sz="2800" b="1" dirty="0">
                <a:solidFill>
                  <a:srgbClr val="FF0000"/>
                </a:solidFill>
              </a:rPr>
              <a:t> HOMO </a:t>
            </a:r>
            <a:r>
              <a:rPr lang="en-US" sz="2800" b="1" dirty="0"/>
              <a:t>and</a:t>
            </a:r>
            <a:r>
              <a:rPr lang="en-US" sz="2800" b="1" dirty="0">
                <a:solidFill>
                  <a:srgbClr val="FF0000"/>
                </a:solidFill>
              </a:rPr>
              <a:t> LUMO orbitals. </a:t>
            </a:r>
            <a:r>
              <a:rPr lang="en-US" sz="2800" dirty="0"/>
              <a:t>HOMO is the Highest Occupied MO, the highest-energy MO that has electrons in it. LUMO is the Lowest Unoccupied MO, the lowest-energy MO that doesn't have any electrons in it.</a:t>
            </a:r>
            <a:endParaRPr lang="en-US" sz="2800" dirty="0">
              <a:effectLst/>
            </a:endParaRPr>
          </a:p>
        </p:txBody>
      </p:sp>
    </p:spTree>
    <p:extLst>
      <p:ext uri="{BB962C8B-B14F-4D97-AF65-F5344CB8AC3E}">
        <p14:creationId xmlns:p14="http://schemas.microsoft.com/office/powerpoint/2010/main" val="3048027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92B19-F3D3-7E7D-1577-9823193A54B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A8C8AFE-1AE7-BF95-6611-9B8CD8066F2B}"/>
              </a:ext>
            </a:extLst>
          </p:cNvPr>
          <p:cNvSpPr txBox="1"/>
          <p:nvPr/>
        </p:nvSpPr>
        <p:spPr>
          <a:xfrm>
            <a:off x="0" y="0"/>
            <a:ext cx="12192000" cy="6370975"/>
          </a:xfrm>
          <a:prstGeom prst="rect">
            <a:avLst/>
          </a:prstGeom>
          <a:noFill/>
        </p:spPr>
        <p:txBody>
          <a:bodyPr wrap="square">
            <a:spAutoFit/>
          </a:bodyPr>
          <a:lstStyle/>
          <a:p>
            <a:r>
              <a:rPr lang="en-US" sz="2400" b="1" dirty="0">
                <a:solidFill>
                  <a:srgbClr val="FF0000"/>
                </a:solidFill>
                <a:effectLst/>
              </a:rPr>
              <a:t>Bonding in Lewis Acid-Base Adducts: </a:t>
            </a:r>
          </a:p>
          <a:p>
            <a:r>
              <a:rPr lang="en-US" sz="2400" b="1" dirty="0">
                <a:solidFill>
                  <a:srgbClr val="FF0000"/>
                </a:solidFill>
                <a:effectLst/>
              </a:rPr>
              <a:t>Case I : </a:t>
            </a:r>
            <a:r>
              <a:rPr lang="en-US" sz="2400" b="1" i="1" dirty="0">
                <a:solidFill>
                  <a:srgbClr val="FF0000"/>
                </a:solidFill>
              </a:rPr>
              <a:t>HOMO of donor A and the LUMO of acceptor B with the same energy</a:t>
            </a:r>
            <a:endParaRPr lang="en-US" sz="2400" b="1" i="1" dirty="0">
              <a:solidFill>
                <a:srgbClr val="FF0000"/>
              </a:solidFill>
              <a:effectLst/>
            </a:endParaRPr>
          </a:p>
          <a:p>
            <a:pPr marL="285750" indent="-285750">
              <a:buFont typeface="Wingdings" panose="05000000000000000000" pitchFamily="2" charset="2"/>
              <a:buChar char="Ø"/>
            </a:pPr>
            <a:r>
              <a:rPr lang="en-US" sz="2000" dirty="0">
                <a:effectLst/>
              </a:rPr>
              <a:t>The </a:t>
            </a:r>
            <a:r>
              <a:rPr lang="en-US" sz="2000" b="1" i="1" dirty="0">
                <a:solidFill>
                  <a:srgbClr val="C00000"/>
                </a:solidFill>
                <a:effectLst/>
              </a:rPr>
              <a:t>greatest covalent interaction </a:t>
            </a:r>
            <a:r>
              <a:rPr lang="en-US" sz="2000" b="1" i="1" dirty="0">
                <a:effectLst/>
              </a:rPr>
              <a:t>between two orbitals it is achieved when </a:t>
            </a:r>
            <a:r>
              <a:rPr lang="en-US" sz="2000" b="1" i="1" dirty="0">
                <a:solidFill>
                  <a:srgbClr val="C00000"/>
                </a:solidFill>
                <a:effectLst/>
              </a:rPr>
              <a:t>both orbitals have the same energy</a:t>
            </a:r>
            <a:r>
              <a:rPr lang="en-US" sz="2000" dirty="0">
                <a:effectLst/>
              </a:rPr>
              <a:t>. We learned this previously when we discussed the energy criterion. The same holds for dative bonds. The </a:t>
            </a:r>
            <a:r>
              <a:rPr lang="en-US" sz="2000" b="1" i="1" dirty="0">
                <a:effectLst/>
              </a:rPr>
              <a:t>more similar the energies of the donor HOMO and the LUMO acceptor, the greater the covalent interaction</a:t>
            </a:r>
            <a:r>
              <a:rPr lang="en-US" sz="2000" dirty="0">
                <a:effectLst/>
              </a:rPr>
              <a:t>. Ideally, the energies are exactly same. In this case we </a:t>
            </a:r>
            <a:r>
              <a:rPr lang="en-US" sz="2000" b="1" dirty="0">
                <a:effectLst/>
              </a:rPr>
              <a:t>form a perfect covalent bond with the electrons equally shared between the donor and the acceptor</a:t>
            </a:r>
            <a:r>
              <a:rPr lang="en-US" sz="2000" dirty="0">
                <a:effectLst/>
              </a:rPr>
              <a:t>. We can graphically illustrate this in an MO diagram the following way (Fig. 4.1.9). </a:t>
            </a:r>
            <a:r>
              <a:rPr lang="en-US" sz="2000" dirty="0"/>
              <a:t>Let us assume a molecule A that acts as a donor </a:t>
            </a:r>
          </a:p>
          <a:p>
            <a:pPr marL="358775"/>
            <a:r>
              <a:rPr lang="en-US" sz="2000" dirty="0"/>
              <a:t>and a molecule B that acts as an acceptor. The donor A has a </a:t>
            </a:r>
          </a:p>
          <a:p>
            <a:pPr marL="358775"/>
            <a:r>
              <a:rPr lang="en-US" sz="2000" dirty="0"/>
              <a:t>HOMO and a LUMO that have a certain energy. The acceptor </a:t>
            </a:r>
          </a:p>
          <a:p>
            <a:pPr marL="358775"/>
            <a:r>
              <a:rPr lang="en-US" sz="2000" dirty="0"/>
              <a:t>molecule B also has a HOMO and a LUMO with the LUMO </a:t>
            </a:r>
          </a:p>
          <a:p>
            <a:pPr marL="358775"/>
            <a:r>
              <a:rPr lang="en-US" sz="2000" dirty="0"/>
              <a:t>having the same energy as the HOMO of A. The molecule B </a:t>
            </a:r>
          </a:p>
          <a:p>
            <a:pPr marL="358775"/>
            <a:r>
              <a:rPr lang="en-US" sz="2000" dirty="0"/>
              <a:t>will also have HOMO which is energetically below that LUMO.</a:t>
            </a:r>
          </a:p>
          <a:p>
            <a:pPr marL="358775"/>
            <a:r>
              <a:rPr lang="en-US" sz="2000" dirty="0"/>
              <a:t>Because their identical energies the combination of the </a:t>
            </a:r>
          </a:p>
          <a:p>
            <a:pPr marL="358775"/>
            <a:r>
              <a:rPr lang="en-US" sz="2000" dirty="0"/>
              <a:t>HOMO of A with the LUMO of B leads to a bonding MO and </a:t>
            </a:r>
          </a:p>
          <a:p>
            <a:pPr marL="358775"/>
            <a:r>
              <a:rPr lang="en-US" sz="2000" dirty="0"/>
              <a:t>an anti-bonding MO with equally shared electron density. </a:t>
            </a:r>
          </a:p>
          <a:p>
            <a:pPr marL="358775"/>
            <a:r>
              <a:rPr lang="en-US" sz="2000" dirty="0"/>
              <a:t>Both MOs have equidistant energy from the HOMO of A and </a:t>
            </a:r>
          </a:p>
          <a:p>
            <a:pPr marL="358775"/>
            <a:r>
              <a:rPr lang="en-US" sz="2000" dirty="0"/>
              <a:t>the LUMO of B. The electrons coming from the HOMO of A </a:t>
            </a:r>
          </a:p>
          <a:p>
            <a:pPr marL="358775"/>
            <a:r>
              <a:rPr lang="en-US" sz="2000" dirty="0"/>
              <a:t>will be in the bonding MO. They will be equally shared, and </a:t>
            </a:r>
          </a:p>
          <a:p>
            <a:pPr marL="358775"/>
            <a:r>
              <a:rPr lang="en-US" sz="2000" dirty="0"/>
              <a:t>the dative bond is an ideal covalent bond.</a:t>
            </a:r>
            <a:endParaRPr lang="en-US" sz="2400" dirty="0">
              <a:effectLst/>
            </a:endParaRPr>
          </a:p>
        </p:txBody>
      </p:sp>
      <p:pic>
        <p:nvPicPr>
          <p:cNvPr id="5" name="Picture 4" descr="A diagram of a structure&#10;&#10;Description automatically generated">
            <a:extLst>
              <a:ext uri="{FF2B5EF4-FFF2-40B4-BE49-F238E27FC236}">
                <a16:creationId xmlns:a16="http://schemas.microsoft.com/office/drawing/2014/main" id="{46E6FD76-EFDD-0360-ADDA-31EA45B21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224" y="2345412"/>
            <a:ext cx="4197161" cy="3724027"/>
          </a:xfrm>
          <a:prstGeom prst="rect">
            <a:avLst/>
          </a:prstGeom>
        </p:spPr>
      </p:pic>
      <p:sp>
        <p:nvSpPr>
          <p:cNvPr id="7" name="TextBox 6">
            <a:extLst>
              <a:ext uri="{FF2B5EF4-FFF2-40B4-BE49-F238E27FC236}">
                <a16:creationId xmlns:a16="http://schemas.microsoft.com/office/drawing/2014/main" id="{A3B81509-CC48-23B9-5810-1F818451E223}"/>
              </a:ext>
            </a:extLst>
          </p:cNvPr>
          <p:cNvSpPr txBox="1"/>
          <p:nvPr/>
        </p:nvSpPr>
        <p:spPr>
          <a:xfrm>
            <a:off x="6096000" y="6211669"/>
            <a:ext cx="6122894" cy="646331"/>
          </a:xfrm>
          <a:prstGeom prst="rect">
            <a:avLst/>
          </a:prstGeom>
          <a:noFill/>
        </p:spPr>
        <p:txBody>
          <a:bodyPr wrap="square">
            <a:spAutoFit/>
          </a:bodyPr>
          <a:lstStyle/>
          <a:p>
            <a:r>
              <a:rPr lang="en-US" b="1" dirty="0"/>
              <a:t>Figure 4.1.9 </a:t>
            </a:r>
            <a:r>
              <a:rPr lang="en-US" dirty="0"/>
              <a:t>Covalent interaction between the HOMO of donor A and the LUMO of acceptor B with the same energy</a:t>
            </a:r>
            <a:endParaRPr lang="en-IN" dirty="0"/>
          </a:p>
        </p:txBody>
      </p:sp>
    </p:spTree>
    <p:extLst>
      <p:ext uri="{BB962C8B-B14F-4D97-AF65-F5344CB8AC3E}">
        <p14:creationId xmlns:p14="http://schemas.microsoft.com/office/powerpoint/2010/main" val="390271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3296F-2376-459C-350A-260CDEE35FD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776F13-3BD3-64D5-8F14-9D5E336783AA}"/>
              </a:ext>
            </a:extLst>
          </p:cNvPr>
          <p:cNvSpPr txBox="1"/>
          <p:nvPr/>
        </p:nvSpPr>
        <p:spPr>
          <a:xfrm>
            <a:off x="0" y="0"/>
            <a:ext cx="12192000" cy="1938992"/>
          </a:xfrm>
          <a:prstGeom prst="rect">
            <a:avLst/>
          </a:prstGeom>
          <a:noFill/>
        </p:spPr>
        <p:txBody>
          <a:bodyPr wrap="square">
            <a:spAutoFit/>
          </a:bodyPr>
          <a:lstStyle/>
          <a:p>
            <a:r>
              <a:rPr lang="en-US" sz="2400" b="1" dirty="0">
                <a:solidFill>
                  <a:srgbClr val="FF0000"/>
                </a:solidFill>
                <a:effectLst/>
              </a:rPr>
              <a:t>Case II : </a:t>
            </a:r>
            <a:r>
              <a:rPr lang="en-US" sz="2400" b="1" dirty="0">
                <a:solidFill>
                  <a:srgbClr val="FF0000"/>
                </a:solidFill>
              </a:rPr>
              <a:t>LUMO of B is somewhat lower in energy than the HOMO of A</a:t>
            </a:r>
            <a:endParaRPr lang="en-US" sz="2400" b="1" i="1" dirty="0">
              <a:solidFill>
                <a:srgbClr val="FF0000"/>
              </a:solidFill>
              <a:effectLst/>
            </a:endParaRPr>
          </a:p>
          <a:p>
            <a:pPr marL="285750" indent="-285750">
              <a:buFont typeface="Wingdings" panose="05000000000000000000" pitchFamily="2" charset="2"/>
              <a:buChar char="Ø"/>
            </a:pPr>
            <a:r>
              <a:rPr lang="en-US" sz="2400" dirty="0"/>
              <a:t>The </a:t>
            </a:r>
            <a:r>
              <a:rPr lang="en-US" sz="2400" b="1" i="1" dirty="0"/>
              <a:t>exact match of the HOMO and LUMO energies of the donor and acceptor is </a:t>
            </a:r>
            <a:r>
              <a:rPr lang="en-US" sz="2400" b="1" i="1" dirty="0">
                <a:solidFill>
                  <a:srgbClr val="C00000"/>
                </a:solidFill>
              </a:rPr>
              <a:t>rarely </a:t>
            </a:r>
            <a:r>
              <a:rPr lang="en-US" sz="2400" b="1" i="1" dirty="0"/>
              <a:t>achieved</a:t>
            </a:r>
            <a:r>
              <a:rPr lang="en-US" sz="2400" dirty="0"/>
              <a:t>. </a:t>
            </a:r>
          </a:p>
          <a:p>
            <a:pPr marL="285750" indent="-285750">
              <a:buFont typeface="Wingdings" panose="05000000000000000000" pitchFamily="2" charset="2"/>
              <a:buChar char="Ø"/>
            </a:pPr>
            <a:r>
              <a:rPr lang="en-US" sz="2400" b="1" i="1" dirty="0"/>
              <a:t>Let us consider a number of scenarios </a:t>
            </a:r>
            <a:r>
              <a:rPr lang="en-US" sz="2400" dirty="0"/>
              <a:t>in which these energies are not the same, and what consequences this has for the dative bond.</a:t>
            </a:r>
            <a:endParaRPr lang="en-IN" sz="2400" dirty="0"/>
          </a:p>
        </p:txBody>
      </p:sp>
      <p:pic>
        <p:nvPicPr>
          <p:cNvPr id="9" name="Picture 8" descr="A diagram of a hexagon with arrows and a hexagon with red arrows&#10;&#10;Description automatically generated">
            <a:extLst>
              <a:ext uri="{FF2B5EF4-FFF2-40B4-BE49-F238E27FC236}">
                <a16:creationId xmlns:a16="http://schemas.microsoft.com/office/drawing/2014/main" id="{8347713F-1EC6-AF16-552E-0A94075EB070}"/>
              </a:ext>
            </a:extLst>
          </p:cNvPr>
          <p:cNvPicPr>
            <a:picLocks noChangeAspect="1"/>
          </p:cNvPicPr>
          <p:nvPr/>
        </p:nvPicPr>
        <p:blipFill rotWithShape="1">
          <a:blip r:embed="rId2">
            <a:extLst>
              <a:ext uri="{28A0092B-C50C-407E-A947-70E740481C1C}">
                <a14:useLocalDpi xmlns:a14="http://schemas.microsoft.com/office/drawing/2010/main" val="0"/>
              </a:ext>
            </a:extLst>
          </a:blip>
          <a:srcRect l="2599" r="4310"/>
          <a:stretch/>
        </p:blipFill>
        <p:spPr>
          <a:xfrm>
            <a:off x="7906869" y="1756555"/>
            <a:ext cx="3890681" cy="3708305"/>
          </a:xfrm>
          <a:prstGeom prst="rect">
            <a:avLst/>
          </a:prstGeom>
        </p:spPr>
      </p:pic>
      <p:sp>
        <p:nvSpPr>
          <p:cNvPr id="11" name="TextBox 10">
            <a:extLst>
              <a:ext uri="{FF2B5EF4-FFF2-40B4-BE49-F238E27FC236}">
                <a16:creationId xmlns:a16="http://schemas.microsoft.com/office/drawing/2014/main" id="{292D4C5F-C2CB-A2EB-8A8E-181B3D753CE1}"/>
              </a:ext>
            </a:extLst>
          </p:cNvPr>
          <p:cNvSpPr txBox="1"/>
          <p:nvPr/>
        </p:nvSpPr>
        <p:spPr>
          <a:xfrm>
            <a:off x="0" y="1867272"/>
            <a:ext cx="7602071" cy="4154984"/>
          </a:xfrm>
          <a:prstGeom prst="rect">
            <a:avLst/>
          </a:prstGeom>
          <a:noFill/>
        </p:spPr>
        <p:txBody>
          <a:bodyPr wrap="square">
            <a:spAutoFit/>
          </a:bodyPr>
          <a:lstStyle/>
          <a:p>
            <a:pPr marL="285750" indent="-285750">
              <a:buFont typeface="Wingdings" panose="05000000000000000000" pitchFamily="2" charset="2"/>
              <a:buChar char="Ø"/>
            </a:pPr>
            <a:r>
              <a:rPr lang="en-US" sz="2400" dirty="0"/>
              <a:t>Let us assume next, that the LUMO of the acceptor B is somewhat lower than the HOMO of donor A. In this case, we can still form a bonding MO and an anti-bonding MO due to covalent interaction between the HOMO of A and the LUMO of B. However, now </a:t>
            </a:r>
            <a:r>
              <a:rPr lang="en-US" sz="2400" b="1" i="1" dirty="0"/>
              <a:t>the bonding MO will be localized primarily at B</a:t>
            </a:r>
            <a:r>
              <a:rPr lang="en-US" sz="2400" dirty="0"/>
              <a:t>, and the anti-bonding MO will be localized mostly at A. The electrons from the HOMO of A will be in the bonding MO, and thus the bonding electrons in the dative bond will be localized mostly at B. This means that the </a:t>
            </a:r>
            <a:r>
              <a:rPr lang="en-US" sz="2400" b="1" i="1" dirty="0">
                <a:solidFill>
                  <a:srgbClr val="FF0000"/>
                </a:solidFill>
              </a:rPr>
              <a:t>dative bond is polar </a:t>
            </a:r>
            <a:r>
              <a:rPr lang="en-US" sz="2400" dirty="0"/>
              <a:t>and </a:t>
            </a:r>
            <a:r>
              <a:rPr lang="en-US" sz="2400" b="1" i="1" dirty="0">
                <a:solidFill>
                  <a:srgbClr val="FF0000"/>
                </a:solidFill>
              </a:rPr>
              <a:t>polarized toward the acceptor</a:t>
            </a:r>
            <a:r>
              <a:rPr lang="en-US" sz="2400" dirty="0"/>
              <a:t>.</a:t>
            </a:r>
            <a:endParaRPr lang="en-IN" sz="2400" dirty="0"/>
          </a:p>
        </p:txBody>
      </p:sp>
      <p:sp>
        <p:nvSpPr>
          <p:cNvPr id="2" name="TextBox 1">
            <a:extLst>
              <a:ext uri="{FF2B5EF4-FFF2-40B4-BE49-F238E27FC236}">
                <a16:creationId xmlns:a16="http://schemas.microsoft.com/office/drawing/2014/main" id="{A915999F-F935-9E12-4561-9D82F8AF0DAD}"/>
              </a:ext>
            </a:extLst>
          </p:cNvPr>
          <p:cNvSpPr txBox="1"/>
          <p:nvPr/>
        </p:nvSpPr>
        <p:spPr>
          <a:xfrm>
            <a:off x="6096000" y="5710552"/>
            <a:ext cx="6113928" cy="923330"/>
          </a:xfrm>
          <a:prstGeom prst="rect">
            <a:avLst/>
          </a:prstGeom>
          <a:noFill/>
        </p:spPr>
        <p:txBody>
          <a:bodyPr wrap="square">
            <a:spAutoFit/>
          </a:bodyPr>
          <a:lstStyle/>
          <a:p>
            <a:r>
              <a:rPr lang="en-US" b="1" dirty="0"/>
              <a:t>Figure 4.1.10 </a:t>
            </a:r>
            <a:r>
              <a:rPr lang="en-US" dirty="0"/>
              <a:t>Covalent interaction between LUMO of acceptor B and HOMO of donor A, when the LUMO of B is somewhat lower in energy than the HOMO of A.</a:t>
            </a:r>
            <a:endParaRPr lang="en-IN" dirty="0"/>
          </a:p>
        </p:txBody>
      </p:sp>
    </p:spTree>
    <p:extLst>
      <p:ext uri="{BB962C8B-B14F-4D97-AF65-F5344CB8AC3E}">
        <p14:creationId xmlns:p14="http://schemas.microsoft.com/office/powerpoint/2010/main" val="422116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21BF9-6E60-4375-CF7F-E8324BF7E48E}"/>
            </a:ext>
          </a:extLst>
        </p:cNvPr>
        <p:cNvGrpSpPr/>
        <p:nvPr/>
      </p:nvGrpSpPr>
      <p:grpSpPr>
        <a:xfrm>
          <a:off x="0" y="0"/>
          <a:ext cx="0" cy="0"/>
          <a:chOff x="0" y="0"/>
          <a:chExt cx="0" cy="0"/>
        </a:xfrm>
      </p:grpSpPr>
      <p:pic>
        <p:nvPicPr>
          <p:cNvPr id="3" name="Picture 2" descr="A diagram of a line graph&#10;&#10;Description automatically generated with medium confidence">
            <a:extLst>
              <a:ext uri="{FF2B5EF4-FFF2-40B4-BE49-F238E27FC236}">
                <a16:creationId xmlns:a16="http://schemas.microsoft.com/office/drawing/2014/main" id="{BE656A88-57ED-ECB0-525C-2744C8E078AA}"/>
              </a:ext>
            </a:extLst>
          </p:cNvPr>
          <p:cNvPicPr>
            <a:picLocks noChangeAspect="1"/>
          </p:cNvPicPr>
          <p:nvPr/>
        </p:nvPicPr>
        <p:blipFill rotWithShape="1">
          <a:blip r:embed="rId2">
            <a:extLst>
              <a:ext uri="{28A0092B-C50C-407E-A947-70E740481C1C}">
                <a14:useLocalDpi xmlns:a14="http://schemas.microsoft.com/office/drawing/2010/main" val="0"/>
              </a:ext>
            </a:extLst>
          </a:blip>
          <a:srcRect l="3626" r="3797"/>
          <a:stretch/>
        </p:blipFill>
        <p:spPr>
          <a:xfrm>
            <a:off x="7739617" y="1201270"/>
            <a:ext cx="4291019" cy="4112557"/>
          </a:xfrm>
          <a:prstGeom prst="rect">
            <a:avLst/>
          </a:prstGeom>
        </p:spPr>
      </p:pic>
      <p:sp>
        <p:nvSpPr>
          <p:cNvPr id="5" name="TextBox 4">
            <a:extLst>
              <a:ext uri="{FF2B5EF4-FFF2-40B4-BE49-F238E27FC236}">
                <a16:creationId xmlns:a16="http://schemas.microsoft.com/office/drawing/2014/main" id="{9035743E-930D-A29B-B146-3F44302740D6}"/>
              </a:ext>
            </a:extLst>
          </p:cNvPr>
          <p:cNvSpPr txBox="1"/>
          <p:nvPr/>
        </p:nvSpPr>
        <p:spPr>
          <a:xfrm>
            <a:off x="0" y="428178"/>
            <a:ext cx="7001434" cy="6370975"/>
          </a:xfrm>
          <a:prstGeom prst="rect">
            <a:avLst/>
          </a:prstGeom>
          <a:noFill/>
        </p:spPr>
        <p:txBody>
          <a:bodyPr wrap="square">
            <a:spAutoFit/>
          </a:bodyPr>
          <a:lstStyle/>
          <a:p>
            <a:pPr marL="285750" indent="-285750">
              <a:buFont typeface="Wingdings" panose="05000000000000000000" pitchFamily="2" charset="2"/>
              <a:buChar char="Ø"/>
            </a:pPr>
            <a:r>
              <a:rPr lang="en-US" sz="2400" dirty="0"/>
              <a:t>Let us consider next, what the bonding will be if the LUMO of the acceptor is much lower than the HOMO of the donor (Fig. 4.1.11). In this case, there is still the possibility to form a bonding MO and an anti-bonding MO, but the bonding MO will be localized practically exclusively at the acceptor, and the anti-bonding MO will be localized practically completely at the donor. The electrons from the donor will be in the bonding MO, but because the bonding MO is located almost entirely at the acceptor, </a:t>
            </a:r>
            <a:r>
              <a:rPr lang="en-US" sz="2400" b="1" i="1" dirty="0"/>
              <a:t>the electrons are transferred completely from A to B in </a:t>
            </a:r>
            <a:r>
              <a:rPr lang="en-US" sz="2400" b="1" i="1" dirty="0">
                <a:solidFill>
                  <a:srgbClr val="C00000"/>
                </a:solidFill>
              </a:rPr>
              <a:t>a redox reaction</a:t>
            </a:r>
            <a:r>
              <a:rPr lang="en-US" sz="2400" dirty="0"/>
              <a:t>, and the </a:t>
            </a:r>
            <a:r>
              <a:rPr lang="en-US" sz="2400" b="1" i="1" dirty="0"/>
              <a:t>bonding will be </a:t>
            </a:r>
            <a:r>
              <a:rPr lang="en-US" sz="2400" b="1" i="1" dirty="0">
                <a:solidFill>
                  <a:srgbClr val="C00000"/>
                </a:solidFill>
              </a:rPr>
              <a:t>ionic</a:t>
            </a:r>
            <a:r>
              <a:rPr lang="en-US" sz="2400" dirty="0"/>
              <a:t>, and we have </a:t>
            </a:r>
            <a:r>
              <a:rPr lang="en-US" sz="2400" b="1" i="1" dirty="0"/>
              <a:t>an ionic compound AB made of A</a:t>
            </a:r>
            <a:r>
              <a:rPr lang="en-US" sz="2400" b="1" i="1" baseline="30000" dirty="0"/>
              <a:t>2+ </a:t>
            </a:r>
            <a:r>
              <a:rPr lang="en-US" sz="2400" b="1" i="1" dirty="0"/>
              <a:t>cations and B</a:t>
            </a:r>
            <a:r>
              <a:rPr lang="en-US" sz="2400" b="1" i="1" baseline="30000" dirty="0"/>
              <a:t>2-</a:t>
            </a:r>
            <a:r>
              <a:rPr lang="en-US" sz="2400" b="1" i="1" dirty="0"/>
              <a:t> anions</a:t>
            </a:r>
            <a:r>
              <a:rPr lang="en-US" sz="2400" dirty="0"/>
              <a:t>. This reaction would </a:t>
            </a:r>
            <a:r>
              <a:rPr lang="en-US" sz="2400" b="1" i="1" dirty="0"/>
              <a:t>no longer </a:t>
            </a:r>
            <a:r>
              <a:rPr lang="en-US" sz="2400" i="1" dirty="0"/>
              <a:t>be considered</a:t>
            </a:r>
            <a:r>
              <a:rPr lang="en-US" sz="2400" b="1" i="1" dirty="0"/>
              <a:t> a Lewis acid-base reaction</a:t>
            </a:r>
            <a:r>
              <a:rPr lang="en-US" sz="2400" dirty="0"/>
              <a:t>, and the reaction product will no longer be considered a Lewis acid-base adduct.</a:t>
            </a:r>
            <a:endParaRPr lang="en-IN" sz="2400" dirty="0"/>
          </a:p>
        </p:txBody>
      </p:sp>
      <p:sp>
        <p:nvSpPr>
          <p:cNvPr id="2" name="TextBox 1">
            <a:extLst>
              <a:ext uri="{FF2B5EF4-FFF2-40B4-BE49-F238E27FC236}">
                <a16:creationId xmlns:a16="http://schemas.microsoft.com/office/drawing/2014/main" id="{443B87BB-0FF3-004E-058E-8FDC09B6B494}"/>
              </a:ext>
            </a:extLst>
          </p:cNvPr>
          <p:cNvSpPr txBox="1"/>
          <p:nvPr/>
        </p:nvSpPr>
        <p:spPr>
          <a:xfrm>
            <a:off x="7001434" y="5871917"/>
            <a:ext cx="5190565" cy="923330"/>
          </a:xfrm>
          <a:prstGeom prst="rect">
            <a:avLst/>
          </a:prstGeom>
          <a:noFill/>
        </p:spPr>
        <p:txBody>
          <a:bodyPr wrap="square">
            <a:spAutoFit/>
          </a:bodyPr>
          <a:lstStyle/>
          <a:p>
            <a:r>
              <a:rPr lang="en-US" b="1" dirty="0"/>
              <a:t>Figure 4.1.11 </a:t>
            </a:r>
            <a:r>
              <a:rPr lang="en-US" dirty="0"/>
              <a:t>Covalent interaction between LUMO of acceptor B and HOMO of donor A, when the LUMO of B is much lower in energy than the HOMO of A.</a:t>
            </a:r>
            <a:endParaRPr lang="en-IN" dirty="0"/>
          </a:p>
        </p:txBody>
      </p:sp>
      <p:sp>
        <p:nvSpPr>
          <p:cNvPr id="6" name="TextBox 5">
            <a:extLst>
              <a:ext uri="{FF2B5EF4-FFF2-40B4-BE49-F238E27FC236}">
                <a16:creationId xmlns:a16="http://schemas.microsoft.com/office/drawing/2014/main" id="{D6102CF3-794B-796F-9248-B34F568D0F1A}"/>
              </a:ext>
            </a:extLst>
          </p:cNvPr>
          <p:cNvSpPr txBox="1"/>
          <p:nvPr/>
        </p:nvSpPr>
        <p:spPr>
          <a:xfrm>
            <a:off x="0" y="-9440"/>
            <a:ext cx="12192000" cy="461665"/>
          </a:xfrm>
          <a:prstGeom prst="rect">
            <a:avLst/>
          </a:prstGeom>
          <a:noFill/>
        </p:spPr>
        <p:txBody>
          <a:bodyPr wrap="square">
            <a:spAutoFit/>
          </a:bodyPr>
          <a:lstStyle/>
          <a:p>
            <a:r>
              <a:rPr lang="en-US" sz="2400" b="1" dirty="0">
                <a:solidFill>
                  <a:srgbClr val="FF0000"/>
                </a:solidFill>
                <a:effectLst/>
              </a:rPr>
              <a:t>Case III : </a:t>
            </a:r>
            <a:r>
              <a:rPr lang="en-US" sz="2400" b="1" dirty="0">
                <a:solidFill>
                  <a:srgbClr val="FF0000"/>
                </a:solidFill>
              </a:rPr>
              <a:t>LUMO of B is MUCH lower in energy than the HOMO of A</a:t>
            </a:r>
            <a:endParaRPr lang="en-US" sz="2400" b="1" i="1" dirty="0">
              <a:solidFill>
                <a:srgbClr val="FF0000"/>
              </a:solidFill>
              <a:effectLst/>
            </a:endParaRPr>
          </a:p>
        </p:txBody>
      </p:sp>
    </p:spTree>
    <p:extLst>
      <p:ext uri="{BB962C8B-B14F-4D97-AF65-F5344CB8AC3E}">
        <p14:creationId xmlns:p14="http://schemas.microsoft.com/office/powerpoint/2010/main" val="91326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79306-1AC8-F11C-1291-262B2355B271}"/>
            </a:ext>
          </a:extLst>
        </p:cNvPr>
        <p:cNvGrpSpPr/>
        <p:nvPr/>
      </p:nvGrpSpPr>
      <p:grpSpPr>
        <a:xfrm>
          <a:off x="0" y="0"/>
          <a:ext cx="0" cy="0"/>
          <a:chOff x="0" y="0"/>
          <a:chExt cx="0" cy="0"/>
        </a:xfrm>
      </p:grpSpPr>
      <p:pic>
        <p:nvPicPr>
          <p:cNvPr id="3" name="Picture 2" descr="A diagram of a molecule&#10;&#10;Description automatically generated">
            <a:extLst>
              <a:ext uri="{FF2B5EF4-FFF2-40B4-BE49-F238E27FC236}">
                <a16:creationId xmlns:a16="http://schemas.microsoft.com/office/drawing/2014/main" id="{AE9644F8-E4F8-B61A-EB87-92A7ACD5DE12}"/>
              </a:ext>
            </a:extLst>
          </p:cNvPr>
          <p:cNvPicPr>
            <a:picLocks noChangeAspect="1"/>
          </p:cNvPicPr>
          <p:nvPr/>
        </p:nvPicPr>
        <p:blipFill rotWithShape="1">
          <a:blip r:embed="rId2">
            <a:extLst>
              <a:ext uri="{28A0092B-C50C-407E-A947-70E740481C1C}">
                <a14:useLocalDpi xmlns:a14="http://schemas.microsoft.com/office/drawing/2010/main" val="0"/>
              </a:ext>
            </a:extLst>
          </a:blip>
          <a:srcRect l="3625" t="916" r="4653"/>
          <a:stretch/>
        </p:blipFill>
        <p:spPr>
          <a:xfrm>
            <a:off x="6965575" y="685264"/>
            <a:ext cx="4805082" cy="4605618"/>
          </a:xfrm>
          <a:prstGeom prst="rect">
            <a:avLst/>
          </a:prstGeom>
        </p:spPr>
      </p:pic>
      <p:sp>
        <p:nvSpPr>
          <p:cNvPr id="5" name="TextBox 4">
            <a:extLst>
              <a:ext uri="{FF2B5EF4-FFF2-40B4-BE49-F238E27FC236}">
                <a16:creationId xmlns:a16="http://schemas.microsoft.com/office/drawing/2014/main" id="{B330AF71-3BD0-74AD-D552-3C5574CB651F}"/>
              </a:ext>
            </a:extLst>
          </p:cNvPr>
          <p:cNvSpPr txBox="1"/>
          <p:nvPr/>
        </p:nvSpPr>
        <p:spPr>
          <a:xfrm>
            <a:off x="0" y="0"/>
            <a:ext cx="8104094" cy="461665"/>
          </a:xfrm>
          <a:prstGeom prst="rect">
            <a:avLst/>
          </a:prstGeom>
          <a:noFill/>
        </p:spPr>
        <p:txBody>
          <a:bodyPr wrap="square">
            <a:spAutoFit/>
          </a:bodyPr>
          <a:lstStyle/>
          <a:p>
            <a:r>
              <a:rPr lang="en-US" sz="2400" b="1" dirty="0"/>
              <a:t>Case IV: LUMO of B is higher in energy than the HOMO of A</a:t>
            </a:r>
          </a:p>
        </p:txBody>
      </p:sp>
      <p:sp>
        <p:nvSpPr>
          <p:cNvPr id="4" name="TextBox 3">
            <a:extLst>
              <a:ext uri="{FF2B5EF4-FFF2-40B4-BE49-F238E27FC236}">
                <a16:creationId xmlns:a16="http://schemas.microsoft.com/office/drawing/2014/main" id="{72D14C63-51F7-4AFA-2091-8143B6ECBBE3}"/>
              </a:ext>
            </a:extLst>
          </p:cNvPr>
          <p:cNvSpPr txBox="1"/>
          <p:nvPr/>
        </p:nvSpPr>
        <p:spPr>
          <a:xfrm>
            <a:off x="6015318" y="5665729"/>
            <a:ext cx="6113928" cy="923330"/>
          </a:xfrm>
          <a:prstGeom prst="rect">
            <a:avLst/>
          </a:prstGeom>
          <a:noFill/>
        </p:spPr>
        <p:txBody>
          <a:bodyPr wrap="square">
            <a:spAutoFit/>
          </a:bodyPr>
          <a:lstStyle/>
          <a:p>
            <a:r>
              <a:rPr lang="en-US" b="1" dirty="0"/>
              <a:t>Figure 4.1.12</a:t>
            </a:r>
            <a:r>
              <a:rPr lang="en-US" dirty="0"/>
              <a:t> Covalent interaction between LUMO of acceptor B and HOMO of donor A, when the LUMO of B is higher in energy than the HOMO of A.</a:t>
            </a:r>
            <a:endParaRPr lang="en-IN" dirty="0"/>
          </a:p>
        </p:txBody>
      </p:sp>
      <p:sp>
        <p:nvSpPr>
          <p:cNvPr id="6" name="TextBox 5">
            <a:extLst>
              <a:ext uri="{FF2B5EF4-FFF2-40B4-BE49-F238E27FC236}">
                <a16:creationId xmlns:a16="http://schemas.microsoft.com/office/drawing/2014/main" id="{FAB9AA1A-6AFD-77F6-CE55-63AB14E2EF6E}"/>
              </a:ext>
            </a:extLst>
          </p:cNvPr>
          <p:cNvSpPr txBox="1"/>
          <p:nvPr/>
        </p:nvSpPr>
        <p:spPr>
          <a:xfrm>
            <a:off x="0" y="461665"/>
            <a:ext cx="6096000" cy="2677656"/>
          </a:xfrm>
          <a:prstGeom prst="rect">
            <a:avLst/>
          </a:prstGeom>
          <a:noFill/>
        </p:spPr>
        <p:txBody>
          <a:bodyPr wrap="square">
            <a:spAutoFit/>
          </a:bodyPr>
          <a:lstStyle/>
          <a:p>
            <a:pPr marL="342900" indent="-342900">
              <a:buFont typeface="Wingdings" panose="05000000000000000000" pitchFamily="2" charset="2"/>
              <a:buChar char="Ø"/>
            </a:pPr>
            <a:r>
              <a:rPr lang="en-US" sz="2400" dirty="0"/>
              <a:t>The next possibility to consider is that the LUMO of B is higher in energy than the HOMO of A (Fig. 4.1.12). In this case the bonding MO will be localized primarily at the donor A and the electrons in the dative bond will be predominantly at A. We have a </a:t>
            </a:r>
            <a:r>
              <a:rPr lang="en-US" sz="2400" dirty="0">
                <a:solidFill>
                  <a:srgbClr val="FF0000"/>
                </a:solidFill>
              </a:rPr>
              <a:t>polar, dative bond</a:t>
            </a:r>
            <a:r>
              <a:rPr lang="en-US" sz="2400" dirty="0"/>
              <a:t> which is </a:t>
            </a:r>
            <a:r>
              <a:rPr lang="en-US" sz="2400" dirty="0">
                <a:solidFill>
                  <a:srgbClr val="FF0000"/>
                </a:solidFill>
              </a:rPr>
              <a:t>polarized toward A</a:t>
            </a:r>
            <a:r>
              <a:rPr lang="en-US" sz="2400" dirty="0"/>
              <a:t>.</a:t>
            </a:r>
          </a:p>
        </p:txBody>
      </p:sp>
    </p:spTree>
    <p:extLst>
      <p:ext uri="{BB962C8B-B14F-4D97-AF65-F5344CB8AC3E}">
        <p14:creationId xmlns:p14="http://schemas.microsoft.com/office/powerpoint/2010/main" val="2899633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4DA45-281B-C567-1852-B8CEC49C78C3}"/>
            </a:ext>
          </a:extLst>
        </p:cNvPr>
        <p:cNvGrpSpPr/>
        <p:nvPr/>
      </p:nvGrpSpPr>
      <p:grpSpPr>
        <a:xfrm>
          <a:off x="0" y="0"/>
          <a:ext cx="0" cy="0"/>
          <a:chOff x="0" y="0"/>
          <a:chExt cx="0" cy="0"/>
        </a:xfrm>
      </p:grpSpPr>
      <p:pic>
        <p:nvPicPr>
          <p:cNvPr id="3" name="Picture 2" descr="A diagram of a molecule&#10;&#10;Description automatically generated">
            <a:extLst>
              <a:ext uri="{FF2B5EF4-FFF2-40B4-BE49-F238E27FC236}">
                <a16:creationId xmlns:a16="http://schemas.microsoft.com/office/drawing/2014/main" id="{DA9AC335-35B7-B64A-95B7-5C61BA4E6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190" y="684399"/>
            <a:ext cx="5238750" cy="4467225"/>
          </a:xfrm>
          <a:prstGeom prst="rect">
            <a:avLst/>
          </a:prstGeom>
        </p:spPr>
      </p:pic>
      <p:sp>
        <p:nvSpPr>
          <p:cNvPr id="5" name="TextBox 4">
            <a:extLst>
              <a:ext uri="{FF2B5EF4-FFF2-40B4-BE49-F238E27FC236}">
                <a16:creationId xmlns:a16="http://schemas.microsoft.com/office/drawing/2014/main" id="{BAB93B3B-21AD-3D94-EFA4-26E8D8C6CC79}"/>
              </a:ext>
            </a:extLst>
          </p:cNvPr>
          <p:cNvSpPr txBox="1"/>
          <p:nvPr/>
        </p:nvSpPr>
        <p:spPr>
          <a:xfrm>
            <a:off x="6015318" y="5638817"/>
            <a:ext cx="6096000" cy="923330"/>
          </a:xfrm>
          <a:prstGeom prst="rect">
            <a:avLst/>
          </a:prstGeom>
          <a:noFill/>
        </p:spPr>
        <p:txBody>
          <a:bodyPr wrap="square">
            <a:spAutoFit/>
          </a:bodyPr>
          <a:lstStyle/>
          <a:p>
            <a:r>
              <a:rPr lang="en-US" dirty="0"/>
              <a:t>Figure 4.1.13 Covalent interaction when the LUMO of A is of similar energy compared to the HOMO of B and the LUMO of B is energetically much higher than the LUMO of A.</a:t>
            </a:r>
            <a:endParaRPr lang="en-IN" dirty="0"/>
          </a:p>
        </p:txBody>
      </p:sp>
      <p:sp>
        <p:nvSpPr>
          <p:cNvPr id="8" name="TextBox 7">
            <a:extLst>
              <a:ext uri="{FF2B5EF4-FFF2-40B4-BE49-F238E27FC236}">
                <a16:creationId xmlns:a16="http://schemas.microsoft.com/office/drawing/2014/main" id="{A926B703-3664-9C5A-7BD3-D868FB067B20}"/>
              </a:ext>
            </a:extLst>
          </p:cNvPr>
          <p:cNvSpPr txBox="1"/>
          <p:nvPr/>
        </p:nvSpPr>
        <p:spPr>
          <a:xfrm>
            <a:off x="0" y="974677"/>
            <a:ext cx="5810811" cy="5632311"/>
          </a:xfrm>
          <a:prstGeom prst="rect">
            <a:avLst/>
          </a:prstGeom>
          <a:noFill/>
        </p:spPr>
        <p:txBody>
          <a:bodyPr wrap="square">
            <a:spAutoFit/>
          </a:bodyPr>
          <a:lstStyle/>
          <a:p>
            <a:pPr marL="285750" indent="-285750">
              <a:buFont typeface="Wingdings" panose="05000000000000000000" pitchFamily="2" charset="2"/>
              <a:buChar char="Ø"/>
            </a:pPr>
            <a:r>
              <a:rPr lang="en-US" sz="2400" dirty="0"/>
              <a:t>Next, let us raise the energy of the HOMO and the LUMO of B even higher. This leads to the fact that now the HOMO of B is energetically closer to the LUMO of A, compared to the energy difference between the HOMO of A and the LUMO of B. This results in the fact that the interaction will be mostly between the HOMO of B and the LUMO of A. As a consequence</a:t>
            </a:r>
            <a:r>
              <a:rPr lang="en-US" sz="2400" b="1" i="1" dirty="0"/>
              <a:t>, B will act now as the donor, and A will act as the acceptor</a:t>
            </a:r>
            <a:r>
              <a:rPr lang="en-US" sz="2400" dirty="0"/>
              <a:t>. The dative bond may be polarized toward A or B, or not be polar at all depending on the relative energy of the HOMO of B and the LUMO of A.</a:t>
            </a:r>
          </a:p>
        </p:txBody>
      </p:sp>
      <p:sp>
        <p:nvSpPr>
          <p:cNvPr id="4" name="TextBox 3">
            <a:extLst>
              <a:ext uri="{FF2B5EF4-FFF2-40B4-BE49-F238E27FC236}">
                <a16:creationId xmlns:a16="http://schemas.microsoft.com/office/drawing/2014/main" id="{E194D810-15EE-FDF4-2E4B-9CAD65F9F2D2}"/>
              </a:ext>
            </a:extLst>
          </p:cNvPr>
          <p:cNvSpPr txBox="1"/>
          <p:nvPr/>
        </p:nvSpPr>
        <p:spPr>
          <a:xfrm>
            <a:off x="0" y="0"/>
            <a:ext cx="904538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ea typeface="+mn-ea"/>
                <a:cs typeface="+mn-cs"/>
              </a:rPr>
              <a:t>Case V: LUMO of B is </a:t>
            </a:r>
            <a:r>
              <a:rPr lang="en-US" sz="2400" b="1" dirty="0"/>
              <a:t>energetically MUCH higher than the LUMO of A</a:t>
            </a:r>
            <a:endParaRPr kumimoji="0" lang="en-US" sz="2400" b="1"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294915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96ACB-577E-2F91-8FF9-82859ACBBEF8}"/>
            </a:ext>
          </a:extLst>
        </p:cNvPr>
        <p:cNvGrpSpPr/>
        <p:nvPr/>
      </p:nvGrpSpPr>
      <p:grpSpPr>
        <a:xfrm>
          <a:off x="0" y="0"/>
          <a:ext cx="0" cy="0"/>
          <a:chOff x="0" y="0"/>
          <a:chExt cx="0" cy="0"/>
        </a:xfrm>
      </p:grpSpPr>
      <p:pic>
        <p:nvPicPr>
          <p:cNvPr id="3" name="Picture 2" descr="A diagram of a rectangle with arrows pointing to the top&#10;&#10;Description automatically generated">
            <a:extLst>
              <a:ext uri="{FF2B5EF4-FFF2-40B4-BE49-F238E27FC236}">
                <a16:creationId xmlns:a16="http://schemas.microsoft.com/office/drawing/2014/main" id="{61CB3127-A05D-219E-B938-71ACE4883D7B}"/>
              </a:ext>
            </a:extLst>
          </p:cNvPr>
          <p:cNvPicPr>
            <a:picLocks noChangeAspect="1"/>
          </p:cNvPicPr>
          <p:nvPr/>
        </p:nvPicPr>
        <p:blipFill rotWithShape="1">
          <a:blip r:embed="rId2">
            <a:extLst>
              <a:ext uri="{28A0092B-C50C-407E-A947-70E740481C1C}">
                <a14:useLocalDpi xmlns:a14="http://schemas.microsoft.com/office/drawing/2010/main" val="0"/>
              </a:ext>
            </a:extLst>
          </a:blip>
          <a:srcRect l="2631" t="-1272" r="16257" b="-1"/>
          <a:stretch/>
        </p:blipFill>
        <p:spPr>
          <a:xfrm>
            <a:off x="7709647" y="896471"/>
            <a:ext cx="4249271" cy="4524094"/>
          </a:xfrm>
          <a:prstGeom prst="rect">
            <a:avLst/>
          </a:prstGeom>
        </p:spPr>
      </p:pic>
      <p:sp>
        <p:nvSpPr>
          <p:cNvPr id="5" name="TextBox 4">
            <a:extLst>
              <a:ext uri="{FF2B5EF4-FFF2-40B4-BE49-F238E27FC236}">
                <a16:creationId xmlns:a16="http://schemas.microsoft.com/office/drawing/2014/main" id="{9820686A-B21C-6A4F-95D6-29F8695167DB}"/>
              </a:ext>
            </a:extLst>
          </p:cNvPr>
          <p:cNvSpPr txBox="1"/>
          <p:nvPr/>
        </p:nvSpPr>
        <p:spPr>
          <a:xfrm>
            <a:off x="5997388" y="5855371"/>
            <a:ext cx="6096000" cy="923330"/>
          </a:xfrm>
          <a:prstGeom prst="rect">
            <a:avLst/>
          </a:prstGeom>
          <a:noFill/>
        </p:spPr>
        <p:txBody>
          <a:bodyPr wrap="square">
            <a:spAutoFit/>
          </a:bodyPr>
          <a:lstStyle/>
          <a:p>
            <a:r>
              <a:rPr lang="en-US" dirty="0"/>
              <a:t>Figure 4.1.14 Covalent interaction between LUMO of acceptor A and HOMO of donor B, when the HOMO of B is much higher in energy than the HOMO of A</a:t>
            </a:r>
            <a:endParaRPr lang="en-IN" dirty="0"/>
          </a:p>
        </p:txBody>
      </p:sp>
      <p:sp>
        <p:nvSpPr>
          <p:cNvPr id="7" name="TextBox 6">
            <a:extLst>
              <a:ext uri="{FF2B5EF4-FFF2-40B4-BE49-F238E27FC236}">
                <a16:creationId xmlns:a16="http://schemas.microsoft.com/office/drawing/2014/main" id="{56D99A16-575A-D2DB-B704-7B158D8839EC}"/>
              </a:ext>
            </a:extLst>
          </p:cNvPr>
          <p:cNvSpPr txBox="1"/>
          <p:nvPr/>
        </p:nvSpPr>
        <p:spPr>
          <a:xfrm>
            <a:off x="35858" y="1434354"/>
            <a:ext cx="7028329" cy="2308324"/>
          </a:xfrm>
          <a:prstGeom prst="rect">
            <a:avLst/>
          </a:prstGeom>
          <a:noFill/>
        </p:spPr>
        <p:txBody>
          <a:bodyPr wrap="square">
            <a:spAutoFit/>
          </a:bodyPr>
          <a:lstStyle/>
          <a:p>
            <a:pPr marL="285750" indent="-285750">
              <a:buFont typeface="Wingdings" panose="05000000000000000000" pitchFamily="2" charset="2"/>
              <a:buChar char="Ø"/>
            </a:pPr>
            <a:r>
              <a:rPr lang="en-US" sz="2400" dirty="0"/>
              <a:t>If we raise the orbital energies of B even further, and the HOMO of B is much higher than the HOMO of A, then we will get a </a:t>
            </a:r>
            <a:r>
              <a:rPr lang="en-US" sz="2400" b="1" i="1" dirty="0">
                <a:solidFill>
                  <a:srgbClr val="FF0000"/>
                </a:solidFill>
              </a:rPr>
              <a:t>redox</a:t>
            </a:r>
            <a:r>
              <a:rPr lang="en-US" sz="2400" b="1" i="1" dirty="0"/>
              <a:t> reaction</a:t>
            </a:r>
            <a:r>
              <a:rPr lang="en-US" sz="2400" dirty="0"/>
              <a:t>. </a:t>
            </a:r>
            <a:r>
              <a:rPr lang="en-US" sz="2400" b="1" i="1" dirty="0"/>
              <a:t>B gets oxidized</a:t>
            </a:r>
            <a:r>
              <a:rPr lang="en-US" sz="2400" dirty="0"/>
              <a:t>, and </a:t>
            </a:r>
            <a:r>
              <a:rPr lang="en-US" sz="2400" b="1" i="1" dirty="0"/>
              <a:t>A gets reduced</a:t>
            </a:r>
            <a:r>
              <a:rPr lang="en-US" sz="2400" dirty="0"/>
              <a:t>. </a:t>
            </a:r>
          </a:p>
          <a:p>
            <a:pPr marL="285750" indent="-285750">
              <a:buFont typeface="Wingdings" panose="05000000000000000000" pitchFamily="2" charset="2"/>
              <a:buChar char="Ø"/>
            </a:pPr>
            <a:r>
              <a:rPr lang="en-US" sz="2400" dirty="0"/>
              <a:t>B</a:t>
            </a:r>
            <a:r>
              <a:rPr lang="en-US" sz="2400" baseline="30000" dirty="0"/>
              <a:t>2+</a:t>
            </a:r>
            <a:r>
              <a:rPr lang="en-US" sz="2400" dirty="0"/>
              <a:t> cations and A</a:t>
            </a:r>
            <a:r>
              <a:rPr lang="en-US" sz="2400" baseline="30000" dirty="0"/>
              <a:t>2-</a:t>
            </a:r>
            <a:r>
              <a:rPr lang="en-US" sz="2400" dirty="0"/>
              <a:t> anions will </a:t>
            </a:r>
            <a:r>
              <a:rPr lang="en-US" sz="2400" i="1" dirty="0"/>
              <a:t>form an </a:t>
            </a:r>
            <a:r>
              <a:rPr lang="en-US" sz="2400" b="1" i="1" dirty="0"/>
              <a:t>ionic compound</a:t>
            </a:r>
            <a:r>
              <a:rPr lang="en-US" sz="2400" i="1" dirty="0"/>
              <a:t> of the composition AB</a:t>
            </a:r>
            <a:r>
              <a:rPr lang="en-US" sz="2400" dirty="0"/>
              <a:t>.</a:t>
            </a:r>
            <a:endParaRPr lang="en-IN" sz="2400" dirty="0"/>
          </a:p>
        </p:txBody>
      </p:sp>
      <p:sp>
        <p:nvSpPr>
          <p:cNvPr id="6" name="TextBox 5">
            <a:extLst>
              <a:ext uri="{FF2B5EF4-FFF2-40B4-BE49-F238E27FC236}">
                <a16:creationId xmlns:a16="http://schemas.microsoft.com/office/drawing/2014/main" id="{AF441190-F346-48BD-970A-4ECCD09A21BE}"/>
              </a:ext>
            </a:extLst>
          </p:cNvPr>
          <p:cNvSpPr txBox="1"/>
          <p:nvPr/>
        </p:nvSpPr>
        <p:spPr>
          <a:xfrm>
            <a:off x="0" y="0"/>
            <a:ext cx="904538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ea typeface="+mn-ea"/>
                <a:cs typeface="+mn-cs"/>
              </a:rPr>
              <a:t>Case VI: HOMO of B is MUCH higher in energy than the HOMO of A</a:t>
            </a:r>
          </a:p>
        </p:txBody>
      </p:sp>
    </p:spTree>
    <p:extLst>
      <p:ext uri="{BB962C8B-B14F-4D97-AF65-F5344CB8AC3E}">
        <p14:creationId xmlns:p14="http://schemas.microsoft.com/office/powerpoint/2010/main" val="67000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088EE-648F-90EE-08FF-C2E952CF8AE3}"/>
            </a:ext>
          </a:extLst>
        </p:cNvPr>
        <p:cNvGrpSpPr/>
        <p:nvPr/>
      </p:nvGrpSpPr>
      <p:grpSpPr>
        <a:xfrm>
          <a:off x="0" y="0"/>
          <a:ext cx="0" cy="0"/>
          <a:chOff x="0" y="0"/>
          <a:chExt cx="0" cy="0"/>
        </a:xfrm>
      </p:grpSpPr>
      <p:pic>
        <p:nvPicPr>
          <p:cNvPr id="3" name="Picture 2" descr="A diagram of chemical formulas&#10;&#10;Description automatically generated">
            <a:extLst>
              <a:ext uri="{FF2B5EF4-FFF2-40B4-BE49-F238E27FC236}">
                <a16:creationId xmlns:a16="http://schemas.microsoft.com/office/drawing/2014/main" id="{8AAF0E82-72B2-C77D-5A77-45953201AAE9}"/>
              </a:ext>
            </a:extLst>
          </p:cNvPr>
          <p:cNvPicPr>
            <a:picLocks noChangeAspect="1"/>
          </p:cNvPicPr>
          <p:nvPr/>
        </p:nvPicPr>
        <p:blipFill rotWithShape="1">
          <a:blip r:embed="rId2">
            <a:extLst>
              <a:ext uri="{28A0092B-C50C-407E-A947-70E740481C1C}">
                <a14:useLocalDpi xmlns:a14="http://schemas.microsoft.com/office/drawing/2010/main" val="0"/>
              </a:ext>
            </a:extLst>
          </a:blip>
          <a:srcRect l="849" t="2745" r="1899"/>
          <a:stretch/>
        </p:blipFill>
        <p:spPr>
          <a:xfrm>
            <a:off x="7113568" y="403413"/>
            <a:ext cx="4988786" cy="3343835"/>
          </a:xfrm>
          <a:prstGeom prst="rect">
            <a:avLst/>
          </a:prstGeom>
        </p:spPr>
      </p:pic>
      <p:sp>
        <p:nvSpPr>
          <p:cNvPr id="6" name="TextBox 5">
            <a:extLst>
              <a:ext uri="{FF2B5EF4-FFF2-40B4-BE49-F238E27FC236}">
                <a16:creationId xmlns:a16="http://schemas.microsoft.com/office/drawing/2014/main" id="{C526CCC8-4A23-EA27-B59A-544836536092}"/>
              </a:ext>
            </a:extLst>
          </p:cNvPr>
          <p:cNvSpPr txBox="1"/>
          <p:nvPr/>
        </p:nvSpPr>
        <p:spPr>
          <a:xfrm>
            <a:off x="7413812" y="4105835"/>
            <a:ext cx="4688542" cy="646331"/>
          </a:xfrm>
          <a:prstGeom prst="rect">
            <a:avLst/>
          </a:prstGeom>
          <a:noFill/>
        </p:spPr>
        <p:txBody>
          <a:bodyPr wrap="square">
            <a:spAutoFit/>
          </a:bodyPr>
          <a:lstStyle/>
          <a:p>
            <a:r>
              <a:rPr lang="en-US" dirty="0"/>
              <a:t>Figure 4.1.15 Practical examples of covalent Lewis acid-base reactions</a:t>
            </a:r>
          </a:p>
        </p:txBody>
      </p:sp>
      <p:sp>
        <p:nvSpPr>
          <p:cNvPr id="8" name="TextBox 7">
            <a:extLst>
              <a:ext uri="{FF2B5EF4-FFF2-40B4-BE49-F238E27FC236}">
                <a16:creationId xmlns:a16="http://schemas.microsoft.com/office/drawing/2014/main" id="{9CEF8CC3-5B77-E3D8-8A63-664FDC4E7516}"/>
              </a:ext>
            </a:extLst>
          </p:cNvPr>
          <p:cNvSpPr txBox="1"/>
          <p:nvPr/>
        </p:nvSpPr>
        <p:spPr>
          <a:xfrm>
            <a:off x="-1" y="0"/>
            <a:ext cx="6983507" cy="6740307"/>
          </a:xfrm>
          <a:prstGeom prst="rect">
            <a:avLst/>
          </a:prstGeom>
          <a:noFill/>
        </p:spPr>
        <p:txBody>
          <a:bodyPr wrap="square">
            <a:spAutoFit/>
          </a:bodyPr>
          <a:lstStyle/>
          <a:p>
            <a:r>
              <a:rPr lang="en-US" sz="2400" b="1" dirty="0">
                <a:effectLst/>
              </a:rPr>
              <a:t>Examples</a:t>
            </a:r>
          </a:p>
          <a:p>
            <a:pPr marL="285750" indent="-285750">
              <a:buFont typeface="Wingdings" panose="05000000000000000000" pitchFamily="2" charset="2"/>
              <a:buChar char="Ø"/>
            </a:pPr>
            <a:r>
              <a:rPr lang="en-US" sz="2400" dirty="0">
                <a:effectLst/>
              </a:rPr>
              <a:t>Generally, the relative HOMO and LUMO energies of reaction partners decide if a </a:t>
            </a:r>
            <a:r>
              <a:rPr lang="en-US" sz="2400" b="1" i="1" dirty="0">
                <a:effectLst/>
              </a:rPr>
              <a:t>Lewis acid-base</a:t>
            </a:r>
            <a:r>
              <a:rPr lang="en-US" sz="2400" dirty="0">
                <a:effectLst/>
              </a:rPr>
              <a:t>, or </a:t>
            </a:r>
            <a:r>
              <a:rPr lang="en-US" sz="2400" b="1" i="1" dirty="0">
                <a:effectLst/>
              </a:rPr>
              <a:t>a redox reaction </a:t>
            </a:r>
            <a:r>
              <a:rPr lang="en-US" sz="2400" dirty="0">
                <a:effectLst/>
              </a:rPr>
              <a:t>takes place, and </a:t>
            </a:r>
            <a:r>
              <a:rPr lang="en-US" sz="2400" b="1" i="1" dirty="0">
                <a:effectLst/>
              </a:rPr>
              <a:t>what the polarity of the bond is</a:t>
            </a:r>
            <a:r>
              <a:rPr lang="en-US" sz="2400" dirty="0">
                <a:effectLst/>
              </a:rPr>
              <a:t>. Here are a few examples that will illustrate our general considerations (Fig. 4.1.15).</a:t>
            </a:r>
          </a:p>
          <a:p>
            <a:pPr marL="285750" indent="-285750">
              <a:buFont typeface="Wingdings" panose="05000000000000000000" pitchFamily="2" charset="2"/>
              <a:buChar char="Ø"/>
            </a:pPr>
            <a:r>
              <a:rPr lang="en-US" sz="2400" dirty="0"/>
              <a:t>The relative orbital energies of the </a:t>
            </a:r>
            <a:r>
              <a:rPr lang="en-US" sz="2400" b="1" i="1" dirty="0"/>
              <a:t>highest occupied atomic orbitals </a:t>
            </a:r>
            <a:r>
              <a:rPr lang="en-US" sz="2400" dirty="0"/>
              <a:t>and </a:t>
            </a:r>
            <a:r>
              <a:rPr lang="en-US" sz="2400" b="1" i="1" dirty="0"/>
              <a:t>the lowest unoccupied atomic orbitals</a:t>
            </a:r>
            <a:r>
              <a:rPr lang="en-US" sz="2400" dirty="0"/>
              <a:t> of calcium, and the HOMO and LUMO energies of H</a:t>
            </a:r>
            <a:r>
              <a:rPr lang="en-US" sz="2400" baseline="-25000" dirty="0"/>
              <a:t>2</a:t>
            </a:r>
            <a:r>
              <a:rPr lang="en-US" sz="2400" dirty="0"/>
              <a:t>O are shown (Fig. 4.1.15). </a:t>
            </a:r>
          </a:p>
          <a:p>
            <a:pPr marL="285750" indent="-285750">
              <a:buFont typeface="Wingdings" panose="05000000000000000000" pitchFamily="2" charset="2"/>
              <a:buChar char="Ø"/>
            </a:pPr>
            <a:r>
              <a:rPr lang="en-US" sz="2400" b="1" dirty="0"/>
              <a:t>Can we predict the type of reaction</a:t>
            </a:r>
            <a:r>
              <a:rPr lang="en-US" sz="2400" dirty="0"/>
              <a:t>? We can see that the highest occupied Ca orbital has a much higher energy than the LUMO of water. We would therefore expect that </a:t>
            </a:r>
            <a:r>
              <a:rPr lang="en-US" sz="2400" b="1" dirty="0"/>
              <a:t>Ca</a:t>
            </a:r>
            <a:r>
              <a:rPr lang="en-US" sz="2400" b="1" i="1" dirty="0"/>
              <a:t> gets oxidized</a:t>
            </a:r>
            <a:r>
              <a:rPr lang="en-US" sz="2400" dirty="0"/>
              <a:t>, and water gets reduced. An ionic compound would be expected. This is what actually happens in experiment. </a:t>
            </a:r>
          </a:p>
          <a:p>
            <a:pPr marL="285750" indent="-285750">
              <a:buFont typeface="Wingdings" panose="05000000000000000000" pitchFamily="2" charset="2"/>
              <a:buChar char="Ø"/>
            </a:pPr>
            <a:r>
              <a:rPr lang="pt-BR" sz="2400" dirty="0"/>
              <a:t>Ca(s) + 2H</a:t>
            </a:r>
            <a:r>
              <a:rPr lang="pt-BR" sz="2400" baseline="-25000" dirty="0"/>
              <a:t>2</a:t>
            </a:r>
            <a:r>
              <a:rPr lang="pt-BR" sz="2400" dirty="0"/>
              <a:t>O(l) → Ca(OH)</a:t>
            </a:r>
            <a:r>
              <a:rPr lang="pt-BR" sz="2400" baseline="-25000" dirty="0"/>
              <a:t>2</a:t>
            </a:r>
            <a:r>
              <a:rPr lang="pt-BR" sz="2400" dirty="0"/>
              <a:t>(aq) + H</a:t>
            </a:r>
            <a:r>
              <a:rPr lang="pt-BR" sz="2400" baseline="-25000" dirty="0"/>
              <a:t>2</a:t>
            </a:r>
            <a:r>
              <a:rPr lang="pt-BR" sz="2400" dirty="0"/>
              <a:t>(g)</a:t>
            </a:r>
            <a:endParaRPr lang="en-US" sz="2400" dirty="0"/>
          </a:p>
        </p:txBody>
      </p:sp>
      <p:sp>
        <p:nvSpPr>
          <p:cNvPr id="4" name="TextBox 3">
            <a:extLst>
              <a:ext uri="{FF2B5EF4-FFF2-40B4-BE49-F238E27FC236}">
                <a16:creationId xmlns:a16="http://schemas.microsoft.com/office/drawing/2014/main" id="{21C30E5B-43C7-1A85-B784-2B4190124333}"/>
              </a:ext>
            </a:extLst>
          </p:cNvPr>
          <p:cNvSpPr txBox="1"/>
          <p:nvPr/>
        </p:nvSpPr>
        <p:spPr>
          <a:xfrm>
            <a:off x="7113568" y="4826675"/>
            <a:ext cx="5078432" cy="2031325"/>
          </a:xfrm>
          <a:prstGeom prst="rect">
            <a:avLst/>
          </a:prstGeom>
          <a:noFill/>
        </p:spPr>
        <p:txBody>
          <a:bodyPr wrap="square">
            <a:spAutoFit/>
          </a:bodyPr>
          <a:lstStyle/>
          <a:p>
            <a:pPr marL="285750" indent="-285750">
              <a:buFont typeface="Wingdings" panose="05000000000000000000" pitchFamily="2" charset="2"/>
              <a:buChar char="Ø"/>
            </a:pPr>
            <a:r>
              <a:rPr lang="en-US" b="1" i="1" dirty="0"/>
              <a:t>There is the possibility of competing reaction pathways depending upon which reactants are present, and the relative energies of possible products</a:t>
            </a:r>
            <a:r>
              <a:rPr lang="en-US" dirty="0">
                <a:solidFill>
                  <a:srgbClr val="C00000"/>
                </a:solidFill>
              </a:rPr>
              <a:t>. As a result, a compound such as water may serve as an acid, a base, an oxidizing agent (with Group IA and IIA metals) or a reducing agent (with F</a:t>
            </a:r>
            <a:r>
              <a:rPr lang="en-US" baseline="-25000" dirty="0">
                <a:solidFill>
                  <a:srgbClr val="C00000"/>
                </a:solidFill>
              </a:rPr>
              <a:t>2</a:t>
            </a:r>
            <a:r>
              <a:rPr lang="en-US" dirty="0">
                <a:solidFill>
                  <a:srgbClr val="C00000"/>
                </a:solidFill>
              </a:rPr>
              <a:t>).</a:t>
            </a:r>
            <a:endParaRPr lang="en-IN" dirty="0">
              <a:solidFill>
                <a:srgbClr val="C00000"/>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768DEC3-BD17-F64A-1D92-EFBD8776507B}"/>
                  </a:ext>
                </a:extLst>
              </p14:cNvPr>
              <p14:cNvContentPartPr/>
              <p14:nvPr/>
            </p14:nvContentPartPr>
            <p14:xfrm>
              <a:off x="8023496" y="3514059"/>
              <a:ext cx="493560" cy="720"/>
            </p14:xfrm>
          </p:contentPart>
        </mc:Choice>
        <mc:Fallback xmlns="">
          <p:pic>
            <p:nvPicPr>
              <p:cNvPr id="5" name="Ink 4">
                <a:extLst>
                  <a:ext uri="{FF2B5EF4-FFF2-40B4-BE49-F238E27FC236}">
                    <a16:creationId xmlns:a16="http://schemas.microsoft.com/office/drawing/2014/main" id="{E768DEC3-BD17-F64A-1D92-EFBD8776507B}"/>
                  </a:ext>
                </a:extLst>
              </p:cNvPr>
              <p:cNvPicPr/>
              <p:nvPr/>
            </p:nvPicPr>
            <p:blipFill>
              <a:blip r:embed="rId4"/>
              <a:stretch>
                <a:fillRect/>
              </a:stretch>
            </p:blipFill>
            <p:spPr>
              <a:xfrm>
                <a:off x="7969457" y="3298059"/>
                <a:ext cx="601279" cy="432000"/>
              </a:xfrm>
              <a:prstGeom prst="rect">
                <a:avLst/>
              </a:prstGeom>
            </p:spPr>
          </p:pic>
        </mc:Fallback>
      </mc:AlternateContent>
    </p:spTree>
    <p:extLst>
      <p:ext uri="{BB962C8B-B14F-4D97-AF65-F5344CB8AC3E}">
        <p14:creationId xmlns:p14="http://schemas.microsoft.com/office/powerpoint/2010/main" val="3761111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C3F65-F0E5-5BFA-642B-223FC35AD5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9B373C-C258-24D0-833C-FD22DCD9E197}"/>
              </a:ext>
            </a:extLst>
          </p:cNvPr>
          <p:cNvSpPr txBox="1"/>
          <p:nvPr/>
        </p:nvSpPr>
        <p:spPr>
          <a:xfrm>
            <a:off x="0" y="0"/>
            <a:ext cx="12192000" cy="6971139"/>
          </a:xfrm>
          <a:prstGeom prst="rect">
            <a:avLst/>
          </a:prstGeom>
          <a:noFill/>
        </p:spPr>
        <p:txBody>
          <a:bodyPr wrap="square">
            <a:spAutoFit/>
          </a:bodyPr>
          <a:lstStyle/>
          <a:p>
            <a:pPr marL="285750" indent="-285750">
              <a:spcAft>
                <a:spcPts val="600"/>
              </a:spcAft>
              <a:buFont typeface="Wingdings" panose="05000000000000000000" pitchFamily="2" charset="2"/>
              <a:buChar char="Ø"/>
            </a:pPr>
            <a:r>
              <a:rPr lang="en-US" sz="2400" dirty="0"/>
              <a:t>Next, let us consider a possible reaction between water and chloride. We can see that the </a:t>
            </a:r>
            <a:r>
              <a:rPr lang="en-US" sz="2400" b="1" i="1" dirty="0"/>
              <a:t>HOMO of Cl</a:t>
            </a:r>
            <a:r>
              <a:rPr lang="en-US" sz="2400" b="1" i="1" baseline="30000" dirty="0"/>
              <a:t>-</a:t>
            </a:r>
            <a:r>
              <a:rPr lang="en-US" sz="2400" b="1" i="1" dirty="0"/>
              <a:t> is similar in energy compared to the LUMO of H</a:t>
            </a:r>
            <a:r>
              <a:rPr lang="en-US" sz="2400" b="1" i="1" baseline="-25000" dirty="0"/>
              <a:t>2</a:t>
            </a:r>
            <a:r>
              <a:rPr lang="en-US" sz="2400" b="1" i="1" dirty="0"/>
              <a:t>O. We would therefore expect a Lewis acid-base interaction with Cl</a:t>
            </a:r>
            <a:r>
              <a:rPr lang="en-US" sz="2400" b="1" i="1" baseline="30000" dirty="0"/>
              <a:t>-</a:t>
            </a:r>
            <a:r>
              <a:rPr lang="en-US" sz="2400" b="1" i="1" dirty="0"/>
              <a:t> as the donor and H</a:t>
            </a:r>
            <a:r>
              <a:rPr lang="en-US" sz="2400" b="1" i="1" baseline="-25000" dirty="0"/>
              <a:t>2</a:t>
            </a:r>
            <a:r>
              <a:rPr lang="en-US" sz="2400" b="1" i="1" dirty="0"/>
              <a:t>O as the acceptor</a:t>
            </a:r>
            <a:r>
              <a:rPr lang="en-US" sz="2400" dirty="0"/>
              <a:t>. Such an interaction indeed occurs in aqueous solutions containing Cl</a:t>
            </a:r>
            <a:r>
              <a:rPr lang="en-US" sz="2400" baseline="30000" dirty="0"/>
              <a:t>-</a:t>
            </a:r>
            <a:r>
              <a:rPr lang="en-US" sz="2400" dirty="0"/>
              <a:t> in the form of weak hydrogen bonding between Cl</a:t>
            </a:r>
            <a:r>
              <a:rPr lang="en-US" sz="2400" baseline="30000" dirty="0"/>
              <a:t>-</a:t>
            </a:r>
            <a:r>
              <a:rPr lang="en-US" sz="2400" dirty="0"/>
              <a:t> and H</a:t>
            </a:r>
            <a:r>
              <a:rPr lang="en-US" sz="2400" baseline="-25000" dirty="0"/>
              <a:t>2</a:t>
            </a:r>
            <a:r>
              <a:rPr lang="en-US" sz="2400" dirty="0"/>
              <a:t>O.</a:t>
            </a:r>
            <a:endParaRPr lang="en-US" sz="2400" dirty="0">
              <a:effectLst/>
            </a:endParaRPr>
          </a:p>
          <a:p>
            <a:pPr marL="285750" indent="-285750">
              <a:spcAft>
                <a:spcPts val="600"/>
              </a:spcAft>
              <a:buFont typeface="Wingdings" panose="05000000000000000000" pitchFamily="2" charset="2"/>
              <a:buChar char="Ø"/>
            </a:pPr>
            <a:r>
              <a:rPr lang="en-US" sz="2400" dirty="0">
                <a:effectLst/>
              </a:rPr>
              <a:t>Next, let us consider the interactions </a:t>
            </a:r>
            <a:r>
              <a:rPr lang="en-US" sz="2400" b="1" dirty="0">
                <a:effectLst/>
              </a:rPr>
              <a:t>between Mg</a:t>
            </a:r>
            <a:r>
              <a:rPr lang="en-US" sz="2400" b="1" baseline="30000" dirty="0">
                <a:effectLst/>
              </a:rPr>
              <a:t>2+</a:t>
            </a:r>
            <a:r>
              <a:rPr lang="en-US" sz="2400" b="1" dirty="0">
                <a:effectLst/>
              </a:rPr>
              <a:t> and H</a:t>
            </a:r>
            <a:r>
              <a:rPr lang="en-US" sz="2400" b="1" baseline="-25000" dirty="0">
                <a:effectLst/>
              </a:rPr>
              <a:t>2</a:t>
            </a:r>
            <a:r>
              <a:rPr lang="en-US" sz="2400" b="1" dirty="0">
                <a:effectLst/>
              </a:rPr>
              <a:t>O</a:t>
            </a:r>
            <a:r>
              <a:rPr lang="en-US" sz="2400" dirty="0">
                <a:effectLst/>
              </a:rPr>
              <a:t>. In this case the LUMO of Mg</a:t>
            </a:r>
            <a:r>
              <a:rPr lang="en-US" sz="2400" baseline="30000" dirty="0">
                <a:effectLst/>
              </a:rPr>
              <a:t>2+</a:t>
            </a:r>
            <a:r>
              <a:rPr lang="en-US" sz="2400" dirty="0">
                <a:effectLst/>
              </a:rPr>
              <a:t> has about the energy of the HOMO of the water molecule. We would therefore expect that the water molecule acts as the donor and the Mg</a:t>
            </a:r>
            <a:r>
              <a:rPr lang="en-US" sz="2400" baseline="30000" dirty="0">
                <a:effectLst/>
              </a:rPr>
              <a:t>2+</a:t>
            </a:r>
            <a:r>
              <a:rPr lang="en-US" sz="2400" dirty="0">
                <a:effectLst/>
              </a:rPr>
              <a:t> acts as the acceptor. Indeed, </a:t>
            </a:r>
            <a:r>
              <a:rPr lang="en-US" sz="2400" b="1" i="1" dirty="0">
                <a:effectLst/>
              </a:rPr>
              <a:t>Mg</a:t>
            </a:r>
            <a:r>
              <a:rPr lang="en-US" sz="2400" b="1" i="1" baseline="30000" dirty="0">
                <a:effectLst/>
              </a:rPr>
              <a:t>2+</a:t>
            </a:r>
            <a:r>
              <a:rPr lang="en-US" sz="2400" b="1" i="1" dirty="0">
                <a:effectLst/>
              </a:rPr>
              <a:t> forms a hexa-aqua complex with water</a:t>
            </a:r>
            <a:r>
              <a:rPr lang="en-US" sz="2400" dirty="0">
                <a:effectLst/>
              </a:rPr>
              <a:t>, which has the composition Mg(H</a:t>
            </a:r>
            <a:r>
              <a:rPr lang="en-US" sz="2400" baseline="-25000" dirty="0">
                <a:effectLst/>
              </a:rPr>
              <a:t>2</a:t>
            </a:r>
            <a:r>
              <a:rPr lang="en-US" sz="2400" dirty="0">
                <a:effectLst/>
              </a:rPr>
              <a:t>O)</a:t>
            </a:r>
            <a:r>
              <a:rPr lang="en-US" sz="2400" baseline="-25000" dirty="0">
                <a:effectLst/>
              </a:rPr>
              <a:t>6</a:t>
            </a:r>
            <a:r>
              <a:rPr lang="en-US" sz="2400" baseline="30000" dirty="0">
                <a:effectLst/>
              </a:rPr>
              <a:t>2+</a:t>
            </a:r>
            <a:r>
              <a:rPr lang="en-US" sz="2400" dirty="0">
                <a:effectLst/>
              </a:rPr>
              <a:t>. The bonding should be </a:t>
            </a:r>
            <a:r>
              <a:rPr lang="en-US" sz="2400" i="1" dirty="0">
                <a:solidFill>
                  <a:srgbClr val="C00000"/>
                </a:solidFill>
                <a:effectLst/>
              </a:rPr>
              <a:t>very little </a:t>
            </a:r>
            <a:r>
              <a:rPr lang="en-US" sz="2400" i="1" dirty="0">
                <a:effectLst/>
              </a:rPr>
              <a:t>polar</a:t>
            </a:r>
            <a:r>
              <a:rPr lang="en-US" sz="2400" dirty="0">
                <a:effectLst/>
              </a:rPr>
              <a:t>.</a:t>
            </a:r>
          </a:p>
          <a:p>
            <a:pPr marL="285750" indent="-285750">
              <a:spcAft>
                <a:spcPts val="600"/>
              </a:spcAft>
              <a:buFont typeface="Wingdings" panose="05000000000000000000" pitchFamily="2" charset="2"/>
              <a:buChar char="Ø"/>
            </a:pPr>
            <a:r>
              <a:rPr lang="en-US" sz="2400" dirty="0">
                <a:effectLst/>
              </a:rPr>
              <a:t>Lastly, what are the interactions between F</a:t>
            </a:r>
            <a:r>
              <a:rPr lang="en-US" sz="2400" baseline="-25000" dirty="0">
                <a:effectLst/>
              </a:rPr>
              <a:t>2</a:t>
            </a:r>
            <a:r>
              <a:rPr lang="en-US" sz="2400" dirty="0">
                <a:effectLst/>
              </a:rPr>
              <a:t> and H</a:t>
            </a:r>
            <a:r>
              <a:rPr lang="en-US" sz="2400" baseline="-25000" dirty="0">
                <a:effectLst/>
              </a:rPr>
              <a:t>2</a:t>
            </a:r>
            <a:r>
              <a:rPr lang="en-US" sz="2400" dirty="0">
                <a:effectLst/>
              </a:rPr>
              <a:t>O? The HOMO of H</a:t>
            </a:r>
            <a:r>
              <a:rPr lang="en-US" sz="2400" baseline="-25000" dirty="0">
                <a:effectLst/>
              </a:rPr>
              <a:t>2</a:t>
            </a:r>
            <a:r>
              <a:rPr lang="en-US" sz="2400" dirty="0">
                <a:effectLst/>
              </a:rPr>
              <a:t>O is much higher than the LUMO of F</a:t>
            </a:r>
            <a:r>
              <a:rPr lang="en-US" sz="2400" baseline="-25000" dirty="0">
                <a:effectLst/>
              </a:rPr>
              <a:t>2</a:t>
            </a:r>
            <a:r>
              <a:rPr lang="en-US" sz="2400" dirty="0">
                <a:effectLst/>
              </a:rPr>
              <a:t>. We would therefore </a:t>
            </a:r>
            <a:r>
              <a:rPr lang="en-US" sz="2400" b="1" i="1" dirty="0">
                <a:effectLst/>
              </a:rPr>
              <a:t>expect a redox reaction </a:t>
            </a:r>
            <a:r>
              <a:rPr lang="en-US" sz="2400" dirty="0">
                <a:effectLst/>
              </a:rPr>
              <a:t>in which </a:t>
            </a:r>
            <a:r>
              <a:rPr lang="en-US" sz="2400" i="1" dirty="0">
                <a:effectLst/>
              </a:rPr>
              <a:t>F</a:t>
            </a:r>
            <a:r>
              <a:rPr lang="en-US" sz="2400" i="1" baseline="-25000" dirty="0">
                <a:effectLst/>
              </a:rPr>
              <a:t>2</a:t>
            </a:r>
            <a:r>
              <a:rPr lang="en-US" sz="2400" i="1" dirty="0">
                <a:effectLst/>
              </a:rPr>
              <a:t> is reduced</a:t>
            </a:r>
            <a:r>
              <a:rPr lang="en-US" sz="2400" dirty="0">
                <a:effectLst/>
              </a:rPr>
              <a:t>, and </a:t>
            </a:r>
            <a:r>
              <a:rPr lang="en-US" sz="2400" i="1" dirty="0">
                <a:effectLst/>
              </a:rPr>
              <a:t>H</a:t>
            </a:r>
            <a:r>
              <a:rPr lang="en-US" sz="2400" i="1" baseline="-25000" dirty="0">
                <a:effectLst/>
              </a:rPr>
              <a:t>2</a:t>
            </a:r>
            <a:r>
              <a:rPr lang="en-US" sz="2400" i="1" dirty="0">
                <a:effectLst/>
              </a:rPr>
              <a:t>O is oxidized</a:t>
            </a:r>
            <a:r>
              <a:rPr lang="en-US" sz="2400" dirty="0">
                <a:effectLst/>
              </a:rPr>
              <a:t>. In reality, F</a:t>
            </a:r>
            <a:r>
              <a:rPr lang="en-US" sz="2400" baseline="-25000" dirty="0">
                <a:effectLst/>
              </a:rPr>
              <a:t>2</a:t>
            </a:r>
            <a:r>
              <a:rPr lang="en-US" sz="2400" dirty="0">
                <a:effectLst/>
              </a:rPr>
              <a:t> can oxidize H</a:t>
            </a:r>
            <a:r>
              <a:rPr lang="en-US" sz="2400" baseline="-25000" dirty="0">
                <a:effectLst/>
              </a:rPr>
              <a:t>2</a:t>
            </a:r>
            <a:r>
              <a:rPr lang="en-US" sz="2400" dirty="0">
                <a:effectLst/>
              </a:rPr>
              <a:t>O to form OF</a:t>
            </a:r>
            <a:r>
              <a:rPr lang="en-US" sz="2400" baseline="-25000" dirty="0">
                <a:effectLst/>
              </a:rPr>
              <a:t>2</a:t>
            </a:r>
            <a:r>
              <a:rPr lang="en-US" sz="2400" dirty="0">
                <a:effectLst/>
              </a:rPr>
              <a:t> and HF.</a:t>
            </a:r>
          </a:p>
          <a:p>
            <a:pPr marL="285750" indent="-285750">
              <a:spcAft>
                <a:spcPts val="600"/>
              </a:spcAft>
              <a:buFont typeface="Wingdings" panose="05000000000000000000" pitchFamily="2" charset="2"/>
              <a:buChar char="Ø"/>
            </a:pPr>
            <a:r>
              <a:rPr lang="en-US" sz="2400" dirty="0">
                <a:effectLst/>
              </a:rPr>
              <a:t>From the above examples it becomes also clear that we </a:t>
            </a:r>
            <a:r>
              <a:rPr lang="en-US" sz="2400" b="1" i="1" dirty="0">
                <a:effectLst/>
              </a:rPr>
              <a:t>cannot necessarily predict the strength of the Lewis-acid base interactions</a:t>
            </a:r>
            <a:r>
              <a:rPr lang="en-US" sz="2400" dirty="0">
                <a:effectLst/>
              </a:rPr>
              <a:t>. For example, the hydrogen bonding between H</a:t>
            </a:r>
            <a:r>
              <a:rPr lang="en-US" sz="2400" baseline="-25000" dirty="0">
                <a:effectLst/>
              </a:rPr>
              <a:t>2</a:t>
            </a:r>
            <a:r>
              <a:rPr lang="en-US" sz="2400" dirty="0">
                <a:effectLst/>
              </a:rPr>
              <a:t>O and Cl</a:t>
            </a:r>
            <a:r>
              <a:rPr lang="en-US" sz="2400" baseline="30000" dirty="0">
                <a:effectLst/>
              </a:rPr>
              <a:t>-</a:t>
            </a:r>
            <a:r>
              <a:rPr lang="en-US" sz="2400" dirty="0">
                <a:effectLst/>
              </a:rPr>
              <a:t> is much weaker than the dative bonds between H</a:t>
            </a:r>
            <a:r>
              <a:rPr lang="en-US" sz="2400" baseline="-25000" dirty="0">
                <a:effectLst/>
              </a:rPr>
              <a:t>2</a:t>
            </a:r>
            <a:r>
              <a:rPr lang="en-US" sz="2400" dirty="0">
                <a:effectLst/>
              </a:rPr>
              <a:t>O and Mg</a:t>
            </a:r>
            <a:r>
              <a:rPr lang="en-US" sz="2400" baseline="30000" dirty="0">
                <a:effectLst/>
              </a:rPr>
              <a:t>2+</a:t>
            </a:r>
            <a:r>
              <a:rPr lang="en-US" sz="2400" dirty="0">
                <a:effectLst/>
              </a:rPr>
              <a:t>. Other </a:t>
            </a:r>
            <a:r>
              <a:rPr lang="en-US" sz="2400" b="1" i="1" dirty="0">
                <a:effectLst/>
              </a:rPr>
              <a:t>factors such as orbital overlap also need to be taken into consideration </a:t>
            </a:r>
            <a:r>
              <a:rPr lang="en-US" sz="2400" dirty="0">
                <a:effectLst/>
              </a:rPr>
              <a:t>to make statements about the strength of the interactions.</a:t>
            </a:r>
          </a:p>
        </p:txBody>
      </p:sp>
    </p:spTree>
    <p:extLst>
      <p:ext uri="{BB962C8B-B14F-4D97-AF65-F5344CB8AC3E}">
        <p14:creationId xmlns:p14="http://schemas.microsoft.com/office/powerpoint/2010/main" val="406992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7A01AF-FE09-29AE-4BBC-1A3E13E48DBD}"/>
              </a:ext>
            </a:extLst>
          </p:cNvPr>
          <p:cNvPicPr>
            <a:picLocks noChangeAspect="1"/>
          </p:cNvPicPr>
          <p:nvPr/>
        </p:nvPicPr>
        <p:blipFill>
          <a:blip r:embed="rId2"/>
          <a:stretch>
            <a:fillRect/>
          </a:stretch>
        </p:blipFill>
        <p:spPr>
          <a:xfrm>
            <a:off x="8470246" y="229439"/>
            <a:ext cx="3552825" cy="2867025"/>
          </a:xfrm>
          <a:prstGeom prst="rect">
            <a:avLst/>
          </a:prstGeom>
        </p:spPr>
      </p:pic>
      <p:sp>
        <p:nvSpPr>
          <p:cNvPr id="5" name="TextBox 4">
            <a:extLst>
              <a:ext uri="{FF2B5EF4-FFF2-40B4-BE49-F238E27FC236}">
                <a16:creationId xmlns:a16="http://schemas.microsoft.com/office/drawing/2014/main" id="{DC48EB73-6941-A902-F779-B11B4FB2160C}"/>
              </a:ext>
            </a:extLst>
          </p:cNvPr>
          <p:cNvSpPr txBox="1"/>
          <p:nvPr/>
        </p:nvSpPr>
        <p:spPr>
          <a:xfrm>
            <a:off x="-1" y="0"/>
            <a:ext cx="8005483" cy="6832640"/>
          </a:xfrm>
          <a:prstGeom prst="rect">
            <a:avLst/>
          </a:prstGeom>
          <a:noFill/>
        </p:spPr>
        <p:txBody>
          <a:bodyPr wrap="square">
            <a:spAutoFit/>
          </a:bodyPr>
          <a:lstStyle/>
          <a:p>
            <a:r>
              <a:rPr lang="en-US" sz="2000" b="1" dirty="0"/>
              <a:t>The proton affinities </a:t>
            </a:r>
            <a:r>
              <a:rPr lang="en-US" sz="2000" dirty="0"/>
              <a:t>(PAs) for NH</a:t>
            </a:r>
            <a:r>
              <a:rPr lang="en-US" sz="2000" baseline="-25000" dirty="0"/>
              <a:t>3</a:t>
            </a:r>
            <a:r>
              <a:rPr lang="en-US" sz="2000" dirty="0"/>
              <a:t>, H</a:t>
            </a:r>
            <a:r>
              <a:rPr lang="en-US" sz="2000" baseline="-25000" dirty="0"/>
              <a:t>2</a:t>
            </a:r>
            <a:r>
              <a:rPr lang="en-US" sz="2000" dirty="0"/>
              <a:t>O, and HF are 854, 697, and 399 kJ/mol, respectively. </a:t>
            </a:r>
            <a:r>
              <a:rPr lang="en-US" sz="2000" b="1" dirty="0"/>
              <a:t>Explain</a:t>
            </a:r>
            <a:r>
              <a:rPr lang="en-US" sz="2000" dirty="0"/>
              <a:t> this trend in terms of the energies of the bonding MOs in the acid–base interaction diagrams of each species with H</a:t>
            </a:r>
            <a:r>
              <a:rPr lang="en-US" sz="2000" baseline="30000" dirty="0"/>
              <a:t>+</a:t>
            </a:r>
            <a:r>
              <a:rPr lang="en-US" sz="2000" dirty="0"/>
              <a:t>.</a:t>
            </a:r>
          </a:p>
          <a:p>
            <a:r>
              <a:rPr lang="en-US" sz="2000" i="1" dirty="0"/>
              <a:t>Hint:</a:t>
            </a:r>
            <a:r>
              <a:rPr lang="en-US" sz="2000" dirty="0"/>
              <a:t> </a:t>
            </a:r>
            <a:r>
              <a:rPr lang="en-US" sz="2000" b="1" dirty="0"/>
              <a:t>The lower in energy the (resulting) bonding MO is, the greater the magnitude of the PA.</a:t>
            </a:r>
          </a:p>
          <a:p>
            <a:r>
              <a:rPr lang="en-US" sz="2000" b="1" dirty="0"/>
              <a:t>….. </a:t>
            </a:r>
          </a:p>
          <a:p>
            <a:r>
              <a:rPr lang="en-US" sz="2000" b="1" dirty="0"/>
              <a:t>A more universal measure of the basicity of a species is its gas-phase proton affinity (PA), which is defined below. Like electron affinities, proton affinities are reported as positive values even though their enthalpies of reaction are always negative:</a:t>
            </a:r>
          </a:p>
          <a:p>
            <a:endParaRPr lang="en-US" sz="2000" b="1" dirty="0"/>
          </a:p>
          <a:p>
            <a:r>
              <a:rPr lang="en-US" sz="2000" b="1" dirty="0"/>
              <a:t>B(g) + H</a:t>
            </a:r>
            <a:r>
              <a:rPr lang="en-US" sz="2000" b="1" baseline="30000" dirty="0"/>
              <a:t>+</a:t>
            </a:r>
            <a:r>
              <a:rPr lang="en-US" sz="2000" b="1" dirty="0"/>
              <a:t>(g) → BH</a:t>
            </a:r>
            <a:r>
              <a:rPr lang="en-US" sz="2000" b="1" baseline="30000" dirty="0"/>
              <a:t>+</a:t>
            </a:r>
            <a:r>
              <a:rPr lang="en-US" sz="2000" b="1" dirty="0"/>
              <a:t>(g) 	PA = −</a:t>
            </a:r>
            <a:r>
              <a:rPr lang="en-US" sz="2000" b="1" dirty="0" err="1"/>
              <a:t>ΔH</a:t>
            </a:r>
            <a:r>
              <a:rPr lang="en-US" sz="2000" b="1" baseline="-25000" dirty="0" err="1"/>
              <a:t>rxn</a:t>
            </a:r>
            <a:endParaRPr lang="en-US" sz="2000" baseline="-25000" dirty="0"/>
          </a:p>
          <a:p>
            <a:endParaRPr lang="en-US" dirty="0"/>
          </a:p>
          <a:p>
            <a:pPr marL="342900" indent="-342900">
              <a:buFont typeface="Wingdings" panose="05000000000000000000" pitchFamily="2" charset="2"/>
              <a:buChar char="Ø"/>
            </a:pPr>
            <a:r>
              <a:rPr lang="en-US" sz="2000" dirty="0"/>
              <a:t>The energy of the HOMO for each species decreases in the order: NH</a:t>
            </a:r>
            <a:r>
              <a:rPr lang="en-US" sz="2000" baseline="-25000" dirty="0"/>
              <a:t>3</a:t>
            </a:r>
            <a:r>
              <a:rPr lang="en-US" sz="2000" dirty="0"/>
              <a:t>, H</a:t>
            </a:r>
            <a:r>
              <a:rPr lang="en-US" sz="2000" baseline="-25000" dirty="0"/>
              <a:t>2</a:t>
            </a:r>
            <a:r>
              <a:rPr lang="en-US" sz="2000" dirty="0"/>
              <a:t>O, HF because the energies of the 2p AOs decrease in this same order across a row of the periodic table. Given that the energy of the 1s AO for H</a:t>
            </a:r>
            <a:r>
              <a:rPr lang="en-US" sz="2000" baseline="30000" dirty="0"/>
              <a:t>+</a:t>
            </a:r>
            <a:r>
              <a:rPr lang="en-US" sz="2000" dirty="0"/>
              <a:t> is higher in energy than any of the 2p AOs on the heteroatoms, as shown in the diagram, the </a:t>
            </a:r>
            <a:r>
              <a:rPr lang="en-US" sz="2000" b="1" i="1" dirty="0"/>
              <a:t>HOMO for NH</a:t>
            </a:r>
            <a:r>
              <a:rPr lang="en-US" sz="2000" b="1" i="1" baseline="-25000" dirty="0"/>
              <a:t>3</a:t>
            </a:r>
            <a:r>
              <a:rPr lang="en-US" sz="2000" b="1" i="1" dirty="0"/>
              <a:t> will lie closest in energy to the LUMO for H</a:t>
            </a:r>
            <a:r>
              <a:rPr lang="en-US" sz="2000" b="1" i="1" baseline="30000" dirty="0"/>
              <a:t>+</a:t>
            </a:r>
            <a:r>
              <a:rPr lang="en-US" sz="2000" dirty="0"/>
              <a:t>. Thus, </a:t>
            </a:r>
            <a:r>
              <a:rPr lang="en-US" sz="2000" b="1" dirty="0"/>
              <a:t>the bonding MO formed in the NH</a:t>
            </a:r>
            <a:r>
              <a:rPr lang="en-US" sz="2000" b="1" baseline="-25000" dirty="0"/>
              <a:t>3</a:t>
            </a:r>
            <a:r>
              <a:rPr lang="en-US" sz="2000" b="1" dirty="0"/>
              <a:t> + H</a:t>
            </a:r>
            <a:r>
              <a:rPr lang="en-US" sz="2000" b="1" baseline="30000" dirty="0"/>
              <a:t>+</a:t>
            </a:r>
            <a:r>
              <a:rPr lang="en-US" sz="2000" b="1" dirty="0"/>
              <a:t> → NH</a:t>
            </a:r>
            <a:r>
              <a:rPr lang="en-US" sz="2000" b="1" baseline="-25000" dirty="0"/>
              <a:t>4</a:t>
            </a:r>
            <a:r>
              <a:rPr lang="en-US" sz="2000" b="1" baseline="30000" dirty="0"/>
              <a:t>+</a:t>
            </a:r>
            <a:r>
              <a:rPr lang="en-US" sz="2000" b="1" dirty="0"/>
              <a:t> interaction diagram will be lower in energy </a:t>
            </a:r>
            <a:r>
              <a:rPr lang="en-US" sz="2000" dirty="0"/>
              <a:t>than the analogous bonding MOs formed in H</a:t>
            </a:r>
            <a:r>
              <a:rPr lang="en-US" sz="2000" baseline="-25000" dirty="0"/>
              <a:t>3</a:t>
            </a:r>
            <a:r>
              <a:rPr lang="en-US" sz="2000" dirty="0"/>
              <a:t>O</a:t>
            </a:r>
            <a:r>
              <a:rPr lang="en-US" sz="2000" baseline="30000" dirty="0"/>
              <a:t>+</a:t>
            </a:r>
            <a:r>
              <a:rPr lang="en-US" sz="2000" dirty="0"/>
              <a:t> and HFH</a:t>
            </a:r>
            <a:r>
              <a:rPr lang="en-US" sz="2000" baseline="30000" dirty="0"/>
              <a:t>+</a:t>
            </a:r>
            <a:r>
              <a:rPr lang="en-US" sz="2000" dirty="0"/>
              <a:t>. The lower in energy the bonding MO is, the greater the magnitude of the PA.</a:t>
            </a:r>
            <a:endParaRPr lang="en-IN" sz="2000" dirty="0"/>
          </a:p>
        </p:txBody>
      </p:sp>
    </p:spTree>
    <p:extLst>
      <p:ext uri="{BB962C8B-B14F-4D97-AF65-F5344CB8AC3E}">
        <p14:creationId xmlns:p14="http://schemas.microsoft.com/office/powerpoint/2010/main" val="1865133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3170A-0F01-75E8-2E94-3032EE2555E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B22127B-4201-9F95-68E5-E24B968C9659}"/>
              </a:ext>
            </a:extLst>
          </p:cNvPr>
          <p:cNvSpPr txBox="1"/>
          <p:nvPr/>
        </p:nvSpPr>
        <p:spPr>
          <a:xfrm>
            <a:off x="0" y="0"/>
            <a:ext cx="12192000" cy="6832640"/>
          </a:xfrm>
          <a:prstGeom prst="rect">
            <a:avLst/>
          </a:prstGeom>
          <a:noFill/>
        </p:spPr>
        <p:txBody>
          <a:bodyPr wrap="square">
            <a:spAutoFit/>
          </a:bodyPr>
          <a:lstStyle/>
          <a:p>
            <a:r>
              <a:rPr lang="en-US" sz="2400" b="1" dirty="0">
                <a:solidFill>
                  <a:srgbClr val="FF0000"/>
                </a:solidFill>
                <a:effectLst/>
              </a:rPr>
              <a:t>MO theory and Lewis Bases</a:t>
            </a:r>
          </a:p>
          <a:p>
            <a:pPr marL="285750" indent="-285750">
              <a:buFont typeface="Wingdings" panose="05000000000000000000" pitchFamily="2" charset="2"/>
              <a:buChar char="Ø"/>
            </a:pPr>
            <a:r>
              <a:rPr lang="en-US" b="1" dirty="0">
                <a:effectLst/>
              </a:rPr>
              <a:t>MO theory states that a molecule is </a:t>
            </a:r>
            <a:r>
              <a:rPr lang="en-US" b="1" dirty="0">
                <a:solidFill>
                  <a:srgbClr val="C00000"/>
                </a:solidFill>
                <a:effectLst/>
              </a:rPr>
              <a:t>a Lewis base when its </a:t>
            </a:r>
            <a:r>
              <a:rPr lang="en-US" b="1" dirty="0">
                <a:solidFill>
                  <a:srgbClr val="0070C0"/>
                </a:solidFill>
                <a:effectLst/>
              </a:rPr>
              <a:t>HOMO</a:t>
            </a:r>
            <a:r>
              <a:rPr lang="en-US" b="1" dirty="0">
                <a:solidFill>
                  <a:srgbClr val="C00000"/>
                </a:solidFill>
                <a:effectLst/>
              </a:rPr>
              <a:t> is </a:t>
            </a:r>
            <a:r>
              <a:rPr lang="en-US" b="1" i="1" dirty="0">
                <a:solidFill>
                  <a:srgbClr val="0070C0"/>
                </a:solidFill>
                <a:effectLst/>
              </a:rPr>
              <a:t>approximately</a:t>
            </a:r>
            <a:r>
              <a:rPr lang="en-US" b="1" dirty="0">
                <a:solidFill>
                  <a:srgbClr val="0070C0"/>
                </a:solidFill>
                <a:effectLst/>
              </a:rPr>
              <a:t> non-bonding </a:t>
            </a:r>
            <a:r>
              <a:rPr lang="en-US" dirty="0">
                <a:effectLst/>
              </a:rPr>
              <a:t>(see below the MO Diagram of </a:t>
            </a:r>
            <a:r>
              <a:rPr lang="en-US" dirty="0"/>
              <a:t>NH</a:t>
            </a:r>
            <a:r>
              <a:rPr lang="en-US" baseline="-25000" dirty="0"/>
              <a:t>3</a:t>
            </a:r>
            <a:r>
              <a:rPr lang="en-US" dirty="0"/>
              <a:t>: </a:t>
            </a:r>
            <a:r>
              <a:rPr lang="en-US" dirty="0">
                <a:effectLst/>
              </a:rPr>
              <a:t>Fig. 4.1.6). </a:t>
            </a:r>
            <a:r>
              <a:rPr lang="en-US" dirty="0"/>
              <a:t>This explains, for example, that </a:t>
            </a:r>
            <a:r>
              <a:rPr lang="en-US" b="1" i="1" dirty="0"/>
              <a:t>NH</a:t>
            </a:r>
            <a:r>
              <a:rPr lang="en-US" b="1" i="1" baseline="-25000" dirty="0"/>
              <a:t>3</a:t>
            </a:r>
            <a:r>
              <a:rPr lang="en-US" b="1" i="1" dirty="0"/>
              <a:t> is a Lewis base</a:t>
            </a:r>
            <a:r>
              <a:rPr lang="en-US" dirty="0"/>
              <a:t>. Remember, its HOMO, the 2a</a:t>
            </a:r>
            <a:r>
              <a:rPr lang="en-US" baseline="-25000" dirty="0"/>
              <a:t>1</a:t>
            </a:r>
            <a:r>
              <a:rPr lang="en-US" dirty="0"/>
              <a:t> orbital, is approximately non-bonding. </a:t>
            </a:r>
            <a:endParaRPr lang="en-US" dirty="0">
              <a:effectLst/>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effectLst/>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effectLst/>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effectLst/>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effectLst/>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effectLst/>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Why does an approximately non-bonding HOMO make a molecule a Lewis base? </a:t>
            </a:r>
          </a:p>
          <a:p>
            <a:pPr marL="285750" indent="-285750">
              <a:buFont typeface="Wingdings" panose="05000000000000000000" pitchFamily="2" charset="2"/>
              <a:buChar char="Ø"/>
            </a:pPr>
            <a:r>
              <a:rPr lang="en-US" dirty="0"/>
              <a:t>Firstly, </a:t>
            </a:r>
            <a:r>
              <a:rPr lang="en-US" b="1" i="1" dirty="0"/>
              <a:t>because the HOMO electrons are the highest energy electrons and thus the most reactive electrons, they get donated preferentially over all other electrons</a:t>
            </a:r>
            <a:r>
              <a:rPr lang="en-US" dirty="0"/>
              <a:t>. The </a:t>
            </a:r>
            <a:r>
              <a:rPr lang="en-US" b="1" dirty="0"/>
              <a:t>non-bonding nature </a:t>
            </a:r>
            <a:r>
              <a:rPr lang="en-US" dirty="0"/>
              <a:t>of the HOMO is </a:t>
            </a:r>
            <a:r>
              <a:rPr lang="en-US" b="1" dirty="0"/>
              <a:t>ideal</a:t>
            </a:r>
            <a:r>
              <a:rPr lang="en-US" dirty="0"/>
              <a:t>, </a:t>
            </a:r>
            <a:r>
              <a:rPr lang="en-US" i="1" dirty="0">
                <a:solidFill>
                  <a:srgbClr val="0070C0"/>
                </a:solidFill>
              </a:rPr>
              <a:t>because if the HOMO was </a:t>
            </a:r>
            <a:r>
              <a:rPr lang="en-US" i="1" dirty="0">
                <a:solidFill>
                  <a:srgbClr val="C00000"/>
                </a:solidFill>
              </a:rPr>
              <a:t>anti-bonding, the electrons would be so reactive</a:t>
            </a:r>
            <a:r>
              <a:rPr lang="en-US" i="1" dirty="0">
                <a:solidFill>
                  <a:srgbClr val="0070C0"/>
                </a:solidFill>
              </a:rPr>
              <a:t>, so that they would likely get completely transferred to the reaction partner. In this case we would not have a Lewis acid-base reaction, but </a:t>
            </a:r>
            <a:r>
              <a:rPr lang="en-US" b="1" i="1" dirty="0">
                <a:solidFill>
                  <a:srgbClr val="C00000"/>
                </a:solidFill>
              </a:rPr>
              <a:t>a redox reaction</a:t>
            </a:r>
            <a:r>
              <a:rPr lang="en-US" i="1" dirty="0">
                <a:solidFill>
                  <a:srgbClr val="0070C0"/>
                </a:solidFill>
              </a:rPr>
              <a:t>.</a:t>
            </a:r>
            <a:r>
              <a:rPr lang="en-US" dirty="0"/>
              <a:t> We would </a:t>
            </a:r>
            <a:r>
              <a:rPr lang="en-US" b="1" i="1" dirty="0"/>
              <a:t>not form a covalent bond</a:t>
            </a:r>
            <a:r>
              <a:rPr lang="en-US" dirty="0"/>
              <a:t>, but </a:t>
            </a:r>
            <a:r>
              <a:rPr lang="en-US" b="1" i="1" dirty="0"/>
              <a:t>an ionic bond</a:t>
            </a:r>
            <a:r>
              <a:rPr lang="en-US" dirty="0"/>
              <a:t>. </a:t>
            </a:r>
            <a:r>
              <a:rPr lang="en-US" b="1" dirty="0"/>
              <a:t>If the HOMO was bonding</a:t>
            </a:r>
            <a:r>
              <a:rPr lang="en-US" dirty="0"/>
              <a:t>, then the energy of the electrons would be too unreactive, simply no reaction would likely be observed.</a:t>
            </a:r>
            <a:endParaRPr lang="en-US" dirty="0">
              <a:effectLst/>
            </a:endParaRPr>
          </a:p>
        </p:txBody>
      </p:sp>
      <p:pic>
        <p:nvPicPr>
          <p:cNvPr id="4" name="Picture 3">
            <a:extLst>
              <a:ext uri="{FF2B5EF4-FFF2-40B4-BE49-F238E27FC236}">
                <a16:creationId xmlns:a16="http://schemas.microsoft.com/office/drawing/2014/main" id="{27ED8A79-7E47-2D1A-060C-F2AB6A1EFB0A}"/>
              </a:ext>
            </a:extLst>
          </p:cNvPr>
          <p:cNvPicPr>
            <a:picLocks noChangeAspect="1"/>
          </p:cNvPicPr>
          <p:nvPr/>
        </p:nvPicPr>
        <p:blipFill rotWithShape="1">
          <a:blip r:embed="rId2"/>
          <a:srcRect l="22027" t="18204" r="4608" b="5578"/>
          <a:stretch/>
        </p:blipFill>
        <p:spPr>
          <a:xfrm>
            <a:off x="7471085" y="1179359"/>
            <a:ext cx="4383741" cy="3415618"/>
          </a:xfrm>
          <a:prstGeom prst="rect">
            <a:avLst/>
          </a:prstGeom>
        </p:spPr>
      </p:pic>
    </p:spTree>
    <p:extLst>
      <p:ext uri="{BB962C8B-B14F-4D97-AF65-F5344CB8AC3E}">
        <p14:creationId xmlns:p14="http://schemas.microsoft.com/office/powerpoint/2010/main" val="206244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7BA28-2A13-F0F7-92F2-78C8E84777D4}"/>
            </a:ext>
          </a:extLst>
        </p:cNvPr>
        <p:cNvGrpSpPr/>
        <p:nvPr/>
      </p:nvGrpSpPr>
      <p:grpSpPr>
        <a:xfrm>
          <a:off x="0" y="0"/>
          <a:ext cx="0" cy="0"/>
          <a:chOff x="0" y="0"/>
          <a:chExt cx="0" cy="0"/>
        </a:xfrm>
      </p:grpSpPr>
      <p:pic>
        <p:nvPicPr>
          <p:cNvPr id="5" name="Picture 4" descr="A diagram of a molecule&#10;&#10;Description automatically generated">
            <a:extLst>
              <a:ext uri="{FF2B5EF4-FFF2-40B4-BE49-F238E27FC236}">
                <a16:creationId xmlns:a16="http://schemas.microsoft.com/office/drawing/2014/main" id="{19D2E87D-CA6A-49DA-5EF5-F6F39ED4F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442" y="3688136"/>
            <a:ext cx="5907201" cy="2560264"/>
          </a:xfrm>
          <a:prstGeom prst="rect">
            <a:avLst/>
          </a:prstGeom>
        </p:spPr>
      </p:pic>
      <p:sp>
        <p:nvSpPr>
          <p:cNvPr id="7" name="TextBox 6">
            <a:extLst>
              <a:ext uri="{FF2B5EF4-FFF2-40B4-BE49-F238E27FC236}">
                <a16:creationId xmlns:a16="http://schemas.microsoft.com/office/drawing/2014/main" id="{C429FE5F-6276-D70E-B18F-E2601C11EEEA}"/>
              </a:ext>
            </a:extLst>
          </p:cNvPr>
          <p:cNvSpPr txBox="1"/>
          <p:nvPr/>
        </p:nvSpPr>
        <p:spPr>
          <a:xfrm>
            <a:off x="385486" y="3940076"/>
            <a:ext cx="4177553" cy="2308324"/>
          </a:xfrm>
          <a:prstGeom prst="rect">
            <a:avLst/>
          </a:prstGeom>
          <a:noFill/>
        </p:spPr>
        <p:txBody>
          <a:bodyPr wrap="square">
            <a:spAutoFit/>
          </a:bodyPr>
          <a:lstStyle/>
          <a:p>
            <a:r>
              <a:rPr lang="en-US" sz="2400" dirty="0"/>
              <a:t>Figure 2: </a:t>
            </a:r>
            <a:r>
              <a:rPr lang="en-US" sz="2400" b="1" i="1" dirty="0"/>
              <a:t>Lewis Acids </a:t>
            </a:r>
            <a:r>
              <a:rPr lang="en-US" sz="2400" i="1" dirty="0"/>
              <a:t>have vacant orbitals so they </a:t>
            </a:r>
            <a:r>
              <a:rPr lang="en-US" sz="2400" b="1" i="1" dirty="0"/>
              <a:t>are in a lower energy level</a:t>
            </a:r>
            <a:r>
              <a:rPr lang="en-US" sz="2400" dirty="0"/>
              <a:t>. While </a:t>
            </a:r>
            <a:r>
              <a:rPr lang="en-US" sz="2400" b="1" i="1" dirty="0"/>
              <a:t>Lewis bases</a:t>
            </a:r>
            <a:r>
              <a:rPr lang="en-US" sz="2400" dirty="0"/>
              <a:t> have lone pair electrons to share and thus </a:t>
            </a:r>
            <a:r>
              <a:rPr lang="en-US" sz="2400" b="1" i="1" dirty="0"/>
              <a:t>occupy a higher energy level</a:t>
            </a:r>
            <a:r>
              <a:rPr lang="en-US" sz="2400" dirty="0"/>
              <a:t>.</a:t>
            </a:r>
            <a:endParaRPr lang="en-IN" sz="2400" dirty="0"/>
          </a:p>
        </p:txBody>
      </p:sp>
      <p:sp>
        <p:nvSpPr>
          <p:cNvPr id="2" name="TextBox 1">
            <a:extLst>
              <a:ext uri="{FF2B5EF4-FFF2-40B4-BE49-F238E27FC236}">
                <a16:creationId xmlns:a16="http://schemas.microsoft.com/office/drawing/2014/main" id="{65C437B9-BFBD-B91E-2A9D-AAB50A91E05E}"/>
              </a:ext>
            </a:extLst>
          </p:cNvPr>
          <p:cNvSpPr txBox="1"/>
          <p:nvPr/>
        </p:nvSpPr>
        <p:spPr>
          <a:xfrm>
            <a:off x="0" y="0"/>
            <a:ext cx="12192000" cy="2985433"/>
          </a:xfrm>
          <a:prstGeom prst="rect">
            <a:avLst/>
          </a:prstGeom>
          <a:noFill/>
        </p:spPr>
        <p:txBody>
          <a:bodyPr wrap="square">
            <a:spAutoFit/>
          </a:bodyPr>
          <a:lstStyle/>
          <a:p>
            <a:pPr marL="457200" indent="-457200">
              <a:spcAft>
                <a:spcPts val="1200"/>
              </a:spcAft>
              <a:buFont typeface="Wingdings" panose="05000000000000000000" pitchFamily="2" charset="2"/>
              <a:buChar char="q"/>
            </a:pPr>
            <a:r>
              <a:rPr lang="en-IN" sz="2800" b="1" dirty="0">
                <a:solidFill>
                  <a:srgbClr val="FF0000"/>
                </a:solidFill>
              </a:rPr>
              <a:t>Frontier Molecular Orbital (FMO) Theory/Approximation</a:t>
            </a:r>
            <a:endParaRPr lang="en-US" sz="2800" b="1" dirty="0">
              <a:solidFill>
                <a:srgbClr val="FF0000"/>
              </a:solidFill>
              <a:effectLst/>
            </a:endParaRPr>
          </a:p>
          <a:p>
            <a:pPr marL="457200" indent="-457200">
              <a:spcAft>
                <a:spcPts val="1200"/>
              </a:spcAft>
              <a:buFont typeface="Wingdings" panose="05000000000000000000" pitchFamily="2" charset="2"/>
              <a:buChar char="Ø"/>
            </a:pPr>
            <a:r>
              <a:rPr lang="en-US" sz="2800" b="1" dirty="0"/>
              <a:t>Chemical reactions take place using </a:t>
            </a:r>
            <a:r>
              <a:rPr lang="en-US" sz="2800" dirty="0"/>
              <a:t>the </a:t>
            </a:r>
            <a:r>
              <a:rPr lang="en-US" sz="2800" b="1" dirty="0"/>
              <a:t>Frontier orbitals</a:t>
            </a:r>
            <a:r>
              <a:rPr lang="en-US" sz="2800" dirty="0"/>
              <a:t>, </a:t>
            </a:r>
            <a:r>
              <a:rPr lang="en-US" sz="2800" b="1" dirty="0"/>
              <a:t>the</a:t>
            </a:r>
            <a:r>
              <a:rPr lang="en-US" sz="2800" b="1" dirty="0">
                <a:solidFill>
                  <a:srgbClr val="FF0000"/>
                </a:solidFill>
              </a:rPr>
              <a:t> HOMO </a:t>
            </a:r>
            <a:r>
              <a:rPr lang="en-US" sz="2800" b="1" dirty="0"/>
              <a:t>and</a:t>
            </a:r>
            <a:r>
              <a:rPr lang="en-US" sz="2800" b="1" dirty="0">
                <a:solidFill>
                  <a:srgbClr val="FF0000"/>
                </a:solidFill>
              </a:rPr>
              <a:t> LUMO.</a:t>
            </a:r>
          </a:p>
          <a:p>
            <a:pPr marL="457200" indent="-457200">
              <a:spcAft>
                <a:spcPts val="1200"/>
              </a:spcAft>
              <a:buFont typeface="Wingdings" panose="05000000000000000000" pitchFamily="2" charset="2"/>
              <a:buChar char="ü"/>
            </a:pPr>
            <a:r>
              <a:rPr lang="en-US" sz="2800" dirty="0">
                <a:effectLst/>
              </a:rPr>
              <a:t>For example, the highest occupied molecular orbitals (</a:t>
            </a:r>
            <a:r>
              <a:rPr lang="en-US" sz="2800" b="1" dirty="0">
                <a:effectLst/>
              </a:rPr>
              <a:t>HOMO</a:t>
            </a:r>
            <a:r>
              <a:rPr lang="en-US" sz="2800" dirty="0">
                <a:effectLst/>
              </a:rPr>
              <a:t>) of </a:t>
            </a:r>
            <a:r>
              <a:rPr lang="en-US" sz="2800" b="1" i="1" dirty="0">
                <a:effectLst/>
              </a:rPr>
              <a:t>a nucleophile</a:t>
            </a:r>
            <a:r>
              <a:rPr lang="en-US" sz="2800" b="1" dirty="0">
                <a:effectLst/>
              </a:rPr>
              <a:t> </a:t>
            </a:r>
            <a:r>
              <a:rPr lang="en-US" sz="2800" dirty="0">
                <a:effectLst/>
              </a:rPr>
              <a:t>or</a:t>
            </a:r>
            <a:r>
              <a:rPr lang="en-US" sz="2800" b="1" dirty="0">
                <a:effectLst/>
              </a:rPr>
              <a:t> </a:t>
            </a:r>
            <a:r>
              <a:rPr lang="en-US" sz="2800" b="1" i="1" dirty="0">
                <a:effectLst/>
              </a:rPr>
              <a:t>Lewis base </a:t>
            </a:r>
            <a:r>
              <a:rPr lang="en-US" sz="2800" dirty="0">
                <a:effectLst/>
              </a:rPr>
              <a:t>can react </a:t>
            </a:r>
            <a:r>
              <a:rPr lang="en-US" sz="2800" dirty="0"/>
              <a:t>with</a:t>
            </a:r>
            <a:r>
              <a:rPr lang="en-US" sz="2800" dirty="0">
                <a:effectLst/>
              </a:rPr>
              <a:t> the lowest unoccupied molecular orbital (</a:t>
            </a:r>
            <a:r>
              <a:rPr lang="en-US" sz="2800" b="1" dirty="0">
                <a:effectLst/>
              </a:rPr>
              <a:t>LUMO</a:t>
            </a:r>
            <a:r>
              <a:rPr lang="en-US" sz="2800" dirty="0">
                <a:effectLst/>
              </a:rPr>
              <a:t>) of an </a:t>
            </a:r>
            <a:r>
              <a:rPr lang="en-US" sz="2800" b="1" i="1" dirty="0">
                <a:effectLst/>
              </a:rPr>
              <a:t>electrophile </a:t>
            </a:r>
            <a:r>
              <a:rPr lang="en-US" sz="2800" dirty="0">
                <a:effectLst/>
              </a:rPr>
              <a:t>or </a:t>
            </a:r>
            <a:r>
              <a:rPr lang="en-US" sz="2800" b="1" i="1" dirty="0">
                <a:effectLst/>
              </a:rPr>
              <a:t>Lewis acid</a:t>
            </a:r>
            <a:r>
              <a:rPr lang="en-US" sz="2800" dirty="0">
                <a:effectLst/>
              </a:rPr>
              <a:t>.</a:t>
            </a:r>
          </a:p>
        </p:txBody>
      </p:sp>
    </p:spTree>
    <p:extLst>
      <p:ext uri="{BB962C8B-B14F-4D97-AF65-F5344CB8AC3E}">
        <p14:creationId xmlns:p14="http://schemas.microsoft.com/office/powerpoint/2010/main" val="3204821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9B0D8-02DA-6848-CEAE-9E9F7E5653B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087EF3B-D26C-6925-B18D-F25002EFA118}"/>
              </a:ext>
            </a:extLst>
          </p:cNvPr>
          <p:cNvSpPr txBox="1"/>
          <p:nvPr/>
        </p:nvSpPr>
        <p:spPr>
          <a:xfrm>
            <a:off x="0" y="0"/>
            <a:ext cx="12192000" cy="3785652"/>
          </a:xfrm>
          <a:prstGeom prst="rect">
            <a:avLst/>
          </a:prstGeom>
          <a:noFill/>
        </p:spPr>
        <p:txBody>
          <a:bodyPr wrap="square">
            <a:spAutoFit/>
          </a:bodyPr>
          <a:lstStyle/>
          <a:p>
            <a:pPr marL="342900" indent="-342900">
              <a:buFont typeface="Wingdings" panose="05000000000000000000" pitchFamily="2" charset="2"/>
              <a:buChar char="q"/>
            </a:pPr>
            <a:r>
              <a:rPr lang="en-US" sz="2400" b="1" dirty="0">
                <a:solidFill>
                  <a:srgbClr val="FF0000"/>
                </a:solidFill>
                <a:effectLst/>
              </a:rPr>
              <a:t>MO theory and Lewis Acids</a:t>
            </a:r>
          </a:p>
          <a:p>
            <a:pPr marL="285750" indent="-285750">
              <a:buFont typeface="Wingdings" panose="05000000000000000000" pitchFamily="2" charset="2"/>
              <a:buChar char="Ø"/>
            </a:pPr>
            <a:r>
              <a:rPr lang="en-US" dirty="0">
                <a:effectLst/>
              </a:rPr>
              <a:t>So, what is then a </a:t>
            </a:r>
            <a:r>
              <a:rPr lang="en-US" b="1" dirty="0">
                <a:effectLst/>
              </a:rPr>
              <a:t>Lewis acid according to MO theory</a:t>
            </a:r>
            <a:r>
              <a:rPr lang="en-US" dirty="0">
                <a:effectLst/>
              </a:rPr>
              <a:t>? </a:t>
            </a:r>
          </a:p>
          <a:p>
            <a:pPr marL="285750" indent="-285750">
              <a:buFont typeface="Wingdings" panose="05000000000000000000" pitchFamily="2" charset="2"/>
              <a:buChar char="Ø"/>
            </a:pPr>
            <a:r>
              <a:rPr lang="en-US" b="1" i="1" dirty="0">
                <a:solidFill>
                  <a:srgbClr val="C00000"/>
                </a:solidFill>
                <a:effectLst/>
              </a:rPr>
              <a:t>A Lewis acid, from the MO theory perspective, is a molecule that has an </a:t>
            </a:r>
            <a:r>
              <a:rPr lang="en-US" b="1" i="1" dirty="0">
                <a:solidFill>
                  <a:srgbClr val="0070C0"/>
                </a:solidFill>
                <a:effectLst/>
              </a:rPr>
              <a:t>approximately non-bonding </a:t>
            </a:r>
            <a:r>
              <a:rPr lang="en-US" b="1" i="1" dirty="0">
                <a:solidFill>
                  <a:srgbClr val="C00000"/>
                </a:solidFill>
                <a:effectLst/>
              </a:rPr>
              <a:t>lowest unoccupied molecular orbital</a:t>
            </a:r>
            <a:r>
              <a:rPr lang="en-US" dirty="0">
                <a:effectLst/>
              </a:rPr>
              <a:t>. The </a:t>
            </a:r>
            <a:r>
              <a:rPr lang="en-US" b="1" i="1" dirty="0">
                <a:effectLst/>
              </a:rPr>
              <a:t>orbital needs to be unoccupied</a:t>
            </a:r>
            <a:r>
              <a:rPr lang="en-US" dirty="0">
                <a:effectLst/>
              </a:rPr>
              <a:t>, otherwise no electrons could be donated into it. </a:t>
            </a:r>
            <a:r>
              <a:rPr lang="en-US" b="1" i="1" dirty="0">
                <a:effectLst/>
              </a:rPr>
              <a:t>For energy minimization arguments</a:t>
            </a:r>
            <a:r>
              <a:rPr lang="en-US" i="1" dirty="0">
                <a:effectLst/>
              </a:rPr>
              <a:t>, electrons would be donated into the unoccupied orbital that has the lowest energy, which is the </a:t>
            </a:r>
            <a:r>
              <a:rPr lang="en-US" b="1" i="1" dirty="0">
                <a:effectLst/>
              </a:rPr>
              <a:t>LUMO</a:t>
            </a:r>
            <a:r>
              <a:rPr lang="en-US" dirty="0">
                <a:effectLst/>
              </a:rPr>
              <a:t>. So why is it ideal if the LUMO </a:t>
            </a:r>
            <a:r>
              <a:rPr lang="en-US" b="1" dirty="0">
                <a:effectLst/>
              </a:rPr>
              <a:t>is non-bonding</a:t>
            </a:r>
            <a:r>
              <a:rPr lang="en-US" dirty="0">
                <a:effectLst/>
              </a:rPr>
              <a:t>? </a:t>
            </a:r>
          </a:p>
          <a:p>
            <a:pPr marL="285750" indent="-285750">
              <a:buFont typeface="Wingdings" panose="05000000000000000000" pitchFamily="2" charset="2"/>
              <a:buChar char="Ø"/>
            </a:pPr>
            <a:r>
              <a:rPr lang="en-US" i="1" dirty="0">
                <a:effectLst/>
              </a:rPr>
              <a:t>If it was </a:t>
            </a:r>
            <a:r>
              <a:rPr lang="en-US" b="1" i="1" dirty="0">
                <a:solidFill>
                  <a:srgbClr val="C00000"/>
                </a:solidFill>
                <a:effectLst/>
              </a:rPr>
              <a:t>anti-bonding</a:t>
            </a:r>
            <a:r>
              <a:rPr lang="en-US" i="1" dirty="0">
                <a:effectLst/>
              </a:rPr>
              <a:t>, its </a:t>
            </a:r>
            <a:r>
              <a:rPr lang="en-US" b="1" i="1" dirty="0">
                <a:solidFill>
                  <a:srgbClr val="C00000"/>
                </a:solidFill>
                <a:effectLst/>
              </a:rPr>
              <a:t>energy would likely be too high</a:t>
            </a:r>
            <a:r>
              <a:rPr lang="en-US" i="1" dirty="0">
                <a:effectLst/>
              </a:rPr>
              <a:t>, and the </a:t>
            </a:r>
            <a:r>
              <a:rPr lang="en-US" b="1" i="1" dirty="0">
                <a:solidFill>
                  <a:srgbClr val="C00000"/>
                </a:solidFill>
                <a:effectLst/>
              </a:rPr>
              <a:t>donor would be unable to donate </a:t>
            </a:r>
            <a:r>
              <a:rPr lang="en-US" i="1" dirty="0">
                <a:effectLst/>
              </a:rPr>
              <a:t>its electrons</a:t>
            </a:r>
            <a:r>
              <a:rPr lang="en-US" dirty="0">
                <a:effectLst/>
              </a:rPr>
              <a:t>. There would </a:t>
            </a:r>
            <a:r>
              <a:rPr lang="en-US" b="1" i="1" dirty="0">
                <a:effectLst/>
              </a:rPr>
              <a:t>not be a stabilization of electrons due to the high energy </a:t>
            </a:r>
            <a:r>
              <a:rPr lang="en-US" dirty="0">
                <a:effectLst/>
              </a:rPr>
              <a:t>of the LUMO. The molecule would remain unreactive. </a:t>
            </a:r>
            <a:r>
              <a:rPr lang="en-US" i="1" dirty="0">
                <a:solidFill>
                  <a:srgbClr val="0070C0"/>
                </a:solidFill>
                <a:effectLst/>
              </a:rPr>
              <a:t>If the LUMO was a </a:t>
            </a:r>
            <a:r>
              <a:rPr lang="en-US" b="1" i="1" dirty="0">
                <a:solidFill>
                  <a:srgbClr val="0070C0"/>
                </a:solidFill>
                <a:effectLst/>
              </a:rPr>
              <a:t>bonding orbital</a:t>
            </a:r>
            <a:r>
              <a:rPr lang="en-US" i="1" dirty="0">
                <a:solidFill>
                  <a:srgbClr val="0070C0"/>
                </a:solidFill>
                <a:effectLst/>
              </a:rPr>
              <a:t>, then its </a:t>
            </a:r>
            <a:r>
              <a:rPr lang="en-US" b="1" i="1" dirty="0">
                <a:solidFill>
                  <a:srgbClr val="0070C0"/>
                </a:solidFill>
                <a:effectLst/>
              </a:rPr>
              <a:t>energy would likely be so low </a:t>
            </a:r>
            <a:r>
              <a:rPr lang="en-US" i="1" dirty="0">
                <a:solidFill>
                  <a:srgbClr val="0070C0"/>
                </a:solidFill>
                <a:effectLst/>
              </a:rPr>
              <a:t>so that the electrons would likely be completely transferred to the Lewis acid. In this case we would not form a dative bond but an ionic bond via a </a:t>
            </a:r>
            <a:r>
              <a:rPr lang="en-US" b="1" i="1" dirty="0">
                <a:solidFill>
                  <a:srgbClr val="0070C0"/>
                </a:solidFill>
                <a:effectLst/>
              </a:rPr>
              <a:t>redox reaction</a:t>
            </a:r>
            <a:r>
              <a:rPr lang="en-US" i="1" dirty="0">
                <a:solidFill>
                  <a:srgbClr val="0070C0"/>
                </a:solidFill>
                <a:effectLst/>
              </a:rPr>
              <a:t>.</a:t>
            </a:r>
          </a:p>
          <a:p>
            <a:pPr marL="285750" indent="-285750">
              <a:buFont typeface="Wingdings" panose="05000000000000000000" pitchFamily="2" charset="2"/>
              <a:buChar char="Ø"/>
            </a:pPr>
            <a:r>
              <a:rPr lang="en-US" dirty="0"/>
              <a:t>An example of a Lewis acid is the BeH</a:t>
            </a:r>
            <a:r>
              <a:rPr lang="en-US" baseline="-25000" dirty="0"/>
              <a:t>2</a:t>
            </a:r>
            <a:r>
              <a:rPr lang="en-US" dirty="0"/>
              <a:t> molecule. </a:t>
            </a:r>
          </a:p>
          <a:p>
            <a:pPr marL="285750" indent="-285750">
              <a:buFont typeface="Wingdings" panose="05000000000000000000" pitchFamily="2" charset="2"/>
              <a:buChar char="Ø"/>
            </a:pPr>
            <a:r>
              <a:rPr lang="en-US" dirty="0"/>
              <a:t>The central atom of the molecule is the Be atom, and its valence orbitals are the 2s and the 2p orbitals. The two 1s orbitals of H make two ligand group orbitals.</a:t>
            </a:r>
            <a:endParaRPr lang="en-US" dirty="0">
              <a:effectLst/>
            </a:endParaRPr>
          </a:p>
        </p:txBody>
      </p:sp>
      <p:pic>
        <p:nvPicPr>
          <p:cNvPr id="19" name="Picture 18">
            <a:extLst>
              <a:ext uri="{FF2B5EF4-FFF2-40B4-BE49-F238E27FC236}">
                <a16:creationId xmlns:a16="http://schemas.microsoft.com/office/drawing/2014/main" id="{27B41E75-F71C-CB7B-13AA-9278FD846742}"/>
              </a:ext>
            </a:extLst>
          </p:cNvPr>
          <p:cNvPicPr>
            <a:picLocks noChangeAspect="1"/>
          </p:cNvPicPr>
          <p:nvPr/>
        </p:nvPicPr>
        <p:blipFill>
          <a:blip r:embed="rId2"/>
          <a:stretch>
            <a:fillRect/>
          </a:stretch>
        </p:blipFill>
        <p:spPr>
          <a:xfrm>
            <a:off x="7351059" y="3429000"/>
            <a:ext cx="4840941" cy="3383913"/>
          </a:xfrm>
          <a:prstGeom prst="rect">
            <a:avLst/>
          </a:prstGeom>
        </p:spPr>
      </p:pic>
      <p:sp>
        <p:nvSpPr>
          <p:cNvPr id="7" name="TextBox 6">
            <a:extLst>
              <a:ext uri="{FF2B5EF4-FFF2-40B4-BE49-F238E27FC236}">
                <a16:creationId xmlns:a16="http://schemas.microsoft.com/office/drawing/2014/main" id="{D305763C-E009-1199-C27A-3C03647BD071}"/>
              </a:ext>
            </a:extLst>
          </p:cNvPr>
          <p:cNvSpPr txBox="1"/>
          <p:nvPr/>
        </p:nvSpPr>
        <p:spPr>
          <a:xfrm>
            <a:off x="40342" y="3785652"/>
            <a:ext cx="6983506" cy="2585323"/>
          </a:xfrm>
          <a:prstGeom prst="rect">
            <a:avLst/>
          </a:prstGeom>
          <a:noFill/>
        </p:spPr>
        <p:txBody>
          <a:bodyPr wrap="square">
            <a:spAutoFit/>
          </a:bodyPr>
          <a:lstStyle/>
          <a:p>
            <a:pPr marL="285750" indent="-285750">
              <a:buFont typeface="Wingdings" panose="05000000000000000000" pitchFamily="2" charset="2"/>
              <a:buChar char="Ø"/>
            </a:pPr>
            <a:r>
              <a:rPr lang="en-US" dirty="0"/>
              <a:t>LGOs via SALC would give two bonding and two anti-bonding orbital of </a:t>
            </a:r>
            <a:r>
              <a:rPr lang="en-US" dirty="0" err="1"/>
              <a:t>σ</a:t>
            </a:r>
            <a:r>
              <a:rPr lang="en-US" baseline="-25000" dirty="0" err="1"/>
              <a:t>g</a:t>
            </a:r>
            <a:r>
              <a:rPr lang="en-US" dirty="0"/>
              <a:t> types. The 2p</a:t>
            </a:r>
            <a:r>
              <a:rPr lang="en-US" baseline="-25000" dirty="0"/>
              <a:t>x</a:t>
            </a:r>
            <a:r>
              <a:rPr lang="en-US" dirty="0"/>
              <a:t> and the 2p</a:t>
            </a:r>
            <a:r>
              <a:rPr lang="en-US" baseline="-25000" dirty="0"/>
              <a:t>y</a:t>
            </a:r>
            <a:r>
              <a:rPr lang="en-US" dirty="0"/>
              <a:t> orbitals remain non-bonding. The Be atom has two valence electrons in the 2s orbital, and the 2 H atoms contribute two valence electrons each, so there are overall four electrons that we need to fill into the </a:t>
            </a:r>
            <a:r>
              <a:rPr lang="en-US" dirty="0" err="1"/>
              <a:t>MOs.</a:t>
            </a:r>
            <a:r>
              <a:rPr lang="en-US" dirty="0"/>
              <a:t> This fills the bonding 1σ and the 2σ, making the 2σ the HOMO. You see that </a:t>
            </a:r>
            <a:r>
              <a:rPr lang="en-US" i="1" dirty="0"/>
              <a:t>we have a bonding HOMO </a:t>
            </a:r>
            <a:r>
              <a:rPr lang="en-US" dirty="0"/>
              <a:t>here, which would argue that </a:t>
            </a:r>
            <a:r>
              <a:rPr lang="en-US" b="1" dirty="0"/>
              <a:t>BeH</a:t>
            </a:r>
            <a:r>
              <a:rPr lang="en-US" b="1" baseline="-25000" dirty="0"/>
              <a:t>2</a:t>
            </a:r>
            <a:r>
              <a:rPr lang="en-US" b="1" dirty="0"/>
              <a:t> is </a:t>
            </a:r>
            <a:r>
              <a:rPr lang="en-US" b="1" dirty="0">
                <a:solidFill>
                  <a:srgbClr val="C00000"/>
                </a:solidFill>
              </a:rPr>
              <a:t>not</a:t>
            </a:r>
            <a:r>
              <a:rPr lang="en-US" b="1" dirty="0"/>
              <a:t> a Lewis base</a:t>
            </a:r>
            <a:r>
              <a:rPr lang="en-US" dirty="0"/>
              <a:t>. However, we see that the </a:t>
            </a:r>
            <a:r>
              <a:rPr lang="en-US" dirty="0">
                <a:solidFill>
                  <a:srgbClr val="0070C0"/>
                </a:solidFill>
              </a:rPr>
              <a:t>LUMOs are the non-bonding 2p</a:t>
            </a:r>
            <a:r>
              <a:rPr lang="en-US" baseline="-25000" dirty="0">
                <a:solidFill>
                  <a:srgbClr val="0070C0"/>
                </a:solidFill>
              </a:rPr>
              <a:t>x</a:t>
            </a:r>
            <a:r>
              <a:rPr lang="en-US" dirty="0">
                <a:solidFill>
                  <a:srgbClr val="0070C0"/>
                </a:solidFill>
              </a:rPr>
              <a:t> and 2p</a:t>
            </a:r>
            <a:r>
              <a:rPr lang="en-US" baseline="-25000" dirty="0">
                <a:solidFill>
                  <a:srgbClr val="0070C0"/>
                </a:solidFill>
              </a:rPr>
              <a:t>y</a:t>
            </a:r>
            <a:r>
              <a:rPr lang="en-US" dirty="0">
                <a:solidFill>
                  <a:srgbClr val="0070C0"/>
                </a:solidFill>
              </a:rPr>
              <a:t> orbitals</a:t>
            </a:r>
            <a:r>
              <a:rPr lang="en-US" dirty="0"/>
              <a:t>. This explains the </a:t>
            </a:r>
            <a:r>
              <a:rPr lang="en-US" b="1" i="1" dirty="0">
                <a:solidFill>
                  <a:srgbClr val="0070C0"/>
                </a:solidFill>
              </a:rPr>
              <a:t>Lewis-acidic character </a:t>
            </a:r>
            <a:r>
              <a:rPr lang="en-US" dirty="0"/>
              <a:t>of the molecule.</a:t>
            </a:r>
            <a:endParaRPr lang="en-IN" dirty="0"/>
          </a:p>
        </p:txBody>
      </p:sp>
    </p:spTree>
    <p:extLst>
      <p:ext uri="{BB962C8B-B14F-4D97-AF65-F5344CB8AC3E}">
        <p14:creationId xmlns:p14="http://schemas.microsoft.com/office/powerpoint/2010/main" val="1943466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7E574-6ED1-B86A-E58B-C4F6219B3E21}"/>
              </a:ext>
            </a:extLst>
          </p:cNvPr>
          <p:cNvSpPr txBox="1"/>
          <p:nvPr/>
        </p:nvSpPr>
        <p:spPr>
          <a:xfrm>
            <a:off x="0" y="0"/>
            <a:ext cx="12192000" cy="6463308"/>
          </a:xfrm>
          <a:prstGeom prst="rect">
            <a:avLst/>
          </a:prstGeom>
          <a:noFill/>
        </p:spPr>
        <p:txBody>
          <a:bodyPr wrap="square">
            <a:spAutoFit/>
          </a:bodyPr>
          <a:lstStyle/>
          <a:p>
            <a:pPr marL="342900" indent="-342900">
              <a:buFont typeface="Wingdings" panose="05000000000000000000" pitchFamily="2" charset="2"/>
              <a:buChar char="q"/>
            </a:pPr>
            <a:r>
              <a:rPr lang="en-US" sz="2400" b="1" dirty="0">
                <a:solidFill>
                  <a:srgbClr val="FF0000"/>
                </a:solidFill>
              </a:rPr>
              <a:t>Pearson's Hard Soft [Lewis] Acid Base Principle: </a:t>
            </a:r>
            <a:r>
              <a:rPr lang="en-US" sz="2400" b="1" dirty="0"/>
              <a:t>The HSAB Principle</a:t>
            </a:r>
          </a:p>
          <a:p>
            <a:endParaRPr lang="en-US" sz="2400" i="1" dirty="0"/>
          </a:p>
          <a:p>
            <a:pPr marL="342900" indent="-342900">
              <a:buFont typeface="Wingdings" panose="05000000000000000000" pitchFamily="2" charset="2"/>
              <a:buChar char="§"/>
            </a:pPr>
            <a:r>
              <a:rPr lang="en-US" sz="2400" i="1" dirty="0"/>
              <a:t>Hard and Soft Acids and Bases</a:t>
            </a:r>
            <a:r>
              <a:rPr lang="en-US" sz="2400" dirty="0"/>
              <a:t>, Ralph G. Pearson, </a:t>
            </a:r>
            <a:r>
              <a:rPr lang="en-US" sz="2400" i="1" dirty="0"/>
              <a:t>J. Am. Chem. Soc. </a:t>
            </a:r>
            <a:r>
              <a:rPr lang="en-US" sz="2400" dirty="0"/>
              <a:t>1963, 85, 22, 3533–3539, </a:t>
            </a:r>
            <a:r>
              <a:rPr lang="en-US" sz="2400" dirty="0">
                <a:hlinkClick r:id="rId2"/>
              </a:rPr>
              <a:t>https://doi.org/10.1021/ja00905a001</a:t>
            </a:r>
            <a:endParaRPr lang="en-US" sz="2400" dirty="0"/>
          </a:p>
          <a:p>
            <a:pPr>
              <a:spcAft>
                <a:spcPts val="1200"/>
              </a:spcAft>
            </a:pPr>
            <a:endParaRPr lang="en-US" sz="2400" dirty="0"/>
          </a:p>
          <a:p>
            <a:pPr marL="342900" indent="-342900">
              <a:spcAft>
                <a:spcPts val="1200"/>
              </a:spcAft>
              <a:buFont typeface="Wingdings" panose="05000000000000000000" pitchFamily="2" charset="2"/>
              <a:buChar char="Ø"/>
            </a:pPr>
            <a:r>
              <a:rPr lang="en-US" sz="2400" dirty="0">
                <a:solidFill>
                  <a:prstClr val="black"/>
                </a:solidFill>
              </a:rPr>
              <a:t>Earlier what </a:t>
            </a:r>
            <a:r>
              <a:rPr lang="en-US" sz="2400" dirty="0" err="1">
                <a:solidFill>
                  <a:prstClr val="black"/>
                </a:solidFill>
              </a:rPr>
              <a:t>Arland</a:t>
            </a:r>
            <a:r>
              <a:rPr lang="en-US" sz="2400" dirty="0">
                <a:solidFill>
                  <a:prstClr val="black"/>
                </a:solidFill>
              </a:rPr>
              <a:t>, </a:t>
            </a:r>
            <a:r>
              <a:rPr lang="en-US" sz="2400" dirty="0" err="1">
                <a:solidFill>
                  <a:prstClr val="black"/>
                </a:solidFill>
              </a:rPr>
              <a:t>Chatt</a:t>
            </a:r>
            <a:r>
              <a:rPr lang="en-US" sz="2400" dirty="0">
                <a:solidFill>
                  <a:prstClr val="black"/>
                </a:solidFill>
              </a:rPr>
              <a:t>, and Davies somewhat boringly termed some groups </a:t>
            </a:r>
            <a:r>
              <a:rPr lang="en-US" sz="2400" b="1" i="1" dirty="0">
                <a:solidFill>
                  <a:prstClr val="black"/>
                </a:solidFill>
              </a:rPr>
              <a:t>class a </a:t>
            </a:r>
            <a:r>
              <a:rPr lang="en-US" sz="2400" dirty="0">
                <a:solidFill>
                  <a:prstClr val="black"/>
                </a:solidFill>
              </a:rPr>
              <a:t>and </a:t>
            </a:r>
            <a:r>
              <a:rPr lang="en-US" sz="2400" b="1" i="1" dirty="0">
                <a:solidFill>
                  <a:prstClr val="black"/>
                </a:solidFill>
              </a:rPr>
              <a:t>class b,</a:t>
            </a:r>
            <a:r>
              <a:rPr lang="en-US" sz="2400" dirty="0">
                <a:solidFill>
                  <a:prstClr val="black"/>
                </a:solidFill>
              </a:rPr>
              <a:t> today they are known by Ralph Pearson's name for them. Pearson called the </a:t>
            </a:r>
            <a:r>
              <a:rPr lang="en-US" sz="2400" b="1" i="1" dirty="0">
                <a:solidFill>
                  <a:prstClr val="black"/>
                </a:solidFill>
              </a:rPr>
              <a:t>class a acids and bases </a:t>
            </a:r>
            <a:r>
              <a:rPr lang="en-US" sz="2400" b="1" i="1" dirty="0">
                <a:solidFill>
                  <a:srgbClr val="C00000"/>
                </a:solidFill>
              </a:rPr>
              <a:t>hard</a:t>
            </a:r>
            <a:r>
              <a:rPr lang="en-US" sz="2400" b="1" i="1" dirty="0">
                <a:solidFill>
                  <a:prstClr val="black"/>
                </a:solidFill>
              </a:rPr>
              <a:t> </a:t>
            </a:r>
            <a:r>
              <a:rPr lang="en-US" sz="2400" dirty="0">
                <a:solidFill>
                  <a:prstClr val="black"/>
                </a:solidFill>
              </a:rPr>
              <a:t>and </a:t>
            </a:r>
            <a:r>
              <a:rPr lang="en-US" sz="2400" b="1" i="1" dirty="0">
                <a:solidFill>
                  <a:prstClr val="black"/>
                </a:solidFill>
              </a:rPr>
              <a:t>class b acids and bases </a:t>
            </a:r>
            <a:r>
              <a:rPr lang="en-US" sz="2400" b="1" i="1" dirty="0">
                <a:solidFill>
                  <a:srgbClr val="0070C0"/>
                </a:solidFill>
              </a:rPr>
              <a:t>soft</a:t>
            </a:r>
            <a:r>
              <a:rPr lang="en-US" sz="2400" dirty="0">
                <a:solidFill>
                  <a:prstClr val="black"/>
                </a:solidFill>
              </a:rPr>
              <a:t>. </a:t>
            </a:r>
          </a:p>
          <a:p>
            <a:pPr marL="342900" indent="-342900">
              <a:spcAft>
                <a:spcPts val="1200"/>
              </a:spcAft>
              <a:buFont typeface="Wingdings" panose="05000000000000000000" pitchFamily="2" charset="2"/>
              <a:buChar char="Ø"/>
            </a:pPr>
            <a:r>
              <a:rPr lang="en-US" sz="2400" dirty="0"/>
              <a:t>Ralph Pearson introduced his Hard Soft [Lewis] Acid Base (HSAB) principle in the early nineteen sixties, and in doing so attempted to unify inorganic and organic reaction chemistry. The impact of the new idea was immediate, however, over the years the HSAB principle has rather fallen by the wayside while other approaches developed at the same time, such as frontier molecular orbital (FMO) theory and molecular mechanics, have flourished.</a:t>
            </a:r>
          </a:p>
          <a:p>
            <a:pPr marL="342900" indent="-342900">
              <a:spcAft>
                <a:spcPts val="1200"/>
              </a:spcAft>
              <a:buFont typeface="Wingdings" panose="05000000000000000000" pitchFamily="2" charset="2"/>
              <a:buChar char="Ø"/>
            </a:pPr>
            <a:r>
              <a:rPr lang="en-US" sz="2400" dirty="0"/>
              <a:t>However, Pearson classified a </a:t>
            </a:r>
            <a:r>
              <a:rPr lang="en-US" sz="2400" b="1" i="1" dirty="0"/>
              <a:t>very</a:t>
            </a:r>
            <a:r>
              <a:rPr lang="en-US" sz="2400" dirty="0"/>
              <a:t> wide range of </a:t>
            </a:r>
            <a:r>
              <a:rPr lang="en-US" sz="2400" b="1" i="1" dirty="0"/>
              <a:t>atoms, ions, molecules and molecular ions </a:t>
            </a:r>
            <a:r>
              <a:rPr lang="en-US" sz="2400" dirty="0"/>
              <a:t>as </a:t>
            </a:r>
            <a:r>
              <a:rPr lang="en-US" sz="2400" b="1" i="1" dirty="0">
                <a:solidFill>
                  <a:srgbClr val="C00000"/>
                </a:solidFill>
              </a:rPr>
              <a:t>hard</a:t>
            </a:r>
            <a:r>
              <a:rPr lang="en-US" sz="2400" i="1" dirty="0">
                <a:solidFill>
                  <a:srgbClr val="C00000"/>
                </a:solidFill>
              </a:rPr>
              <a:t>,</a:t>
            </a:r>
            <a:r>
              <a:rPr lang="en-US" sz="2400" i="1" dirty="0"/>
              <a:t> </a:t>
            </a:r>
            <a:r>
              <a:rPr lang="en-US" sz="2400" b="1" i="1" dirty="0"/>
              <a:t>borderline</a:t>
            </a:r>
            <a:r>
              <a:rPr lang="en-US" sz="2400" i="1" dirty="0"/>
              <a:t> or </a:t>
            </a:r>
            <a:r>
              <a:rPr lang="en-US" sz="2400" b="1" i="1" dirty="0">
                <a:solidFill>
                  <a:srgbClr val="0070C0"/>
                </a:solidFill>
              </a:rPr>
              <a:t>soft</a:t>
            </a:r>
            <a:r>
              <a:rPr lang="en-US" sz="2400" dirty="0"/>
              <a:t>, moving the analysis from traditional metal/ligand inorganic chemistry into – and combining with – the realm of organic chemistry.</a:t>
            </a:r>
          </a:p>
        </p:txBody>
      </p:sp>
    </p:spTree>
    <p:extLst>
      <p:ext uri="{BB962C8B-B14F-4D97-AF65-F5344CB8AC3E}">
        <p14:creationId xmlns:p14="http://schemas.microsoft.com/office/powerpoint/2010/main" val="1897562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9F423-30F1-4209-F36B-BEAE72F99047}"/>
              </a:ext>
            </a:extLst>
          </p:cNvPr>
          <p:cNvPicPr>
            <a:picLocks noChangeAspect="1"/>
          </p:cNvPicPr>
          <p:nvPr/>
        </p:nvPicPr>
        <p:blipFill>
          <a:blip r:embed="rId2"/>
          <a:stretch>
            <a:fillRect/>
          </a:stretch>
        </p:blipFill>
        <p:spPr>
          <a:xfrm>
            <a:off x="1608884" y="74519"/>
            <a:ext cx="8848725" cy="4324350"/>
          </a:xfrm>
          <a:prstGeom prst="rect">
            <a:avLst/>
          </a:prstGeom>
        </p:spPr>
      </p:pic>
      <p:sp>
        <p:nvSpPr>
          <p:cNvPr id="2" name="TextBox 1">
            <a:extLst>
              <a:ext uri="{FF2B5EF4-FFF2-40B4-BE49-F238E27FC236}">
                <a16:creationId xmlns:a16="http://schemas.microsoft.com/office/drawing/2014/main" id="{3A642149-B917-7859-01EA-3CBD940ABA95}"/>
              </a:ext>
            </a:extLst>
          </p:cNvPr>
          <p:cNvSpPr txBox="1"/>
          <p:nvPr/>
        </p:nvSpPr>
        <p:spPr>
          <a:xfrm>
            <a:off x="2895598" y="5012972"/>
            <a:ext cx="7216589" cy="1477328"/>
          </a:xfrm>
          <a:prstGeom prst="rect">
            <a:avLst/>
          </a:prstGeom>
          <a:noFill/>
        </p:spPr>
        <p:txBody>
          <a:bodyPr wrap="square">
            <a:spAutoFit/>
          </a:bodyPr>
          <a:lstStyle/>
          <a:p>
            <a:pPr marL="285750" indent="-285750">
              <a:buFont typeface="Wingdings" panose="05000000000000000000" pitchFamily="2" charset="2"/>
              <a:buChar char="§"/>
            </a:pPr>
            <a:r>
              <a:rPr lang="en-US" b="1" dirty="0"/>
              <a:t>hard acids tend to be found towards the left side of the periodic table </a:t>
            </a:r>
            <a:r>
              <a:rPr lang="en-US" dirty="0"/>
              <a:t>and involve </a:t>
            </a:r>
            <a:r>
              <a:rPr lang="en-US" b="1" dirty="0"/>
              <a:t>higher oxidation states </a:t>
            </a:r>
            <a:r>
              <a:rPr lang="en-US" dirty="0"/>
              <a:t>and/or </a:t>
            </a:r>
            <a:r>
              <a:rPr lang="en-US" b="1" dirty="0"/>
              <a:t>electron withdrawing substituents </a:t>
            </a:r>
          </a:p>
          <a:p>
            <a:pPr marL="285750" indent="-285750">
              <a:buFont typeface="Wingdings" panose="05000000000000000000" pitchFamily="2" charset="2"/>
              <a:buChar char="§"/>
            </a:pPr>
            <a:r>
              <a:rPr lang="en-US" dirty="0"/>
              <a:t>while </a:t>
            </a:r>
            <a:r>
              <a:rPr lang="en-US" b="1" i="1" dirty="0"/>
              <a:t>soft acids are more common to the right of the periodic table </a:t>
            </a:r>
            <a:r>
              <a:rPr lang="en-US" dirty="0"/>
              <a:t>and involve </a:t>
            </a:r>
            <a:r>
              <a:rPr lang="en-US" b="1" i="1" dirty="0"/>
              <a:t>lower oxidation state</a:t>
            </a:r>
            <a:r>
              <a:rPr lang="en-US" dirty="0"/>
              <a:t>s and/or </a:t>
            </a:r>
            <a:r>
              <a:rPr lang="en-US" b="1" i="1" dirty="0"/>
              <a:t>electron donating substituents</a:t>
            </a:r>
            <a:r>
              <a:rPr lang="en-US" dirty="0"/>
              <a:t>.</a:t>
            </a:r>
            <a:endParaRPr lang="en-IN" dirty="0"/>
          </a:p>
        </p:txBody>
      </p:sp>
    </p:spTree>
    <p:extLst>
      <p:ext uri="{BB962C8B-B14F-4D97-AF65-F5344CB8AC3E}">
        <p14:creationId xmlns:p14="http://schemas.microsoft.com/office/powerpoint/2010/main" val="3196330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29CAF8-C3CE-C3E2-2599-D5144655FD3A}"/>
              </a:ext>
            </a:extLst>
          </p:cNvPr>
          <p:cNvSpPr txBox="1"/>
          <p:nvPr/>
        </p:nvSpPr>
        <p:spPr>
          <a:xfrm>
            <a:off x="0" y="0"/>
            <a:ext cx="12192000" cy="5933163"/>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ts val="1200"/>
              </a:spcAft>
              <a:buClrTx/>
              <a:buSzTx/>
              <a:buFont typeface="Wingdings" panose="05000000000000000000" pitchFamily="2" charset="2"/>
              <a:buChar char="Ø"/>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 the nineteen sixties, Ralph Pearson greatly expanded the </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Type A–Type B</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logic by explaining the </a:t>
            </a:r>
            <a:r>
              <a:rPr kumimoji="0" lang="en-US" altLang="en-US" sz="2400" b="1"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differential complexation behavior </a:t>
            </a:r>
            <a:r>
              <a:rPr kumimoji="0" lang="en-US" alt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of cations and ligands in terms </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of</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electron pair accepting Lewis acids </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and </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electron pair donating Lewis bases</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p>
          <a:p>
            <a:pPr marL="342900" marR="0" lvl="0" indent="-342900" algn="l" defTabSz="914400" rtl="0" eaLnBrk="0" fontAlgn="base" latinLnBrk="0" hangingPunct="0">
              <a:lnSpc>
                <a:spcPct val="150000"/>
              </a:lnSpc>
              <a:spcBef>
                <a:spcPct val="0"/>
              </a:spcBef>
              <a:spcAft>
                <a:spcPts val="1200"/>
              </a:spcAft>
              <a:buClrTx/>
              <a:buSzTx/>
              <a:buFont typeface="Wingdings" panose="05000000000000000000" pitchFamily="2" charset="2"/>
              <a:buChar char="Ø"/>
              <a:tabLst/>
              <a:defRPr/>
            </a:pP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Lewis acid  +  Lewis base   →   Lewis acid/base complex</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342900" marR="0" lvl="0" indent="-342900" algn="l" defTabSz="914400" rtl="0" eaLnBrk="0" fontAlgn="base" latinLnBrk="0" hangingPunct="0">
              <a:lnSpc>
                <a:spcPct val="150000"/>
              </a:lnSpc>
              <a:spcBef>
                <a:spcPct val="0"/>
              </a:spcBef>
              <a:spcAft>
                <a:spcPts val="1200"/>
              </a:spcAft>
              <a:buClrTx/>
              <a:buSzTx/>
              <a:buFont typeface="Wingdings" panose="05000000000000000000"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Pearson classified Lewis acids and Lewis bases as </a:t>
            </a:r>
            <a:r>
              <a:rPr kumimoji="0" lang="en-US" altLang="en-US" sz="2400" b="1"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hard</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t>
            </a:r>
            <a:r>
              <a:rPr kumimoji="0" lang="en-US" altLang="en-US" sz="24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altLang="en-US" sz="2400" b="1"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borderline</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or </a:t>
            </a:r>
            <a:r>
              <a:rPr kumimoji="0" lang="en-US" altLang="en-US" sz="2400" b="1"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soft</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342900" marR="0" lvl="0" indent="-342900" algn="l" defTabSz="914400" rtl="0" eaLnBrk="0" fontAlgn="base" latinLnBrk="0" hangingPunct="0">
              <a:lnSpc>
                <a:spcPct val="150000"/>
              </a:lnSpc>
              <a:spcBef>
                <a:spcPct val="0"/>
              </a:spcBef>
              <a:spcAft>
                <a:spcPts val="1200"/>
              </a:spcAft>
              <a:buClrTx/>
              <a:buSzTx/>
              <a:buFont typeface="Wingdings" panose="05000000000000000000" pitchFamily="2" charset="2"/>
              <a:buChar char="Ø"/>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According to Pearson's </a:t>
            </a:r>
            <a:r>
              <a:rPr kumimoji="0" lang="en-US" altLang="en-US" sz="2400" b="1" i="1" u="none" strike="noStrike" kern="1200" cap="none" spc="0" normalizeH="0" baseline="0" noProof="0" dirty="0">
                <a:ln>
                  <a:noFill/>
                </a:ln>
                <a:solidFill>
                  <a:srgbClr val="C00000"/>
                </a:solidFill>
                <a:effectLst/>
                <a:uLnTx/>
                <a:uFillTx/>
                <a:latin typeface="Arial" panose="020B0604020202020204" pitchFamily="34" charset="0"/>
                <a:ea typeface="+mn-ea"/>
                <a:cs typeface="+mn-cs"/>
              </a:rPr>
              <a:t>hard soft </a:t>
            </a:r>
            <a:r>
              <a:rPr lang="en-US" altLang="en-US" sz="2400" b="1" dirty="0">
                <a:latin typeface="Arial" panose="020B0604020202020204" pitchFamily="34" charset="0"/>
              </a:rPr>
              <a:t>(</a:t>
            </a:r>
            <a:r>
              <a:rPr kumimoji="0" lang="en-US" altLang="en-US" sz="2400" b="1" i="0" u="none" strike="noStrike" kern="1200" cap="none" spc="0" normalizeH="0" baseline="0" noProof="0" dirty="0">
                <a:ln>
                  <a:noFill/>
                </a:ln>
                <a:effectLst/>
                <a:uLnTx/>
                <a:uFillTx/>
                <a:latin typeface="Arial" panose="020B0604020202020204" pitchFamily="34" charset="0"/>
                <a:ea typeface="+mn-ea"/>
                <a:cs typeface="+mn-cs"/>
              </a:rPr>
              <a:t>Lewis</a:t>
            </a:r>
            <a:r>
              <a:rPr lang="en-US" altLang="en-US" sz="2400" b="1" dirty="0">
                <a:latin typeface="Arial" panose="020B0604020202020204" pitchFamily="34" charset="0"/>
              </a:rPr>
              <a:t>)</a:t>
            </a:r>
            <a:r>
              <a:rPr kumimoji="0" lang="en-US" altLang="en-US" sz="2400" b="1" i="0" u="none" strike="noStrike" kern="1200" cap="none" spc="0" normalizeH="0" baseline="0" noProof="0" dirty="0">
                <a:ln>
                  <a:noFill/>
                </a:ln>
                <a:effectLst/>
                <a:uLnTx/>
                <a:uFillTx/>
                <a:latin typeface="Arial" panose="020B0604020202020204" pitchFamily="34" charset="0"/>
                <a:ea typeface="+mn-ea"/>
                <a:cs typeface="+mn-cs"/>
              </a:rPr>
              <a:t> </a:t>
            </a:r>
            <a:r>
              <a:rPr kumimoji="0" lang="en-US" altLang="en-US" sz="2400" b="1"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acid base (HSAB) principle</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342900" marR="0" lvl="0" indent="-342900" algn="l" defTabSz="914400" rtl="0" eaLnBrk="0" fontAlgn="base" latinLnBrk="0" hangingPunct="0">
              <a:lnSpc>
                <a:spcPct val="150000"/>
              </a:lnSpc>
              <a:spcBef>
                <a:spcPct val="0"/>
              </a:spcBef>
              <a:spcAft>
                <a:spcPts val="1200"/>
              </a:spcAft>
              <a:buClrTx/>
              <a:buSzTx/>
              <a:buFont typeface="Courier New" panose="02070309020205020404" pitchFamily="49" charset="0"/>
              <a:buChar char="o"/>
              <a:tabLst/>
              <a:defRPr/>
            </a:pPr>
            <a:r>
              <a:rPr kumimoji="0" lang="en-US" altLang="en-US" sz="2400" b="1" i="1" u="none" strike="noStrike" kern="1200" cap="none" spc="0" normalizeH="0" baseline="0" noProof="0" dirty="0">
                <a:ln>
                  <a:noFill/>
                </a:ln>
                <a:solidFill>
                  <a:srgbClr val="C00000"/>
                </a:solidFill>
                <a:effectLst/>
                <a:uLnTx/>
                <a:uFillTx/>
                <a:latin typeface="Arial" panose="020B0604020202020204" pitchFamily="34" charset="0"/>
                <a:ea typeface="+mn-ea"/>
                <a:cs typeface="+mn-cs"/>
              </a:rPr>
              <a:t>Hard</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(Lewis</a:t>
            </a:r>
            <a:r>
              <a:rPr lang="en-US" altLang="en-US" sz="2400" b="1" dirty="0">
                <a:solidFill>
                  <a:prstClr val="black"/>
                </a:solidFill>
                <a:latin typeface="Arial" panose="020B0604020202020204" pitchFamily="34" charset="0"/>
              </a:rPr>
              <a:t>)</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altLang="en-US" sz="2400" b="1" i="1" u="none" strike="noStrike" kern="1200" cap="none" spc="0" normalizeH="0" baseline="0" noProof="0" dirty="0">
                <a:ln>
                  <a:noFill/>
                </a:ln>
                <a:solidFill>
                  <a:srgbClr val="C00000"/>
                </a:solidFill>
                <a:effectLst/>
                <a:uLnTx/>
                <a:uFillTx/>
                <a:latin typeface="Arial" panose="020B0604020202020204" pitchFamily="34" charset="0"/>
                <a:ea typeface="+mn-ea"/>
                <a:cs typeface="+mn-cs"/>
              </a:rPr>
              <a:t>acids</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prefer to bind to (complex with) </a:t>
            </a:r>
            <a:r>
              <a:rPr kumimoji="0" lang="en-US" altLang="en-US" sz="2400" b="1" i="1" u="none" strike="noStrike" kern="1200" cap="none" spc="0" normalizeH="0" baseline="0" noProof="0" dirty="0">
                <a:ln>
                  <a:noFill/>
                </a:ln>
                <a:solidFill>
                  <a:srgbClr val="C00000"/>
                </a:solidFill>
                <a:effectLst/>
                <a:uLnTx/>
                <a:uFillTx/>
                <a:latin typeface="Arial" panose="020B0604020202020204" pitchFamily="34" charset="0"/>
                <a:ea typeface="+mn-ea"/>
                <a:cs typeface="+mn-cs"/>
              </a:rPr>
              <a:t>Hard</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(Lewis) </a:t>
            </a:r>
            <a:r>
              <a:rPr kumimoji="0" lang="en-US" altLang="en-US" sz="2400" b="1" i="1" u="none" strike="noStrike" kern="1200" cap="none" spc="0" normalizeH="0" baseline="0" noProof="0" dirty="0">
                <a:ln>
                  <a:noFill/>
                </a:ln>
                <a:solidFill>
                  <a:srgbClr val="C00000"/>
                </a:solidFill>
                <a:effectLst/>
                <a:uLnTx/>
                <a:uFillTx/>
                <a:latin typeface="Arial" panose="020B0604020202020204" pitchFamily="34" charset="0"/>
                <a:ea typeface="+mn-ea"/>
                <a:cs typeface="+mn-cs"/>
              </a:rPr>
              <a:t>bases</a:t>
            </a:r>
            <a:endParaRPr kumimoji="0" lang="en-US" altLang="en-US" sz="2400" b="0" i="1" u="none" strike="noStrike" kern="1200" cap="none" spc="0" normalizeH="0" baseline="0" noProof="0" dirty="0">
              <a:ln>
                <a:noFill/>
              </a:ln>
              <a:solidFill>
                <a:srgbClr val="C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50000"/>
              </a:lnSpc>
              <a:spcBef>
                <a:spcPct val="0"/>
              </a:spcBef>
              <a:spcAft>
                <a:spcPts val="120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and </a:t>
            </a:r>
          </a:p>
          <a:p>
            <a:pPr marL="342900" marR="0" lvl="0" indent="-342900" algn="l" defTabSz="914400" rtl="0" eaLnBrk="0" fontAlgn="base" latinLnBrk="0" hangingPunct="0">
              <a:lnSpc>
                <a:spcPct val="150000"/>
              </a:lnSpc>
              <a:spcBef>
                <a:spcPct val="0"/>
              </a:spcBef>
              <a:spcAft>
                <a:spcPts val="1200"/>
              </a:spcAft>
              <a:buClrTx/>
              <a:buSzTx/>
              <a:buFont typeface="Courier New" panose="02070309020205020404" pitchFamily="49" charset="0"/>
              <a:buChar char="o"/>
              <a:tabLst/>
              <a:defRPr/>
            </a:pPr>
            <a:r>
              <a:rPr kumimoji="0" lang="en-US" altLang="en-US" sz="2400" b="1" i="1" u="none" strike="noStrike" kern="1200" cap="none" spc="0" normalizeH="0" baseline="0" noProof="0" dirty="0">
                <a:ln>
                  <a:noFill/>
                </a:ln>
                <a:solidFill>
                  <a:srgbClr val="0070C0"/>
                </a:solidFill>
                <a:effectLst/>
                <a:uLnTx/>
                <a:uFillTx/>
                <a:latin typeface="Arial" panose="020B0604020202020204" pitchFamily="34" charset="0"/>
                <a:ea typeface="+mn-ea"/>
                <a:cs typeface="+mn-cs"/>
              </a:rPr>
              <a:t>Soft</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(Lewis) </a:t>
            </a:r>
            <a:r>
              <a:rPr kumimoji="0" lang="en-US" altLang="en-US" sz="2400" b="1" i="1" u="none" strike="noStrike" kern="1200" cap="none" spc="0" normalizeH="0" baseline="0" noProof="0" dirty="0">
                <a:ln>
                  <a:noFill/>
                </a:ln>
                <a:solidFill>
                  <a:srgbClr val="0070C0"/>
                </a:solidFill>
                <a:effectLst/>
                <a:uLnTx/>
                <a:uFillTx/>
                <a:latin typeface="Arial" panose="020B0604020202020204" pitchFamily="34" charset="0"/>
                <a:ea typeface="+mn-ea"/>
                <a:cs typeface="+mn-cs"/>
              </a:rPr>
              <a:t>acids</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prefer to bind to (complex with)</a:t>
            </a:r>
            <a:r>
              <a:rPr kumimoji="0" lang="en-US" altLang="en-US" sz="2400" b="1"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altLang="en-US" sz="2400" b="1" i="1" u="none" strike="noStrike" kern="1200" cap="none" spc="0" normalizeH="0" baseline="0" noProof="0" dirty="0">
                <a:ln>
                  <a:noFill/>
                </a:ln>
                <a:solidFill>
                  <a:srgbClr val="0070C0"/>
                </a:solidFill>
                <a:effectLst/>
                <a:uLnTx/>
                <a:uFillTx/>
                <a:latin typeface="Arial" panose="020B0604020202020204" pitchFamily="34" charset="0"/>
                <a:ea typeface="+mn-ea"/>
                <a:cs typeface="+mn-cs"/>
              </a:rPr>
              <a:t>Soft</a:t>
            </a:r>
            <a:r>
              <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(Lewis) </a:t>
            </a:r>
            <a:r>
              <a:rPr kumimoji="0" lang="en-US" altLang="en-US" sz="2400" b="1" i="1" u="none" strike="noStrike" kern="1200" cap="none" spc="0" normalizeH="0" baseline="0" noProof="0" dirty="0">
                <a:ln>
                  <a:noFill/>
                </a:ln>
                <a:solidFill>
                  <a:srgbClr val="0070C0"/>
                </a:solidFill>
                <a:effectLst/>
                <a:uLnTx/>
                <a:uFillTx/>
                <a:latin typeface="Arial" panose="020B0604020202020204" pitchFamily="34" charset="0"/>
                <a:ea typeface="+mn-ea"/>
                <a:cs typeface="+mn-cs"/>
              </a:rPr>
              <a:t>bases.</a:t>
            </a:r>
            <a:endParaRPr kumimoji="0" lang="en-US" altLang="en-US" sz="2400" b="0" i="1" u="none" strike="noStrike" kern="1200" cap="none" spc="0" normalizeH="0" baseline="0" noProof="0" dirty="0">
              <a:ln>
                <a:noFill/>
              </a:ln>
              <a:solidFill>
                <a:srgbClr val="0070C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94765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5626D-99C4-01F2-8458-720EB3D41C12}"/>
              </a:ext>
            </a:extLst>
          </p:cNvPr>
          <p:cNvSpPr txBox="1"/>
          <p:nvPr/>
        </p:nvSpPr>
        <p:spPr>
          <a:xfrm>
            <a:off x="0" y="0"/>
            <a:ext cx="12192000" cy="6001643"/>
          </a:xfrm>
          <a:prstGeom prst="rect">
            <a:avLst/>
          </a:prstGeom>
          <a:noFill/>
        </p:spPr>
        <p:txBody>
          <a:bodyPr wrap="square">
            <a:spAutoFit/>
          </a:bodyPr>
          <a:lstStyle/>
          <a:p>
            <a:pPr marL="342900" indent="-342900">
              <a:buFont typeface="Wingdings" panose="05000000000000000000" pitchFamily="2" charset="2"/>
              <a:buChar char="Ø"/>
            </a:pPr>
            <a:r>
              <a:rPr lang="en-US" sz="2400" dirty="0"/>
              <a:t>The hard-soft acid-base (HSAB) principle stems from the recognition that some Lewis acids and bases seem to have a </a:t>
            </a:r>
            <a:r>
              <a:rPr lang="en-US" sz="2400" b="1" i="1" dirty="0"/>
              <a:t>natural affinity </a:t>
            </a:r>
            <a:r>
              <a:rPr lang="en-US" sz="2400" dirty="0"/>
              <a:t>for one another. </a:t>
            </a:r>
          </a:p>
          <a:p>
            <a:pPr marL="342900" indent="-342900">
              <a:buFont typeface="Wingdings" panose="05000000000000000000" pitchFamily="2" charset="2"/>
              <a:buChar char="Ø"/>
            </a:pPr>
            <a:r>
              <a:rPr lang="en-US" sz="2400" dirty="0"/>
              <a:t>Consider the following:</a:t>
            </a:r>
          </a:p>
          <a:p>
            <a:pPr marL="342900" indent="-342900">
              <a:buFont typeface="Wingdings" panose="05000000000000000000" pitchFamily="2" charset="2"/>
              <a:buChar char="§"/>
            </a:pPr>
            <a:r>
              <a:rPr lang="en-US" sz="2400" b="1" i="1" dirty="0">
                <a:effectLst/>
              </a:rPr>
              <a:t>Some </a:t>
            </a:r>
            <a:r>
              <a:rPr lang="en-US" sz="2400" b="1" i="1" dirty="0">
                <a:solidFill>
                  <a:srgbClr val="C00000"/>
                </a:solidFill>
                <a:effectLst/>
              </a:rPr>
              <a:t>metals </a:t>
            </a:r>
            <a:r>
              <a:rPr lang="en-US" sz="2400" b="1" i="1" dirty="0">
                <a:effectLst/>
              </a:rPr>
              <a:t>are commonly found in nature as salts of </a:t>
            </a:r>
            <a:r>
              <a:rPr lang="en-US" sz="2400" b="1" i="1" dirty="0">
                <a:solidFill>
                  <a:srgbClr val="C00000"/>
                </a:solidFill>
                <a:effectLst/>
              </a:rPr>
              <a:t>chloride </a:t>
            </a:r>
            <a:r>
              <a:rPr lang="en-US" sz="2400" b="1" i="1" dirty="0">
                <a:effectLst/>
              </a:rPr>
              <a:t>or as </a:t>
            </a:r>
            <a:r>
              <a:rPr lang="en-US" sz="2400" b="1" i="1" dirty="0">
                <a:solidFill>
                  <a:srgbClr val="C00000"/>
                </a:solidFill>
                <a:effectLst/>
              </a:rPr>
              <a:t>oxide</a:t>
            </a:r>
            <a:r>
              <a:rPr lang="en-US" sz="2400" b="1" i="1" dirty="0">
                <a:effectLst/>
              </a:rPr>
              <a:t> ores </a:t>
            </a:r>
            <a:r>
              <a:rPr lang="en-US" sz="2400" dirty="0">
                <a:effectLst/>
              </a:rPr>
              <a:t>while </a:t>
            </a:r>
            <a:r>
              <a:rPr lang="en-US" sz="2400" b="1" i="1" dirty="0">
                <a:solidFill>
                  <a:srgbClr val="0070C0"/>
                </a:solidFill>
                <a:effectLst/>
              </a:rPr>
              <a:t>others are found </a:t>
            </a:r>
            <a:r>
              <a:rPr lang="en-US" sz="2400" b="1" i="1" dirty="0">
                <a:effectLst/>
              </a:rPr>
              <a:t>in combination with </a:t>
            </a:r>
            <a:r>
              <a:rPr lang="en-US" sz="2400" b="1" i="1" dirty="0">
                <a:solidFill>
                  <a:srgbClr val="0070C0"/>
                </a:solidFill>
                <a:effectLst/>
              </a:rPr>
              <a:t>sulfur</a:t>
            </a:r>
            <a:r>
              <a:rPr lang="en-US" sz="2400" dirty="0">
                <a:effectLst/>
              </a:rPr>
              <a:t>. Geochemists even use the </a:t>
            </a:r>
            <a:r>
              <a:rPr lang="en-US" sz="2400" dirty="0" err="1">
                <a:effectLst/>
              </a:rPr>
              <a:t>Goldschmidtt</a:t>
            </a:r>
            <a:r>
              <a:rPr lang="en-US" sz="2400" dirty="0">
                <a:effectLst/>
              </a:rPr>
              <a:t> classification scheme to classify the </a:t>
            </a:r>
            <a:r>
              <a:rPr lang="en-US" sz="2400" b="1" i="1" dirty="0">
                <a:effectLst/>
              </a:rPr>
              <a:t>halide and oxide formers as lithophiles </a:t>
            </a:r>
            <a:r>
              <a:rPr lang="en-US" sz="2400" dirty="0">
                <a:effectLst/>
              </a:rPr>
              <a:t>and the </a:t>
            </a:r>
            <a:r>
              <a:rPr lang="en-US" sz="2400" b="1" i="1" dirty="0">
                <a:effectLst/>
              </a:rPr>
              <a:t>sulfide formers as chalcophiles</a:t>
            </a:r>
            <a:r>
              <a:rPr lang="en-US" sz="2400" dirty="0">
                <a:effectLst/>
              </a:rPr>
              <a:t>.</a:t>
            </a:r>
          </a:p>
          <a:p>
            <a:pPr marL="342900" indent="-342900">
              <a:buFont typeface="Wingdings" panose="05000000000000000000" pitchFamily="2" charset="2"/>
              <a:buChar char="§"/>
            </a:pPr>
            <a:r>
              <a:rPr lang="en-US" sz="2400" dirty="0">
                <a:effectLst/>
              </a:rPr>
              <a:t>In living systems small highly charged metals ions like Fe</a:t>
            </a:r>
            <a:r>
              <a:rPr lang="en-US" sz="2400" baseline="30000" dirty="0">
                <a:effectLst/>
              </a:rPr>
              <a:t>3+</a:t>
            </a:r>
            <a:r>
              <a:rPr lang="en-US" sz="2400" dirty="0">
                <a:effectLst/>
              </a:rPr>
              <a:t> are usually found bound to N and O atoms while larger metals with lower charges such as Zn</a:t>
            </a:r>
            <a:r>
              <a:rPr lang="en-US" sz="2400" baseline="30000" dirty="0">
                <a:effectLst/>
              </a:rPr>
              <a:t>2+</a:t>
            </a:r>
            <a:r>
              <a:rPr lang="en-US" sz="2400" dirty="0">
                <a:effectLst/>
              </a:rPr>
              <a:t> are often found attached to at least one S atom. </a:t>
            </a:r>
          </a:p>
          <a:p>
            <a:pPr marL="342900" indent="-342900">
              <a:buFont typeface="Wingdings" panose="05000000000000000000" pitchFamily="2" charset="2"/>
              <a:buChar char="§"/>
            </a:pPr>
            <a:r>
              <a:rPr lang="en-US" sz="2400" dirty="0">
                <a:effectLst/>
              </a:rPr>
              <a:t>Similarly, </a:t>
            </a:r>
            <a:r>
              <a:rPr lang="en-US" sz="2400" i="1" dirty="0">
                <a:effectLst/>
              </a:rPr>
              <a:t>metals prefer to bind to one coordination site over the other when forming complexes with ambidentate ligands</a:t>
            </a:r>
            <a:r>
              <a:rPr lang="en-US" sz="2400" dirty="0">
                <a:effectLst/>
              </a:rPr>
              <a:t>. The most well-known instances involve complexes of </a:t>
            </a:r>
            <a:r>
              <a:rPr lang="en-US" sz="2400" i="1" dirty="0">
                <a:effectLst/>
              </a:rPr>
              <a:t>cyanate and thiocyanate</a:t>
            </a:r>
            <a:r>
              <a:rPr lang="en-US" sz="2400" dirty="0">
                <a:effectLst/>
              </a:rPr>
              <a:t>, which can coordinate metals through either the N or chalcogen atom. For instance, </a:t>
            </a:r>
            <a:r>
              <a:rPr lang="en-US" sz="2400" b="1" i="1" dirty="0">
                <a:effectLst/>
              </a:rPr>
              <a:t>Cu</a:t>
            </a:r>
            <a:r>
              <a:rPr lang="en-US" sz="2400" b="1" i="1" baseline="30000" dirty="0">
                <a:effectLst/>
              </a:rPr>
              <a:t>2+</a:t>
            </a:r>
            <a:r>
              <a:rPr lang="en-US" sz="2400" b="1" i="1" dirty="0">
                <a:effectLst/>
              </a:rPr>
              <a:t> and Zn</a:t>
            </a:r>
            <a:r>
              <a:rPr lang="en-US" sz="2400" b="1" i="1" baseline="30000" dirty="0">
                <a:effectLst/>
              </a:rPr>
              <a:t>2+</a:t>
            </a:r>
            <a:r>
              <a:rPr lang="en-US" sz="2400" b="1" i="1" dirty="0">
                <a:effectLst/>
              </a:rPr>
              <a:t> form N-</a:t>
            </a:r>
            <a:r>
              <a:rPr lang="en-US" sz="2400" b="1" i="1" dirty="0" err="1">
                <a:effectLst/>
              </a:rPr>
              <a:t>thiocyanato</a:t>
            </a:r>
            <a:r>
              <a:rPr lang="en-US" sz="2400" b="1" i="1" dirty="0">
                <a:effectLst/>
              </a:rPr>
              <a:t> </a:t>
            </a:r>
            <a:r>
              <a:rPr lang="en-US" sz="2400" dirty="0">
                <a:effectLst/>
              </a:rPr>
              <a:t>complexes in species like [Cu(NCS)</a:t>
            </a:r>
            <a:r>
              <a:rPr lang="en-US" sz="2400" baseline="-25000" dirty="0">
                <a:effectLst/>
              </a:rPr>
              <a:t>2</a:t>
            </a:r>
            <a:r>
              <a:rPr lang="en-US" sz="2400" dirty="0">
                <a:effectLst/>
              </a:rPr>
              <a:t>(</a:t>
            </a:r>
            <a:r>
              <a:rPr lang="en-US" sz="2400" dirty="0" err="1">
                <a:effectLst/>
              </a:rPr>
              <a:t>py</a:t>
            </a:r>
            <a:r>
              <a:rPr lang="en-US" sz="2400" dirty="0">
                <a:effectLst/>
              </a:rPr>
              <a:t>)</a:t>
            </a:r>
            <a:r>
              <a:rPr lang="en-US" sz="2400" baseline="-25000" dirty="0">
                <a:effectLst/>
              </a:rPr>
              <a:t>2</a:t>
            </a:r>
            <a:r>
              <a:rPr lang="en-US" sz="2400" dirty="0">
                <a:effectLst/>
              </a:rPr>
              <a:t>] and [Zn(NCS)</a:t>
            </a:r>
            <a:r>
              <a:rPr lang="en-US" sz="2400" baseline="-25000" dirty="0">
                <a:effectLst/>
              </a:rPr>
              <a:t>4</a:t>
            </a:r>
            <a:r>
              <a:rPr lang="en-US" sz="2400" dirty="0">
                <a:effectLst/>
              </a:rPr>
              <a:t>]</a:t>
            </a:r>
            <a:r>
              <a:rPr lang="en-US" sz="2400" baseline="30000" dirty="0">
                <a:effectLst/>
              </a:rPr>
              <a:t>2-</a:t>
            </a:r>
            <a:r>
              <a:rPr lang="en-US" sz="2400" dirty="0">
                <a:effectLst/>
              </a:rPr>
              <a:t> while their larger </a:t>
            </a:r>
            <a:r>
              <a:rPr lang="en-US" sz="2400" dirty="0" err="1">
                <a:effectLst/>
              </a:rPr>
              <a:t>cogeners</a:t>
            </a:r>
            <a:r>
              <a:rPr lang="en-US" sz="2400" dirty="0">
                <a:effectLst/>
              </a:rPr>
              <a:t> </a:t>
            </a:r>
            <a:r>
              <a:rPr lang="en-US" sz="2400" b="1" i="1" dirty="0">
                <a:effectLst/>
              </a:rPr>
              <a:t>Au</a:t>
            </a:r>
            <a:r>
              <a:rPr lang="en-US" sz="2400" b="1" i="1" baseline="30000" dirty="0">
                <a:effectLst/>
              </a:rPr>
              <a:t>3+</a:t>
            </a:r>
            <a:r>
              <a:rPr lang="en-US" sz="2400" b="1" i="1" dirty="0">
                <a:effectLst/>
              </a:rPr>
              <a:t> and Hg</a:t>
            </a:r>
            <a:r>
              <a:rPr lang="en-US" sz="2400" b="1" i="1" baseline="30000" dirty="0">
                <a:effectLst/>
              </a:rPr>
              <a:t>2+</a:t>
            </a:r>
            <a:r>
              <a:rPr lang="en-US" sz="2400" b="1" i="1" dirty="0">
                <a:effectLst/>
              </a:rPr>
              <a:t> preferentially forms S-</a:t>
            </a:r>
            <a:r>
              <a:rPr lang="en-US" sz="2400" b="1" i="1" dirty="0" err="1">
                <a:effectLst/>
              </a:rPr>
              <a:t>thiocyanato</a:t>
            </a:r>
            <a:r>
              <a:rPr lang="en-US" sz="2400" dirty="0">
                <a:effectLst/>
              </a:rPr>
              <a:t> complexes, giving </a:t>
            </a:r>
            <a:r>
              <a:rPr lang="en-US" sz="2400" dirty="0" err="1">
                <a:effectLst/>
              </a:rPr>
              <a:t>speciles</a:t>
            </a:r>
            <a:r>
              <a:rPr lang="en-US" sz="2400" dirty="0">
                <a:effectLst/>
              </a:rPr>
              <a:t> like [Hg(SCN)</a:t>
            </a:r>
            <a:r>
              <a:rPr lang="en-US" sz="2400" baseline="-25000" dirty="0">
                <a:effectLst/>
              </a:rPr>
              <a:t>4</a:t>
            </a:r>
            <a:r>
              <a:rPr lang="en-US" sz="2400" dirty="0">
                <a:effectLst/>
              </a:rPr>
              <a:t>]</a:t>
            </a:r>
            <a:r>
              <a:rPr lang="en-US" sz="2400" baseline="30000" dirty="0">
                <a:effectLst/>
              </a:rPr>
              <a:t>2-</a:t>
            </a:r>
            <a:r>
              <a:rPr lang="en-US" sz="2400" dirty="0">
                <a:effectLst/>
              </a:rPr>
              <a:t>.</a:t>
            </a:r>
            <a:endParaRPr lang="en-IN" sz="2400" dirty="0"/>
          </a:p>
        </p:txBody>
      </p:sp>
      <p:pic>
        <p:nvPicPr>
          <p:cNvPr id="9" name="Picture 8">
            <a:extLst>
              <a:ext uri="{FF2B5EF4-FFF2-40B4-BE49-F238E27FC236}">
                <a16:creationId xmlns:a16="http://schemas.microsoft.com/office/drawing/2014/main" id="{C05E554C-7C26-F47E-727F-4FE77831C25B}"/>
              </a:ext>
            </a:extLst>
          </p:cNvPr>
          <p:cNvPicPr>
            <a:picLocks noChangeAspect="1"/>
          </p:cNvPicPr>
          <p:nvPr/>
        </p:nvPicPr>
        <p:blipFill>
          <a:blip r:embed="rId2"/>
          <a:stretch>
            <a:fillRect/>
          </a:stretch>
        </p:blipFill>
        <p:spPr>
          <a:xfrm>
            <a:off x="9113176" y="5602188"/>
            <a:ext cx="2573507" cy="1172737"/>
          </a:xfrm>
          <a:prstGeom prst="rect">
            <a:avLst/>
          </a:prstGeom>
        </p:spPr>
      </p:pic>
    </p:spTree>
    <p:extLst>
      <p:ext uri="{BB962C8B-B14F-4D97-AF65-F5344CB8AC3E}">
        <p14:creationId xmlns:p14="http://schemas.microsoft.com/office/powerpoint/2010/main" val="3330116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598B84-5089-284F-DF27-00003C9C9381}"/>
              </a:ext>
            </a:extLst>
          </p:cNvPr>
          <p:cNvSpPr txBox="1"/>
          <p:nvPr/>
        </p:nvSpPr>
        <p:spPr>
          <a:xfrm>
            <a:off x="0" y="0"/>
            <a:ext cx="12192000" cy="6740307"/>
          </a:xfrm>
          <a:prstGeom prst="rect">
            <a:avLst/>
          </a:prstGeom>
          <a:noFill/>
        </p:spPr>
        <p:txBody>
          <a:bodyPr wrap="square">
            <a:spAutoFit/>
          </a:bodyPr>
          <a:lstStyle/>
          <a:p>
            <a:pPr marL="342900" indent="-342900">
              <a:buFont typeface="Wingdings" panose="05000000000000000000" pitchFamily="2" charset="2"/>
              <a:buChar char="§"/>
            </a:pPr>
            <a:r>
              <a:rPr lang="en-US" sz="2400" dirty="0">
                <a:effectLst/>
              </a:rPr>
              <a:t>The </a:t>
            </a:r>
            <a:r>
              <a:rPr lang="en-US" sz="2400" i="1" dirty="0">
                <a:effectLst/>
              </a:rPr>
              <a:t>solubility trends for the alkali metal halides and silver halides are opposite</a:t>
            </a:r>
            <a:r>
              <a:rPr lang="en-US" sz="2400" dirty="0">
                <a:effectLst/>
              </a:rPr>
              <a:t>, even though both involve salts of formula M</a:t>
            </a:r>
            <a:r>
              <a:rPr lang="en-US" sz="2400" baseline="30000" dirty="0">
                <a:effectLst/>
              </a:rPr>
              <a:t>+</a:t>
            </a:r>
            <a:r>
              <a:rPr lang="en-US" sz="2400" dirty="0">
                <a:effectLst/>
              </a:rPr>
              <a:t>X</a:t>
            </a:r>
            <a:r>
              <a:rPr lang="en-US" sz="2400" baseline="30000" dirty="0">
                <a:effectLst/>
              </a:rPr>
              <a:t>- </a:t>
            </a:r>
            <a:r>
              <a:rPr lang="en-US" sz="2400" dirty="0">
                <a:effectLst/>
              </a:rPr>
              <a:t>(salts can be thought of as involving Lewis acid-base adduct formation between the anions and cations). Specifically, although the silver halides are all relatively insoluble in water, the very modest solubility they possess follows the order:</a:t>
            </a:r>
          </a:p>
          <a:p>
            <a:r>
              <a:rPr lang="en-US" sz="2400" dirty="0">
                <a:effectLst/>
              </a:rPr>
              <a:t>	X = F &gt;&gt; Cl &gt; Br &gt; I (for the solubility of </a:t>
            </a:r>
            <a:r>
              <a:rPr lang="en-US" sz="2400" dirty="0" err="1">
                <a:effectLst/>
              </a:rPr>
              <a:t>AgX</a:t>
            </a:r>
            <a:r>
              <a:rPr lang="en-US" sz="2400" dirty="0">
                <a:effectLst/>
              </a:rPr>
              <a:t>)</a:t>
            </a:r>
          </a:p>
          <a:p>
            <a:pPr marL="358775"/>
            <a:r>
              <a:rPr lang="en-US" sz="2400" dirty="0">
                <a:effectLst/>
              </a:rPr>
              <a:t>In contrast, the much more ample solubility of the alkali metal halides follows the opposite order. For example, the order for the lithium halides is</a:t>
            </a:r>
          </a:p>
          <a:p>
            <a:pPr marL="358775"/>
            <a:r>
              <a:rPr lang="en-US" sz="2400" dirty="0">
                <a:effectLst/>
              </a:rPr>
              <a:t>	X = F &lt;&lt; Cl &lt; Br &lt;&lt; I (for the solubility of </a:t>
            </a:r>
            <a:r>
              <a:rPr lang="en-US" sz="2400" dirty="0" err="1">
                <a:effectLst/>
              </a:rPr>
              <a:t>LiX</a:t>
            </a:r>
            <a:r>
              <a:rPr lang="en-US" sz="2400" dirty="0">
                <a:effectLst/>
              </a:rPr>
              <a:t>)</a:t>
            </a:r>
          </a:p>
          <a:p>
            <a:pPr marL="358775"/>
            <a:endParaRPr lang="en-US" sz="2400" dirty="0"/>
          </a:p>
          <a:p>
            <a:pPr marL="358775" indent="-358775">
              <a:buFont typeface="Wingdings" panose="05000000000000000000" pitchFamily="2" charset="2"/>
              <a:buChar char="q"/>
            </a:pPr>
            <a:r>
              <a:rPr lang="en-US" sz="2400" b="1" dirty="0">
                <a:effectLst/>
              </a:rPr>
              <a:t>Qualitative HSAB Principle</a:t>
            </a:r>
          </a:p>
          <a:p>
            <a:pPr marL="358775"/>
            <a:endParaRPr lang="en-US" sz="2400" dirty="0">
              <a:effectLst/>
            </a:endParaRPr>
          </a:p>
          <a:p>
            <a:pPr marL="358775" indent="-358775">
              <a:buFont typeface="Wingdings" panose="05000000000000000000" pitchFamily="2" charset="2"/>
              <a:buChar char="Ø"/>
            </a:pPr>
            <a:r>
              <a:rPr lang="en-US" sz="2400" dirty="0">
                <a:effectLst/>
              </a:rPr>
              <a:t>The hard-soft acid-base principle is a conceptual tool for thinking about </a:t>
            </a:r>
            <a:r>
              <a:rPr lang="en-US" sz="2400" b="1" i="1" dirty="0">
                <a:effectLst/>
              </a:rPr>
              <a:t>patterns of Lewis acid base reactivity</a:t>
            </a:r>
            <a:r>
              <a:rPr lang="en-US" sz="2400" dirty="0">
                <a:effectLst/>
              </a:rPr>
              <a:t>. </a:t>
            </a:r>
          </a:p>
          <a:p>
            <a:pPr marL="358775" indent="-358775">
              <a:buFont typeface="Wingdings" panose="05000000000000000000" pitchFamily="2" charset="2"/>
              <a:buChar char="Ø"/>
            </a:pPr>
            <a:r>
              <a:rPr lang="en-US" sz="2400" dirty="0">
                <a:effectLst/>
              </a:rPr>
              <a:t>The explanation of the trends in </a:t>
            </a:r>
            <a:r>
              <a:rPr lang="en-US" sz="2400" b="1" i="1" dirty="0">
                <a:effectLst/>
              </a:rPr>
              <a:t>metal distribution, halide salt solubility, and preferred metal coordination patterns </a:t>
            </a:r>
            <a:r>
              <a:rPr lang="en-US" sz="2400" dirty="0">
                <a:effectLst/>
              </a:rPr>
              <a:t>is rooted in </a:t>
            </a:r>
            <a:r>
              <a:rPr lang="en-US" sz="2400" dirty="0" err="1">
                <a:effectLst/>
              </a:rPr>
              <a:t>Arland</a:t>
            </a:r>
            <a:r>
              <a:rPr lang="en-US" sz="2400" dirty="0">
                <a:effectLst/>
              </a:rPr>
              <a:t>, </a:t>
            </a:r>
            <a:r>
              <a:rPr lang="en-US" sz="2400" dirty="0" err="1">
                <a:effectLst/>
              </a:rPr>
              <a:t>Chatt</a:t>
            </a:r>
            <a:r>
              <a:rPr lang="en-US" sz="2400" dirty="0">
                <a:effectLst/>
              </a:rPr>
              <a:t>, and Davies' observation that Lewis acids and bases could be classified into two groups based on their propensity to form stable compounds with one another (e.g. acids in a class tend to form more stable adducts with bases in the same class than they did with bases in the other).</a:t>
            </a:r>
          </a:p>
        </p:txBody>
      </p:sp>
    </p:spTree>
    <p:extLst>
      <p:ext uri="{BB962C8B-B14F-4D97-AF65-F5344CB8AC3E}">
        <p14:creationId xmlns:p14="http://schemas.microsoft.com/office/powerpoint/2010/main" val="32563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29FA9-0911-C7F5-D74B-C49260AF8076}"/>
              </a:ext>
            </a:extLst>
          </p:cNvPr>
          <p:cNvSpPr txBox="1"/>
          <p:nvPr/>
        </p:nvSpPr>
        <p:spPr>
          <a:xfrm>
            <a:off x="0" y="0"/>
            <a:ext cx="12192000" cy="1938992"/>
          </a:xfrm>
          <a:prstGeom prst="rect">
            <a:avLst/>
          </a:prstGeom>
          <a:noFill/>
        </p:spPr>
        <p:txBody>
          <a:bodyPr wrap="square">
            <a:spAutoFit/>
          </a:bodyPr>
          <a:lstStyle/>
          <a:p>
            <a:pPr marL="342900" indent="-342900">
              <a:buFont typeface="Wingdings" panose="05000000000000000000" pitchFamily="2" charset="2"/>
              <a:buChar char="Ø"/>
            </a:pPr>
            <a:r>
              <a:rPr lang="en-US" sz="2400" dirty="0"/>
              <a:t>Note that the </a:t>
            </a:r>
            <a:r>
              <a:rPr lang="en-US" sz="2400" b="1" i="1" dirty="0"/>
              <a:t>hard-soft classification </a:t>
            </a:r>
            <a:r>
              <a:rPr lang="en-US" sz="2400" dirty="0"/>
              <a:t>should not be thought of as if all hard acids and bases are equally hard and all soft acids and bases equally soft. </a:t>
            </a:r>
            <a:r>
              <a:rPr lang="en-US" sz="2400" b="1" i="1" dirty="0"/>
              <a:t>There is a graduation in hardness and softness</a:t>
            </a:r>
            <a:r>
              <a:rPr lang="en-US" sz="2400" dirty="0"/>
              <a:t> and </a:t>
            </a:r>
            <a:r>
              <a:rPr lang="en-US" sz="2400" b="1" i="1" dirty="0"/>
              <a:t>a number of intermediate acids and bases</a:t>
            </a:r>
            <a:r>
              <a:rPr lang="en-US" sz="2400" dirty="0"/>
              <a:t> which do not fit neatly in either category. With this caveat in mind, representative hard, soft, and borderline acids are given below. Notice how they illustrate the trends just outlined.</a:t>
            </a:r>
            <a:endParaRPr lang="en-IN" sz="2400" dirty="0"/>
          </a:p>
        </p:txBody>
      </p:sp>
    </p:spTree>
    <p:extLst>
      <p:ext uri="{BB962C8B-B14F-4D97-AF65-F5344CB8AC3E}">
        <p14:creationId xmlns:p14="http://schemas.microsoft.com/office/powerpoint/2010/main" val="2104496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322AE7-AB57-5C5A-627C-FAF245839EA9}"/>
              </a:ext>
            </a:extLst>
          </p:cNvPr>
          <p:cNvSpPr txBox="1"/>
          <p:nvPr/>
        </p:nvSpPr>
        <p:spPr>
          <a:xfrm>
            <a:off x="0" y="0"/>
            <a:ext cx="12192000" cy="6032421"/>
          </a:xfrm>
          <a:prstGeom prst="rect">
            <a:avLst/>
          </a:prstGeom>
          <a:noFill/>
        </p:spPr>
        <p:txBody>
          <a:bodyPr wrap="square">
            <a:spAutoFit/>
          </a:bodyPr>
          <a:lstStyle/>
          <a:p>
            <a:pPr marL="342900" indent="-342900">
              <a:spcAft>
                <a:spcPts val="1200"/>
              </a:spcAft>
              <a:buFont typeface="Wingdings" panose="05000000000000000000" pitchFamily="2" charset="2"/>
              <a:buChar char="v"/>
            </a:pPr>
            <a:r>
              <a:rPr lang="en-US" sz="2400" b="1" dirty="0">
                <a:solidFill>
                  <a:srgbClr val="FF0000"/>
                </a:solidFill>
                <a:effectLst/>
              </a:rPr>
              <a:t>Origin of the </a:t>
            </a:r>
            <a:r>
              <a:rPr lang="en-US" sz="2400" b="1" dirty="0">
                <a:solidFill>
                  <a:srgbClr val="FF0000"/>
                </a:solidFill>
              </a:rPr>
              <a:t>Hard</a:t>
            </a:r>
            <a:r>
              <a:rPr lang="en-US" sz="2400" b="1" dirty="0">
                <a:solidFill>
                  <a:srgbClr val="FF0000"/>
                </a:solidFill>
                <a:effectLst/>
              </a:rPr>
              <a:t>-</a:t>
            </a:r>
            <a:r>
              <a:rPr lang="en-US" sz="2400" b="1" dirty="0">
                <a:solidFill>
                  <a:srgbClr val="FF0000"/>
                </a:solidFill>
              </a:rPr>
              <a:t>Soft</a:t>
            </a:r>
            <a:r>
              <a:rPr lang="en-US" sz="2400" b="1" dirty="0">
                <a:solidFill>
                  <a:srgbClr val="FF0000"/>
                </a:solidFill>
                <a:effectLst/>
              </a:rPr>
              <a:t> Acid-Base (HSAB) Principle</a:t>
            </a:r>
          </a:p>
          <a:p>
            <a:pPr marL="342900" indent="-342900">
              <a:spcAft>
                <a:spcPts val="1200"/>
              </a:spcAft>
              <a:buFont typeface="Wingdings" panose="05000000000000000000" pitchFamily="2" charset="2"/>
              <a:buChar char="Ø"/>
            </a:pPr>
            <a:r>
              <a:rPr lang="en-US" sz="2400" dirty="0"/>
              <a:t>One of the strengths of the Lewis acid-base concept is the readiness with which it illuminates the role that covalent and electrostatic interactions in acid base behavior, specifically through its ability to explain chemical interactions in terms of frontier orbitals and the interactions between charged groups as electrons are donated from a base to an acid. </a:t>
            </a:r>
          </a:p>
          <a:p>
            <a:pPr marL="342900" indent="-342900">
              <a:spcAft>
                <a:spcPts val="1200"/>
              </a:spcAft>
              <a:buFont typeface="Wingdings" panose="05000000000000000000" pitchFamily="2" charset="2"/>
              <a:buChar char="Ø"/>
            </a:pPr>
            <a:r>
              <a:rPr lang="en-US" sz="2400" dirty="0"/>
              <a:t>However, simply acknowledging the presence of such interactions does little to illuminate the degree to which each mode of explanation best explains the bonding in a given system? </a:t>
            </a:r>
          </a:p>
          <a:p>
            <a:pPr marL="342900" indent="-342900">
              <a:spcAft>
                <a:spcPts val="1200"/>
              </a:spcAft>
              <a:buFont typeface="Wingdings" panose="05000000000000000000" pitchFamily="2" charset="2"/>
              <a:buChar char="Ø"/>
            </a:pPr>
            <a:r>
              <a:rPr lang="en-US" sz="2400" dirty="0"/>
              <a:t>To what extent is a given adduct better described as held together by covalent bonds as opposed to ionic ones - </a:t>
            </a:r>
            <a:r>
              <a:rPr lang="en-US" sz="2400" i="1" dirty="0"/>
              <a:t>e.g.</a:t>
            </a:r>
            <a:r>
              <a:rPr lang="en-US" sz="2400" dirty="0"/>
              <a:t> better described as a molecule rather than an ion pair?</a:t>
            </a:r>
          </a:p>
          <a:p>
            <a:pPr marL="342900" indent="-342900">
              <a:spcAft>
                <a:spcPts val="1200"/>
              </a:spcAft>
              <a:buFont typeface="Wingdings" panose="05000000000000000000" pitchFamily="2" charset="2"/>
              <a:buChar char="Ø"/>
            </a:pPr>
            <a:r>
              <a:rPr lang="en-US" sz="2400" dirty="0"/>
              <a:t> Moreover, does it even matter, given that the orbitals of quantum mechanics result from the combination of electrons' wavelike behavior with their electrostatic attraction to nuclei in either case? </a:t>
            </a:r>
          </a:p>
          <a:p>
            <a:pPr marL="342900" indent="-342900">
              <a:spcAft>
                <a:spcPts val="1200"/>
              </a:spcAft>
              <a:buFont typeface="Wingdings" panose="05000000000000000000" pitchFamily="2" charset="2"/>
              <a:buChar char="Ø"/>
            </a:pPr>
            <a:r>
              <a:rPr lang="en-US" sz="2400" dirty="0"/>
              <a:t>These questions and more are addressed by one of the most important conceptual tools in contemporary inorganic chemistry, the </a:t>
            </a:r>
            <a:r>
              <a:rPr lang="en-US" sz="2400" b="1" dirty="0"/>
              <a:t>hard-soft acid-base (SHAB) principle</a:t>
            </a:r>
            <a:r>
              <a:rPr lang="en-US" sz="2400" dirty="0"/>
              <a:t>.</a:t>
            </a:r>
            <a:endParaRPr lang="en-US" sz="2400" dirty="0">
              <a:effectLst/>
            </a:endParaRPr>
          </a:p>
        </p:txBody>
      </p:sp>
    </p:spTree>
    <p:extLst>
      <p:ext uri="{BB962C8B-B14F-4D97-AF65-F5344CB8AC3E}">
        <p14:creationId xmlns:p14="http://schemas.microsoft.com/office/powerpoint/2010/main" val="1057770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1029F6-08B0-7C8B-2B72-2EA9ECBE6A5C}"/>
              </a:ext>
            </a:extLst>
          </p:cNvPr>
          <p:cNvSpPr txBox="1"/>
          <p:nvPr/>
        </p:nvSpPr>
        <p:spPr>
          <a:xfrm>
            <a:off x="0" y="0"/>
            <a:ext cx="12192000" cy="6309420"/>
          </a:xfrm>
          <a:prstGeom prst="rect">
            <a:avLst/>
          </a:prstGeom>
          <a:noFill/>
        </p:spPr>
        <p:txBody>
          <a:bodyPr wrap="square">
            <a:spAutoFit/>
          </a:bodyPr>
          <a:lstStyle/>
          <a:p>
            <a:pPr marL="342900" indent="-342900">
              <a:spcAft>
                <a:spcPts val="1200"/>
              </a:spcAft>
              <a:buFont typeface="Wingdings" panose="05000000000000000000" pitchFamily="2" charset="2"/>
              <a:buChar char="Ø"/>
            </a:pPr>
            <a:r>
              <a:rPr lang="en-US" sz="2400" dirty="0"/>
              <a:t>Most of the elements in the periodic table are metals that tend to form positive ions because of their relatively low ionization energies and low electron affinities (or, equivalently, their low electronegativities). These metal cations are electron pair acceptors and are classified as Lewis acids. They may be classified as </a:t>
            </a:r>
            <a:r>
              <a:rPr lang="en-US" sz="2400" b="1" i="1" dirty="0"/>
              <a:t>hard, soft, </a:t>
            </a:r>
            <a:r>
              <a:rPr lang="en-US" sz="2400" i="1" dirty="0"/>
              <a:t>or</a:t>
            </a:r>
            <a:r>
              <a:rPr lang="en-US" sz="2400" b="1" i="1" dirty="0"/>
              <a:t> borderline</a:t>
            </a:r>
            <a:r>
              <a:rPr lang="en-US" sz="2400" dirty="0"/>
              <a:t>. </a:t>
            </a:r>
            <a:r>
              <a:rPr lang="en-US" sz="2400" b="1" i="1" dirty="0"/>
              <a:t>Most metal ions are hard acids because of their low electronegativities and their propensity to accept electrons</a:t>
            </a:r>
            <a:r>
              <a:rPr lang="en-US" sz="2400" dirty="0"/>
              <a:t>. </a:t>
            </a:r>
            <a:r>
              <a:rPr lang="en-US" sz="2400" b="1" dirty="0"/>
              <a:t>Charge density</a:t>
            </a:r>
            <a:r>
              <a:rPr lang="en-US" sz="2400" dirty="0"/>
              <a:t> is also a good measure of hardness; small, multiply charged ions like Be</a:t>
            </a:r>
            <a:r>
              <a:rPr lang="en-US" sz="2400" baseline="30000" dirty="0"/>
              <a:t>2+</a:t>
            </a:r>
            <a:r>
              <a:rPr lang="en-US" sz="2400" dirty="0"/>
              <a:t> and Mg</a:t>
            </a:r>
            <a:r>
              <a:rPr lang="en-US" sz="2400" baseline="30000" dirty="0"/>
              <a:t>2+</a:t>
            </a:r>
            <a:r>
              <a:rPr lang="en-US" sz="2400" dirty="0"/>
              <a:t> are hard acids, for example, and the hardness of a given transition metal increases with the increasing oxidation number as the charge density of the cation increases. </a:t>
            </a:r>
          </a:p>
          <a:p>
            <a:pPr marL="342900" indent="-342900">
              <a:spcAft>
                <a:spcPts val="1200"/>
              </a:spcAft>
              <a:buFont typeface="Wingdings" panose="05000000000000000000" pitchFamily="2" charset="2"/>
              <a:buChar char="Ø"/>
            </a:pPr>
            <a:r>
              <a:rPr lang="en-US" sz="2400" dirty="0"/>
              <a:t>The soft acids are found in the lower-right region of the metallic elements in the periodic table; they have high electronegativities and relatively low charge densities because of their large size and generally low oxidation states. Finally, a few elements form borderline acids because their physical properties are intermediate between those of the hard and soft acids. </a:t>
            </a:r>
          </a:p>
          <a:p>
            <a:pPr marL="342900" indent="-342900">
              <a:spcAft>
                <a:spcPts val="1200"/>
              </a:spcAft>
              <a:buFont typeface="Wingdings" panose="05000000000000000000" pitchFamily="2" charset="2"/>
              <a:buChar char="Ø"/>
            </a:pPr>
            <a:r>
              <a:rPr lang="en-US" sz="2400" dirty="0"/>
              <a:t>We may discuss some examples in passing, but note that the classification of several of these ions changes with oxidation state. Cu</a:t>
            </a:r>
            <a:r>
              <a:rPr lang="en-US" sz="2400" baseline="30000" dirty="0"/>
              <a:t>+</a:t>
            </a:r>
            <a:r>
              <a:rPr lang="en-US" sz="2400" dirty="0"/>
              <a:t>, with its relatively low charge density, is a soft acid, whereas Cu</a:t>
            </a:r>
            <a:r>
              <a:rPr lang="en-US" sz="2400" baseline="30000" dirty="0"/>
              <a:t>2+</a:t>
            </a:r>
            <a:r>
              <a:rPr lang="en-US" sz="2400" dirty="0"/>
              <a:t>, with a somewhat higher charge density due to its 2+ charge, is a borderline acid. Representative examples are shown in Table 8.2.</a:t>
            </a:r>
            <a:endParaRPr lang="en-IN" sz="2400" dirty="0"/>
          </a:p>
        </p:txBody>
      </p:sp>
    </p:spTree>
    <p:extLst>
      <p:ext uri="{BB962C8B-B14F-4D97-AF65-F5344CB8AC3E}">
        <p14:creationId xmlns:p14="http://schemas.microsoft.com/office/powerpoint/2010/main" val="941969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CD298-3867-B57C-F7E1-C8AA933A3BE5}"/>
              </a:ext>
            </a:extLst>
          </p:cNvPr>
          <p:cNvSpPr txBox="1"/>
          <p:nvPr/>
        </p:nvSpPr>
        <p:spPr>
          <a:xfrm>
            <a:off x="0" y="0"/>
            <a:ext cx="12192000" cy="1569660"/>
          </a:xfrm>
          <a:prstGeom prst="rect">
            <a:avLst/>
          </a:prstGeom>
          <a:noFill/>
        </p:spPr>
        <p:txBody>
          <a:bodyPr wrap="square">
            <a:spAutoFit/>
          </a:bodyPr>
          <a:lstStyle/>
          <a:p>
            <a:pPr marL="358775" marR="0" lvl="0" indent="-358775"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These terms reflect how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"soft" these substance's electron clouds are </a:t>
            </a:r>
            <a:r>
              <a:rPr kumimoji="0" lang="en-US" sz="2400" i="1" u="none" strike="noStrike" kern="1200" cap="none" spc="0" normalizeH="0" baseline="0" noProof="0" dirty="0">
                <a:ln>
                  <a:noFill/>
                </a:ln>
                <a:solidFill>
                  <a:prstClr val="black"/>
                </a:solidFill>
                <a:effectLst/>
                <a:uLnTx/>
                <a:uFillTx/>
                <a:latin typeface="Calibri" panose="020F0502020204030204"/>
                <a:ea typeface="+mn-ea"/>
                <a:cs typeface="+mn-cs"/>
              </a:rPr>
              <a:t>towards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distortion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or, in other words,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their polarizability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(Figure 6.4.1). </a:t>
            </a:r>
          </a:p>
          <a:p>
            <a:pPr marL="358775" marR="0" lvl="0" indent="-358775"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Pearson terms </a:t>
            </a:r>
            <a:r>
              <a:rPr kumimoji="0" lang="en-US" sz="2400" b="1" i="1" u="none" strike="noStrike" kern="1200" cap="none" spc="0" normalizeH="0" baseline="0" noProof="0" dirty="0">
                <a:ln>
                  <a:noFill/>
                </a:ln>
                <a:solidFill>
                  <a:srgbClr val="0070C0"/>
                </a:solidFill>
                <a:effectLst/>
                <a:uLnTx/>
                <a:uFillTx/>
                <a:latin typeface="Calibri" panose="020F0502020204030204"/>
                <a:ea typeface="+mn-ea"/>
                <a:cs typeface="+mn-cs"/>
              </a:rPr>
              <a:t>acids </a:t>
            </a:r>
            <a:r>
              <a:rPr kumimoji="0" lang="en-US" sz="2400" i="1" u="none" strike="noStrike" kern="1200" cap="none" spc="0" normalizeH="0" baseline="0" noProof="0" dirty="0">
                <a:ln>
                  <a:noFill/>
                </a:ln>
                <a:solidFill>
                  <a:srgbClr val="0070C0"/>
                </a:solidFill>
                <a:effectLst/>
                <a:uLnTx/>
                <a:uFillTx/>
                <a:latin typeface="Calibri" panose="020F0502020204030204"/>
                <a:ea typeface="+mn-ea"/>
                <a:cs typeface="+mn-cs"/>
              </a:rPr>
              <a:t>and </a:t>
            </a:r>
            <a:r>
              <a:rPr kumimoji="0" lang="en-US" sz="2400" b="1" i="1" u="none" strike="noStrike" kern="1200" cap="none" spc="0" normalizeH="0" baseline="0" noProof="0" dirty="0">
                <a:ln>
                  <a:noFill/>
                </a:ln>
                <a:solidFill>
                  <a:srgbClr val="0070C0"/>
                </a:solidFill>
                <a:effectLst/>
                <a:uLnTx/>
                <a:uFillTx/>
                <a:latin typeface="Calibri" panose="020F0502020204030204"/>
                <a:ea typeface="+mn-ea"/>
                <a:cs typeface="+mn-cs"/>
              </a:rPr>
              <a:t>bases which are relatively polarizable soft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those which are difficult to polarize hard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4" name="Picture 3">
            <a:extLst>
              <a:ext uri="{FF2B5EF4-FFF2-40B4-BE49-F238E27FC236}">
                <a16:creationId xmlns:a16="http://schemas.microsoft.com/office/drawing/2014/main" id="{4D8A1801-AF8B-453B-CD2E-F5F017442A4F}"/>
              </a:ext>
            </a:extLst>
          </p:cNvPr>
          <p:cNvPicPr>
            <a:picLocks noChangeAspect="1"/>
          </p:cNvPicPr>
          <p:nvPr/>
        </p:nvPicPr>
        <p:blipFill>
          <a:blip r:embed="rId2"/>
          <a:stretch>
            <a:fillRect/>
          </a:stretch>
        </p:blipFill>
        <p:spPr>
          <a:xfrm>
            <a:off x="6246719" y="2573710"/>
            <a:ext cx="5238750" cy="3933825"/>
          </a:xfrm>
          <a:prstGeom prst="rect">
            <a:avLst/>
          </a:prstGeom>
        </p:spPr>
      </p:pic>
      <p:sp>
        <p:nvSpPr>
          <p:cNvPr id="6" name="TextBox 5">
            <a:extLst>
              <a:ext uri="{FF2B5EF4-FFF2-40B4-BE49-F238E27FC236}">
                <a16:creationId xmlns:a16="http://schemas.microsoft.com/office/drawing/2014/main" id="{043DCD3B-FDB3-2036-42C9-C3B832097E56}"/>
              </a:ext>
            </a:extLst>
          </p:cNvPr>
          <p:cNvSpPr txBox="1"/>
          <p:nvPr/>
        </p:nvSpPr>
        <p:spPr>
          <a:xfrm>
            <a:off x="56591" y="5030207"/>
            <a:ext cx="5888691" cy="1477328"/>
          </a:xfrm>
          <a:prstGeom prst="rect">
            <a:avLst/>
          </a:prstGeom>
          <a:noFill/>
        </p:spPr>
        <p:txBody>
          <a:bodyPr wrap="square">
            <a:spAutoFit/>
          </a:bodyPr>
          <a:lstStyle/>
          <a:p>
            <a:r>
              <a:rPr lang="en-US" dirty="0"/>
              <a:t>Figure 6.4.1: Polarizability refers to the ease with which a substance's electron cloud may be distorted under the action of an electric field. An fragment's polarizability determines the degree to which its electron cloud is distorted by A.) an Ion and B.) a polar molecule to induce a dipole moment. </a:t>
            </a:r>
            <a:endParaRPr lang="en-IN" dirty="0"/>
          </a:p>
        </p:txBody>
      </p:sp>
    </p:spTree>
    <p:extLst>
      <p:ext uri="{BB962C8B-B14F-4D97-AF65-F5344CB8AC3E}">
        <p14:creationId xmlns:p14="http://schemas.microsoft.com/office/powerpoint/2010/main" val="3315590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647E6B-E602-0CF0-409D-D90D282CEA12}"/>
              </a:ext>
            </a:extLst>
          </p:cNvPr>
          <p:cNvPicPr>
            <a:picLocks noChangeAspect="1"/>
          </p:cNvPicPr>
          <p:nvPr/>
        </p:nvPicPr>
        <p:blipFill>
          <a:blip r:embed="rId2"/>
          <a:stretch>
            <a:fillRect/>
          </a:stretch>
        </p:blipFill>
        <p:spPr>
          <a:xfrm>
            <a:off x="5540189" y="228927"/>
            <a:ext cx="6560763" cy="5042881"/>
          </a:xfrm>
          <a:prstGeom prst="rect">
            <a:avLst/>
          </a:prstGeom>
        </p:spPr>
      </p:pic>
      <p:sp>
        <p:nvSpPr>
          <p:cNvPr id="7" name="TextBox 6">
            <a:extLst>
              <a:ext uri="{FF2B5EF4-FFF2-40B4-BE49-F238E27FC236}">
                <a16:creationId xmlns:a16="http://schemas.microsoft.com/office/drawing/2014/main" id="{BF70FAAA-65ED-C6F1-E9B1-DD94F7EC39FA}"/>
              </a:ext>
            </a:extLst>
          </p:cNvPr>
          <p:cNvSpPr txBox="1"/>
          <p:nvPr/>
        </p:nvSpPr>
        <p:spPr>
          <a:xfrm>
            <a:off x="0" y="3429000"/>
            <a:ext cx="4930588" cy="1569660"/>
          </a:xfrm>
          <a:prstGeom prst="rect">
            <a:avLst/>
          </a:prstGeom>
          <a:noFill/>
        </p:spPr>
        <p:txBody>
          <a:bodyPr wrap="square">
            <a:spAutoFit/>
          </a:bodyPr>
          <a:lstStyle/>
          <a:p>
            <a:r>
              <a:rPr lang="en-US" sz="2400" b="1" dirty="0"/>
              <a:t>Lewis Acids &amp; Bases</a:t>
            </a:r>
            <a:r>
              <a:rPr lang="en-US" sz="2400" dirty="0"/>
              <a:t>: The LUMO and HOMO are called frontier orbitals. </a:t>
            </a:r>
          </a:p>
          <a:p>
            <a:r>
              <a:rPr lang="en-US" sz="2400" dirty="0">
                <a:solidFill>
                  <a:srgbClr val="FF0000"/>
                </a:solidFill>
              </a:rPr>
              <a:t>If there </a:t>
            </a:r>
            <a:r>
              <a:rPr lang="en-US" sz="2400" b="1" i="1" dirty="0">
                <a:solidFill>
                  <a:srgbClr val="FF0000"/>
                </a:solidFill>
              </a:rPr>
              <a:t>is a net lowering of energy, the adduct is stable</a:t>
            </a:r>
            <a:r>
              <a:rPr lang="en-US" sz="2400" dirty="0"/>
              <a:t>.</a:t>
            </a:r>
            <a:endParaRPr lang="en-IN" sz="2400" dirty="0"/>
          </a:p>
        </p:txBody>
      </p:sp>
    </p:spTree>
    <p:extLst>
      <p:ext uri="{BB962C8B-B14F-4D97-AF65-F5344CB8AC3E}">
        <p14:creationId xmlns:p14="http://schemas.microsoft.com/office/powerpoint/2010/main" val="3727045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8B693-DE46-32C2-2B0C-2B2A90316895}"/>
              </a:ext>
            </a:extLst>
          </p:cNvPr>
          <p:cNvSpPr txBox="1"/>
          <p:nvPr/>
        </p:nvSpPr>
        <p:spPr>
          <a:xfrm>
            <a:off x="0" y="0"/>
            <a:ext cx="12192000" cy="5663089"/>
          </a:xfrm>
          <a:prstGeom prst="rect">
            <a:avLst/>
          </a:prstGeom>
          <a:noFill/>
        </p:spPr>
        <p:txBody>
          <a:bodyPr wrap="square">
            <a:spAutoFit/>
          </a:bodyPr>
          <a:lstStyle/>
          <a:p>
            <a:pPr marL="342900" indent="-342900" algn="l" rtl="0">
              <a:spcAft>
                <a:spcPts val="1200"/>
              </a:spcAft>
              <a:buFont typeface="Wingdings" panose="05000000000000000000" pitchFamily="2" charset="2"/>
              <a:buChar char="Ø"/>
            </a:pPr>
            <a:r>
              <a:rPr lang="en-IN" sz="2400" dirty="0"/>
              <a:t>Larger, more polarizable metal ions with lower charges are called soft acids.  "Polarizable" means they have large, easily distorted clouds of electrons. They are more likely to bind to soft bases, which are typically large anions such as </a:t>
            </a:r>
            <a:r>
              <a:rPr lang="en-IN" sz="2400" dirty="0" err="1"/>
              <a:t>sulfide</a:t>
            </a:r>
            <a:r>
              <a:rPr lang="en-IN" sz="2400" dirty="0"/>
              <a:t> or selenide. </a:t>
            </a:r>
          </a:p>
          <a:p>
            <a:pPr marL="342900" indent="-342900" algn="l" rtl="0">
              <a:spcAft>
                <a:spcPts val="1200"/>
              </a:spcAft>
              <a:buFont typeface="Wingdings" panose="05000000000000000000" pitchFamily="2" charset="2"/>
              <a:buChar char="§"/>
            </a:pPr>
            <a:r>
              <a:rPr lang="en-IN" sz="2400" dirty="0"/>
              <a:t>"hard" acids are small or highly charged species</a:t>
            </a:r>
          </a:p>
          <a:p>
            <a:pPr marL="342900" indent="-342900">
              <a:spcAft>
                <a:spcPts val="1200"/>
              </a:spcAft>
              <a:buFont typeface="Wingdings" panose="05000000000000000000" pitchFamily="2" charset="2"/>
              <a:buChar char="§"/>
            </a:pPr>
            <a:r>
              <a:rPr lang="en-IN" sz="2400" dirty="0"/>
              <a:t>"hard" bases contain smaller, less polarizable donor atoms, usually oxygen or nitrogen</a:t>
            </a:r>
          </a:p>
          <a:p>
            <a:pPr marL="342900" indent="-342900" algn="l" rtl="0">
              <a:spcAft>
                <a:spcPts val="1200"/>
              </a:spcAft>
              <a:buFont typeface="Wingdings" panose="05000000000000000000" pitchFamily="2" charset="2"/>
              <a:buChar char="§"/>
            </a:pPr>
            <a:r>
              <a:rPr lang="en-IN" sz="2400" dirty="0"/>
              <a:t>"soft" acids are larger or more polarizable or have lower charge</a:t>
            </a:r>
          </a:p>
          <a:p>
            <a:pPr marL="342900" indent="-342900">
              <a:spcAft>
                <a:spcPts val="1200"/>
              </a:spcAft>
              <a:buFont typeface="Wingdings" panose="05000000000000000000" pitchFamily="2" charset="2"/>
              <a:buChar char="§"/>
            </a:pPr>
            <a:r>
              <a:rPr lang="en-IN" sz="2400" dirty="0"/>
              <a:t>"soft" bases contain larger, more polarizable donor atoms (e.g., S, P, Se, etc)</a:t>
            </a:r>
          </a:p>
          <a:p>
            <a:pPr marL="342900" indent="-342900" algn="l" rtl="0">
              <a:spcAft>
                <a:spcPts val="1200"/>
              </a:spcAft>
              <a:buFont typeface="Wingdings" panose="05000000000000000000" pitchFamily="2" charset="2"/>
              <a:buChar char="Ø"/>
            </a:pPr>
            <a:r>
              <a:rPr lang="en-IN" sz="2400" dirty="0"/>
              <a:t>Hard and soft acid and base phenomena have been studied using molecular orbital theory and other quantitative approaches. In MO theory, it has been shown that interactions between hard anions and cations are characterized by large HOMO-LUMO separations, whereas interactions between soft anions and cations are characterized by small HOMO-LUMO separations.  In other words, hard acid-base interactions are dominated by more strongly ionic character, but soft acid-base interactions are dominated by more strongly covalent character.</a:t>
            </a:r>
          </a:p>
        </p:txBody>
      </p:sp>
    </p:spTree>
    <p:extLst>
      <p:ext uri="{BB962C8B-B14F-4D97-AF65-F5344CB8AC3E}">
        <p14:creationId xmlns:p14="http://schemas.microsoft.com/office/powerpoint/2010/main" val="1466274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9ADAA-90B6-AAB5-0623-4673CDCA7F5F}"/>
              </a:ext>
            </a:extLst>
          </p:cNvPr>
          <p:cNvSpPr txBox="1"/>
          <p:nvPr/>
        </p:nvSpPr>
        <p:spPr>
          <a:xfrm>
            <a:off x="0" y="0"/>
            <a:ext cx="12192000" cy="6755696"/>
          </a:xfrm>
          <a:prstGeom prst="rect">
            <a:avLst/>
          </a:prstGeom>
          <a:noFill/>
        </p:spPr>
        <p:txBody>
          <a:bodyPr wrap="square">
            <a:spAutoFit/>
          </a:bodyPr>
          <a:lstStyle/>
          <a:p>
            <a:pPr marL="457200" indent="-457200">
              <a:spcAft>
                <a:spcPts val="600"/>
              </a:spcAft>
              <a:buFont typeface="Wingdings" panose="05000000000000000000" pitchFamily="2" charset="2"/>
              <a:buChar char="Ø"/>
            </a:pPr>
            <a:r>
              <a:rPr lang="en-US" sz="2400" dirty="0"/>
              <a:t>To get an idea about the </a:t>
            </a:r>
            <a:r>
              <a:rPr lang="en-US" sz="2400" b="1" i="1" dirty="0"/>
              <a:t>electron distortion</a:t>
            </a:r>
            <a:r>
              <a:rPr lang="en-US" sz="2400" dirty="0"/>
              <a:t>, it is useful to use the </a:t>
            </a:r>
            <a:r>
              <a:rPr lang="en-US" sz="2400" b="1" i="1" dirty="0"/>
              <a:t>hardness</a:t>
            </a:r>
            <a:r>
              <a:rPr lang="en-US" sz="2400" dirty="0"/>
              <a:t> and </a:t>
            </a:r>
            <a:r>
              <a:rPr lang="en-US" sz="2400" b="1" i="1" dirty="0"/>
              <a:t>electronegativity</a:t>
            </a:r>
            <a:r>
              <a:rPr lang="en-US" sz="2400" dirty="0"/>
              <a:t> as defined below.</a:t>
            </a:r>
          </a:p>
          <a:p>
            <a:pPr marL="342900" indent="-342900">
              <a:spcAft>
                <a:spcPts val="600"/>
              </a:spcAft>
              <a:buFont typeface="Wingdings" panose="05000000000000000000" pitchFamily="2" charset="2"/>
              <a:buChar char="Ø"/>
            </a:pPr>
            <a:r>
              <a:rPr lang="en-US" sz="2400" dirty="0"/>
              <a:t>The American physicist Robert </a:t>
            </a:r>
            <a:r>
              <a:rPr lang="en-US" sz="2400" dirty="0" err="1"/>
              <a:t>Mulliken</a:t>
            </a:r>
            <a:r>
              <a:rPr lang="en-US" sz="2400" dirty="0"/>
              <a:t> proposed, in 1934, that the ionization energy and the electron affinity of atoms could be used to define a new quantity called the </a:t>
            </a:r>
            <a:r>
              <a:rPr lang="en-US" sz="2400" b="1" i="1" dirty="0"/>
              <a:t>electronegativity </a:t>
            </a:r>
            <a:r>
              <a:rPr lang="en-US" sz="2400" dirty="0"/>
              <a:t>that would measure their </a:t>
            </a:r>
            <a:r>
              <a:rPr lang="en-US" sz="2400" b="1" i="1" dirty="0"/>
              <a:t>tendency to attract electrons</a:t>
            </a:r>
            <a:r>
              <a:rPr lang="en-US" sz="2400" dirty="0"/>
              <a:t>. </a:t>
            </a:r>
          </a:p>
          <a:p>
            <a:pPr marL="342900" indent="-342900">
              <a:spcAft>
                <a:spcPts val="600"/>
              </a:spcAft>
              <a:buFont typeface="Wingdings" panose="05000000000000000000" pitchFamily="2" charset="2"/>
              <a:buChar char="Ø"/>
            </a:pPr>
            <a:r>
              <a:rPr lang="en-US" sz="2400" dirty="0"/>
              <a:t>He observed that </a:t>
            </a:r>
            <a:r>
              <a:rPr lang="en-US" sz="2400" b="1" i="1" dirty="0"/>
              <a:t>elements located in the lower left corner of the periodic table have both small ionization energies and small electron affinities</a:t>
            </a:r>
            <a:r>
              <a:rPr lang="en-US" sz="2400" dirty="0"/>
              <a:t>. This means that they give up electrons readily (to form positive ions) but do not readily accept electrons (to form negative ions). </a:t>
            </a:r>
            <a:r>
              <a:rPr lang="en-US" sz="2400" b="1" i="1" dirty="0"/>
              <a:t>They tend to act as electron donors when forming bonds with other elements</a:t>
            </a:r>
            <a:r>
              <a:rPr lang="en-US" sz="2400" dirty="0"/>
              <a:t>. </a:t>
            </a:r>
          </a:p>
          <a:p>
            <a:pPr marL="342900" indent="-342900">
              <a:spcAft>
                <a:spcPts val="600"/>
              </a:spcAft>
              <a:buFont typeface="Wingdings" panose="05000000000000000000" pitchFamily="2" charset="2"/>
              <a:buChar char="Ø"/>
            </a:pPr>
            <a:r>
              <a:rPr lang="en-US" sz="2400" dirty="0"/>
              <a:t>In contrast, </a:t>
            </a:r>
            <a:r>
              <a:rPr lang="en-US" sz="2400" b="1" i="1" dirty="0"/>
              <a:t>elements in the upper right corner of the periodic table have large ionization energies and also (except for the noble gases) large electron affinities</a:t>
            </a:r>
            <a:r>
              <a:rPr lang="en-US" sz="2400" dirty="0"/>
              <a:t>. As a result, these elements accept electrons easily but give them up only reluctantly; </a:t>
            </a:r>
            <a:r>
              <a:rPr lang="en-US" sz="2400" b="1" i="1" dirty="0"/>
              <a:t>they act as electron acceptors when forming bonds with other elements</a:t>
            </a:r>
            <a:r>
              <a:rPr lang="en-US" sz="2400" dirty="0"/>
              <a:t>. </a:t>
            </a:r>
          </a:p>
          <a:p>
            <a:pPr marL="342900" indent="-342900">
              <a:spcAft>
                <a:spcPts val="600"/>
              </a:spcAft>
              <a:buFont typeface="Wingdings" panose="05000000000000000000" pitchFamily="2" charset="2"/>
              <a:buChar char="Ø"/>
            </a:pPr>
            <a:r>
              <a:rPr lang="en-US" sz="2400" dirty="0" err="1"/>
              <a:t>Mulliken</a:t>
            </a:r>
            <a:r>
              <a:rPr lang="en-US" sz="2400" dirty="0"/>
              <a:t> simply defined </a:t>
            </a:r>
            <a:r>
              <a:rPr lang="en-US" sz="2400" b="1" i="1" dirty="0"/>
              <a:t>electronegativity </a:t>
            </a:r>
            <a:r>
              <a:rPr lang="en-US" sz="2400" dirty="0"/>
              <a:t>(</a:t>
            </a:r>
            <a:r>
              <a:rPr lang="el-GR" sz="2400" dirty="0"/>
              <a:t>χ</a:t>
            </a:r>
            <a:r>
              <a:rPr lang="en-US" sz="2400" dirty="0"/>
              <a:t>), based on these observations, as a quantity that is </a:t>
            </a:r>
            <a:r>
              <a:rPr lang="en-US" sz="2400" b="1" i="1" dirty="0"/>
              <a:t>proportional to the </a:t>
            </a:r>
            <a:r>
              <a:rPr lang="en-US" sz="2400" b="1" i="1" dirty="0">
                <a:solidFill>
                  <a:srgbClr val="0070C0"/>
                </a:solidFill>
              </a:rPr>
              <a:t>average</a:t>
            </a:r>
            <a:r>
              <a:rPr lang="en-US" sz="2400" b="1" i="1" dirty="0"/>
              <a:t> </a:t>
            </a:r>
            <a:r>
              <a:rPr lang="en-US" sz="2400" i="1" dirty="0"/>
              <a:t>of the </a:t>
            </a:r>
            <a:r>
              <a:rPr lang="en-US" sz="2400" b="1" i="1" dirty="0"/>
              <a:t>ionization energy </a:t>
            </a:r>
            <a:r>
              <a:rPr lang="en-US" sz="2400" i="1" dirty="0"/>
              <a:t>and the </a:t>
            </a:r>
            <a:r>
              <a:rPr lang="en-US" sz="2400" b="1" i="1" dirty="0"/>
              <a:t>electron affinity</a:t>
            </a:r>
            <a:r>
              <a:rPr lang="en-US" sz="2400" dirty="0"/>
              <a:t>: </a:t>
            </a:r>
          </a:p>
          <a:p>
            <a:pPr marL="342900" indent="-342900">
              <a:spcAft>
                <a:spcPts val="600"/>
              </a:spcAft>
              <a:buFont typeface="Wingdings" panose="05000000000000000000" pitchFamily="2" charset="2"/>
              <a:buChar char="Ø"/>
            </a:pPr>
            <a:r>
              <a:rPr lang="el-GR" sz="2400" b="1" dirty="0">
                <a:solidFill>
                  <a:srgbClr val="C00000"/>
                </a:solidFill>
              </a:rPr>
              <a:t>χ</a:t>
            </a:r>
            <a:r>
              <a:rPr lang="en-US" sz="2400" b="1" dirty="0">
                <a:solidFill>
                  <a:srgbClr val="C00000"/>
                </a:solidFill>
              </a:rPr>
              <a:t> = (</a:t>
            </a:r>
            <a:r>
              <a:rPr lang="en-US" sz="2400" b="1" i="1" dirty="0">
                <a:solidFill>
                  <a:srgbClr val="C00000"/>
                </a:solidFill>
              </a:rPr>
              <a:t>IE</a:t>
            </a:r>
            <a:r>
              <a:rPr lang="en-US" sz="2400" b="1" baseline="-25000" dirty="0">
                <a:solidFill>
                  <a:srgbClr val="C00000"/>
                </a:solidFill>
              </a:rPr>
              <a:t>1</a:t>
            </a:r>
            <a:r>
              <a:rPr lang="en-US" sz="2400" b="1" i="1" dirty="0">
                <a:solidFill>
                  <a:srgbClr val="C00000"/>
                </a:solidFill>
              </a:rPr>
              <a:t> </a:t>
            </a:r>
            <a:r>
              <a:rPr lang="en-US" sz="2400" b="1" dirty="0">
                <a:solidFill>
                  <a:srgbClr val="C00000"/>
                </a:solidFill>
              </a:rPr>
              <a:t>+ </a:t>
            </a:r>
            <a:r>
              <a:rPr lang="en-US" sz="2400" b="1" i="1" dirty="0">
                <a:solidFill>
                  <a:srgbClr val="C00000"/>
                </a:solidFill>
              </a:rPr>
              <a:t>EA</a:t>
            </a:r>
            <a:r>
              <a:rPr lang="en-US" sz="2400" b="1" dirty="0">
                <a:solidFill>
                  <a:srgbClr val="C00000"/>
                </a:solidFill>
              </a:rPr>
              <a:t>)/2</a:t>
            </a:r>
            <a:r>
              <a:rPr lang="en-US" sz="2400" dirty="0"/>
              <a:t>, where </a:t>
            </a:r>
            <a:r>
              <a:rPr lang="en-US" sz="2400" i="1" dirty="0"/>
              <a:t>IE</a:t>
            </a:r>
            <a:r>
              <a:rPr lang="en-US" sz="2400" baseline="-25000" dirty="0"/>
              <a:t>1 </a:t>
            </a:r>
            <a:r>
              <a:rPr lang="en-US" sz="2400" dirty="0"/>
              <a:t>= (first) </a:t>
            </a:r>
            <a:r>
              <a:rPr lang="en-US" sz="2400" i="1" dirty="0"/>
              <a:t>ionization energy </a:t>
            </a:r>
            <a:r>
              <a:rPr lang="en-US" sz="2400" dirty="0"/>
              <a:t>and </a:t>
            </a:r>
            <a:r>
              <a:rPr lang="en-US" sz="2400" i="1" dirty="0"/>
              <a:t>EA = electron affinity </a:t>
            </a:r>
            <a:r>
              <a:rPr lang="en-US" sz="2400" dirty="0"/>
              <a:t>and IE and EA are </a:t>
            </a:r>
            <a:r>
              <a:rPr lang="en-US" sz="2400" b="1" dirty="0"/>
              <a:t>in eV</a:t>
            </a:r>
            <a:r>
              <a:rPr lang="en-US" sz="2400" dirty="0"/>
              <a:t>.</a:t>
            </a:r>
          </a:p>
        </p:txBody>
      </p:sp>
    </p:spTree>
    <p:extLst>
      <p:ext uri="{BB962C8B-B14F-4D97-AF65-F5344CB8AC3E}">
        <p14:creationId xmlns:p14="http://schemas.microsoft.com/office/powerpoint/2010/main" val="3527701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D240C-E77C-0475-A347-5C9044D39F2B}"/>
              </a:ext>
            </a:extLst>
          </p:cNvPr>
          <p:cNvSpPr txBox="1"/>
          <p:nvPr/>
        </p:nvSpPr>
        <p:spPr>
          <a:xfrm>
            <a:off x="0" y="0"/>
            <a:ext cx="12192000" cy="6032421"/>
          </a:xfrm>
          <a:prstGeom prst="rect">
            <a:avLst/>
          </a:prstGeom>
          <a:noFill/>
        </p:spPr>
        <p:txBody>
          <a:bodyPr wrap="square">
            <a:spAutoFit/>
          </a:bodyPr>
          <a:lstStyle/>
          <a:p>
            <a:pPr marL="457200" indent="-457200">
              <a:spcAft>
                <a:spcPts val="1200"/>
              </a:spcAft>
              <a:buFont typeface="Wingdings" panose="05000000000000000000" pitchFamily="2" charset="2"/>
              <a:buChar char="Ø"/>
            </a:pPr>
            <a:r>
              <a:rPr lang="en-US" sz="2400" dirty="0"/>
              <a:t>In 1988, Ralph Pearson, building on the work of </a:t>
            </a:r>
            <a:r>
              <a:rPr lang="en-US" sz="2400" dirty="0" err="1"/>
              <a:t>Klopman</a:t>
            </a:r>
            <a:r>
              <a:rPr lang="en-US" sz="2400" dirty="0"/>
              <a:t>, published a paper defining </a:t>
            </a:r>
            <a:r>
              <a:rPr lang="en-US" sz="2400" b="1" dirty="0"/>
              <a:t>absolute hardness, 𝜂</a:t>
            </a:r>
            <a:r>
              <a:rPr lang="en-US" sz="2400" dirty="0"/>
              <a:t>, as half the difference between the ionization energy and the electron affinity (measured in units of eV):</a:t>
            </a:r>
          </a:p>
          <a:p>
            <a:pPr marL="457200" indent="-457200">
              <a:spcAft>
                <a:spcPts val="1200"/>
              </a:spcAft>
              <a:buFont typeface="Wingdings" panose="05000000000000000000" pitchFamily="2" charset="2"/>
              <a:buChar char="Ø"/>
            </a:pPr>
            <a:r>
              <a:rPr lang="el-GR" sz="2400" b="1" i="1" dirty="0">
                <a:solidFill>
                  <a:srgbClr val="C00000"/>
                </a:solidFill>
              </a:rPr>
              <a:t>η</a:t>
            </a:r>
            <a:r>
              <a:rPr lang="en-US" sz="2400" b="1" dirty="0">
                <a:solidFill>
                  <a:srgbClr val="C00000"/>
                </a:solidFill>
              </a:rPr>
              <a:t> = (</a:t>
            </a:r>
            <a:r>
              <a:rPr lang="en-US" sz="2400" b="1" i="1" dirty="0">
                <a:solidFill>
                  <a:srgbClr val="C00000"/>
                </a:solidFill>
              </a:rPr>
              <a:t>IE</a:t>
            </a:r>
            <a:r>
              <a:rPr lang="en-US" sz="2400" b="1" baseline="-25000" dirty="0">
                <a:solidFill>
                  <a:srgbClr val="C00000"/>
                </a:solidFill>
              </a:rPr>
              <a:t>1</a:t>
            </a:r>
            <a:r>
              <a:rPr lang="en-US" sz="2400" b="1" i="1" dirty="0">
                <a:solidFill>
                  <a:srgbClr val="C00000"/>
                </a:solidFill>
              </a:rPr>
              <a:t> </a:t>
            </a:r>
            <a:r>
              <a:rPr lang="en-US" sz="2400" b="1" dirty="0">
                <a:solidFill>
                  <a:srgbClr val="C00000"/>
                </a:solidFill>
              </a:rPr>
              <a:t>- </a:t>
            </a:r>
            <a:r>
              <a:rPr lang="en-US" sz="2400" b="1" i="1" dirty="0">
                <a:solidFill>
                  <a:srgbClr val="C00000"/>
                </a:solidFill>
              </a:rPr>
              <a:t>EA</a:t>
            </a:r>
            <a:r>
              <a:rPr lang="en-US" sz="2400" b="1" dirty="0">
                <a:solidFill>
                  <a:srgbClr val="C00000"/>
                </a:solidFill>
              </a:rPr>
              <a:t>)/2</a:t>
            </a:r>
            <a:r>
              <a:rPr lang="en-US" sz="2400" dirty="0"/>
              <a:t>.	</a:t>
            </a:r>
          </a:p>
          <a:p>
            <a:pPr marL="457200" indent="-457200">
              <a:spcAft>
                <a:spcPts val="1200"/>
              </a:spcAft>
              <a:buFont typeface="Wingdings" panose="05000000000000000000" pitchFamily="2" charset="2"/>
              <a:buChar char="Ø"/>
            </a:pPr>
            <a:r>
              <a:rPr lang="en-US" sz="2400" dirty="0"/>
              <a:t>Since acid’s and base’s </a:t>
            </a:r>
            <a:r>
              <a:rPr lang="en-US" sz="2400" b="1" i="1" dirty="0"/>
              <a:t>hardness </a:t>
            </a:r>
            <a:r>
              <a:rPr lang="en-US" sz="2400" i="1" dirty="0"/>
              <a:t>and </a:t>
            </a:r>
            <a:r>
              <a:rPr lang="en-US" sz="2400" b="1" i="1" dirty="0"/>
              <a:t>softness are inversely related</a:t>
            </a:r>
            <a:r>
              <a:rPr lang="en-US" sz="2400" dirty="0"/>
              <a:t>, Pearson’s </a:t>
            </a:r>
            <a:r>
              <a:rPr lang="en-US" sz="2400" b="1" i="1" dirty="0"/>
              <a:t>absolute softness</a:t>
            </a:r>
            <a:r>
              <a:rPr lang="en-US" sz="2400" dirty="0"/>
              <a:t>, </a:t>
            </a:r>
            <a:r>
              <a:rPr lang="en-US" sz="2400" b="1" dirty="0"/>
              <a:t>σ</a:t>
            </a:r>
            <a:r>
              <a:rPr lang="en-US" sz="2400" dirty="0"/>
              <a:t>, is just the inverse of hardness. </a:t>
            </a:r>
            <a:r>
              <a:rPr lang="en-US" sz="2400" b="1" dirty="0"/>
              <a:t>Pearson’s softness</a:t>
            </a:r>
            <a:r>
              <a:rPr lang="en-US" sz="2400" dirty="0"/>
              <a:t>, </a:t>
            </a:r>
            <a:r>
              <a:rPr lang="en-US" sz="2400" b="1" dirty="0"/>
              <a:t>σ </a:t>
            </a:r>
            <a:r>
              <a:rPr lang="en-US" sz="2400" dirty="0"/>
              <a:t>=1/</a:t>
            </a:r>
            <a:r>
              <a:rPr lang="en-US" sz="2400" b="1" i="1" dirty="0"/>
              <a:t>η.</a:t>
            </a:r>
          </a:p>
          <a:p>
            <a:pPr marL="457200" indent="-457200">
              <a:spcAft>
                <a:spcPts val="1200"/>
              </a:spcAft>
              <a:buFont typeface="Wingdings" panose="05000000000000000000" pitchFamily="2" charset="2"/>
              <a:buChar char="Ø"/>
            </a:pPr>
            <a:r>
              <a:rPr lang="en-US" sz="2400" dirty="0"/>
              <a:t>Using this definition, </a:t>
            </a:r>
            <a:r>
              <a:rPr lang="en-US" sz="2400" b="1" i="1" dirty="0">
                <a:solidFill>
                  <a:srgbClr val="C00000"/>
                </a:solidFill>
              </a:rPr>
              <a:t>a hard compound </a:t>
            </a:r>
            <a:r>
              <a:rPr lang="en-US" sz="2400" i="1" dirty="0"/>
              <a:t>will be one</a:t>
            </a:r>
            <a:r>
              <a:rPr lang="en-US" sz="2400" b="1" i="1" dirty="0">
                <a:solidFill>
                  <a:srgbClr val="C00000"/>
                </a:solidFill>
              </a:rPr>
              <a:t> where the IE and EA are dissimilar, </a:t>
            </a:r>
            <a:r>
              <a:rPr lang="en-US" sz="2400" dirty="0"/>
              <a:t>and </a:t>
            </a:r>
            <a:r>
              <a:rPr lang="en-US" sz="2400" b="1" dirty="0">
                <a:solidFill>
                  <a:srgbClr val="0070C0"/>
                </a:solidFill>
              </a:rPr>
              <a:t>a soft compound </a:t>
            </a:r>
            <a:r>
              <a:rPr lang="en-US" sz="2400" dirty="0"/>
              <a:t>will be one</a:t>
            </a:r>
            <a:r>
              <a:rPr lang="en-US" sz="2400" b="1" dirty="0">
                <a:solidFill>
                  <a:srgbClr val="0070C0"/>
                </a:solidFill>
              </a:rPr>
              <a:t> where the IE and EA have </a:t>
            </a:r>
            <a:r>
              <a:rPr lang="en-US" sz="2400" b="1" i="1" dirty="0">
                <a:solidFill>
                  <a:srgbClr val="0070C0"/>
                </a:solidFill>
              </a:rPr>
              <a:t>approximately similar magnitude</a:t>
            </a:r>
            <a:r>
              <a:rPr lang="en-US" sz="2400" dirty="0"/>
              <a:t>. </a:t>
            </a:r>
          </a:p>
          <a:p>
            <a:pPr marL="457200" indent="-457200">
              <a:spcAft>
                <a:spcPts val="1200"/>
              </a:spcAft>
              <a:buFont typeface="Wingdings" panose="05000000000000000000" pitchFamily="2" charset="2"/>
              <a:buChar char="Ø"/>
            </a:pPr>
            <a:r>
              <a:rPr lang="en-US" sz="2400" dirty="0"/>
              <a:t>Because </a:t>
            </a:r>
            <a:r>
              <a:rPr lang="en-US" sz="2400" b="1" i="1" dirty="0"/>
              <a:t>the ionization energy of a species is the amount of energy necessary to remove an electron from its HOMO</a:t>
            </a:r>
            <a:r>
              <a:rPr lang="en-US" sz="2400" dirty="0"/>
              <a:t> and </a:t>
            </a:r>
            <a:r>
              <a:rPr lang="en-US" sz="2400" b="1" i="1" dirty="0">
                <a:solidFill>
                  <a:srgbClr val="0070C0"/>
                </a:solidFill>
              </a:rPr>
              <a:t>the electron affinity is a measure of how much energy is gained by the addition of an electron to its LUMO</a:t>
            </a:r>
            <a:r>
              <a:rPr lang="en-US" sz="2400" dirty="0"/>
              <a:t>, the connection between Pearson’s absolute hardness/softness and the HOMO-LUMO gap then follows from Koopman’s theorem, in which the ionization energy (IE) is just the opposite of the HOMO energy.</a:t>
            </a:r>
          </a:p>
          <a:p>
            <a:pPr marL="457200" indent="-457200">
              <a:spcAft>
                <a:spcPts val="1200"/>
              </a:spcAft>
              <a:buFont typeface="Wingdings" panose="05000000000000000000" pitchFamily="2" charset="2"/>
              <a:buChar char="Ø"/>
            </a:pPr>
            <a:r>
              <a:rPr lang="en-US" sz="2400" b="1" i="1" dirty="0"/>
              <a:t>IE</a:t>
            </a:r>
            <a:r>
              <a:rPr lang="en-US" sz="2400" b="1" dirty="0"/>
              <a:t> = −E</a:t>
            </a:r>
            <a:r>
              <a:rPr lang="en-US" sz="2400" b="1" baseline="-25000" dirty="0"/>
              <a:t>HOMO</a:t>
            </a:r>
            <a:r>
              <a:rPr lang="en-US" sz="2400" dirty="0"/>
              <a:t>.</a:t>
            </a:r>
          </a:p>
        </p:txBody>
      </p:sp>
    </p:spTree>
    <p:extLst>
      <p:ext uri="{BB962C8B-B14F-4D97-AF65-F5344CB8AC3E}">
        <p14:creationId xmlns:p14="http://schemas.microsoft.com/office/powerpoint/2010/main" val="1683187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DEACB0-6B19-0915-D314-964A75AB3618}"/>
              </a:ext>
            </a:extLst>
          </p:cNvPr>
          <p:cNvSpPr txBox="1"/>
          <p:nvPr/>
        </p:nvSpPr>
        <p:spPr>
          <a:xfrm>
            <a:off x="0" y="0"/>
            <a:ext cx="12192000" cy="5816977"/>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120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Similarly, the electron affinity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EA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defined as the opposite of the energy released on absorption of an electron, may be taken as an approximation of the LUMO energy.</a:t>
            </a:r>
          </a:p>
          <a:p>
            <a:pPr marL="457200" lvl="0" indent="-457200">
              <a:spcAft>
                <a:spcPts val="1200"/>
              </a:spcAft>
              <a:buFont typeface="Wingdings" panose="05000000000000000000" pitchFamily="2" charset="2"/>
              <a:buChar char="Ø"/>
              <a:defRPr/>
            </a:pPr>
            <a:r>
              <a:rPr lang="en-US" sz="2400" b="1" i="1" dirty="0">
                <a:solidFill>
                  <a:prstClr val="black"/>
                </a:solidFill>
              </a:rPr>
              <a:t>EA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400" b="1" i="1" dirty="0">
                <a:solidFill>
                  <a:prstClr val="black"/>
                </a:solidFill>
              </a:rPr>
              <a:t>E</a:t>
            </a:r>
            <a:r>
              <a:rPr lang="en-US" sz="2400" b="1" baseline="-25000" dirty="0">
                <a:solidFill>
                  <a:prstClr val="black"/>
                </a:solidFill>
              </a:rPr>
              <a:t>LUMO</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457200" marR="0" lvl="0" indent="-457200" algn="l" defTabSz="914400" rtl="0" eaLnBrk="1" fontAlgn="auto" latinLnBrk="0" hangingPunct="1">
              <a:lnSpc>
                <a:spcPct val="100000"/>
              </a:lnSpc>
              <a:spcBef>
                <a:spcPts val="0"/>
              </a:spcBef>
              <a:spcAft>
                <a:spcPts val="120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So Pearson’s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absolute hardness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is just half the HOMO-LUMO gap (band gap) size in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electron volts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lvl="0" indent="-457200">
              <a:spcAft>
                <a:spcPts val="1200"/>
              </a:spcAft>
              <a:buFont typeface="Wingdings" panose="05000000000000000000" pitchFamily="2" charset="2"/>
              <a:buChar char="Ø"/>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Pearson's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absolute hardness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η</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mn-cs"/>
              </a:rPr>
              <a:t>IE</a:t>
            </a:r>
            <a:r>
              <a:rPr kumimoji="0" lang="en-US" sz="2400" b="1" i="0" u="none" strike="noStrike" kern="1200" cap="none" spc="0" normalizeH="0" baseline="-25000" noProof="0" dirty="0">
                <a:ln>
                  <a:noFill/>
                </a:ln>
                <a:solidFill>
                  <a:srgbClr val="C00000"/>
                </a:solidFill>
                <a:effectLst/>
                <a:uLnTx/>
                <a:uFillTx/>
                <a:latin typeface="Calibri" panose="020F0502020204030204"/>
                <a:ea typeface="+mn-ea"/>
                <a:cs typeface="+mn-cs"/>
              </a:rPr>
              <a:t>1</a:t>
            </a: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mn-cs"/>
              </a:rPr>
              <a:t>EA</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)/2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mn-cs"/>
              </a:rPr>
              <a:t>E</a:t>
            </a:r>
            <a:r>
              <a:rPr kumimoji="0" lang="en-US" sz="2400" b="1" i="0" u="none" strike="noStrike" kern="1200" cap="none" spc="0" normalizeH="0" baseline="-25000" noProof="0" dirty="0">
                <a:ln>
                  <a:noFill/>
                </a:ln>
                <a:solidFill>
                  <a:srgbClr val="C00000"/>
                </a:solidFill>
                <a:effectLst/>
                <a:uLnTx/>
                <a:uFillTx/>
                <a:latin typeface="Calibri" panose="020F0502020204030204"/>
                <a:ea typeface="+mn-ea"/>
                <a:cs typeface="+mn-cs"/>
              </a:rPr>
              <a:t>LUMO</a:t>
            </a:r>
            <a:r>
              <a:rPr kumimoji="0" lang="en-US" sz="2400" b="1" i="0" u="none" strike="noStrike" kern="1200" cap="none" spc="0" normalizeH="0" noProof="0" dirty="0">
                <a:ln>
                  <a:noFill/>
                </a:ln>
                <a:solidFill>
                  <a:srgbClr val="C00000"/>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mn-cs"/>
              </a:rPr>
              <a:t>E</a:t>
            </a:r>
            <a:r>
              <a:rPr kumimoji="0" lang="en-US" sz="2400" b="1" i="0" u="none" strike="noStrike" kern="1200" cap="none" spc="0" normalizeH="0" baseline="-25000" noProof="0" dirty="0">
                <a:ln>
                  <a:noFill/>
                </a:ln>
                <a:solidFill>
                  <a:srgbClr val="C00000"/>
                </a:solidFill>
                <a:effectLst/>
                <a:uLnTx/>
                <a:uFillTx/>
                <a:latin typeface="Calibri" panose="020F0502020204030204"/>
                <a:ea typeface="+mn-ea"/>
                <a:cs typeface="+mn-cs"/>
              </a:rPr>
              <a:t>HOMO</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/2 </a:t>
            </a:r>
            <a:r>
              <a:rPr lang="en-US" sz="2400" b="1" dirty="0">
                <a:solidFill>
                  <a:srgbClr val="C00000"/>
                </a:solidFill>
              </a:rPr>
              <a:t>= </a:t>
            </a:r>
            <a:r>
              <a:rPr lang="en-US" sz="2400" b="1" i="1" dirty="0" err="1">
                <a:solidFill>
                  <a:srgbClr val="C00000"/>
                </a:solidFill>
              </a:rPr>
              <a:t>E</a:t>
            </a:r>
            <a:r>
              <a:rPr lang="en-US" sz="2400" b="1" baseline="-25000" dirty="0" err="1">
                <a:solidFill>
                  <a:srgbClr val="C00000"/>
                </a:solidFill>
              </a:rPr>
              <a:t>g</a:t>
            </a:r>
            <a:r>
              <a:rPr lang="en-US" sz="2400" b="1" dirty="0">
                <a:solidFill>
                  <a:srgbClr val="C00000"/>
                </a:solidFill>
              </a:rPr>
              <a:t>/2,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where all values are given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in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eV</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and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Mulliken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electronegativity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is just the average of the HOMO and LUMO energies (~</a:t>
            </a:r>
            <a:r>
              <a:rPr kumimoji="0" lang="en-US" sz="2400" b="1" u="none" strike="noStrike" kern="1200" cap="none" spc="0" normalizeH="0" baseline="0" noProof="0" dirty="0">
                <a:ln>
                  <a:noFill/>
                </a:ln>
                <a:solidFill>
                  <a:prstClr val="black"/>
                </a:solidFill>
                <a:effectLst/>
                <a:uLnTx/>
                <a:uFillTx/>
                <a:latin typeface="Calibri" panose="020F0502020204030204"/>
                <a:ea typeface="+mn-ea"/>
                <a:cs typeface="+mn-cs"/>
              </a:rPr>
              <a:t>Fermi energy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lvl="0" indent="-457200">
              <a:spcAft>
                <a:spcPts val="1200"/>
              </a:spcAft>
              <a:buFont typeface="Wingdings" panose="05000000000000000000" pitchFamily="2" charset="2"/>
              <a:buChar char="Ø"/>
              <a:defRPr/>
            </a:pPr>
            <a:r>
              <a:rPr kumimoji="0" lang="en-US" sz="2400" b="1" i="1" u="none" strike="noStrike" kern="1200" cap="none" spc="0" normalizeH="0" baseline="0" noProof="0" dirty="0" err="1">
                <a:ln>
                  <a:noFill/>
                </a:ln>
                <a:solidFill>
                  <a:prstClr val="black"/>
                </a:solidFill>
                <a:effectLst/>
                <a:uLnTx/>
                <a:uFillTx/>
                <a:latin typeface="Calibri" panose="020F0502020204030204"/>
                <a:ea typeface="+mn-ea"/>
                <a:cs typeface="+mn-cs"/>
              </a:rPr>
              <a:t>Mulliken</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electronegativity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χ ≈ −(</a:t>
            </a: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mn-cs"/>
              </a:rPr>
              <a:t>E</a:t>
            </a:r>
            <a:r>
              <a:rPr kumimoji="0" lang="en-US" sz="2400" b="1" i="0" u="none" strike="noStrike" kern="1200" cap="none" spc="0" normalizeH="0" baseline="-25000" noProof="0" dirty="0">
                <a:ln>
                  <a:noFill/>
                </a:ln>
                <a:solidFill>
                  <a:srgbClr val="C00000"/>
                </a:solidFill>
                <a:effectLst/>
                <a:uLnTx/>
                <a:uFillTx/>
                <a:latin typeface="Calibri" panose="020F0502020204030204"/>
                <a:ea typeface="+mn-ea"/>
                <a:cs typeface="+mn-cs"/>
              </a:rPr>
              <a:t>LUMO</a:t>
            </a:r>
            <a:r>
              <a:rPr kumimoji="0" lang="en-US" sz="2400" b="1" i="0" u="none" strike="noStrike" kern="1200" cap="none" spc="0" normalizeH="0" noProof="0" dirty="0">
                <a:ln>
                  <a:noFill/>
                </a:ln>
                <a:solidFill>
                  <a:srgbClr val="C00000"/>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mn-cs"/>
              </a:rPr>
              <a:t>E</a:t>
            </a:r>
            <a:r>
              <a:rPr kumimoji="0" lang="en-US" sz="2400" b="1" i="0" u="none" strike="noStrike" kern="1200" cap="none" spc="0" normalizeH="0" baseline="-25000" noProof="0" dirty="0">
                <a:ln>
                  <a:noFill/>
                </a:ln>
                <a:solidFill>
                  <a:srgbClr val="C00000"/>
                </a:solidFill>
                <a:effectLst/>
                <a:uLnTx/>
                <a:uFillTx/>
                <a:latin typeface="Calibri" panose="020F0502020204030204"/>
                <a:ea typeface="+mn-ea"/>
                <a:cs typeface="+mn-cs"/>
              </a:rPr>
              <a:t>HOMO</a:t>
            </a:r>
            <a:r>
              <a:rPr kumimoji="0" lang="en-US" sz="2400" b="1" i="0" u="none" strike="noStrike" kern="1200" cap="none" spc="0" normalizeH="0" noProof="0" dirty="0">
                <a:ln>
                  <a:noFill/>
                </a:ln>
                <a:solidFill>
                  <a:srgbClr val="C00000"/>
                </a:solidFill>
                <a:effectLst/>
                <a:uLnTx/>
                <a:uFillTx/>
                <a:latin typeface="Calibri" panose="020F0502020204030204"/>
                <a:ea typeface="+mn-ea"/>
                <a:cs typeface="+mn-cs"/>
              </a:rPr>
              <a:t>)/</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2,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where all values are given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in eV.</a:t>
            </a:r>
          </a:p>
          <a:p>
            <a:pPr marL="457200" lvl="0" indent="-457200">
              <a:spcAft>
                <a:spcPts val="1200"/>
              </a:spcAft>
              <a:buFont typeface="Wingdings" panose="05000000000000000000" pitchFamily="2" charset="2"/>
              <a:buChar char="Ø"/>
              <a:defRPr/>
            </a:pPr>
            <a:endParaRPr lang="en-US" sz="2400" b="1" dirty="0">
              <a:solidFill>
                <a:prstClr val="black"/>
              </a:solidFill>
              <a:latin typeface="Calibri" panose="020F0502020204030204"/>
            </a:endParaRPr>
          </a:p>
          <a:p>
            <a:pPr marL="457200" lvl="0" indent="-457200">
              <a:spcAft>
                <a:spcPts val="1200"/>
              </a:spcAft>
              <a:buFont typeface="Wingdings" panose="05000000000000000000" pitchFamily="2" charset="2"/>
              <a:buChar char="Ø"/>
              <a:defRPr/>
            </a:pP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The relationships between the Pearson absolute hardness, </a:t>
            </a:r>
            <a:r>
              <a:rPr kumimoji="0" lang="en-US" sz="2400" i="0" u="none" strike="noStrike" kern="1200" cap="none" spc="0" normalizeH="0" baseline="0" noProof="0" dirty="0" err="1">
                <a:ln>
                  <a:noFill/>
                </a:ln>
                <a:solidFill>
                  <a:prstClr val="black"/>
                </a:solidFill>
                <a:effectLst/>
                <a:uLnTx/>
                <a:uFillTx/>
                <a:latin typeface="Calibri" panose="020F0502020204030204"/>
                <a:ea typeface="+mn-ea"/>
                <a:cs typeface="+mn-cs"/>
              </a:rPr>
              <a:t>Mulliken</a:t>
            </a: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 electronegativity, and HOMO and LUMO energies are depicted schematically for the group 1A </a:t>
            </a:r>
            <a:r>
              <a:rPr kumimoji="0" lang="en-US" sz="2400" i="0" u="none" strike="noStrike" kern="1200" cap="none" spc="0" normalizeH="0" baseline="0" noProof="0" dirty="0" err="1">
                <a:ln>
                  <a:noFill/>
                </a:ln>
                <a:solidFill>
                  <a:prstClr val="black"/>
                </a:solidFill>
                <a:effectLst/>
                <a:uLnTx/>
                <a:uFillTx/>
                <a:latin typeface="Calibri" panose="020F0502020204030204"/>
                <a:ea typeface="+mn-ea"/>
                <a:cs typeface="+mn-cs"/>
              </a:rPr>
              <a:t>monocations</a:t>
            </a:r>
            <a:r>
              <a:rPr kumimoji="0" lang="en-US" sz="2400" i="0" u="none" strike="noStrike" kern="1200" cap="none" spc="0" normalizeH="0" baseline="0" noProof="0" dirty="0">
                <a:ln>
                  <a:noFill/>
                </a:ln>
                <a:solidFill>
                  <a:prstClr val="black"/>
                </a:solidFill>
                <a:effectLst/>
                <a:uLnTx/>
                <a:uFillTx/>
                <a:latin typeface="Calibri" panose="020F0502020204030204"/>
                <a:ea typeface="+mn-ea"/>
                <a:cs typeface="+mn-cs"/>
              </a:rPr>
              <a:t> in Figure 6.6.1.1.</a:t>
            </a:r>
          </a:p>
        </p:txBody>
      </p:sp>
    </p:spTree>
    <p:extLst>
      <p:ext uri="{BB962C8B-B14F-4D97-AF65-F5344CB8AC3E}">
        <p14:creationId xmlns:p14="http://schemas.microsoft.com/office/powerpoint/2010/main" val="2498749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number of objects&#10;&#10;Description automatically generated with medium confidence">
            <a:extLst>
              <a:ext uri="{FF2B5EF4-FFF2-40B4-BE49-F238E27FC236}">
                <a16:creationId xmlns:a16="http://schemas.microsoft.com/office/drawing/2014/main" id="{5F05ECE1-9E6D-2038-5A8C-8A60626DE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715" y="640977"/>
            <a:ext cx="9029700" cy="4876800"/>
          </a:xfrm>
          <a:prstGeom prst="rect">
            <a:avLst/>
          </a:prstGeom>
        </p:spPr>
      </p:pic>
      <p:sp>
        <p:nvSpPr>
          <p:cNvPr id="5" name="TextBox 4">
            <a:extLst>
              <a:ext uri="{FF2B5EF4-FFF2-40B4-BE49-F238E27FC236}">
                <a16:creationId xmlns:a16="http://schemas.microsoft.com/office/drawing/2014/main" id="{D0066804-302A-D80D-9C70-D690A31514AF}"/>
              </a:ext>
            </a:extLst>
          </p:cNvPr>
          <p:cNvSpPr txBox="1"/>
          <p:nvPr/>
        </p:nvSpPr>
        <p:spPr>
          <a:xfrm>
            <a:off x="528917" y="5934670"/>
            <a:ext cx="11116236" cy="707886"/>
          </a:xfrm>
          <a:prstGeom prst="rect">
            <a:avLst/>
          </a:prstGeom>
          <a:noFill/>
        </p:spPr>
        <p:txBody>
          <a:bodyPr wrap="square">
            <a:spAutoFit/>
          </a:bodyPr>
          <a:lstStyle/>
          <a:p>
            <a:r>
              <a:rPr lang="en-US" sz="2000" dirty="0"/>
              <a:t>Figure 6.6.1.1. Relationships between Pearson absolute hardness, </a:t>
            </a:r>
            <a:r>
              <a:rPr lang="en-US" sz="2000" dirty="0" err="1"/>
              <a:t>Mulliken</a:t>
            </a:r>
            <a:r>
              <a:rPr lang="en-US" sz="2000" dirty="0"/>
              <a:t> electronegativity, and HOMO and LUMO energies for the group 1A </a:t>
            </a:r>
            <a:r>
              <a:rPr lang="en-US" sz="2000" dirty="0" err="1"/>
              <a:t>monocations</a:t>
            </a:r>
            <a:r>
              <a:rPr lang="en-US" sz="2000" dirty="0"/>
              <a:t>.</a:t>
            </a:r>
            <a:endParaRPr lang="en-IN" sz="2000" dirty="0"/>
          </a:p>
        </p:txBody>
      </p:sp>
    </p:spTree>
    <p:extLst>
      <p:ext uri="{BB962C8B-B14F-4D97-AF65-F5344CB8AC3E}">
        <p14:creationId xmlns:p14="http://schemas.microsoft.com/office/powerpoint/2010/main" val="2801724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4B01E1-52FB-D6E5-F849-0836562A8E0A}"/>
              </a:ext>
            </a:extLst>
          </p:cNvPr>
          <p:cNvSpPr txBox="1"/>
          <p:nvPr/>
        </p:nvSpPr>
        <p:spPr>
          <a:xfrm>
            <a:off x="0" y="0"/>
            <a:ext cx="12192000" cy="4616648"/>
          </a:xfrm>
          <a:prstGeom prst="rect">
            <a:avLst/>
          </a:prstGeom>
          <a:noFill/>
        </p:spPr>
        <p:txBody>
          <a:bodyPr wrap="square">
            <a:spAutoFit/>
          </a:bodyPr>
          <a:lstStyle/>
          <a:p>
            <a:pPr marL="342900" indent="-342900">
              <a:spcAft>
                <a:spcPts val="1200"/>
              </a:spcAft>
              <a:buFont typeface="Wingdings" panose="05000000000000000000" pitchFamily="2" charset="2"/>
              <a:buChar char="Ø"/>
            </a:pPr>
            <a:r>
              <a:rPr lang="en-US" sz="2400" dirty="0"/>
              <a:t>The hardness of an atom is a parameter which attempts to quantify the ability of electrons to redistribute themselves within the atom and thus is a measure of the </a:t>
            </a:r>
            <a:r>
              <a:rPr lang="en-US" sz="2400" b="1" i="1" dirty="0"/>
              <a:t>polarizability</a:t>
            </a:r>
            <a:r>
              <a:rPr lang="en-US" sz="2400" dirty="0"/>
              <a:t> of the atom.</a:t>
            </a:r>
          </a:p>
          <a:p>
            <a:pPr marL="342900" indent="-342900">
              <a:spcAft>
                <a:spcPts val="1200"/>
              </a:spcAft>
              <a:buFont typeface="Wingdings" panose="05000000000000000000" pitchFamily="2" charset="2"/>
              <a:buChar char="Ø"/>
            </a:pPr>
            <a:r>
              <a:rPr lang="en-US" sz="2400" dirty="0"/>
              <a:t>Atoms with small ionization energies and small electron affinities, such as the heavy halogens and oxygen Group elements (i.e. those elements on the bottom right-hand side of the p-block), are termed '</a:t>
            </a:r>
            <a:r>
              <a:rPr lang="en-US" sz="2400" b="1" i="1" dirty="0"/>
              <a:t>soft</a:t>
            </a:r>
            <a:r>
              <a:rPr lang="en-US" sz="2400" dirty="0"/>
              <a:t>’. </a:t>
            </a:r>
          </a:p>
          <a:p>
            <a:pPr marL="342900" indent="-342900">
              <a:spcAft>
                <a:spcPts val="1200"/>
              </a:spcAft>
              <a:buFont typeface="Wingdings" panose="05000000000000000000" pitchFamily="2" charset="2"/>
              <a:buChar char="Ø"/>
            </a:pPr>
            <a:r>
              <a:rPr lang="en-US" sz="2400" dirty="0"/>
              <a:t>Small atoms, such as sodium, oxygen and fluorine, are termed '</a:t>
            </a:r>
            <a:r>
              <a:rPr lang="en-US" sz="2400" b="1" i="1" dirty="0"/>
              <a:t>hard</a:t>
            </a:r>
            <a:r>
              <a:rPr lang="en-US" sz="2400" dirty="0"/>
              <a:t>’. </a:t>
            </a:r>
          </a:p>
          <a:p>
            <a:pPr marL="342900" indent="-342900">
              <a:spcAft>
                <a:spcPts val="1200"/>
              </a:spcAft>
              <a:buFont typeface="Wingdings" panose="05000000000000000000" pitchFamily="2" charset="2"/>
              <a:buChar char="Ø"/>
            </a:pPr>
            <a:r>
              <a:rPr lang="en-US" sz="2400" dirty="0"/>
              <a:t>The hardness of the donor atoms of a ligand bonding to a metal atom is of great consequence in determining the strength of the bonding interaction and this topic is discussed in later sections. The general rule is that ‘</a:t>
            </a:r>
            <a:r>
              <a:rPr lang="en-US" sz="2400" b="1" i="1" dirty="0"/>
              <a:t>like bonds to like’</a:t>
            </a:r>
            <a:r>
              <a:rPr lang="en-US" sz="2400" dirty="0"/>
              <a:t>, i.e. soft metal </a:t>
            </a:r>
            <a:r>
              <a:rPr lang="en-US" sz="2400" dirty="0" err="1"/>
              <a:t>centres</a:t>
            </a:r>
            <a:r>
              <a:rPr lang="en-US" sz="2400" dirty="0"/>
              <a:t> such as Hg(II) and Ag(I) have a strong preference for binding to soft donor atoms such as P, S, Se and I.</a:t>
            </a:r>
            <a:endParaRPr lang="en-IN" sz="2400" dirty="0"/>
          </a:p>
        </p:txBody>
      </p:sp>
    </p:spTree>
    <p:extLst>
      <p:ext uri="{BB962C8B-B14F-4D97-AF65-F5344CB8AC3E}">
        <p14:creationId xmlns:p14="http://schemas.microsoft.com/office/powerpoint/2010/main" val="2196041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67DFEB-62A3-6AA2-5FFF-C6D99D5668F4}"/>
              </a:ext>
            </a:extLst>
          </p:cNvPr>
          <p:cNvSpPr txBox="1"/>
          <p:nvPr/>
        </p:nvSpPr>
        <p:spPr>
          <a:xfrm>
            <a:off x="0" y="0"/>
            <a:ext cx="12192000" cy="1200329"/>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While the electronegativity represents the average valence electron energy,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absolute hardness (</a:t>
            </a:r>
            <a:r>
              <a:rPr lang="en-US" sz="2400" b="1" dirty="0"/>
              <a:t>𝜂</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is a measure of the breadth of the LUMO–HOMO energy difference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as shown in Figure 14.9 for the halide ions. </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1F0BF03-FB14-4200-81FF-D08D92CB7F75}"/>
              </a:ext>
            </a:extLst>
          </p:cNvPr>
          <p:cNvPicPr>
            <a:picLocks noChangeAspect="1"/>
          </p:cNvPicPr>
          <p:nvPr/>
        </p:nvPicPr>
        <p:blipFill>
          <a:blip r:embed="rId2"/>
          <a:stretch>
            <a:fillRect/>
          </a:stretch>
        </p:blipFill>
        <p:spPr>
          <a:xfrm>
            <a:off x="6373210" y="914399"/>
            <a:ext cx="5232410" cy="5862919"/>
          </a:xfrm>
          <a:prstGeom prst="rect">
            <a:avLst/>
          </a:prstGeom>
        </p:spPr>
      </p:pic>
      <p:sp>
        <p:nvSpPr>
          <p:cNvPr id="7" name="TextBox 6">
            <a:extLst>
              <a:ext uri="{FF2B5EF4-FFF2-40B4-BE49-F238E27FC236}">
                <a16:creationId xmlns:a16="http://schemas.microsoft.com/office/drawing/2014/main" id="{69514B26-66A2-3EB2-C23D-0643A60F07C3}"/>
              </a:ext>
            </a:extLst>
          </p:cNvPr>
          <p:cNvSpPr txBox="1"/>
          <p:nvPr/>
        </p:nvSpPr>
        <p:spPr>
          <a:xfrm>
            <a:off x="790440" y="2603828"/>
            <a:ext cx="5582770" cy="923330"/>
          </a:xfrm>
          <a:prstGeom prst="rect">
            <a:avLst/>
          </a:prstGeom>
          <a:noFill/>
        </p:spPr>
        <p:txBody>
          <a:bodyPr wrap="square">
            <a:spAutoFit/>
          </a:bodyPr>
          <a:lstStyle/>
          <a:p>
            <a:r>
              <a:rPr lang="en-IN" dirty="0"/>
              <a:t>FIGURE 14.9 </a:t>
            </a:r>
            <a:r>
              <a:rPr lang="en-IN" dirty="0" err="1"/>
              <a:t>Mulliken</a:t>
            </a:r>
            <a:r>
              <a:rPr lang="en-IN" dirty="0"/>
              <a:t>–Jaffe electronegativity (𝜒) and absolute hardness (𝜂) for the halide ions, defined using</a:t>
            </a:r>
          </a:p>
          <a:p>
            <a:r>
              <a:rPr lang="en-IN" dirty="0"/>
              <a:t>the frontier molecular orbital model.</a:t>
            </a:r>
          </a:p>
        </p:txBody>
      </p:sp>
      <p:sp>
        <p:nvSpPr>
          <p:cNvPr id="4" name="TextBox 3">
            <a:extLst>
              <a:ext uri="{FF2B5EF4-FFF2-40B4-BE49-F238E27FC236}">
                <a16:creationId xmlns:a16="http://schemas.microsoft.com/office/drawing/2014/main" id="{682EBF32-3C8F-CA12-A736-B8A144852F50}"/>
              </a:ext>
            </a:extLst>
          </p:cNvPr>
          <p:cNvSpPr txBox="1"/>
          <p:nvPr/>
        </p:nvSpPr>
        <p:spPr>
          <a:xfrm>
            <a:off x="0" y="4515158"/>
            <a:ext cx="6136340" cy="830997"/>
          </a:xfrm>
          <a:prstGeom prst="rect">
            <a:avLst/>
          </a:prstGeom>
          <a:noFill/>
        </p:spPr>
        <p:txBody>
          <a:bodyPr wrap="square">
            <a:spAutoFit/>
          </a:bodyPr>
          <a:lstStyle/>
          <a:p>
            <a:pPr marL="342900" indent="-342900">
              <a:buFont typeface="Wingdings" panose="05000000000000000000" pitchFamily="2" charset="2"/>
              <a:buChar char="§"/>
            </a:pP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mn-cs"/>
              </a:rPr>
              <a:t>Hard species: large HOMO–LUMO gap &amp; </a:t>
            </a:r>
            <a:r>
              <a:rPr kumimoji="0" lang="en-US" sz="2400" b="1" i="0" u="none" strike="noStrike" kern="1200" cap="none" spc="0" normalizeH="0" baseline="0" noProof="0" dirty="0">
                <a:ln>
                  <a:noFill/>
                </a:ln>
                <a:solidFill>
                  <a:srgbClr val="C00000"/>
                </a:solidFill>
                <a:effectLst/>
                <a:uLnTx/>
                <a:uFillTx/>
                <a:latin typeface="Calibri" panose="020F0502020204030204"/>
                <a:ea typeface="+mn-ea"/>
                <a:cs typeface="+mn-cs"/>
              </a:rPr>
              <a:t>χ</a:t>
            </a: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mn-cs"/>
              </a:rPr>
              <a:t> </a:t>
            </a:r>
          </a:p>
          <a:p>
            <a:pPr marL="342900" indent="-342900">
              <a:buFont typeface="Wingdings" panose="05000000000000000000" pitchFamily="2" charset="2"/>
              <a:buChar char="§"/>
            </a:pPr>
            <a:r>
              <a:rPr lang="en-US" sz="2400" b="1" i="1" dirty="0">
                <a:solidFill>
                  <a:srgbClr val="0070C0"/>
                </a:solidFill>
              </a:rPr>
              <a:t>Soft species: small HOMO–LUMO gap</a:t>
            </a:r>
            <a:endParaRPr lang="en-IN" sz="2400" b="1" i="1" dirty="0">
              <a:solidFill>
                <a:srgbClr val="0070C0"/>
              </a:solidFill>
            </a:endParaRPr>
          </a:p>
        </p:txBody>
      </p:sp>
    </p:spTree>
    <p:extLst>
      <p:ext uri="{BB962C8B-B14F-4D97-AF65-F5344CB8AC3E}">
        <p14:creationId xmlns:p14="http://schemas.microsoft.com/office/powerpoint/2010/main" val="1841227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231A2C-661D-B672-B48E-97CD9EE47426}"/>
              </a:ext>
            </a:extLst>
          </p:cNvPr>
          <p:cNvSpPr txBox="1"/>
          <p:nvPr/>
        </p:nvSpPr>
        <p:spPr>
          <a:xfrm>
            <a:off x="0" y="0"/>
            <a:ext cx="12192000" cy="6678751"/>
          </a:xfrm>
          <a:prstGeom prst="rect">
            <a:avLst/>
          </a:prstGeom>
          <a:noFill/>
        </p:spPr>
        <p:txBody>
          <a:bodyPr wrap="square">
            <a:spAutoFit/>
          </a:bodyPr>
          <a:lstStyle/>
          <a:p>
            <a:pPr marL="342900" indent="-342900">
              <a:spcAft>
                <a:spcPts val="600"/>
              </a:spcAft>
              <a:buFont typeface="Wingdings" panose="05000000000000000000" pitchFamily="2" charset="2"/>
              <a:buChar char="Ø"/>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energy difference is greatest for the F</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ion, which falls under the “hard” category in Pearson’s HSAB model. Iodide, which has the smallest energy difference, falls under the “soft” classification. This quantitative scale allows for direct comparisons between two different species belonging to the same classification. For instance, Li</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and Al</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3+</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are both hard Lewis acids, but it did not specify exactly where along the hardness spectrum each of these two ions fell. Using the data, it becomes clear that the Al</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3+</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ion is the stronger Lewis acid of the pair. This also makes sense intuitively, as Al</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3+</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has a higher charge density than Li</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indent="-342900">
              <a:spcAft>
                <a:spcPts val="600"/>
              </a:spcAft>
              <a:buFont typeface="Wingdings" panose="05000000000000000000" pitchFamily="2" charset="2"/>
              <a:buChar char="Ø"/>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indent="-342900">
              <a:spcAft>
                <a:spcPts val="600"/>
              </a:spcAft>
              <a:buFont typeface="Wingdings" panose="05000000000000000000" pitchFamily="2" charset="2"/>
              <a:buChar char="Ø"/>
            </a:pPr>
            <a:r>
              <a:rPr lang="en-US" sz="2400" dirty="0"/>
              <a:t>The FMO definition also helps explain why Pearson’s hard–hard and soft–soft interactions form stable complexes. </a:t>
            </a:r>
          </a:p>
          <a:p>
            <a:pPr marL="342900" indent="-342900">
              <a:spcAft>
                <a:spcPts val="600"/>
              </a:spcAft>
              <a:buFont typeface="Wingdings" panose="05000000000000000000" pitchFamily="2" charset="2"/>
              <a:buChar char="Ø"/>
            </a:pPr>
            <a:r>
              <a:rPr lang="en-US" sz="2400" b="1" i="1" dirty="0">
                <a:solidFill>
                  <a:srgbClr val="C00000"/>
                </a:solidFill>
              </a:rPr>
              <a:t>Hard species </a:t>
            </a:r>
            <a:r>
              <a:rPr lang="en-US" sz="2400" dirty="0"/>
              <a:t>have a </a:t>
            </a:r>
            <a:r>
              <a:rPr lang="en-US" sz="2400" b="1" i="1" dirty="0">
                <a:solidFill>
                  <a:srgbClr val="C00000"/>
                </a:solidFill>
              </a:rPr>
              <a:t>large HOMO–LUMO gap</a:t>
            </a:r>
            <a:r>
              <a:rPr lang="en-US" sz="2400" dirty="0"/>
              <a:t>, as shown in Figure 14.9 for F. Therefore, </a:t>
            </a:r>
            <a:r>
              <a:rPr lang="en-US" sz="2400" b="1" i="1" dirty="0"/>
              <a:t>hard Lewis acid–base complexes </a:t>
            </a:r>
            <a:r>
              <a:rPr lang="en-US" sz="2400" dirty="0"/>
              <a:t>tend to </a:t>
            </a:r>
            <a:r>
              <a:rPr lang="en-US" sz="2400" b="1" i="1" dirty="0"/>
              <a:t>form strongly ionic compounds</a:t>
            </a:r>
            <a:r>
              <a:rPr lang="en-US" sz="2400" dirty="0"/>
              <a:t>, such as </a:t>
            </a:r>
            <a:r>
              <a:rPr lang="en-US" sz="2400" dirty="0" err="1"/>
              <a:t>LiF</a:t>
            </a:r>
            <a:r>
              <a:rPr lang="en-US" sz="2400" dirty="0"/>
              <a:t>, where the interaction is </a:t>
            </a:r>
            <a:r>
              <a:rPr lang="en-US" sz="2400" b="1" i="1" dirty="0"/>
              <a:t>dominated by electrostatic attractions</a:t>
            </a:r>
            <a:r>
              <a:rPr lang="en-US" sz="2400" dirty="0"/>
              <a:t>. </a:t>
            </a:r>
          </a:p>
          <a:p>
            <a:pPr marL="342900" indent="-342900">
              <a:spcAft>
                <a:spcPts val="600"/>
              </a:spcAft>
              <a:buFont typeface="Wingdings" panose="05000000000000000000" pitchFamily="2" charset="2"/>
              <a:buChar char="Ø"/>
            </a:pPr>
            <a:r>
              <a:rPr lang="en-US" sz="2400" b="1" i="1" dirty="0">
                <a:solidFill>
                  <a:srgbClr val="0070C0"/>
                </a:solidFill>
              </a:rPr>
              <a:t>Soft species</a:t>
            </a:r>
            <a:r>
              <a:rPr lang="en-US" sz="2400" dirty="0"/>
              <a:t>, on the other hand, have a </a:t>
            </a:r>
            <a:r>
              <a:rPr lang="en-US" sz="2400" b="1" i="1" dirty="0">
                <a:solidFill>
                  <a:srgbClr val="0070C0"/>
                </a:solidFill>
              </a:rPr>
              <a:t>small HOMO–LUMO gap</a:t>
            </a:r>
            <a:r>
              <a:rPr lang="en-US" sz="2400" dirty="0"/>
              <a:t>, as shown in Figure 14.9 for I, so that these types of interactions form </a:t>
            </a:r>
            <a:r>
              <a:rPr lang="en-US" sz="2400" b="1" i="1" dirty="0"/>
              <a:t>covalently bonded </a:t>
            </a:r>
            <a:r>
              <a:rPr lang="en-US" sz="2400" dirty="0"/>
              <a:t>acid–base adducts, where the </a:t>
            </a:r>
            <a:r>
              <a:rPr lang="en-US" sz="2400" b="1" i="1" dirty="0"/>
              <a:t>strength of the interaction is controlled primarily by the energies of the FMOs that participate in the bonding</a:t>
            </a:r>
            <a:r>
              <a:rPr lang="en-US" sz="2400" dirty="0"/>
              <a:t>.</a:t>
            </a:r>
            <a:endParaRPr lang="en-IN" sz="2400" dirty="0"/>
          </a:p>
        </p:txBody>
      </p:sp>
    </p:spTree>
    <p:extLst>
      <p:ext uri="{BB962C8B-B14F-4D97-AF65-F5344CB8AC3E}">
        <p14:creationId xmlns:p14="http://schemas.microsoft.com/office/powerpoint/2010/main" val="839946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42242-007D-32EC-A3A0-277D9584566B}"/>
              </a:ext>
            </a:extLst>
          </p:cNvPr>
          <p:cNvSpPr txBox="1"/>
          <p:nvPr/>
        </p:nvSpPr>
        <p:spPr>
          <a:xfrm>
            <a:off x="0" y="0"/>
            <a:ext cx="12192000" cy="3123932"/>
          </a:xfrm>
          <a:prstGeom prst="rect">
            <a:avLst/>
          </a:prstGeom>
          <a:noFill/>
        </p:spPr>
        <p:txBody>
          <a:bodyPr wrap="square">
            <a:spAutoFit/>
          </a:bodyPr>
          <a:lstStyle/>
          <a:p>
            <a:pPr marL="342900" indent="-342900">
              <a:spcAft>
                <a:spcPts val="600"/>
              </a:spcAft>
              <a:buFont typeface="Wingdings" panose="05000000000000000000" pitchFamily="2" charset="2"/>
              <a:buChar char="Ø"/>
            </a:pPr>
            <a:r>
              <a:rPr lang="en-US" sz="2400" dirty="0"/>
              <a:t>Pauling and </a:t>
            </a:r>
            <a:r>
              <a:rPr lang="en-US" sz="2400" dirty="0" err="1"/>
              <a:t>Mulliken</a:t>
            </a:r>
            <a:r>
              <a:rPr lang="en-US" sz="2400" dirty="0"/>
              <a:t> electronegativity scales give essentially the same results for one element relative to another. Even though the </a:t>
            </a:r>
            <a:r>
              <a:rPr lang="en-US" sz="2400" b="1" i="1" dirty="0" err="1"/>
              <a:t>Mulliken</a:t>
            </a:r>
            <a:r>
              <a:rPr lang="en-US" sz="2400" b="1" i="1" dirty="0"/>
              <a:t> scale is based on the properties of individual atoms </a:t>
            </a:r>
            <a:r>
              <a:rPr lang="en-US" sz="2400" dirty="0"/>
              <a:t>and the </a:t>
            </a:r>
            <a:r>
              <a:rPr lang="en-US" sz="2400" b="1" i="1" dirty="0"/>
              <a:t>Pauling scale is based on the properties of atoms in molecules</a:t>
            </a:r>
            <a:r>
              <a:rPr lang="en-US" sz="2400" dirty="0"/>
              <a:t>, they both apparently measure the same basic property of an element. </a:t>
            </a:r>
          </a:p>
          <a:p>
            <a:pPr marL="342900" indent="-342900">
              <a:spcAft>
                <a:spcPts val="600"/>
              </a:spcAft>
              <a:buFont typeface="Wingdings" panose="05000000000000000000" pitchFamily="2" charset="2"/>
              <a:buChar char="Ø"/>
            </a:pPr>
            <a:r>
              <a:rPr lang="en-US" sz="2400" dirty="0"/>
              <a:t>In the following discussion, we will focus on the relationship between electronegativity and the tendency of atoms to form positive or negative ions. We will therefore be implicitly using the </a:t>
            </a:r>
            <a:r>
              <a:rPr lang="en-US" sz="2400" dirty="0" err="1"/>
              <a:t>Mulliken</a:t>
            </a:r>
            <a:r>
              <a:rPr lang="en-US" sz="2400" dirty="0"/>
              <a:t> definition of electronegativity. Because of the parallels between the </a:t>
            </a:r>
            <a:r>
              <a:rPr lang="en-US" sz="2400" dirty="0" err="1"/>
              <a:t>Mulliken</a:t>
            </a:r>
            <a:r>
              <a:rPr lang="en-US" sz="2400" dirty="0"/>
              <a:t> and Pauling definitions, however, the conclusions are likely to apply to atoms in molecules as well.</a:t>
            </a:r>
          </a:p>
        </p:txBody>
      </p:sp>
      <p:pic>
        <p:nvPicPr>
          <p:cNvPr id="5" name="Picture 4" descr="A graph of a graph with blue dots&#10;&#10;Description automatically generated with medium confidence">
            <a:extLst>
              <a:ext uri="{FF2B5EF4-FFF2-40B4-BE49-F238E27FC236}">
                <a16:creationId xmlns:a16="http://schemas.microsoft.com/office/drawing/2014/main" id="{AEE77DDE-CDDF-287D-516E-90BB45991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350" y="3260912"/>
            <a:ext cx="5962650" cy="3507441"/>
          </a:xfrm>
          <a:prstGeom prst="rect">
            <a:avLst/>
          </a:prstGeom>
        </p:spPr>
      </p:pic>
      <p:sp>
        <p:nvSpPr>
          <p:cNvPr id="7" name="TextBox 6">
            <a:extLst>
              <a:ext uri="{FF2B5EF4-FFF2-40B4-BE49-F238E27FC236}">
                <a16:creationId xmlns:a16="http://schemas.microsoft.com/office/drawing/2014/main" id="{CAC52486-8CDD-15EB-0C0B-86CD88D5EC3B}"/>
              </a:ext>
            </a:extLst>
          </p:cNvPr>
          <p:cNvSpPr txBox="1"/>
          <p:nvPr/>
        </p:nvSpPr>
        <p:spPr>
          <a:xfrm>
            <a:off x="8965" y="3110371"/>
            <a:ext cx="6087035" cy="3785652"/>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Although Pauling electronegativities are usually what are found in textbooks, the </a:t>
            </a:r>
            <a:r>
              <a:rPr kumimoji="0" lang="en-US" sz="2400" b="1" i="1" u="none" strike="noStrike" kern="1200" cap="none" spc="0" normalizeH="0" baseline="0" noProof="0" dirty="0" err="1">
                <a:ln>
                  <a:noFill/>
                </a:ln>
                <a:solidFill>
                  <a:prstClr val="black"/>
                </a:solidFill>
                <a:effectLst/>
                <a:uLnTx/>
                <a:uFillTx/>
                <a:latin typeface="Calibri" panose="020F0502020204030204"/>
                <a:ea typeface="+mn-ea"/>
                <a:cs typeface="+mn-cs"/>
              </a:rPr>
              <a:t>Mulliken</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electronegativity more intuitively corresponds to the "ability of an atom to draw electrons toward itself in bonding</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is probably a better indicator of that property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However, because of the good correlation between the two scales, using the Pauling scale is sufficient for most purposes.</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9008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54AF7AF-19E5-AF2F-E9E6-EEC3B3AED49D}"/>
              </a:ext>
            </a:extLst>
          </p:cNvPr>
          <p:cNvGraphicFramePr>
            <a:graphicFrameLocks noGrp="1"/>
          </p:cNvGraphicFramePr>
          <p:nvPr>
            <p:extLst>
              <p:ext uri="{D42A27DB-BD31-4B8C-83A1-F6EECF244321}">
                <p14:modId xmlns:p14="http://schemas.microsoft.com/office/powerpoint/2010/main" val="3475493280"/>
              </p:ext>
            </p:extLst>
          </p:nvPr>
        </p:nvGraphicFramePr>
        <p:xfrm>
          <a:off x="1" y="0"/>
          <a:ext cx="12192000" cy="6711059"/>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3215033127"/>
                    </a:ext>
                  </a:extLst>
                </a:gridCol>
                <a:gridCol w="2438400">
                  <a:extLst>
                    <a:ext uri="{9D8B030D-6E8A-4147-A177-3AD203B41FA5}">
                      <a16:colId xmlns:a16="http://schemas.microsoft.com/office/drawing/2014/main" val="1278820227"/>
                    </a:ext>
                  </a:extLst>
                </a:gridCol>
                <a:gridCol w="2438400">
                  <a:extLst>
                    <a:ext uri="{9D8B030D-6E8A-4147-A177-3AD203B41FA5}">
                      <a16:colId xmlns:a16="http://schemas.microsoft.com/office/drawing/2014/main" val="1701967853"/>
                    </a:ext>
                  </a:extLst>
                </a:gridCol>
                <a:gridCol w="2438400">
                  <a:extLst>
                    <a:ext uri="{9D8B030D-6E8A-4147-A177-3AD203B41FA5}">
                      <a16:colId xmlns:a16="http://schemas.microsoft.com/office/drawing/2014/main" val="3147595659"/>
                    </a:ext>
                  </a:extLst>
                </a:gridCol>
                <a:gridCol w="2438400">
                  <a:extLst>
                    <a:ext uri="{9D8B030D-6E8A-4147-A177-3AD203B41FA5}">
                      <a16:colId xmlns:a16="http://schemas.microsoft.com/office/drawing/2014/main" val="828416928"/>
                    </a:ext>
                  </a:extLst>
                </a:gridCol>
              </a:tblGrid>
              <a:tr h="1414763">
                <a:tc>
                  <a:txBody>
                    <a:bodyPr/>
                    <a:lstStyle/>
                    <a:p>
                      <a:pPr algn="ctr"/>
                      <a:r>
                        <a:rPr lang="en-IN" dirty="0"/>
                        <a:t>Species</a:t>
                      </a:r>
                    </a:p>
                  </a:txBody>
                  <a:tcPr anchor="ctr"/>
                </a:tc>
                <a:tc>
                  <a:txBody>
                    <a:bodyPr/>
                    <a:lstStyle/>
                    <a:p>
                      <a:pPr algn="ctr"/>
                      <a:r>
                        <a:rPr lang="en-US">
                          <a:effectLst/>
                        </a:rPr>
                        <a:t>Ionization Energy, IE or I (eV)</a:t>
                      </a:r>
                    </a:p>
                  </a:txBody>
                  <a:tcPr anchor="ctr"/>
                </a:tc>
                <a:tc>
                  <a:txBody>
                    <a:bodyPr/>
                    <a:lstStyle/>
                    <a:p>
                      <a:pPr algn="ctr"/>
                      <a:r>
                        <a:rPr lang="en-US">
                          <a:effectLst/>
                        </a:rPr>
                        <a:t>Electron Affinity, EA or A (eV)</a:t>
                      </a:r>
                    </a:p>
                  </a:txBody>
                  <a:tcPr anchor="ctr"/>
                </a:tc>
                <a:tc>
                  <a:txBody>
                    <a:bodyPr/>
                    <a:lstStyle/>
                    <a:p>
                      <a:pPr algn="ctr"/>
                      <a:r>
                        <a:rPr lang="en-IN" dirty="0" err="1">
                          <a:effectLst/>
                        </a:rPr>
                        <a:t>Mulliken</a:t>
                      </a:r>
                      <a:r>
                        <a:rPr lang="en-IN" dirty="0">
                          <a:effectLst/>
                        </a:rPr>
                        <a:t> Electronegativity, </a:t>
                      </a:r>
                      <a:r>
                        <a:rPr lang="el-GR" dirty="0">
                          <a:effectLst/>
                        </a:rPr>
                        <a:t>χ (</a:t>
                      </a:r>
                      <a:r>
                        <a:rPr lang="en-IN" dirty="0">
                          <a:effectLst/>
                        </a:rPr>
                        <a:t>eV)</a:t>
                      </a:r>
                    </a:p>
                  </a:txBody>
                  <a:tcPr anchor="ctr"/>
                </a:tc>
                <a:tc>
                  <a:txBody>
                    <a:bodyPr/>
                    <a:lstStyle/>
                    <a:p>
                      <a:pPr algn="ctr"/>
                      <a:r>
                        <a:rPr lang="en-US" dirty="0">
                          <a:effectLst/>
                        </a:rPr>
                        <a:t>Pearson Absolute Hardness, η (eV)</a:t>
                      </a:r>
                    </a:p>
                  </a:txBody>
                  <a:tcPr anchor="ctr"/>
                </a:tc>
                <a:extLst>
                  <a:ext uri="{0D108BD9-81ED-4DB2-BD59-A6C34878D82A}">
                    <a16:rowId xmlns:a16="http://schemas.microsoft.com/office/drawing/2014/main" val="313475198"/>
                  </a:ext>
                </a:extLst>
              </a:tr>
              <a:tr h="441358">
                <a:tc>
                  <a:txBody>
                    <a:bodyPr/>
                    <a:lstStyle/>
                    <a:p>
                      <a:pPr algn="ctr"/>
                      <a:r>
                        <a:rPr lang="en-IN" b="1" i="1" dirty="0"/>
                        <a:t>Selected Acids</a:t>
                      </a: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617654430"/>
                  </a:ext>
                </a:extLst>
              </a:tr>
              <a:tr h="441358">
                <a:tc>
                  <a:txBody>
                    <a:bodyPr/>
                    <a:lstStyle/>
                    <a:p>
                      <a:pPr algn="ctr"/>
                      <a:r>
                        <a:rPr lang="en-IN" i="1" dirty="0"/>
                        <a:t>Group 1A </a:t>
                      </a:r>
                      <a:r>
                        <a:rPr lang="en-IN" i="1" dirty="0" err="1"/>
                        <a:t>monocations</a:t>
                      </a: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2696704126"/>
                  </a:ext>
                </a:extLst>
              </a:tr>
              <a:tr h="441358">
                <a:tc>
                  <a:txBody>
                    <a:bodyPr/>
                    <a:lstStyle/>
                    <a:p>
                      <a:pPr algn="ctr"/>
                      <a:r>
                        <a:rPr lang="en-IN" dirty="0">
                          <a:effectLst/>
                        </a:rPr>
                        <a:t>Li</a:t>
                      </a:r>
                      <a:r>
                        <a:rPr lang="en-IN" baseline="30000" dirty="0">
                          <a:effectLst/>
                        </a:rPr>
                        <a:t>+</a:t>
                      </a:r>
                      <a:endParaRPr lang="en-IN" dirty="0">
                        <a:effectLst/>
                      </a:endParaRPr>
                    </a:p>
                  </a:txBody>
                  <a:tcPr anchor="ctr"/>
                </a:tc>
                <a:tc>
                  <a:txBody>
                    <a:bodyPr/>
                    <a:lstStyle/>
                    <a:p>
                      <a:pPr algn="ctr"/>
                      <a:r>
                        <a:rPr lang="en-IN">
                          <a:effectLst/>
                        </a:rPr>
                        <a:t>75.64</a:t>
                      </a:r>
                    </a:p>
                  </a:txBody>
                  <a:tcPr anchor="ctr"/>
                </a:tc>
                <a:tc>
                  <a:txBody>
                    <a:bodyPr/>
                    <a:lstStyle/>
                    <a:p>
                      <a:pPr algn="ctr"/>
                      <a:r>
                        <a:rPr lang="en-IN">
                          <a:effectLst/>
                        </a:rPr>
                        <a:t>5.39</a:t>
                      </a:r>
                    </a:p>
                  </a:txBody>
                  <a:tcPr anchor="ctr"/>
                </a:tc>
                <a:tc>
                  <a:txBody>
                    <a:bodyPr/>
                    <a:lstStyle/>
                    <a:p>
                      <a:pPr algn="ctr"/>
                      <a:r>
                        <a:rPr lang="en-IN">
                          <a:effectLst/>
                        </a:rPr>
                        <a:t>40.52</a:t>
                      </a:r>
                    </a:p>
                  </a:txBody>
                  <a:tcPr anchor="ctr"/>
                </a:tc>
                <a:tc>
                  <a:txBody>
                    <a:bodyPr/>
                    <a:lstStyle/>
                    <a:p>
                      <a:pPr algn="ctr"/>
                      <a:r>
                        <a:rPr lang="en-IN">
                          <a:effectLst/>
                        </a:rPr>
                        <a:t>35.12</a:t>
                      </a:r>
                    </a:p>
                  </a:txBody>
                  <a:tcPr anchor="ctr"/>
                </a:tc>
                <a:extLst>
                  <a:ext uri="{0D108BD9-81ED-4DB2-BD59-A6C34878D82A}">
                    <a16:rowId xmlns:a16="http://schemas.microsoft.com/office/drawing/2014/main" val="914505884"/>
                  </a:ext>
                </a:extLst>
              </a:tr>
              <a:tr h="441358">
                <a:tc>
                  <a:txBody>
                    <a:bodyPr/>
                    <a:lstStyle/>
                    <a:p>
                      <a:pPr algn="ctr"/>
                      <a:r>
                        <a:rPr lang="en-IN">
                          <a:effectLst/>
                        </a:rPr>
                        <a:t>Na</a:t>
                      </a:r>
                      <a:r>
                        <a:rPr lang="en-IN" baseline="30000">
                          <a:effectLst/>
                        </a:rPr>
                        <a:t>+</a:t>
                      </a:r>
                      <a:endParaRPr lang="en-IN">
                        <a:effectLst/>
                      </a:endParaRPr>
                    </a:p>
                  </a:txBody>
                  <a:tcPr anchor="ctr"/>
                </a:tc>
                <a:tc>
                  <a:txBody>
                    <a:bodyPr/>
                    <a:lstStyle/>
                    <a:p>
                      <a:pPr algn="ctr"/>
                      <a:r>
                        <a:rPr lang="en-IN">
                          <a:effectLst/>
                        </a:rPr>
                        <a:t>47.29</a:t>
                      </a:r>
                    </a:p>
                  </a:txBody>
                  <a:tcPr anchor="ctr"/>
                </a:tc>
                <a:tc>
                  <a:txBody>
                    <a:bodyPr/>
                    <a:lstStyle/>
                    <a:p>
                      <a:pPr algn="ctr"/>
                      <a:r>
                        <a:rPr lang="en-IN">
                          <a:effectLst/>
                        </a:rPr>
                        <a:t>5.14</a:t>
                      </a:r>
                    </a:p>
                  </a:txBody>
                  <a:tcPr anchor="ctr"/>
                </a:tc>
                <a:tc>
                  <a:txBody>
                    <a:bodyPr/>
                    <a:lstStyle/>
                    <a:p>
                      <a:pPr algn="ctr"/>
                      <a:r>
                        <a:rPr lang="en-IN">
                          <a:effectLst/>
                        </a:rPr>
                        <a:t>26.21</a:t>
                      </a:r>
                    </a:p>
                  </a:txBody>
                  <a:tcPr anchor="ctr"/>
                </a:tc>
                <a:tc>
                  <a:txBody>
                    <a:bodyPr/>
                    <a:lstStyle/>
                    <a:p>
                      <a:pPr algn="ctr"/>
                      <a:r>
                        <a:rPr lang="en-IN" dirty="0">
                          <a:effectLst/>
                        </a:rPr>
                        <a:t>21.08</a:t>
                      </a:r>
                    </a:p>
                  </a:txBody>
                  <a:tcPr anchor="ctr"/>
                </a:tc>
                <a:extLst>
                  <a:ext uri="{0D108BD9-81ED-4DB2-BD59-A6C34878D82A}">
                    <a16:rowId xmlns:a16="http://schemas.microsoft.com/office/drawing/2014/main" val="3525498045"/>
                  </a:ext>
                </a:extLst>
              </a:tr>
              <a:tr h="441358">
                <a:tc>
                  <a:txBody>
                    <a:bodyPr/>
                    <a:lstStyle/>
                    <a:p>
                      <a:pPr algn="ctr"/>
                      <a:r>
                        <a:rPr lang="en-IN">
                          <a:effectLst/>
                        </a:rPr>
                        <a:t>K</a:t>
                      </a:r>
                      <a:r>
                        <a:rPr lang="en-IN" baseline="30000">
                          <a:effectLst/>
                        </a:rPr>
                        <a:t>+</a:t>
                      </a:r>
                      <a:endParaRPr lang="en-IN">
                        <a:effectLst/>
                      </a:endParaRPr>
                    </a:p>
                  </a:txBody>
                  <a:tcPr anchor="ctr"/>
                </a:tc>
                <a:tc>
                  <a:txBody>
                    <a:bodyPr/>
                    <a:lstStyle/>
                    <a:p>
                      <a:pPr algn="ctr"/>
                      <a:r>
                        <a:rPr lang="en-IN">
                          <a:effectLst/>
                        </a:rPr>
                        <a:t>31.63</a:t>
                      </a:r>
                    </a:p>
                  </a:txBody>
                  <a:tcPr anchor="ctr"/>
                </a:tc>
                <a:tc>
                  <a:txBody>
                    <a:bodyPr/>
                    <a:lstStyle/>
                    <a:p>
                      <a:pPr algn="ctr"/>
                      <a:r>
                        <a:rPr lang="en-IN">
                          <a:effectLst/>
                        </a:rPr>
                        <a:t>4.34</a:t>
                      </a:r>
                    </a:p>
                  </a:txBody>
                  <a:tcPr anchor="ctr"/>
                </a:tc>
                <a:tc>
                  <a:txBody>
                    <a:bodyPr/>
                    <a:lstStyle/>
                    <a:p>
                      <a:pPr algn="ctr"/>
                      <a:r>
                        <a:rPr lang="en-IN">
                          <a:effectLst/>
                        </a:rPr>
                        <a:t>17.99</a:t>
                      </a:r>
                    </a:p>
                  </a:txBody>
                  <a:tcPr anchor="ctr"/>
                </a:tc>
                <a:tc>
                  <a:txBody>
                    <a:bodyPr/>
                    <a:lstStyle/>
                    <a:p>
                      <a:pPr algn="ctr"/>
                      <a:r>
                        <a:rPr lang="en-IN">
                          <a:effectLst/>
                        </a:rPr>
                        <a:t>13.64</a:t>
                      </a:r>
                    </a:p>
                  </a:txBody>
                  <a:tcPr anchor="ctr"/>
                </a:tc>
                <a:extLst>
                  <a:ext uri="{0D108BD9-81ED-4DB2-BD59-A6C34878D82A}">
                    <a16:rowId xmlns:a16="http://schemas.microsoft.com/office/drawing/2014/main" val="3244945838"/>
                  </a:ext>
                </a:extLst>
              </a:tr>
              <a:tr h="441358">
                <a:tc>
                  <a:txBody>
                    <a:bodyPr/>
                    <a:lstStyle/>
                    <a:p>
                      <a:pPr algn="ctr"/>
                      <a:r>
                        <a:rPr lang="en-IN">
                          <a:effectLst/>
                        </a:rPr>
                        <a:t>Rb</a:t>
                      </a:r>
                      <a:r>
                        <a:rPr lang="en-IN" baseline="30000">
                          <a:effectLst/>
                        </a:rPr>
                        <a:t>+</a:t>
                      </a:r>
                      <a:endParaRPr lang="en-IN">
                        <a:effectLst/>
                      </a:endParaRPr>
                    </a:p>
                  </a:txBody>
                  <a:tcPr anchor="ctr"/>
                </a:tc>
                <a:tc>
                  <a:txBody>
                    <a:bodyPr/>
                    <a:lstStyle/>
                    <a:p>
                      <a:pPr algn="ctr"/>
                      <a:r>
                        <a:rPr lang="en-IN">
                          <a:effectLst/>
                        </a:rPr>
                        <a:t>27.28</a:t>
                      </a:r>
                    </a:p>
                  </a:txBody>
                  <a:tcPr anchor="ctr"/>
                </a:tc>
                <a:tc>
                  <a:txBody>
                    <a:bodyPr/>
                    <a:lstStyle/>
                    <a:p>
                      <a:pPr algn="ctr"/>
                      <a:r>
                        <a:rPr lang="en-IN">
                          <a:effectLst/>
                        </a:rPr>
                        <a:t>4.18</a:t>
                      </a:r>
                    </a:p>
                  </a:txBody>
                  <a:tcPr anchor="ctr"/>
                </a:tc>
                <a:tc>
                  <a:txBody>
                    <a:bodyPr/>
                    <a:lstStyle/>
                    <a:p>
                      <a:pPr algn="ctr"/>
                      <a:r>
                        <a:rPr lang="en-IN">
                          <a:effectLst/>
                        </a:rPr>
                        <a:t>15.77</a:t>
                      </a:r>
                    </a:p>
                  </a:txBody>
                  <a:tcPr anchor="ctr"/>
                </a:tc>
                <a:tc>
                  <a:txBody>
                    <a:bodyPr/>
                    <a:lstStyle/>
                    <a:p>
                      <a:pPr algn="ctr"/>
                      <a:r>
                        <a:rPr lang="en-IN">
                          <a:effectLst/>
                        </a:rPr>
                        <a:t>11.55</a:t>
                      </a:r>
                    </a:p>
                  </a:txBody>
                  <a:tcPr anchor="ctr"/>
                </a:tc>
                <a:extLst>
                  <a:ext uri="{0D108BD9-81ED-4DB2-BD59-A6C34878D82A}">
                    <a16:rowId xmlns:a16="http://schemas.microsoft.com/office/drawing/2014/main" val="3132372275"/>
                  </a:ext>
                </a:extLst>
              </a:tr>
              <a:tr h="441358">
                <a:tc>
                  <a:txBody>
                    <a:bodyPr/>
                    <a:lstStyle/>
                    <a:p>
                      <a:pPr algn="ctr"/>
                      <a:r>
                        <a:rPr lang="en-IN" dirty="0">
                          <a:effectLst/>
                        </a:rPr>
                        <a:t>Cs</a:t>
                      </a:r>
                      <a:r>
                        <a:rPr lang="en-IN" baseline="30000" dirty="0">
                          <a:effectLst/>
                        </a:rPr>
                        <a:t>+</a:t>
                      </a:r>
                      <a:endParaRPr lang="en-IN" dirty="0">
                        <a:effectLst/>
                      </a:endParaRPr>
                    </a:p>
                  </a:txBody>
                  <a:tcPr anchor="ctr"/>
                </a:tc>
                <a:tc>
                  <a:txBody>
                    <a:bodyPr/>
                    <a:lstStyle/>
                    <a:p>
                      <a:pPr algn="ctr"/>
                      <a:r>
                        <a:rPr lang="en-IN">
                          <a:effectLst/>
                        </a:rPr>
                        <a:t>25.1</a:t>
                      </a:r>
                    </a:p>
                  </a:txBody>
                  <a:tcPr anchor="ctr"/>
                </a:tc>
                <a:tc>
                  <a:txBody>
                    <a:bodyPr/>
                    <a:lstStyle/>
                    <a:p>
                      <a:pPr algn="ctr"/>
                      <a:r>
                        <a:rPr lang="en-IN">
                          <a:effectLst/>
                        </a:rPr>
                        <a:t>3.89</a:t>
                      </a:r>
                    </a:p>
                  </a:txBody>
                  <a:tcPr anchor="ctr"/>
                </a:tc>
                <a:tc>
                  <a:txBody>
                    <a:bodyPr/>
                    <a:lstStyle/>
                    <a:p>
                      <a:pPr algn="ctr"/>
                      <a:r>
                        <a:rPr lang="en-IN">
                          <a:effectLst/>
                        </a:rPr>
                        <a:t>14.5</a:t>
                      </a:r>
                    </a:p>
                  </a:txBody>
                  <a:tcPr anchor="ctr"/>
                </a:tc>
                <a:tc>
                  <a:txBody>
                    <a:bodyPr/>
                    <a:lstStyle/>
                    <a:p>
                      <a:pPr algn="ctr"/>
                      <a:r>
                        <a:rPr lang="en-IN" dirty="0">
                          <a:effectLst/>
                        </a:rPr>
                        <a:t>10.6</a:t>
                      </a:r>
                    </a:p>
                  </a:txBody>
                  <a:tcPr anchor="ctr"/>
                </a:tc>
                <a:extLst>
                  <a:ext uri="{0D108BD9-81ED-4DB2-BD59-A6C34878D82A}">
                    <a16:rowId xmlns:a16="http://schemas.microsoft.com/office/drawing/2014/main" val="666802272"/>
                  </a:ext>
                </a:extLst>
              </a:tr>
              <a:tr h="441358">
                <a:tc>
                  <a:txBody>
                    <a:bodyPr/>
                    <a:lstStyle/>
                    <a:p>
                      <a:pPr algn="ctr"/>
                      <a:r>
                        <a:rPr lang="en-IN" i="1" dirty="0"/>
                        <a:t>Group 11 </a:t>
                      </a:r>
                      <a:r>
                        <a:rPr lang="en-IN" i="1" dirty="0" err="1"/>
                        <a:t>monocations</a:t>
                      </a:r>
                      <a:endParaRPr lang="en-IN" dirty="0">
                        <a:effectLst/>
                      </a:endParaRPr>
                    </a:p>
                  </a:txBody>
                  <a:tcPr anchor="ctr"/>
                </a:tc>
                <a:tc>
                  <a:txBody>
                    <a:bodyPr/>
                    <a:lstStyle/>
                    <a:p>
                      <a:pPr algn="ctr"/>
                      <a:endParaRPr lang="en-IN">
                        <a:effectLst/>
                      </a:endParaRPr>
                    </a:p>
                  </a:txBody>
                  <a:tcPr anchor="ctr"/>
                </a:tc>
                <a:tc>
                  <a:txBody>
                    <a:bodyPr/>
                    <a:lstStyle/>
                    <a:p>
                      <a:pPr algn="ctr"/>
                      <a:endParaRPr lang="en-IN">
                        <a:effectLst/>
                      </a:endParaRPr>
                    </a:p>
                  </a:txBody>
                  <a:tcPr anchor="ctr"/>
                </a:tc>
                <a:tc>
                  <a:txBody>
                    <a:bodyPr/>
                    <a:lstStyle/>
                    <a:p>
                      <a:pPr algn="ctr"/>
                      <a:endParaRPr lang="en-IN">
                        <a:effectLst/>
                      </a:endParaRPr>
                    </a:p>
                  </a:txBody>
                  <a:tcPr anchor="ctr"/>
                </a:tc>
                <a:tc>
                  <a:txBody>
                    <a:bodyPr/>
                    <a:lstStyle/>
                    <a:p>
                      <a:pPr algn="ctr"/>
                      <a:endParaRPr lang="en-IN" dirty="0">
                        <a:effectLst/>
                      </a:endParaRPr>
                    </a:p>
                  </a:txBody>
                  <a:tcPr anchor="ctr"/>
                </a:tc>
                <a:extLst>
                  <a:ext uri="{0D108BD9-81ED-4DB2-BD59-A6C34878D82A}">
                    <a16:rowId xmlns:a16="http://schemas.microsoft.com/office/drawing/2014/main" val="410929063"/>
                  </a:ext>
                </a:extLst>
              </a:tr>
              <a:tr h="441358">
                <a:tc>
                  <a:txBody>
                    <a:bodyPr/>
                    <a:lstStyle/>
                    <a:p>
                      <a:pPr algn="ctr"/>
                      <a:r>
                        <a:rPr lang="en-IN" dirty="0">
                          <a:effectLst/>
                        </a:rPr>
                        <a:t>Cu</a:t>
                      </a:r>
                      <a:r>
                        <a:rPr lang="en-IN" baseline="30000" dirty="0">
                          <a:effectLst/>
                        </a:rPr>
                        <a:t>+</a:t>
                      </a:r>
                      <a:endParaRPr lang="en-IN" dirty="0">
                        <a:effectLst/>
                      </a:endParaRPr>
                    </a:p>
                  </a:txBody>
                  <a:tcPr anchor="ctr"/>
                </a:tc>
                <a:tc>
                  <a:txBody>
                    <a:bodyPr/>
                    <a:lstStyle/>
                    <a:p>
                      <a:pPr algn="ctr"/>
                      <a:r>
                        <a:rPr lang="en-IN" dirty="0">
                          <a:effectLst/>
                        </a:rPr>
                        <a:t>20.29</a:t>
                      </a:r>
                    </a:p>
                  </a:txBody>
                  <a:tcPr anchor="ctr"/>
                </a:tc>
                <a:tc>
                  <a:txBody>
                    <a:bodyPr/>
                    <a:lstStyle/>
                    <a:p>
                      <a:pPr algn="ctr"/>
                      <a:r>
                        <a:rPr lang="en-IN">
                          <a:effectLst/>
                        </a:rPr>
                        <a:t>7.73</a:t>
                      </a:r>
                    </a:p>
                  </a:txBody>
                  <a:tcPr anchor="ctr"/>
                </a:tc>
                <a:tc>
                  <a:txBody>
                    <a:bodyPr/>
                    <a:lstStyle/>
                    <a:p>
                      <a:pPr algn="ctr"/>
                      <a:r>
                        <a:rPr lang="en-IN">
                          <a:effectLst/>
                        </a:rPr>
                        <a:t>14.01</a:t>
                      </a:r>
                    </a:p>
                  </a:txBody>
                  <a:tcPr anchor="ctr"/>
                </a:tc>
                <a:tc>
                  <a:txBody>
                    <a:bodyPr/>
                    <a:lstStyle/>
                    <a:p>
                      <a:pPr algn="ctr"/>
                      <a:r>
                        <a:rPr lang="en-IN">
                          <a:effectLst/>
                        </a:rPr>
                        <a:t>6.28</a:t>
                      </a:r>
                    </a:p>
                  </a:txBody>
                  <a:tcPr anchor="ctr"/>
                </a:tc>
                <a:extLst>
                  <a:ext uri="{0D108BD9-81ED-4DB2-BD59-A6C34878D82A}">
                    <a16:rowId xmlns:a16="http://schemas.microsoft.com/office/drawing/2014/main" val="126198972"/>
                  </a:ext>
                </a:extLst>
              </a:tr>
              <a:tr h="441358">
                <a:tc>
                  <a:txBody>
                    <a:bodyPr/>
                    <a:lstStyle/>
                    <a:p>
                      <a:pPr algn="ctr"/>
                      <a:r>
                        <a:rPr lang="en-IN">
                          <a:effectLst/>
                        </a:rPr>
                        <a:t>Ag</a:t>
                      </a:r>
                      <a:r>
                        <a:rPr lang="en-IN" baseline="30000">
                          <a:effectLst/>
                        </a:rPr>
                        <a:t>+</a:t>
                      </a:r>
                      <a:endParaRPr lang="en-IN">
                        <a:effectLst/>
                      </a:endParaRPr>
                    </a:p>
                  </a:txBody>
                  <a:tcPr anchor="ctr"/>
                </a:tc>
                <a:tc>
                  <a:txBody>
                    <a:bodyPr/>
                    <a:lstStyle/>
                    <a:p>
                      <a:pPr algn="ctr"/>
                      <a:r>
                        <a:rPr lang="en-IN">
                          <a:effectLst/>
                        </a:rPr>
                        <a:t>21.49</a:t>
                      </a:r>
                    </a:p>
                  </a:txBody>
                  <a:tcPr anchor="ctr"/>
                </a:tc>
                <a:tc>
                  <a:txBody>
                    <a:bodyPr/>
                    <a:lstStyle/>
                    <a:p>
                      <a:pPr algn="ctr"/>
                      <a:r>
                        <a:rPr lang="en-IN" dirty="0">
                          <a:effectLst/>
                        </a:rPr>
                        <a:t>7.58</a:t>
                      </a:r>
                    </a:p>
                  </a:txBody>
                  <a:tcPr anchor="ctr"/>
                </a:tc>
                <a:tc>
                  <a:txBody>
                    <a:bodyPr/>
                    <a:lstStyle/>
                    <a:p>
                      <a:pPr algn="ctr"/>
                      <a:r>
                        <a:rPr lang="en-IN">
                          <a:effectLst/>
                        </a:rPr>
                        <a:t>14.53</a:t>
                      </a:r>
                    </a:p>
                  </a:txBody>
                  <a:tcPr anchor="ctr"/>
                </a:tc>
                <a:tc>
                  <a:txBody>
                    <a:bodyPr/>
                    <a:lstStyle/>
                    <a:p>
                      <a:pPr algn="ctr"/>
                      <a:r>
                        <a:rPr lang="en-IN">
                          <a:effectLst/>
                        </a:rPr>
                        <a:t>6.96</a:t>
                      </a:r>
                    </a:p>
                  </a:txBody>
                  <a:tcPr anchor="ctr"/>
                </a:tc>
                <a:extLst>
                  <a:ext uri="{0D108BD9-81ED-4DB2-BD59-A6C34878D82A}">
                    <a16:rowId xmlns:a16="http://schemas.microsoft.com/office/drawing/2014/main" val="1807986872"/>
                  </a:ext>
                </a:extLst>
              </a:tr>
              <a:tr h="441358">
                <a:tc>
                  <a:txBody>
                    <a:bodyPr/>
                    <a:lstStyle/>
                    <a:p>
                      <a:pPr algn="ctr"/>
                      <a:r>
                        <a:rPr lang="en-IN">
                          <a:effectLst/>
                        </a:rPr>
                        <a:t>Au</a:t>
                      </a:r>
                      <a:r>
                        <a:rPr lang="en-IN" baseline="30000">
                          <a:effectLst/>
                        </a:rPr>
                        <a:t>+</a:t>
                      </a:r>
                      <a:endParaRPr lang="en-IN">
                        <a:effectLst/>
                      </a:endParaRPr>
                    </a:p>
                  </a:txBody>
                  <a:tcPr anchor="ctr"/>
                </a:tc>
                <a:tc>
                  <a:txBody>
                    <a:bodyPr/>
                    <a:lstStyle/>
                    <a:p>
                      <a:pPr algn="ctr"/>
                      <a:r>
                        <a:rPr lang="en-IN">
                          <a:effectLst/>
                        </a:rPr>
                        <a:t>20.5</a:t>
                      </a:r>
                    </a:p>
                  </a:txBody>
                  <a:tcPr anchor="ctr"/>
                </a:tc>
                <a:tc>
                  <a:txBody>
                    <a:bodyPr/>
                    <a:lstStyle/>
                    <a:p>
                      <a:pPr algn="ctr"/>
                      <a:r>
                        <a:rPr lang="en-IN">
                          <a:effectLst/>
                        </a:rPr>
                        <a:t>9.23</a:t>
                      </a:r>
                    </a:p>
                  </a:txBody>
                  <a:tcPr anchor="ctr"/>
                </a:tc>
                <a:tc>
                  <a:txBody>
                    <a:bodyPr/>
                    <a:lstStyle/>
                    <a:p>
                      <a:pPr algn="ctr"/>
                      <a:r>
                        <a:rPr lang="en-IN" dirty="0">
                          <a:effectLst/>
                        </a:rPr>
                        <a:t>14.9</a:t>
                      </a:r>
                    </a:p>
                  </a:txBody>
                  <a:tcPr anchor="ctr"/>
                </a:tc>
                <a:tc>
                  <a:txBody>
                    <a:bodyPr/>
                    <a:lstStyle/>
                    <a:p>
                      <a:pPr algn="ctr"/>
                      <a:r>
                        <a:rPr lang="en-IN" dirty="0">
                          <a:effectLst/>
                        </a:rPr>
                        <a:t>5.6</a:t>
                      </a:r>
                    </a:p>
                  </a:txBody>
                  <a:tcPr anchor="ctr"/>
                </a:tc>
                <a:extLst>
                  <a:ext uri="{0D108BD9-81ED-4DB2-BD59-A6C34878D82A}">
                    <a16:rowId xmlns:a16="http://schemas.microsoft.com/office/drawing/2014/main" val="2893033342"/>
                  </a:ext>
                </a:extLst>
              </a:tr>
              <a:tr h="441358">
                <a:tc>
                  <a:txBody>
                    <a:bodyPr/>
                    <a:lstStyle/>
                    <a:p>
                      <a:pPr algn="ctr"/>
                      <a:endParaRPr lang="en-IN" dirty="0">
                        <a:effectLst/>
                      </a:endParaRPr>
                    </a:p>
                  </a:txBody>
                  <a:tcPr anchor="ctr"/>
                </a:tc>
                <a:tc>
                  <a:txBody>
                    <a:bodyPr/>
                    <a:lstStyle/>
                    <a:p>
                      <a:pPr algn="ctr"/>
                      <a:endParaRPr lang="en-IN">
                        <a:effectLst/>
                      </a:endParaRPr>
                    </a:p>
                  </a:txBody>
                  <a:tcPr anchor="ctr"/>
                </a:tc>
                <a:tc>
                  <a:txBody>
                    <a:bodyPr/>
                    <a:lstStyle/>
                    <a:p>
                      <a:pPr algn="ctr"/>
                      <a:endParaRPr lang="en-IN">
                        <a:effectLst/>
                      </a:endParaRPr>
                    </a:p>
                  </a:txBody>
                  <a:tcPr anchor="ctr"/>
                </a:tc>
                <a:tc>
                  <a:txBody>
                    <a:bodyPr/>
                    <a:lstStyle/>
                    <a:p>
                      <a:pPr algn="ctr"/>
                      <a:endParaRPr lang="en-IN">
                        <a:effectLst/>
                      </a:endParaRPr>
                    </a:p>
                  </a:txBody>
                  <a:tcPr anchor="ctr"/>
                </a:tc>
                <a:tc>
                  <a:txBody>
                    <a:bodyPr/>
                    <a:lstStyle/>
                    <a:p>
                      <a:pPr algn="ctr"/>
                      <a:endParaRPr lang="en-IN" dirty="0">
                        <a:effectLst/>
                      </a:endParaRPr>
                    </a:p>
                  </a:txBody>
                  <a:tcPr anchor="ctr"/>
                </a:tc>
                <a:extLst>
                  <a:ext uri="{0D108BD9-81ED-4DB2-BD59-A6C34878D82A}">
                    <a16:rowId xmlns:a16="http://schemas.microsoft.com/office/drawing/2014/main" val="968663469"/>
                  </a:ext>
                </a:extLst>
              </a:tr>
            </a:tbl>
          </a:graphicData>
        </a:graphic>
      </p:graphicFrame>
    </p:spTree>
    <p:extLst>
      <p:ext uri="{BB962C8B-B14F-4D97-AF65-F5344CB8AC3E}">
        <p14:creationId xmlns:p14="http://schemas.microsoft.com/office/powerpoint/2010/main" val="253299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7BA28-2A13-F0F7-92F2-78C8E84777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5C437B9-BFBD-B91E-2A9D-AAB50A91E05E}"/>
              </a:ext>
            </a:extLst>
          </p:cNvPr>
          <p:cNvSpPr txBox="1"/>
          <p:nvPr/>
        </p:nvSpPr>
        <p:spPr>
          <a:xfrm>
            <a:off x="0" y="0"/>
            <a:ext cx="12192000" cy="6740307"/>
          </a:xfrm>
          <a:prstGeom prst="rect">
            <a:avLst/>
          </a:prstGeom>
          <a:noFill/>
        </p:spPr>
        <p:txBody>
          <a:bodyPr wrap="square">
            <a:spAutoFit/>
          </a:bodyPr>
          <a:lstStyle/>
          <a:p>
            <a:pPr marL="457200" indent="-457200">
              <a:spcAft>
                <a:spcPts val="1200"/>
              </a:spcAft>
              <a:buFont typeface="Wingdings" panose="05000000000000000000" pitchFamily="2" charset="2"/>
              <a:buChar char="q"/>
            </a:pPr>
            <a:r>
              <a:rPr lang="en-IN" sz="2800" b="1" dirty="0">
                <a:solidFill>
                  <a:srgbClr val="FF0000"/>
                </a:solidFill>
              </a:rPr>
              <a:t>Frontier Molecular Orbital (FMO) Theory/Approximation</a:t>
            </a:r>
            <a:endParaRPr lang="en-US" sz="2800" b="1" dirty="0">
              <a:solidFill>
                <a:srgbClr val="FF0000"/>
              </a:solidFill>
              <a:effectLst/>
            </a:endParaRPr>
          </a:p>
          <a:p>
            <a:pPr marL="457200" indent="-457200">
              <a:spcAft>
                <a:spcPts val="1200"/>
              </a:spcAft>
              <a:buFont typeface="Wingdings" panose="05000000000000000000" pitchFamily="2" charset="2"/>
              <a:buChar char="v"/>
            </a:pPr>
            <a:r>
              <a:rPr lang="en-US" sz="2800" b="1" dirty="0"/>
              <a:t>Filled/Vacant Interactions and HOMO/LUMO Interactions. </a:t>
            </a:r>
            <a:r>
              <a:rPr lang="en-US" sz="2800" b="0" dirty="0">
                <a:effectLst/>
              </a:rPr>
              <a:t> </a:t>
            </a:r>
          </a:p>
          <a:p>
            <a:pPr marL="457200" indent="-457200">
              <a:spcAft>
                <a:spcPts val="1200"/>
              </a:spcAft>
              <a:buFont typeface="Wingdings" panose="05000000000000000000" pitchFamily="2" charset="2"/>
              <a:buChar char="Ø"/>
            </a:pPr>
            <a:r>
              <a:rPr lang="en-US" sz="2800" b="0" dirty="0">
                <a:effectLst/>
              </a:rPr>
              <a:t>We already understand that when two AO’s interact, as in the prototype case of the hydrogen molecule, two MO’s are formed, and if two paired  electrons are available to enter the bonding MO (BMO), strong bonding results. </a:t>
            </a:r>
          </a:p>
          <a:p>
            <a:pPr marL="457200" indent="-457200">
              <a:spcAft>
                <a:spcPts val="1200"/>
              </a:spcAft>
              <a:buFont typeface="Wingdings" panose="05000000000000000000" pitchFamily="2" charset="2"/>
              <a:buChar char="Ø"/>
            </a:pPr>
            <a:r>
              <a:rPr lang="en-US" sz="2800" b="0" dirty="0">
                <a:effectLst/>
              </a:rPr>
              <a:t>The requirement for two electrons can be satisfied by having two electrons in one AO (this would be a hydride anion) and zero in the other (a proton), or by having two hydrogen atoms, each with one electron, with the electrons having opposite spin. </a:t>
            </a:r>
          </a:p>
          <a:p>
            <a:pPr marL="457200" indent="-457200">
              <a:spcAft>
                <a:spcPts val="1200"/>
              </a:spcAft>
              <a:buFont typeface="Wingdings" panose="05000000000000000000" pitchFamily="2" charset="2"/>
              <a:buChar char="Ø"/>
            </a:pPr>
            <a:r>
              <a:rPr lang="en-US" sz="2800" b="0" dirty="0">
                <a:effectLst/>
              </a:rPr>
              <a:t>An analogous situation arises when any two orbitals interact, even if the orbitals are MO’s, although the bonding which results may be much weaker than in the case of molecule formation from atoms. We have already seen that essentially all molecules (simple or complex) have filled bonding BMO’s and vacant antibonding MO’s.</a:t>
            </a:r>
            <a:endParaRPr lang="en-US" sz="2800" dirty="0"/>
          </a:p>
        </p:txBody>
      </p:sp>
    </p:spTree>
    <p:extLst>
      <p:ext uri="{BB962C8B-B14F-4D97-AF65-F5344CB8AC3E}">
        <p14:creationId xmlns:p14="http://schemas.microsoft.com/office/powerpoint/2010/main" val="4071054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A8D59D-7AF4-2BBA-4A26-CC079939C02E}"/>
              </a:ext>
            </a:extLst>
          </p:cNvPr>
          <p:cNvGraphicFramePr>
            <a:graphicFrameLocks noGrp="1"/>
          </p:cNvGraphicFramePr>
          <p:nvPr>
            <p:extLst>
              <p:ext uri="{D42A27DB-BD31-4B8C-83A1-F6EECF244321}">
                <p14:modId xmlns:p14="http://schemas.microsoft.com/office/powerpoint/2010/main" val="1688093987"/>
              </p:ext>
            </p:extLst>
          </p:nvPr>
        </p:nvGraphicFramePr>
        <p:xfrm>
          <a:off x="1" y="0"/>
          <a:ext cx="12192000" cy="6769505"/>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3215033127"/>
                    </a:ext>
                  </a:extLst>
                </a:gridCol>
                <a:gridCol w="2438400">
                  <a:extLst>
                    <a:ext uri="{9D8B030D-6E8A-4147-A177-3AD203B41FA5}">
                      <a16:colId xmlns:a16="http://schemas.microsoft.com/office/drawing/2014/main" val="1278820227"/>
                    </a:ext>
                  </a:extLst>
                </a:gridCol>
                <a:gridCol w="2438400">
                  <a:extLst>
                    <a:ext uri="{9D8B030D-6E8A-4147-A177-3AD203B41FA5}">
                      <a16:colId xmlns:a16="http://schemas.microsoft.com/office/drawing/2014/main" val="1701967853"/>
                    </a:ext>
                  </a:extLst>
                </a:gridCol>
                <a:gridCol w="2438400">
                  <a:extLst>
                    <a:ext uri="{9D8B030D-6E8A-4147-A177-3AD203B41FA5}">
                      <a16:colId xmlns:a16="http://schemas.microsoft.com/office/drawing/2014/main" val="3147595659"/>
                    </a:ext>
                  </a:extLst>
                </a:gridCol>
                <a:gridCol w="2438400">
                  <a:extLst>
                    <a:ext uri="{9D8B030D-6E8A-4147-A177-3AD203B41FA5}">
                      <a16:colId xmlns:a16="http://schemas.microsoft.com/office/drawing/2014/main" val="828416928"/>
                    </a:ext>
                  </a:extLst>
                </a:gridCol>
              </a:tblGrid>
              <a:tr h="1075765">
                <a:tc>
                  <a:txBody>
                    <a:bodyPr/>
                    <a:lstStyle/>
                    <a:p>
                      <a:pPr algn="ctr"/>
                      <a:r>
                        <a:rPr lang="en-IN" dirty="0"/>
                        <a:t>Species</a:t>
                      </a:r>
                    </a:p>
                  </a:txBody>
                  <a:tcPr anchor="ctr"/>
                </a:tc>
                <a:tc>
                  <a:txBody>
                    <a:bodyPr/>
                    <a:lstStyle/>
                    <a:p>
                      <a:pPr algn="ctr"/>
                      <a:r>
                        <a:rPr lang="en-US">
                          <a:effectLst/>
                        </a:rPr>
                        <a:t>Ionization Energy, IE or I (eV)</a:t>
                      </a:r>
                    </a:p>
                  </a:txBody>
                  <a:tcPr anchor="ctr"/>
                </a:tc>
                <a:tc>
                  <a:txBody>
                    <a:bodyPr/>
                    <a:lstStyle/>
                    <a:p>
                      <a:pPr algn="ctr"/>
                      <a:r>
                        <a:rPr lang="en-US">
                          <a:effectLst/>
                        </a:rPr>
                        <a:t>Electron Affinity, EA or A (eV)</a:t>
                      </a:r>
                    </a:p>
                  </a:txBody>
                  <a:tcPr anchor="ctr"/>
                </a:tc>
                <a:tc>
                  <a:txBody>
                    <a:bodyPr/>
                    <a:lstStyle/>
                    <a:p>
                      <a:pPr algn="ctr"/>
                      <a:r>
                        <a:rPr lang="en-IN" dirty="0" err="1">
                          <a:effectLst/>
                        </a:rPr>
                        <a:t>Mulliken</a:t>
                      </a:r>
                      <a:r>
                        <a:rPr lang="en-IN" dirty="0">
                          <a:effectLst/>
                        </a:rPr>
                        <a:t> Electronegativity, </a:t>
                      </a:r>
                      <a:r>
                        <a:rPr lang="el-GR" dirty="0">
                          <a:effectLst/>
                        </a:rPr>
                        <a:t>χ (</a:t>
                      </a:r>
                      <a:r>
                        <a:rPr lang="en-IN" dirty="0">
                          <a:effectLst/>
                        </a:rPr>
                        <a:t>eV)</a:t>
                      </a:r>
                    </a:p>
                  </a:txBody>
                  <a:tcPr anchor="ctr"/>
                </a:tc>
                <a:tc>
                  <a:txBody>
                    <a:bodyPr/>
                    <a:lstStyle/>
                    <a:p>
                      <a:pPr algn="ctr"/>
                      <a:r>
                        <a:rPr lang="en-US" dirty="0">
                          <a:effectLst/>
                        </a:rPr>
                        <a:t>Pearson Absolute Hardness, η (eV)</a:t>
                      </a:r>
                    </a:p>
                  </a:txBody>
                  <a:tcPr anchor="ctr"/>
                </a:tc>
                <a:extLst>
                  <a:ext uri="{0D108BD9-81ED-4DB2-BD59-A6C34878D82A}">
                    <a16:rowId xmlns:a16="http://schemas.microsoft.com/office/drawing/2014/main" val="313475198"/>
                  </a:ext>
                </a:extLst>
              </a:tr>
              <a:tr h="441358">
                <a:tc>
                  <a:txBody>
                    <a:bodyPr/>
                    <a:lstStyle/>
                    <a:p>
                      <a:pPr algn="ctr"/>
                      <a:r>
                        <a:rPr lang="en-IN" b="1" i="1" dirty="0"/>
                        <a:t>Selected Acids</a:t>
                      </a: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617654430"/>
                  </a:ext>
                </a:extLst>
              </a:tr>
              <a:tr h="441358">
                <a:tc>
                  <a:txBody>
                    <a:bodyPr/>
                    <a:lstStyle/>
                    <a:p>
                      <a:pPr algn="ctr"/>
                      <a:r>
                        <a:rPr lang="en-US" i="1" dirty="0"/>
                        <a:t>Isoelectronic Row 3 Metal Cations</a:t>
                      </a: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2696704126"/>
                  </a:ext>
                </a:extLst>
              </a:tr>
              <a:tr h="441358">
                <a:tc>
                  <a:txBody>
                    <a:bodyPr/>
                    <a:lstStyle/>
                    <a:p>
                      <a:pPr algn="ctr"/>
                      <a:r>
                        <a:rPr lang="en-IN" dirty="0">
                          <a:effectLst/>
                        </a:rPr>
                        <a:t>Na</a:t>
                      </a:r>
                      <a:r>
                        <a:rPr lang="en-IN" baseline="30000" dirty="0">
                          <a:effectLst/>
                        </a:rPr>
                        <a:t>+</a:t>
                      </a:r>
                      <a:endParaRPr lang="en-IN" dirty="0">
                        <a:effectLst/>
                      </a:endParaRPr>
                    </a:p>
                  </a:txBody>
                  <a:tcPr anchor="ctr"/>
                </a:tc>
                <a:tc>
                  <a:txBody>
                    <a:bodyPr/>
                    <a:lstStyle/>
                    <a:p>
                      <a:pPr algn="ctr"/>
                      <a:r>
                        <a:rPr lang="en-IN">
                          <a:effectLst/>
                        </a:rPr>
                        <a:t>47.29</a:t>
                      </a:r>
                    </a:p>
                  </a:txBody>
                  <a:tcPr anchor="ctr"/>
                </a:tc>
                <a:tc>
                  <a:txBody>
                    <a:bodyPr/>
                    <a:lstStyle/>
                    <a:p>
                      <a:pPr algn="ctr"/>
                      <a:r>
                        <a:rPr lang="en-IN">
                          <a:effectLst/>
                        </a:rPr>
                        <a:t>5.14</a:t>
                      </a:r>
                    </a:p>
                  </a:txBody>
                  <a:tcPr anchor="ctr"/>
                </a:tc>
                <a:tc>
                  <a:txBody>
                    <a:bodyPr/>
                    <a:lstStyle/>
                    <a:p>
                      <a:pPr algn="ctr"/>
                      <a:r>
                        <a:rPr lang="en-IN">
                          <a:effectLst/>
                        </a:rPr>
                        <a:t>26.21</a:t>
                      </a:r>
                    </a:p>
                  </a:txBody>
                  <a:tcPr anchor="ctr"/>
                </a:tc>
                <a:tc>
                  <a:txBody>
                    <a:bodyPr/>
                    <a:lstStyle/>
                    <a:p>
                      <a:pPr algn="ctr"/>
                      <a:r>
                        <a:rPr lang="en-IN">
                          <a:effectLst/>
                        </a:rPr>
                        <a:t>21.08</a:t>
                      </a:r>
                    </a:p>
                  </a:txBody>
                  <a:tcPr anchor="ctr"/>
                </a:tc>
                <a:extLst>
                  <a:ext uri="{0D108BD9-81ED-4DB2-BD59-A6C34878D82A}">
                    <a16:rowId xmlns:a16="http://schemas.microsoft.com/office/drawing/2014/main" val="914505884"/>
                  </a:ext>
                </a:extLst>
              </a:tr>
              <a:tr h="441358">
                <a:tc>
                  <a:txBody>
                    <a:bodyPr/>
                    <a:lstStyle/>
                    <a:p>
                      <a:pPr algn="ctr"/>
                      <a:r>
                        <a:rPr lang="en-IN">
                          <a:effectLst/>
                        </a:rPr>
                        <a:t>Mg</a:t>
                      </a:r>
                      <a:r>
                        <a:rPr lang="en-IN" baseline="30000">
                          <a:effectLst/>
                        </a:rPr>
                        <a:t>2+</a:t>
                      </a:r>
                      <a:endParaRPr lang="en-IN">
                        <a:effectLst/>
                      </a:endParaRPr>
                    </a:p>
                  </a:txBody>
                  <a:tcPr anchor="ctr"/>
                </a:tc>
                <a:tc>
                  <a:txBody>
                    <a:bodyPr/>
                    <a:lstStyle/>
                    <a:p>
                      <a:pPr algn="ctr"/>
                      <a:r>
                        <a:rPr lang="en-IN">
                          <a:effectLst/>
                        </a:rPr>
                        <a:t>80.14</a:t>
                      </a:r>
                    </a:p>
                  </a:txBody>
                  <a:tcPr anchor="ctr"/>
                </a:tc>
                <a:tc>
                  <a:txBody>
                    <a:bodyPr/>
                    <a:lstStyle/>
                    <a:p>
                      <a:pPr algn="ctr"/>
                      <a:r>
                        <a:rPr lang="en-IN">
                          <a:effectLst/>
                        </a:rPr>
                        <a:t>15.04</a:t>
                      </a:r>
                    </a:p>
                  </a:txBody>
                  <a:tcPr anchor="ctr"/>
                </a:tc>
                <a:tc>
                  <a:txBody>
                    <a:bodyPr/>
                    <a:lstStyle/>
                    <a:p>
                      <a:pPr algn="ctr"/>
                      <a:r>
                        <a:rPr lang="en-IN">
                          <a:effectLst/>
                        </a:rPr>
                        <a:t>47.59</a:t>
                      </a:r>
                    </a:p>
                  </a:txBody>
                  <a:tcPr anchor="ctr"/>
                </a:tc>
                <a:tc>
                  <a:txBody>
                    <a:bodyPr/>
                    <a:lstStyle/>
                    <a:p>
                      <a:pPr algn="ctr"/>
                      <a:r>
                        <a:rPr lang="en-IN">
                          <a:effectLst/>
                        </a:rPr>
                        <a:t>32.55</a:t>
                      </a:r>
                    </a:p>
                  </a:txBody>
                  <a:tcPr anchor="ctr"/>
                </a:tc>
                <a:extLst>
                  <a:ext uri="{0D108BD9-81ED-4DB2-BD59-A6C34878D82A}">
                    <a16:rowId xmlns:a16="http://schemas.microsoft.com/office/drawing/2014/main" val="3525498045"/>
                  </a:ext>
                </a:extLst>
              </a:tr>
              <a:tr h="441358">
                <a:tc>
                  <a:txBody>
                    <a:bodyPr/>
                    <a:lstStyle/>
                    <a:p>
                      <a:pPr algn="ctr"/>
                      <a:r>
                        <a:rPr lang="en-IN">
                          <a:effectLst/>
                        </a:rPr>
                        <a:t>Al</a:t>
                      </a:r>
                      <a:r>
                        <a:rPr lang="en-IN" baseline="30000">
                          <a:effectLst/>
                        </a:rPr>
                        <a:t>3+</a:t>
                      </a:r>
                      <a:endParaRPr lang="en-IN">
                        <a:effectLst/>
                      </a:endParaRPr>
                    </a:p>
                  </a:txBody>
                  <a:tcPr anchor="ctr"/>
                </a:tc>
                <a:tc>
                  <a:txBody>
                    <a:bodyPr/>
                    <a:lstStyle/>
                    <a:p>
                      <a:pPr algn="ctr"/>
                      <a:r>
                        <a:rPr lang="en-IN">
                          <a:effectLst/>
                        </a:rPr>
                        <a:t>119.99</a:t>
                      </a:r>
                    </a:p>
                  </a:txBody>
                  <a:tcPr anchor="ctr"/>
                </a:tc>
                <a:tc>
                  <a:txBody>
                    <a:bodyPr/>
                    <a:lstStyle/>
                    <a:p>
                      <a:pPr algn="ctr"/>
                      <a:r>
                        <a:rPr lang="en-IN">
                          <a:effectLst/>
                        </a:rPr>
                        <a:t>28.45</a:t>
                      </a:r>
                    </a:p>
                  </a:txBody>
                  <a:tcPr anchor="ctr"/>
                </a:tc>
                <a:tc>
                  <a:txBody>
                    <a:bodyPr/>
                    <a:lstStyle/>
                    <a:p>
                      <a:pPr algn="ctr"/>
                      <a:r>
                        <a:rPr lang="en-IN">
                          <a:effectLst/>
                        </a:rPr>
                        <a:t>74.22</a:t>
                      </a:r>
                    </a:p>
                  </a:txBody>
                  <a:tcPr anchor="ctr"/>
                </a:tc>
                <a:tc>
                  <a:txBody>
                    <a:bodyPr/>
                    <a:lstStyle/>
                    <a:p>
                      <a:pPr algn="ctr"/>
                      <a:r>
                        <a:rPr lang="en-IN" dirty="0">
                          <a:effectLst/>
                        </a:rPr>
                        <a:t>45.77</a:t>
                      </a:r>
                    </a:p>
                  </a:txBody>
                  <a:tcPr anchor="ctr"/>
                </a:tc>
                <a:extLst>
                  <a:ext uri="{0D108BD9-81ED-4DB2-BD59-A6C34878D82A}">
                    <a16:rowId xmlns:a16="http://schemas.microsoft.com/office/drawing/2014/main" val="3244945838"/>
                  </a:ext>
                </a:extLst>
              </a:tr>
              <a:tr h="441358">
                <a:tc>
                  <a:txBody>
                    <a:bodyPr/>
                    <a:lstStyle/>
                    <a:p>
                      <a:pPr algn="ctr"/>
                      <a:r>
                        <a:rPr lang="en-US" i="1" dirty="0"/>
                        <a:t>Changes with Transition Metal Ion Charge</a:t>
                      </a:r>
                      <a:endParaRPr lang="en-IN" dirty="0">
                        <a:effectLst/>
                      </a:endParaRPr>
                    </a:p>
                  </a:txBody>
                  <a:tcPr anchor="ctr"/>
                </a:tc>
                <a:tc>
                  <a:txBody>
                    <a:bodyPr/>
                    <a:lstStyle/>
                    <a:p>
                      <a:pPr algn="ctr"/>
                      <a:endParaRPr lang="en-IN">
                        <a:effectLst/>
                      </a:endParaRPr>
                    </a:p>
                  </a:txBody>
                  <a:tcPr anchor="ctr"/>
                </a:tc>
                <a:tc>
                  <a:txBody>
                    <a:bodyPr/>
                    <a:lstStyle/>
                    <a:p>
                      <a:pPr algn="ctr"/>
                      <a:endParaRPr lang="en-IN" dirty="0">
                        <a:effectLst/>
                      </a:endParaRPr>
                    </a:p>
                  </a:txBody>
                  <a:tcPr anchor="ctr"/>
                </a:tc>
                <a:tc>
                  <a:txBody>
                    <a:bodyPr/>
                    <a:lstStyle/>
                    <a:p>
                      <a:pPr algn="ctr"/>
                      <a:endParaRPr lang="en-IN">
                        <a:effectLst/>
                      </a:endParaRPr>
                    </a:p>
                  </a:txBody>
                  <a:tcPr anchor="ctr"/>
                </a:tc>
                <a:tc>
                  <a:txBody>
                    <a:bodyPr/>
                    <a:lstStyle/>
                    <a:p>
                      <a:pPr algn="ctr"/>
                      <a:endParaRPr lang="en-IN" dirty="0">
                        <a:effectLst/>
                      </a:endParaRPr>
                    </a:p>
                  </a:txBody>
                  <a:tcPr anchor="ctr"/>
                </a:tc>
                <a:extLst>
                  <a:ext uri="{0D108BD9-81ED-4DB2-BD59-A6C34878D82A}">
                    <a16:rowId xmlns:a16="http://schemas.microsoft.com/office/drawing/2014/main" val="3132372275"/>
                  </a:ext>
                </a:extLst>
              </a:tr>
              <a:tr h="441358">
                <a:tc>
                  <a:txBody>
                    <a:bodyPr/>
                    <a:lstStyle/>
                    <a:p>
                      <a:pPr algn="ctr"/>
                      <a:r>
                        <a:rPr lang="en-IN" dirty="0">
                          <a:effectLst/>
                        </a:rPr>
                        <a:t>Fe</a:t>
                      </a:r>
                      <a:r>
                        <a:rPr lang="en-IN" baseline="30000" dirty="0">
                          <a:effectLst/>
                        </a:rPr>
                        <a:t>2+</a:t>
                      </a:r>
                      <a:endParaRPr lang="en-IN" dirty="0">
                        <a:effectLst/>
                      </a:endParaRPr>
                    </a:p>
                  </a:txBody>
                  <a:tcPr anchor="ctr"/>
                </a:tc>
                <a:tc>
                  <a:txBody>
                    <a:bodyPr/>
                    <a:lstStyle/>
                    <a:p>
                      <a:pPr algn="ctr"/>
                      <a:r>
                        <a:rPr lang="en-IN">
                          <a:effectLst/>
                        </a:rPr>
                        <a:t>30.65</a:t>
                      </a:r>
                    </a:p>
                  </a:txBody>
                  <a:tcPr anchor="ctr"/>
                </a:tc>
                <a:tc>
                  <a:txBody>
                    <a:bodyPr/>
                    <a:lstStyle/>
                    <a:p>
                      <a:pPr algn="ctr"/>
                      <a:r>
                        <a:rPr lang="en-IN">
                          <a:effectLst/>
                        </a:rPr>
                        <a:t>16.18</a:t>
                      </a:r>
                    </a:p>
                  </a:txBody>
                  <a:tcPr anchor="ctr"/>
                </a:tc>
                <a:tc>
                  <a:txBody>
                    <a:bodyPr/>
                    <a:lstStyle/>
                    <a:p>
                      <a:pPr algn="ctr"/>
                      <a:r>
                        <a:rPr lang="en-IN">
                          <a:effectLst/>
                        </a:rPr>
                        <a:t>23.42</a:t>
                      </a:r>
                    </a:p>
                  </a:txBody>
                  <a:tcPr anchor="ctr"/>
                </a:tc>
                <a:tc>
                  <a:txBody>
                    <a:bodyPr/>
                    <a:lstStyle/>
                    <a:p>
                      <a:pPr algn="ctr"/>
                      <a:r>
                        <a:rPr lang="en-IN">
                          <a:effectLst/>
                        </a:rPr>
                        <a:t>7.24</a:t>
                      </a:r>
                    </a:p>
                  </a:txBody>
                  <a:tcPr anchor="ctr"/>
                </a:tc>
                <a:extLst>
                  <a:ext uri="{0D108BD9-81ED-4DB2-BD59-A6C34878D82A}">
                    <a16:rowId xmlns:a16="http://schemas.microsoft.com/office/drawing/2014/main" val="666802272"/>
                  </a:ext>
                </a:extLst>
              </a:tr>
              <a:tr h="441358">
                <a:tc>
                  <a:txBody>
                    <a:bodyPr/>
                    <a:lstStyle/>
                    <a:p>
                      <a:pPr algn="ctr"/>
                      <a:r>
                        <a:rPr lang="en-IN">
                          <a:effectLst/>
                        </a:rPr>
                        <a:t>Fe</a:t>
                      </a:r>
                      <a:r>
                        <a:rPr lang="en-IN" baseline="30000">
                          <a:effectLst/>
                        </a:rPr>
                        <a:t>3+</a:t>
                      </a:r>
                      <a:endParaRPr lang="en-IN">
                        <a:effectLst/>
                      </a:endParaRPr>
                    </a:p>
                  </a:txBody>
                  <a:tcPr anchor="ctr"/>
                </a:tc>
                <a:tc>
                  <a:txBody>
                    <a:bodyPr/>
                    <a:lstStyle/>
                    <a:p>
                      <a:pPr algn="ctr"/>
                      <a:r>
                        <a:rPr lang="en-IN">
                          <a:effectLst/>
                        </a:rPr>
                        <a:t>54.8</a:t>
                      </a:r>
                    </a:p>
                  </a:txBody>
                  <a:tcPr anchor="ctr"/>
                </a:tc>
                <a:tc>
                  <a:txBody>
                    <a:bodyPr/>
                    <a:lstStyle/>
                    <a:p>
                      <a:pPr algn="ctr"/>
                      <a:r>
                        <a:rPr lang="en-IN">
                          <a:effectLst/>
                        </a:rPr>
                        <a:t>30.65</a:t>
                      </a:r>
                    </a:p>
                  </a:txBody>
                  <a:tcPr anchor="ctr"/>
                </a:tc>
                <a:tc>
                  <a:txBody>
                    <a:bodyPr/>
                    <a:lstStyle/>
                    <a:p>
                      <a:pPr algn="ctr"/>
                      <a:r>
                        <a:rPr lang="en-IN">
                          <a:effectLst/>
                        </a:rPr>
                        <a:t>42.73</a:t>
                      </a:r>
                    </a:p>
                  </a:txBody>
                  <a:tcPr anchor="ctr"/>
                </a:tc>
                <a:tc>
                  <a:txBody>
                    <a:bodyPr/>
                    <a:lstStyle/>
                    <a:p>
                      <a:pPr algn="ctr"/>
                      <a:r>
                        <a:rPr lang="en-IN">
                          <a:effectLst/>
                        </a:rPr>
                        <a:t>12.08</a:t>
                      </a:r>
                    </a:p>
                  </a:txBody>
                  <a:tcPr anchor="ctr"/>
                </a:tc>
                <a:extLst>
                  <a:ext uri="{0D108BD9-81ED-4DB2-BD59-A6C34878D82A}">
                    <a16:rowId xmlns:a16="http://schemas.microsoft.com/office/drawing/2014/main" val="410929063"/>
                  </a:ext>
                </a:extLst>
              </a:tr>
              <a:tr h="441358">
                <a:tc>
                  <a:txBody>
                    <a:bodyPr/>
                    <a:lstStyle/>
                    <a:p>
                      <a:pPr algn="ctr"/>
                      <a:r>
                        <a:rPr lang="en-IN">
                          <a:effectLst/>
                        </a:rPr>
                        <a:t>Co</a:t>
                      </a:r>
                      <a:r>
                        <a:rPr lang="en-IN" baseline="30000">
                          <a:effectLst/>
                        </a:rPr>
                        <a:t>2+</a:t>
                      </a:r>
                      <a:endParaRPr lang="en-IN">
                        <a:effectLst/>
                      </a:endParaRPr>
                    </a:p>
                  </a:txBody>
                  <a:tcPr anchor="ctr"/>
                </a:tc>
                <a:tc>
                  <a:txBody>
                    <a:bodyPr/>
                    <a:lstStyle/>
                    <a:p>
                      <a:pPr algn="ctr"/>
                      <a:r>
                        <a:rPr lang="en-IN">
                          <a:effectLst/>
                        </a:rPr>
                        <a:t>33.50</a:t>
                      </a:r>
                    </a:p>
                  </a:txBody>
                  <a:tcPr anchor="ctr"/>
                </a:tc>
                <a:tc>
                  <a:txBody>
                    <a:bodyPr/>
                    <a:lstStyle/>
                    <a:p>
                      <a:pPr algn="ctr"/>
                      <a:r>
                        <a:rPr lang="en-IN">
                          <a:effectLst/>
                        </a:rPr>
                        <a:t>17.06</a:t>
                      </a:r>
                    </a:p>
                  </a:txBody>
                  <a:tcPr anchor="ctr"/>
                </a:tc>
                <a:tc>
                  <a:txBody>
                    <a:bodyPr/>
                    <a:lstStyle/>
                    <a:p>
                      <a:pPr algn="ctr"/>
                      <a:r>
                        <a:rPr lang="en-IN">
                          <a:effectLst/>
                        </a:rPr>
                        <a:t>25.28</a:t>
                      </a:r>
                    </a:p>
                  </a:txBody>
                  <a:tcPr anchor="ctr"/>
                </a:tc>
                <a:tc>
                  <a:txBody>
                    <a:bodyPr/>
                    <a:lstStyle/>
                    <a:p>
                      <a:pPr algn="ctr"/>
                      <a:r>
                        <a:rPr lang="en-IN">
                          <a:effectLst/>
                        </a:rPr>
                        <a:t>8.22</a:t>
                      </a:r>
                    </a:p>
                  </a:txBody>
                  <a:tcPr anchor="ctr"/>
                </a:tc>
                <a:extLst>
                  <a:ext uri="{0D108BD9-81ED-4DB2-BD59-A6C34878D82A}">
                    <a16:rowId xmlns:a16="http://schemas.microsoft.com/office/drawing/2014/main" val="126198972"/>
                  </a:ext>
                </a:extLst>
              </a:tr>
              <a:tr h="441358">
                <a:tc>
                  <a:txBody>
                    <a:bodyPr/>
                    <a:lstStyle/>
                    <a:p>
                      <a:pPr algn="ctr"/>
                      <a:r>
                        <a:rPr lang="en-IN">
                          <a:effectLst/>
                        </a:rPr>
                        <a:t>Co</a:t>
                      </a:r>
                      <a:r>
                        <a:rPr lang="en-IN" baseline="30000">
                          <a:effectLst/>
                        </a:rPr>
                        <a:t>3+</a:t>
                      </a:r>
                      <a:endParaRPr lang="en-IN">
                        <a:effectLst/>
                      </a:endParaRPr>
                    </a:p>
                  </a:txBody>
                  <a:tcPr anchor="ctr"/>
                </a:tc>
                <a:tc>
                  <a:txBody>
                    <a:bodyPr/>
                    <a:lstStyle/>
                    <a:p>
                      <a:pPr algn="ctr"/>
                      <a:r>
                        <a:rPr lang="en-IN">
                          <a:effectLst/>
                        </a:rPr>
                        <a:t>51.3</a:t>
                      </a:r>
                    </a:p>
                  </a:txBody>
                  <a:tcPr anchor="ctr"/>
                </a:tc>
                <a:tc>
                  <a:txBody>
                    <a:bodyPr/>
                    <a:lstStyle/>
                    <a:p>
                      <a:pPr algn="ctr"/>
                      <a:r>
                        <a:rPr lang="en-IN">
                          <a:effectLst/>
                        </a:rPr>
                        <a:t>22.5</a:t>
                      </a:r>
                    </a:p>
                  </a:txBody>
                  <a:tcPr anchor="ctr"/>
                </a:tc>
                <a:tc>
                  <a:txBody>
                    <a:bodyPr/>
                    <a:lstStyle/>
                    <a:p>
                      <a:pPr algn="ctr"/>
                      <a:r>
                        <a:rPr lang="en-IN">
                          <a:effectLst/>
                        </a:rPr>
                        <a:t>42.4</a:t>
                      </a:r>
                    </a:p>
                  </a:txBody>
                  <a:tcPr anchor="ctr"/>
                </a:tc>
                <a:tc>
                  <a:txBody>
                    <a:bodyPr/>
                    <a:lstStyle/>
                    <a:p>
                      <a:pPr algn="ctr"/>
                      <a:r>
                        <a:rPr lang="en-IN" dirty="0">
                          <a:effectLst/>
                        </a:rPr>
                        <a:t>8.9</a:t>
                      </a:r>
                    </a:p>
                  </a:txBody>
                  <a:tcPr anchor="ctr"/>
                </a:tc>
                <a:extLst>
                  <a:ext uri="{0D108BD9-81ED-4DB2-BD59-A6C34878D82A}">
                    <a16:rowId xmlns:a16="http://schemas.microsoft.com/office/drawing/2014/main" val="1807986872"/>
                  </a:ext>
                </a:extLst>
              </a:tr>
              <a:tr h="441358">
                <a:tc>
                  <a:txBody>
                    <a:bodyPr/>
                    <a:lstStyle/>
                    <a:p>
                      <a:pPr algn="ctr"/>
                      <a:r>
                        <a:rPr lang="en-IN" dirty="0">
                          <a:solidFill>
                            <a:srgbClr val="FF0000"/>
                          </a:solidFill>
                          <a:effectLst/>
                        </a:rPr>
                        <a:t>CO</a:t>
                      </a:r>
                      <a:r>
                        <a:rPr lang="en-IN" baseline="-25000" dirty="0">
                          <a:solidFill>
                            <a:srgbClr val="FF0000"/>
                          </a:solidFill>
                          <a:effectLst/>
                        </a:rPr>
                        <a:t>2</a:t>
                      </a:r>
                      <a:endParaRPr lang="en-IN" dirty="0">
                        <a:solidFill>
                          <a:srgbClr val="FF0000"/>
                        </a:solidFill>
                        <a:effectLst/>
                      </a:endParaRPr>
                    </a:p>
                  </a:txBody>
                  <a:tcPr anchor="ctr"/>
                </a:tc>
                <a:tc>
                  <a:txBody>
                    <a:bodyPr/>
                    <a:lstStyle/>
                    <a:p>
                      <a:pPr algn="ctr"/>
                      <a:r>
                        <a:rPr lang="en-IN" dirty="0">
                          <a:solidFill>
                            <a:srgbClr val="FF0000"/>
                          </a:solidFill>
                          <a:effectLst/>
                        </a:rPr>
                        <a:t>13.8</a:t>
                      </a:r>
                    </a:p>
                  </a:txBody>
                  <a:tcPr anchor="ctr"/>
                </a:tc>
                <a:tc>
                  <a:txBody>
                    <a:bodyPr/>
                    <a:lstStyle/>
                    <a:p>
                      <a:pPr algn="ctr"/>
                      <a:r>
                        <a:rPr lang="en-IN" dirty="0">
                          <a:solidFill>
                            <a:srgbClr val="FF0000"/>
                          </a:solidFill>
                          <a:effectLst/>
                        </a:rPr>
                        <a:t>-3.8</a:t>
                      </a:r>
                    </a:p>
                  </a:txBody>
                  <a:tcPr anchor="ctr"/>
                </a:tc>
                <a:tc>
                  <a:txBody>
                    <a:bodyPr/>
                    <a:lstStyle/>
                    <a:p>
                      <a:pPr algn="ctr"/>
                      <a:r>
                        <a:rPr lang="en-IN" dirty="0">
                          <a:solidFill>
                            <a:srgbClr val="FF0000"/>
                          </a:solidFill>
                          <a:effectLst/>
                        </a:rPr>
                        <a:t>5.0</a:t>
                      </a:r>
                    </a:p>
                  </a:txBody>
                  <a:tcPr anchor="ctr"/>
                </a:tc>
                <a:tc>
                  <a:txBody>
                    <a:bodyPr/>
                    <a:lstStyle/>
                    <a:p>
                      <a:pPr algn="ctr"/>
                      <a:r>
                        <a:rPr lang="en-IN">
                          <a:solidFill>
                            <a:srgbClr val="FF0000"/>
                          </a:solidFill>
                          <a:effectLst/>
                        </a:rPr>
                        <a:t>8.8</a:t>
                      </a:r>
                    </a:p>
                  </a:txBody>
                  <a:tcPr anchor="ctr"/>
                </a:tc>
                <a:extLst>
                  <a:ext uri="{0D108BD9-81ED-4DB2-BD59-A6C34878D82A}">
                    <a16:rowId xmlns:a16="http://schemas.microsoft.com/office/drawing/2014/main" val="2893033342"/>
                  </a:ext>
                </a:extLst>
              </a:tr>
              <a:tr h="441358">
                <a:tc>
                  <a:txBody>
                    <a:bodyPr/>
                    <a:lstStyle/>
                    <a:p>
                      <a:pPr algn="ctr"/>
                      <a:r>
                        <a:rPr lang="en-IN">
                          <a:solidFill>
                            <a:srgbClr val="FF0000"/>
                          </a:solidFill>
                          <a:effectLst/>
                        </a:rPr>
                        <a:t>CS</a:t>
                      </a:r>
                      <a:r>
                        <a:rPr lang="en-IN" baseline="-25000">
                          <a:solidFill>
                            <a:srgbClr val="FF0000"/>
                          </a:solidFill>
                          <a:effectLst/>
                        </a:rPr>
                        <a:t>2</a:t>
                      </a:r>
                      <a:endParaRPr lang="en-IN">
                        <a:solidFill>
                          <a:srgbClr val="FF0000"/>
                        </a:solidFill>
                        <a:effectLst/>
                      </a:endParaRPr>
                    </a:p>
                  </a:txBody>
                  <a:tcPr anchor="ctr"/>
                </a:tc>
                <a:tc>
                  <a:txBody>
                    <a:bodyPr/>
                    <a:lstStyle/>
                    <a:p>
                      <a:pPr algn="ctr"/>
                      <a:r>
                        <a:rPr lang="en-IN" dirty="0">
                          <a:solidFill>
                            <a:srgbClr val="FF0000"/>
                          </a:solidFill>
                          <a:effectLst/>
                        </a:rPr>
                        <a:t>10.08</a:t>
                      </a:r>
                    </a:p>
                  </a:txBody>
                  <a:tcPr anchor="ctr"/>
                </a:tc>
                <a:tc>
                  <a:txBody>
                    <a:bodyPr/>
                    <a:lstStyle/>
                    <a:p>
                      <a:pPr algn="ctr"/>
                      <a:r>
                        <a:rPr lang="en-IN" dirty="0">
                          <a:solidFill>
                            <a:srgbClr val="FF0000"/>
                          </a:solidFill>
                          <a:effectLst/>
                        </a:rPr>
                        <a:t>0.62</a:t>
                      </a:r>
                    </a:p>
                  </a:txBody>
                  <a:tcPr anchor="ctr"/>
                </a:tc>
                <a:tc>
                  <a:txBody>
                    <a:bodyPr/>
                    <a:lstStyle/>
                    <a:p>
                      <a:pPr algn="ctr"/>
                      <a:r>
                        <a:rPr lang="en-IN">
                          <a:solidFill>
                            <a:srgbClr val="FF0000"/>
                          </a:solidFill>
                          <a:effectLst/>
                        </a:rPr>
                        <a:t>5.35</a:t>
                      </a:r>
                    </a:p>
                  </a:txBody>
                  <a:tcPr anchor="ctr"/>
                </a:tc>
                <a:tc>
                  <a:txBody>
                    <a:bodyPr/>
                    <a:lstStyle/>
                    <a:p>
                      <a:pPr algn="ctr"/>
                      <a:r>
                        <a:rPr lang="en-IN" dirty="0">
                          <a:solidFill>
                            <a:srgbClr val="FF0000"/>
                          </a:solidFill>
                          <a:effectLst/>
                        </a:rPr>
                        <a:t>5.56</a:t>
                      </a:r>
                    </a:p>
                  </a:txBody>
                  <a:tcPr anchor="ctr"/>
                </a:tc>
                <a:extLst>
                  <a:ext uri="{0D108BD9-81ED-4DB2-BD59-A6C34878D82A}">
                    <a16:rowId xmlns:a16="http://schemas.microsoft.com/office/drawing/2014/main" val="968663469"/>
                  </a:ext>
                </a:extLst>
              </a:tr>
            </a:tbl>
          </a:graphicData>
        </a:graphic>
      </p:graphicFrame>
    </p:spTree>
    <p:extLst>
      <p:ext uri="{BB962C8B-B14F-4D97-AF65-F5344CB8AC3E}">
        <p14:creationId xmlns:p14="http://schemas.microsoft.com/office/powerpoint/2010/main" val="38182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1A212D-4893-263B-F661-66AEC7389DD8}"/>
              </a:ext>
            </a:extLst>
          </p:cNvPr>
          <p:cNvGraphicFramePr>
            <a:graphicFrameLocks noGrp="1"/>
          </p:cNvGraphicFramePr>
          <p:nvPr>
            <p:extLst>
              <p:ext uri="{D42A27DB-BD31-4B8C-83A1-F6EECF244321}">
                <p14:modId xmlns:p14="http://schemas.microsoft.com/office/powerpoint/2010/main" val="1595220429"/>
              </p:ext>
            </p:extLst>
          </p:nvPr>
        </p:nvGraphicFramePr>
        <p:xfrm>
          <a:off x="1" y="0"/>
          <a:ext cx="12192000" cy="6711059"/>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3215033127"/>
                    </a:ext>
                  </a:extLst>
                </a:gridCol>
                <a:gridCol w="2438400">
                  <a:extLst>
                    <a:ext uri="{9D8B030D-6E8A-4147-A177-3AD203B41FA5}">
                      <a16:colId xmlns:a16="http://schemas.microsoft.com/office/drawing/2014/main" val="1278820227"/>
                    </a:ext>
                  </a:extLst>
                </a:gridCol>
                <a:gridCol w="2438400">
                  <a:extLst>
                    <a:ext uri="{9D8B030D-6E8A-4147-A177-3AD203B41FA5}">
                      <a16:colId xmlns:a16="http://schemas.microsoft.com/office/drawing/2014/main" val="1701967853"/>
                    </a:ext>
                  </a:extLst>
                </a:gridCol>
                <a:gridCol w="2438400">
                  <a:extLst>
                    <a:ext uri="{9D8B030D-6E8A-4147-A177-3AD203B41FA5}">
                      <a16:colId xmlns:a16="http://schemas.microsoft.com/office/drawing/2014/main" val="3147595659"/>
                    </a:ext>
                  </a:extLst>
                </a:gridCol>
                <a:gridCol w="2438400">
                  <a:extLst>
                    <a:ext uri="{9D8B030D-6E8A-4147-A177-3AD203B41FA5}">
                      <a16:colId xmlns:a16="http://schemas.microsoft.com/office/drawing/2014/main" val="828416928"/>
                    </a:ext>
                  </a:extLst>
                </a:gridCol>
              </a:tblGrid>
              <a:tr h="1414763">
                <a:tc>
                  <a:txBody>
                    <a:bodyPr/>
                    <a:lstStyle/>
                    <a:p>
                      <a:pPr algn="ctr"/>
                      <a:r>
                        <a:rPr lang="en-IN" dirty="0"/>
                        <a:t>Species</a:t>
                      </a:r>
                    </a:p>
                  </a:txBody>
                  <a:tcPr anchor="ctr"/>
                </a:tc>
                <a:tc>
                  <a:txBody>
                    <a:bodyPr/>
                    <a:lstStyle/>
                    <a:p>
                      <a:pPr algn="ctr"/>
                      <a:r>
                        <a:rPr lang="en-US">
                          <a:effectLst/>
                        </a:rPr>
                        <a:t>Ionization Energy, IE or I (eV)</a:t>
                      </a:r>
                    </a:p>
                  </a:txBody>
                  <a:tcPr anchor="ctr"/>
                </a:tc>
                <a:tc>
                  <a:txBody>
                    <a:bodyPr/>
                    <a:lstStyle/>
                    <a:p>
                      <a:pPr algn="ctr"/>
                      <a:r>
                        <a:rPr lang="en-US">
                          <a:effectLst/>
                        </a:rPr>
                        <a:t>Electron Affinity, EA or A (eV)</a:t>
                      </a:r>
                    </a:p>
                  </a:txBody>
                  <a:tcPr anchor="ctr"/>
                </a:tc>
                <a:tc>
                  <a:txBody>
                    <a:bodyPr/>
                    <a:lstStyle/>
                    <a:p>
                      <a:pPr algn="ctr"/>
                      <a:r>
                        <a:rPr lang="en-IN" dirty="0" err="1">
                          <a:effectLst/>
                        </a:rPr>
                        <a:t>Mulliken</a:t>
                      </a:r>
                      <a:r>
                        <a:rPr lang="en-IN" dirty="0">
                          <a:effectLst/>
                        </a:rPr>
                        <a:t> Electronegativity, </a:t>
                      </a:r>
                      <a:r>
                        <a:rPr lang="el-GR" dirty="0">
                          <a:effectLst/>
                        </a:rPr>
                        <a:t>χ (</a:t>
                      </a:r>
                      <a:r>
                        <a:rPr lang="en-IN" dirty="0">
                          <a:effectLst/>
                        </a:rPr>
                        <a:t>eV)</a:t>
                      </a:r>
                    </a:p>
                  </a:txBody>
                  <a:tcPr anchor="ctr"/>
                </a:tc>
                <a:tc>
                  <a:txBody>
                    <a:bodyPr/>
                    <a:lstStyle/>
                    <a:p>
                      <a:pPr algn="ctr"/>
                      <a:r>
                        <a:rPr lang="en-US" dirty="0">
                          <a:effectLst/>
                        </a:rPr>
                        <a:t>Pearson Absolute Hardness, η (eV)</a:t>
                      </a:r>
                    </a:p>
                  </a:txBody>
                  <a:tcPr anchor="ctr"/>
                </a:tc>
                <a:extLst>
                  <a:ext uri="{0D108BD9-81ED-4DB2-BD59-A6C34878D82A}">
                    <a16:rowId xmlns:a16="http://schemas.microsoft.com/office/drawing/2014/main" val="313475198"/>
                  </a:ext>
                </a:extLst>
              </a:tr>
              <a:tr h="441358">
                <a:tc>
                  <a:txBody>
                    <a:bodyPr/>
                    <a:lstStyle/>
                    <a:p>
                      <a:pPr algn="ctr"/>
                      <a:r>
                        <a:rPr lang="en-IN" b="1" i="1" dirty="0"/>
                        <a:t>Selected Bases</a:t>
                      </a:r>
                      <a:endParaRPr lang="en-IN" dirty="0"/>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tc>
                  <a:txBody>
                    <a:bodyPr/>
                    <a:lstStyle/>
                    <a:p>
                      <a:pPr algn="ctr"/>
                      <a:endParaRPr lang="en-IN"/>
                    </a:p>
                  </a:txBody>
                  <a:tcPr/>
                </a:tc>
                <a:extLst>
                  <a:ext uri="{0D108BD9-81ED-4DB2-BD59-A6C34878D82A}">
                    <a16:rowId xmlns:a16="http://schemas.microsoft.com/office/drawing/2014/main" val="617654430"/>
                  </a:ext>
                </a:extLst>
              </a:tr>
              <a:tr h="441358">
                <a:tc gridSpan="5">
                  <a:txBody>
                    <a:bodyPr/>
                    <a:lstStyle/>
                    <a:p>
                      <a:pPr algn="l"/>
                      <a:r>
                        <a:rPr lang="en-US" i="1" dirty="0"/>
                        <a:t>Group 17 monoanions (taken to be identical to the free atom values)</a:t>
                      </a:r>
                      <a:endParaRPr lang="en-IN"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extLst>
                  <a:ext uri="{0D108BD9-81ED-4DB2-BD59-A6C34878D82A}">
                    <a16:rowId xmlns:a16="http://schemas.microsoft.com/office/drawing/2014/main" val="2696704126"/>
                  </a:ext>
                </a:extLst>
              </a:tr>
              <a:tr h="441358">
                <a:tc>
                  <a:txBody>
                    <a:bodyPr/>
                    <a:lstStyle/>
                    <a:p>
                      <a:pPr algn="ctr"/>
                      <a:r>
                        <a:rPr lang="en-IN" dirty="0">
                          <a:effectLst/>
                        </a:rPr>
                        <a:t>F</a:t>
                      </a:r>
                      <a:r>
                        <a:rPr lang="en-IN" baseline="30000" dirty="0">
                          <a:effectLst/>
                        </a:rPr>
                        <a:t>-</a:t>
                      </a:r>
                      <a:endParaRPr lang="en-IN" dirty="0">
                        <a:effectLst/>
                      </a:endParaRPr>
                    </a:p>
                  </a:txBody>
                  <a:tcPr anchor="ctr"/>
                </a:tc>
                <a:tc>
                  <a:txBody>
                    <a:bodyPr/>
                    <a:lstStyle/>
                    <a:p>
                      <a:pPr algn="ctr"/>
                      <a:r>
                        <a:rPr lang="en-IN">
                          <a:effectLst/>
                        </a:rPr>
                        <a:t>17.42</a:t>
                      </a:r>
                    </a:p>
                  </a:txBody>
                  <a:tcPr anchor="ctr"/>
                </a:tc>
                <a:tc>
                  <a:txBody>
                    <a:bodyPr/>
                    <a:lstStyle/>
                    <a:p>
                      <a:pPr algn="ctr"/>
                      <a:r>
                        <a:rPr lang="en-IN">
                          <a:effectLst/>
                        </a:rPr>
                        <a:t>3.40</a:t>
                      </a:r>
                    </a:p>
                  </a:txBody>
                  <a:tcPr anchor="ctr"/>
                </a:tc>
                <a:tc>
                  <a:txBody>
                    <a:bodyPr/>
                    <a:lstStyle/>
                    <a:p>
                      <a:pPr algn="ctr"/>
                      <a:r>
                        <a:rPr lang="en-IN">
                          <a:effectLst/>
                        </a:rPr>
                        <a:t>10.41</a:t>
                      </a:r>
                    </a:p>
                  </a:txBody>
                  <a:tcPr anchor="ctr"/>
                </a:tc>
                <a:tc>
                  <a:txBody>
                    <a:bodyPr/>
                    <a:lstStyle/>
                    <a:p>
                      <a:pPr algn="ctr"/>
                      <a:r>
                        <a:rPr lang="en-IN">
                          <a:effectLst/>
                        </a:rPr>
                        <a:t>7.01</a:t>
                      </a:r>
                    </a:p>
                  </a:txBody>
                  <a:tcPr anchor="ctr"/>
                </a:tc>
                <a:extLst>
                  <a:ext uri="{0D108BD9-81ED-4DB2-BD59-A6C34878D82A}">
                    <a16:rowId xmlns:a16="http://schemas.microsoft.com/office/drawing/2014/main" val="914505884"/>
                  </a:ext>
                </a:extLst>
              </a:tr>
              <a:tr h="441358">
                <a:tc>
                  <a:txBody>
                    <a:bodyPr/>
                    <a:lstStyle/>
                    <a:p>
                      <a:pPr algn="ctr"/>
                      <a:r>
                        <a:rPr lang="en-IN">
                          <a:effectLst/>
                        </a:rPr>
                        <a:t>Cl</a:t>
                      </a:r>
                      <a:r>
                        <a:rPr lang="en-IN" baseline="30000">
                          <a:effectLst/>
                        </a:rPr>
                        <a:t>-</a:t>
                      </a:r>
                      <a:endParaRPr lang="en-IN">
                        <a:effectLst/>
                      </a:endParaRPr>
                    </a:p>
                  </a:txBody>
                  <a:tcPr anchor="ctr"/>
                </a:tc>
                <a:tc>
                  <a:txBody>
                    <a:bodyPr/>
                    <a:lstStyle/>
                    <a:p>
                      <a:pPr algn="ctr"/>
                      <a:r>
                        <a:rPr lang="en-IN">
                          <a:effectLst/>
                        </a:rPr>
                        <a:t>13.01</a:t>
                      </a:r>
                    </a:p>
                  </a:txBody>
                  <a:tcPr anchor="ctr"/>
                </a:tc>
                <a:tc>
                  <a:txBody>
                    <a:bodyPr/>
                    <a:lstStyle/>
                    <a:p>
                      <a:pPr algn="ctr"/>
                      <a:r>
                        <a:rPr lang="en-IN">
                          <a:effectLst/>
                        </a:rPr>
                        <a:t>3.62</a:t>
                      </a:r>
                    </a:p>
                  </a:txBody>
                  <a:tcPr anchor="ctr"/>
                </a:tc>
                <a:tc>
                  <a:txBody>
                    <a:bodyPr/>
                    <a:lstStyle/>
                    <a:p>
                      <a:pPr algn="ctr"/>
                      <a:r>
                        <a:rPr lang="en-IN">
                          <a:effectLst/>
                        </a:rPr>
                        <a:t>8.31</a:t>
                      </a:r>
                    </a:p>
                  </a:txBody>
                  <a:tcPr anchor="ctr"/>
                </a:tc>
                <a:tc>
                  <a:txBody>
                    <a:bodyPr/>
                    <a:lstStyle/>
                    <a:p>
                      <a:pPr algn="ctr"/>
                      <a:r>
                        <a:rPr lang="en-IN">
                          <a:effectLst/>
                        </a:rPr>
                        <a:t>4.70</a:t>
                      </a:r>
                    </a:p>
                  </a:txBody>
                  <a:tcPr anchor="ctr"/>
                </a:tc>
                <a:extLst>
                  <a:ext uri="{0D108BD9-81ED-4DB2-BD59-A6C34878D82A}">
                    <a16:rowId xmlns:a16="http://schemas.microsoft.com/office/drawing/2014/main" val="3525498045"/>
                  </a:ext>
                </a:extLst>
              </a:tr>
              <a:tr h="441358">
                <a:tc>
                  <a:txBody>
                    <a:bodyPr/>
                    <a:lstStyle/>
                    <a:p>
                      <a:pPr algn="ctr"/>
                      <a:r>
                        <a:rPr lang="en-IN">
                          <a:effectLst/>
                        </a:rPr>
                        <a:t>Br</a:t>
                      </a:r>
                      <a:r>
                        <a:rPr lang="en-IN" baseline="30000">
                          <a:effectLst/>
                        </a:rPr>
                        <a:t>-</a:t>
                      </a:r>
                      <a:endParaRPr lang="en-IN">
                        <a:effectLst/>
                      </a:endParaRPr>
                    </a:p>
                  </a:txBody>
                  <a:tcPr anchor="ctr"/>
                </a:tc>
                <a:tc>
                  <a:txBody>
                    <a:bodyPr/>
                    <a:lstStyle/>
                    <a:p>
                      <a:pPr algn="ctr"/>
                      <a:r>
                        <a:rPr lang="en-IN">
                          <a:effectLst/>
                        </a:rPr>
                        <a:t>11.84</a:t>
                      </a:r>
                    </a:p>
                  </a:txBody>
                  <a:tcPr anchor="ctr"/>
                </a:tc>
                <a:tc>
                  <a:txBody>
                    <a:bodyPr/>
                    <a:lstStyle/>
                    <a:p>
                      <a:pPr algn="ctr"/>
                      <a:r>
                        <a:rPr lang="en-IN">
                          <a:effectLst/>
                        </a:rPr>
                        <a:t>3.36</a:t>
                      </a:r>
                    </a:p>
                  </a:txBody>
                  <a:tcPr anchor="ctr"/>
                </a:tc>
                <a:tc>
                  <a:txBody>
                    <a:bodyPr/>
                    <a:lstStyle/>
                    <a:p>
                      <a:pPr algn="ctr"/>
                      <a:r>
                        <a:rPr lang="en-IN">
                          <a:effectLst/>
                        </a:rPr>
                        <a:t>7.60</a:t>
                      </a:r>
                    </a:p>
                  </a:txBody>
                  <a:tcPr anchor="ctr"/>
                </a:tc>
                <a:tc>
                  <a:txBody>
                    <a:bodyPr/>
                    <a:lstStyle/>
                    <a:p>
                      <a:pPr algn="ctr"/>
                      <a:r>
                        <a:rPr lang="en-IN">
                          <a:effectLst/>
                        </a:rPr>
                        <a:t>4.24</a:t>
                      </a:r>
                    </a:p>
                  </a:txBody>
                  <a:tcPr anchor="ctr"/>
                </a:tc>
                <a:extLst>
                  <a:ext uri="{0D108BD9-81ED-4DB2-BD59-A6C34878D82A}">
                    <a16:rowId xmlns:a16="http://schemas.microsoft.com/office/drawing/2014/main" val="3244945838"/>
                  </a:ext>
                </a:extLst>
              </a:tr>
              <a:tr h="441358">
                <a:tc>
                  <a:txBody>
                    <a:bodyPr/>
                    <a:lstStyle/>
                    <a:p>
                      <a:pPr algn="ctr"/>
                      <a:r>
                        <a:rPr lang="en-IN">
                          <a:effectLst/>
                        </a:rPr>
                        <a:t>I</a:t>
                      </a:r>
                      <a:r>
                        <a:rPr lang="en-IN" baseline="30000">
                          <a:effectLst/>
                        </a:rPr>
                        <a:t>-</a:t>
                      </a:r>
                      <a:endParaRPr lang="en-IN">
                        <a:effectLst/>
                      </a:endParaRPr>
                    </a:p>
                  </a:txBody>
                  <a:tcPr anchor="ctr"/>
                </a:tc>
                <a:tc>
                  <a:txBody>
                    <a:bodyPr/>
                    <a:lstStyle/>
                    <a:p>
                      <a:pPr algn="ctr"/>
                      <a:r>
                        <a:rPr lang="en-IN">
                          <a:effectLst/>
                        </a:rPr>
                        <a:t>10.45</a:t>
                      </a:r>
                    </a:p>
                  </a:txBody>
                  <a:tcPr anchor="ctr"/>
                </a:tc>
                <a:tc>
                  <a:txBody>
                    <a:bodyPr/>
                    <a:lstStyle/>
                    <a:p>
                      <a:pPr algn="ctr"/>
                      <a:r>
                        <a:rPr lang="en-IN">
                          <a:effectLst/>
                        </a:rPr>
                        <a:t>3.06</a:t>
                      </a:r>
                    </a:p>
                  </a:txBody>
                  <a:tcPr anchor="ctr"/>
                </a:tc>
                <a:tc>
                  <a:txBody>
                    <a:bodyPr/>
                    <a:lstStyle/>
                    <a:p>
                      <a:pPr algn="ctr"/>
                      <a:r>
                        <a:rPr lang="en-IN">
                          <a:effectLst/>
                        </a:rPr>
                        <a:t>6.76</a:t>
                      </a:r>
                    </a:p>
                  </a:txBody>
                  <a:tcPr anchor="ctr"/>
                </a:tc>
                <a:tc>
                  <a:txBody>
                    <a:bodyPr/>
                    <a:lstStyle/>
                    <a:p>
                      <a:pPr algn="ctr"/>
                      <a:r>
                        <a:rPr lang="en-IN" dirty="0">
                          <a:effectLst/>
                        </a:rPr>
                        <a:t>3.70</a:t>
                      </a:r>
                    </a:p>
                  </a:txBody>
                  <a:tcPr anchor="ctr"/>
                </a:tc>
                <a:extLst>
                  <a:ext uri="{0D108BD9-81ED-4DB2-BD59-A6C34878D82A}">
                    <a16:rowId xmlns:a16="http://schemas.microsoft.com/office/drawing/2014/main" val="3132372275"/>
                  </a:ext>
                </a:extLst>
              </a:tr>
              <a:tr h="441358">
                <a:tc>
                  <a:txBody>
                    <a:bodyPr/>
                    <a:lstStyle/>
                    <a:p>
                      <a:pPr algn="ctr"/>
                      <a:r>
                        <a:rPr lang="en-IN" i="1" dirty="0"/>
                        <a:t>Group 15 hydrides</a:t>
                      </a:r>
                      <a:endParaRPr lang="en-IN" dirty="0">
                        <a:effectLst/>
                      </a:endParaRPr>
                    </a:p>
                  </a:txBody>
                  <a:tcPr anchor="ctr"/>
                </a:tc>
                <a:tc>
                  <a:txBody>
                    <a:bodyPr/>
                    <a:lstStyle/>
                    <a:p>
                      <a:pPr algn="ctr"/>
                      <a:endParaRPr lang="en-IN" dirty="0">
                        <a:effectLst/>
                      </a:endParaRPr>
                    </a:p>
                  </a:txBody>
                  <a:tcPr anchor="ctr"/>
                </a:tc>
                <a:tc>
                  <a:txBody>
                    <a:bodyPr/>
                    <a:lstStyle/>
                    <a:p>
                      <a:pPr algn="ctr"/>
                      <a:endParaRPr lang="en-IN">
                        <a:effectLst/>
                      </a:endParaRPr>
                    </a:p>
                  </a:txBody>
                  <a:tcPr anchor="ctr"/>
                </a:tc>
                <a:tc>
                  <a:txBody>
                    <a:bodyPr/>
                    <a:lstStyle/>
                    <a:p>
                      <a:pPr algn="ctr"/>
                      <a:endParaRPr lang="en-IN">
                        <a:effectLst/>
                      </a:endParaRPr>
                    </a:p>
                  </a:txBody>
                  <a:tcPr anchor="ctr"/>
                </a:tc>
                <a:tc>
                  <a:txBody>
                    <a:bodyPr/>
                    <a:lstStyle/>
                    <a:p>
                      <a:pPr algn="ctr"/>
                      <a:endParaRPr lang="en-IN" dirty="0">
                        <a:effectLst/>
                      </a:endParaRPr>
                    </a:p>
                  </a:txBody>
                  <a:tcPr anchor="ctr"/>
                </a:tc>
                <a:extLst>
                  <a:ext uri="{0D108BD9-81ED-4DB2-BD59-A6C34878D82A}">
                    <a16:rowId xmlns:a16="http://schemas.microsoft.com/office/drawing/2014/main" val="666802272"/>
                  </a:ext>
                </a:extLst>
              </a:tr>
              <a:tr h="441358">
                <a:tc>
                  <a:txBody>
                    <a:bodyPr/>
                    <a:lstStyle/>
                    <a:p>
                      <a:pPr algn="ctr"/>
                      <a:r>
                        <a:rPr lang="en-IN" dirty="0">
                          <a:effectLst/>
                        </a:rPr>
                        <a:t>NH</a:t>
                      </a:r>
                      <a:r>
                        <a:rPr lang="en-IN" baseline="-25000" dirty="0">
                          <a:effectLst/>
                        </a:rPr>
                        <a:t>3</a:t>
                      </a:r>
                      <a:endParaRPr lang="en-IN" dirty="0">
                        <a:effectLst/>
                      </a:endParaRPr>
                    </a:p>
                  </a:txBody>
                  <a:tcPr anchor="ctr"/>
                </a:tc>
                <a:tc>
                  <a:txBody>
                    <a:bodyPr/>
                    <a:lstStyle/>
                    <a:p>
                      <a:pPr algn="ctr"/>
                      <a:r>
                        <a:rPr lang="en-IN">
                          <a:effectLst/>
                        </a:rPr>
                        <a:t>10.7</a:t>
                      </a:r>
                    </a:p>
                  </a:txBody>
                  <a:tcPr anchor="ctr"/>
                </a:tc>
                <a:tc>
                  <a:txBody>
                    <a:bodyPr/>
                    <a:lstStyle/>
                    <a:p>
                      <a:pPr algn="ctr"/>
                      <a:r>
                        <a:rPr lang="en-IN">
                          <a:effectLst/>
                        </a:rPr>
                        <a:t>-5.6</a:t>
                      </a:r>
                    </a:p>
                  </a:txBody>
                  <a:tcPr anchor="ctr"/>
                </a:tc>
                <a:tc>
                  <a:txBody>
                    <a:bodyPr/>
                    <a:lstStyle/>
                    <a:p>
                      <a:pPr algn="ctr"/>
                      <a:r>
                        <a:rPr lang="en-IN">
                          <a:effectLst/>
                        </a:rPr>
                        <a:t>2.6</a:t>
                      </a:r>
                    </a:p>
                  </a:txBody>
                  <a:tcPr anchor="ctr"/>
                </a:tc>
                <a:tc>
                  <a:txBody>
                    <a:bodyPr/>
                    <a:lstStyle/>
                    <a:p>
                      <a:pPr algn="ctr"/>
                      <a:r>
                        <a:rPr lang="en-IN">
                          <a:effectLst/>
                        </a:rPr>
                        <a:t>8.2</a:t>
                      </a:r>
                    </a:p>
                  </a:txBody>
                  <a:tcPr anchor="ctr"/>
                </a:tc>
                <a:extLst>
                  <a:ext uri="{0D108BD9-81ED-4DB2-BD59-A6C34878D82A}">
                    <a16:rowId xmlns:a16="http://schemas.microsoft.com/office/drawing/2014/main" val="410929063"/>
                  </a:ext>
                </a:extLst>
              </a:tr>
              <a:tr h="441358">
                <a:tc>
                  <a:txBody>
                    <a:bodyPr/>
                    <a:lstStyle/>
                    <a:p>
                      <a:pPr algn="ctr"/>
                      <a:r>
                        <a:rPr lang="en-IN">
                          <a:effectLst/>
                        </a:rPr>
                        <a:t>PH</a:t>
                      </a:r>
                      <a:r>
                        <a:rPr lang="en-IN" baseline="-25000">
                          <a:effectLst/>
                        </a:rPr>
                        <a:t>3</a:t>
                      </a:r>
                      <a:endParaRPr lang="en-IN">
                        <a:effectLst/>
                      </a:endParaRPr>
                    </a:p>
                  </a:txBody>
                  <a:tcPr anchor="ctr"/>
                </a:tc>
                <a:tc>
                  <a:txBody>
                    <a:bodyPr/>
                    <a:lstStyle/>
                    <a:p>
                      <a:pPr algn="ctr"/>
                      <a:r>
                        <a:rPr lang="en-IN">
                          <a:effectLst/>
                        </a:rPr>
                        <a:t>10.0</a:t>
                      </a:r>
                    </a:p>
                  </a:txBody>
                  <a:tcPr anchor="ctr"/>
                </a:tc>
                <a:tc>
                  <a:txBody>
                    <a:bodyPr/>
                    <a:lstStyle/>
                    <a:p>
                      <a:pPr algn="ctr"/>
                      <a:r>
                        <a:rPr lang="en-IN">
                          <a:effectLst/>
                        </a:rPr>
                        <a:t>-1.9</a:t>
                      </a:r>
                    </a:p>
                  </a:txBody>
                  <a:tcPr anchor="ctr"/>
                </a:tc>
                <a:tc>
                  <a:txBody>
                    <a:bodyPr/>
                    <a:lstStyle/>
                    <a:p>
                      <a:pPr algn="ctr"/>
                      <a:r>
                        <a:rPr lang="en-IN">
                          <a:effectLst/>
                        </a:rPr>
                        <a:t>4.1</a:t>
                      </a:r>
                    </a:p>
                  </a:txBody>
                  <a:tcPr anchor="ctr"/>
                </a:tc>
                <a:tc>
                  <a:txBody>
                    <a:bodyPr/>
                    <a:lstStyle/>
                    <a:p>
                      <a:pPr algn="ctr"/>
                      <a:r>
                        <a:rPr lang="en-IN" dirty="0">
                          <a:effectLst/>
                        </a:rPr>
                        <a:t>6.0</a:t>
                      </a:r>
                    </a:p>
                  </a:txBody>
                  <a:tcPr anchor="ctr"/>
                </a:tc>
                <a:extLst>
                  <a:ext uri="{0D108BD9-81ED-4DB2-BD59-A6C34878D82A}">
                    <a16:rowId xmlns:a16="http://schemas.microsoft.com/office/drawing/2014/main" val="126198972"/>
                  </a:ext>
                </a:extLst>
              </a:tr>
              <a:tr h="441358">
                <a:tc>
                  <a:txBody>
                    <a:bodyPr/>
                    <a:lstStyle/>
                    <a:p>
                      <a:pPr algn="ctr"/>
                      <a:r>
                        <a:rPr lang="en-IN" i="1" dirty="0"/>
                        <a:t>Group 16 hydrides</a:t>
                      </a:r>
                      <a:endParaRPr lang="en-IN" i="1" dirty="0">
                        <a:effectLst/>
                      </a:endParaRPr>
                    </a:p>
                  </a:txBody>
                  <a:tcPr anchor="ctr"/>
                </a:tc>
                <a:tc>
                  <a:txBody>
                    <a:bodyPr/>
                    <a:lstStyle/>
                    <a:p>
                      <a:pPr algn="ctr"/>
                      <a:endParaRPr lang="en-IN">
                        <a:effectLst/>
                      </a:endParaRPr>
                    </a:p>
                  </a:txBody>
                  <a:tcPr anchor="ctr"/>
                </a:tc>
                <a:tc>
                  <a:txBody>
                    <a:bodyPr/>
                    <a:lstStyle/>
                    <a:p>
                      <a:pPr algn="ctr"/>
                      <a:endParaRPr lang="en-IN" dirty="0">
                        <a:effectLst/>
                      </a:endParaRPr>
                    </a:p>
                  </a:txBody>
                  <a:tcPr anchor="ctr"/>
                </a:tc>
                <a:tc>
                  <a:txBody>
                    <a:bodyPr/>
                    <a:lstStyle/>
                    <a:p>
                      <a:pPr algn="ctr"/>
                      <a:endParaRPr lang="en-IN" dirty="0">
                        <a:effectLst/>
                      </a:endParaRPr>
                    </a:p>
                  </a:txBody>
                  <a:tcPr anchor="ctr"/>
                </a:tc>
                <a:tc>
                  <a:txBody>
                    <a:bodyPr/>
                    <a:lstStyle/>
                    <a:p>
                      <a:pPr algn="ctr"/>
                      <a:endParaRPr lang="en-IN">
                        <a:effectLst/>
                      </a:endParaRPr>
                    </a:p>
                  </a:txBody>
                  <a:tcPr anchor="ctr"/>
                </a:tc>
                <a:extLst>
                  <a:ext uri="{0D108BD9-81ED-4DB2-BD59-A6C34878D82A}">
                    <a16:rowId xmlns:a16="http://schemas.microsoft.com/office/drawing/2014/main" val="1807986872"/>
                  </a:ext>
                </a:extLst>
              </a:tr>
              <a:tr h="441358">
                <a:tc>
                  <a:txBody>
                    <a:bodyPr/>
                    <a:lstStyle/>
                    <a:p>
                      <a:pPr algn="ctr"/>
                      <a:r>
                        <a:rPr lang="en-IN" dirty="0">
                          <a:effectLst/>
                        </a:rPr>
                        <a:t>H</a:t>
                      </a:r>
                      <a:r>
                        <a:rPr lang="en-IN" baseline="-25000" dirty="0">
                          <a:effectLst/>
                        </a:rPr>
                        <a:t>2</a:t>
                      </a:r>
                      <a:r>
                        <a:rPr lang="en-IN" dirty="0">
                          <a:effectLst/>
                        </a:rPr>
                        <a:t>O</a:t>
                      </a:r>
                    </a:p>
                  </a:txBody>
                  <a:tcPr anchor="ctr"/>
                </a:tc>
                <a:tc>
                  <a:txBody>
                    <a:bodyPr/>
                    <a:lstStyle/>
                    <a:p>
                      <a:pPr algn="ctr"/>
                      <a:r>
                        <a:rPr lang="en-IN">
                          <a:effectLst/>
                        </a:rPr>
                        <a:t>12.6</a:t>
                      </a:r>
                    </a:p>
                  </a:txBody>
                  <a:tcPr anchor="ctr"/>
                </a:tc>
                <a:tc>
                  <a:txBody>
                    <a:bodyPr/>
                    <a:lstStyle/>
                    <a:p>
                      <a:pPr algn="ctr"/>
                      <a:r>
                        <a:rPr lang="en-IN">
                          <a:effectLst/>
                        </a:rPr>
                        <a:t>-6.4</a:t>
                      </a:r>
                    </a:p>
                  </a:txBody>
                  <a:tcPr anchor="ctr"/>
                </a:tc>
                <a:tc>
                  <a:txBody>
                    <a:bodyPr/>
                    <a:lstStyle/>
                    <a:p>
                      <a:pPr algn="ctr"/>
                      <a:r>
                        <a:rPr lang="en-IN">
                          <a:effectLst/>
                        </a:rPr>
                        <a:t>3.1</a:t>
                      </a:r>
                    </a:p>
                  </a:txBody>
                  <a:tcPr anchor="ctr"/>
                </a:tc>
                <a:tc>
                  <a:txBody>
                    <a:bodyPr/>
                    <a:lstStyle/>
                    <a:p>
                      <a:pPr algn="ctr"/>
                      <a:r>
                        <a:rPr lang="en-IN">
                          <a:effectLst/>
                        </a:rPr>
                        <a:t>9.5</a:t>
                      </a:r>
                    </a:p>
                  </a:txBody>
                  <a:tcPr anchor="ctr"/>
                </a:tc>
                <a:extLst>
                  <a:ext uri="{0D108BD9-81ED-4DB2-BD59-A6C34878D82A}">
                    <a16:rowId xmlns:a16="http://schemas.microsoft.com/office/drawing/2014/main" val="2893033342"/>
                  </a:ext>
                </a:extLst>
              </a:tr>
              <a:tr h="441358">
                <a:tc>
                  <a:txBody>
                    <a:bodyPr/>
                    <a:lstStyle/>
                    <a:p>
                      <a:pPr algn="ctr"/>
                      <a:r>
                        <a:rPr lang="en-IN">
                          <a:effectLst/>
                        </a:rPr>
                        <a:t>H</a:t>
                      </a:r>
                      <a:r>
                        <a:rPr lang="en-IN" baseline="-25000">
                          <a:effectLst/>
                        </a:rPr>
                        <a:t>2</a:t>
                      </a:r>
                      <a:r>
                        <a:rPr lang="en-IN">
                          <a:effectLst/>
                        </a:rPr>
                        <a:t>S</a:t>
                      </a:r>
                    </a:p>
                  </a:txBody>
                  <a:tcPr anchor="ctr"/>
                </a:tc>
                <a:tc>
                  <a:txBody>
                    <a:bodyPr/>
                    <a:lstStyle/>
                    <a:p>
                      <a:pPr algn="ctr"/>
                      <a:r>
                        <a:rPr lang="en-IN">
                          <a:effectLst/>
                        </a:rPr>
                        <a:t>10.5</a:t>
                      </a:r>
                    </a:p>
                  </a:txBody>
                  <a:tcPr anchor="ctr"/>
                </a:tc>
                <a:tc>
                  <a:txBody>
                    <a:bodyPr/>
                    <a:lstStyle/>
                    <a:p>
                      <a:pPr algn="ctr"/>
                      <a:r>
                        <a:rPr lang="en-IN">
                          <a:effectLst/>
                        </a:rPr>
                        <a:t>-2.1</a:t>
                      </a:r>
                    </a:p>
                  </a:txBody>
                  <a:tcPr anchor="ctr"/>
                </a:tc>
                <a:tc>
                  <a:txBody>
                    <a:bodyPr/>
                    <a:lstStyle/>
                    <a:p>
                      <a:pPr algn="ctr"/>
                      <a:r>
                        <a:rPr lang="en-IN">
                          <a:effectLst/>
                        </a:rPr>
                        <a:t>4.2</a:t>
                      </a:r>
                    </a:p>
                  </a:txBody>
                  <a:tcPr anchor="ctr"/>
                </a:tc>
                <a:tc>
                  <a:txBody>
                    <a:bodyPr/>
                    <a:lstStyle/>
                    <a:p>
                      <a:pPr algn="ctr"/>
                      <a:r>
                        <a:rPr lang="en-IN" dirty="0">
                          <a:effectLst/>
                        </a:rPr>
                        <a:t>6.2</a:t>
                      </a:r>
                    </a:p>
                  </a:txBody>
                  <a:tcPr anchor="ctr"/>
                </a:tc>
                <a:extLst>
                  <a:ext uri="{0D108BD9-81ED-4DB2-BD59-A6C34878D82A}">
                    <a16:rowId xmlns:a16="http://schemas.microsoft.com/office/drawing/2014/main" val="968663469"/>
                  </a:ext>
                </a:extLst>
              </a:tr>
            </a:tbl>
          </a:graphicData>
        </a:graphic>
      </p:graphicFrame>
    </p:spTree>
    <p:extLst>
      <p:ext uri="{BB962C8B-B14F-4D97-AF65-F5344CB8AC3E}">
        <p14:creationId xmlns:p14="http://schemas.microsoft.com/office/powerpoint/2010/main" val="456607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85146E-9E08-ABFA-ACB6-90D4FA67DD0A}"/>
              </a:ext>
            </a:extLst>
          </p:cNvPr>
          <p:cNvSpPr txBox="1"/>
          <p:nvPr/>
        </p:nvSpPr>
        <p:spPr>
          <a:xfrm>
            <a:off x="0" y="0"/>
            <a:ext cx="12192000" cy="3877985"/>
          </a:xfrm>
          <a:prstGeom prst="rect">
            <a:avLst/>
          </a:prstGeom>
          <a:noFill/>
        </p:spPr>
        <p:txBody>
          <a:bodyPr wrap="square">
            <a:spAutoFit/>
          </a:bodyPr>
          <a:lstStyle/>
          <a:p>
            <a:pPr marL="342900" indent="-342900">
              <a:spcAft>
                <a:spcPts val="1200"/>
              </a:spcAft>
              <a:buFont typeface="Wingdings" panose="05000000000000000000" pitchFamily="2" charset="2"/>
              <a:buChar char="Ø"/>
            </a:pPr>
            <a:r>
              <a:rPr lang="en-US" sz="2400" dirty="0">
                <a:effectLst/>
              </a:rPr>
              <a:t>In general, </a:t>
            </a:r>
            <a:r>
              <a:rPr lang="en-US" sz="2400" b="1" i="1" dirty="0">
                <a:effectLst/>
              </a:rPr>
              <a:t>a hard acid </a:t>
            </a:r>
            <a:r>
              <a:rPr lang="en-US" sz="2400" dirty="0">
                <a:effectLst/>
              </a:rPr>
              <a:t>has a small ionic radius, high positive charge, no electron pairs in its valence shell, </a:t>
            </a:r>
            <a:r>
              <a:rPr lang="en-US" sz="2400" b="1" i="1" dirty="0">
                <a:effectLst/>
              </a:rPr>
              <a:t>low EA</a:t>
            </a:r>
            <a:r>
              <a:rPr lang="en-US" sz="2400" dirty="0">
                <a:effectLst/>
              </a:rPr>
              <a:t>, is strongly solvated, and/or has </a:t>
            </a:r>
            <a:r>
              <a:rPr lang="en-US" sz="2400" b="1" i="1" dirty="0">
                <a:effectLst/>
              </a:rPr>
              <a:t>a high-energy LUMO</a:t>
            </a:r>
            <a:r>
              <a:rPr lang="en-US" sz="2400" dirty="0">
                <a:effectLst/>
              </a:rPr>
              <a:t>. </a:t>
            </a:r>
          </a:p>
          <a:p>
            <a:pPr marL="342900" indent="-342900">
              <a:spcAft>
                <a:spcPts val="1200"/>
              </a:spcAft>
              <a:buFont typeface="Wingdings" panose="05000000000000000000" pitchFamily="2" charset="2"/>
              <a:buChar char="Ø"/>
            </a:pPr>
            <a:r>
              <a:rPr lang="en-US" sz="2400" b="1" i="1" dirty="0">
                <a:solidFill>
                  <a:srgbClr val="0070C0"/>
                </a:solidFill>
              </a:rPr>
              <a:t>Soft acids</a:t>
            </a:r>
            <a:r>
              <a:rPr lang="en-US" sz="2400" dirty="0"/>
              <a:t>, on the other hand, have large radii, have low or partial positive charge, have electron pairs in their valence shells, are easy to polarize and oxidize, and have </a:t>
            </a:r>
            <a:r>
              <a:rPr lang="en-US" sz="2400" b="1" i="1" dirty="0"/>
              <a:t>low-energy LUMOs </a:t>
            </a:r>
            <a:r>
              <a:rPr lang="en-US" sz="2400" i="1" dirty="0"/>
              <a:t>with large magnitude coefficients</a:t>
            </a:r>
            <a:r>
              <a:rPr lang="en-US" sz="2400" dirty="0"/>
              <a:t>. </a:t>
            </a:r>
          </a:p>
          <a:p>
            <a:pPr marL="342900" indent="-342900">
              <a:spcAft>
                <a:spcPts val="1200"/>
              </a:spcAft>
              <a:buFont typeface="Wingdings" panose="05000000000000000000" pitchFamily="2" charset="2"/>
              <a:buChar char="Ø"/>
            </a:pPr>
            <a:r>
              <a:rPr lang="en-US" sz="2400" b="1" i="1" dirty="0">
                <a:effectLst/>
              </a:rPr>
              <a:t>Hard bases </a:t>
            </a:r>
            <a:r>
              <a:rPr lang="en-US" sz="2400" dirty="0">
                <a:effectLst/>
              </a:rPr>
              <a:t>have small radii, are hard to oxidize, are weakly polarizable, have </a:t>
            </a:r>
            <a:r>
              <a:rPr lang="en-US" sz="2400" b="1" i="1" dirty="0">
                <a:effectLst/>
              </a:rPr>
              <a:t>very electronegative centers</a:t>
            </a:r>
            <a:r>
              <a:rPr lang="en-US" sz="2400" dirty="0">
                <a:effectLst/>
              </a:rPr>
              <a:t>, are strongly solvated, and/or have </a:t>
            </a:r>
            <a:r>
              <a:rPr lang="en-US" sz="2400" b="1" i="1" dirty="0">
                <a:effectLst/>
              </a:rPr>
              <a:t>high-energy HOMOs</a:t>
            </a:r>
            <a:r>
              <a:rPr lang="en-US" sz="2400" dirty="0">
                <a:effectLst/>
              </a:rPr>
              <a:t>. </a:t>
            </a:r>
          </a:p>
          <a:p>
            <a:pPr marL="342900" indent="-342900">
              <a:spcAft>
                <a:spcPts val="1200"/>
              </a:spcAft>
              <a:buFont typeface="Wingdings" panose="05000000000000000000" pitchFamily="2" charset="2"/>
              <a:buChar char="Ø"/>
            </a:pPr>
            <a:r>
              <a:rPr lang="en-US" sz="2400" b="1" i="1" dirty="0">
                <a:solidFill>
                  <a:srgbClr val="0070C0"/>
                </a:solidFill>
                <a:effectLst/>
              </a:rPr>
              <a:t>Soft bases </a:t>
            </a:r>
            <a:r>
              <a:rPr lang="en-US" sz="2400" dirty="0">
                <a:effectLst/>
              </a:rPr>
              <a:t>tend to have large radii, have intermediate values for the electronegativity, are easily polarized and oxidized, and have </a:t>
            </a:r>
            <a:r>
              <a:rPr lang="en-US" sz="2400" b="1" i="1" dirty="0">
                <a:effectLst/>
              </a:rPr>
              <a:t>low-energy HOMOs </a:t>
            </a:r>
            <a:r>
              <a:rPr lang="en-US" sz="2400" dirty="0">
                <a:effectLst/>
              </a:rPr>
              <a:t>with large magnitude coefficients.</a:t>
            </a:r>
          </a:p>
        </p:txBody>
      </p:sp>
    </p:spTree>
    <p:extLst>
      <p:ext uri="{BB962C8B-B14F-4D97-AF65-F5344CB8AC3E}">
        <p14:creationId xmlns:p14="http://schemas.microsoft.com/office/powerpoint/2010/main" val="1533113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9509F-9F10-5FA8-329F-86C163563CF3}"/>
              </a:ext>
            </a:extLst>
          </p:cNvPr>
          <p:cNvSpPr txBox="1"/>
          <p:nvPr/>
        </p:nvSpPr>
        <p:spPr>
          <a:xfrm>
            <a:off x="0" y="0"/>
            <a:ext cx="12192000" cy="5078313"/>
          </a:xfrm>
          <a:prstGeom prst="rect">
            <a:avLst/>
          </a:prstGeom>
          <a:noFill/>
        </p:spPr>
        <p:txBody>
          <a:bodyPr wrap="square">
            <a:spAutoFit/>
          </a:bodyPr>
          <a:lstStyle/>
          <a:p>
            <a:pPr marL="342900" indent="-342900">
              <a:spcAft>
                <a:spcPts val="1200"/>
              </a:spcAft>
              <a:buFont typeface="Wingdings" panose="05000000000000000000" pitchFamily="2" charset="2"/>
              <a:buChar char="q"/>
            </a:pPr>
            <a:r>
              <a:rPr lang="en-US" sz="2400" b="1" dirty="0">
                <a:solidFill>
                  <a:srgbClr val="FF0000"/>
                </a:solidFill>
                <a:effectLst/>
              </a:rPr>
              <a:t>Theoretical Interpretation of the Hard Soft Acid-Base Principle</a:t>
            </a:r>
          </a:p>
          <a:p>
            <a:pPr marL="342900" indent="-342900">
              <a:spcAft>
                <a:spcPts val="1200"/>
              </a:spcAft>
              <a:buFont typeface="Wingdings" panose="05000000000000000000" pitchFamily="2" charset="2"/>
              <a:buChar char="Ø"/>
            </a:pPr>
            <a:r>
              <a:rPr lang="en-US" sz="2400" dirty="0">
                <a:effectLst/>
              </a:rPr>
              <a:t>The Theoretical Interpretation of the Hard Soft Acid-Base Principle is that </a:t>
            </a:r>
            <a:r>
              <a:rPr lang="en-US" sz="2400" b="1" i="1" dirty="0">
                <a:solidFill>
                  <a:srgbClr val="C00000"/>
                </a:solidFill>
                <a:effectLst/>
              </a:rPr>
              <a:t>hard-hard preferences </a:t>
            </a:r>
            <a:r>
              <a:rPr lang="en-US" sz="2400" i="1" dirty="0">
                <a:solidFill>
                  <a:srgbClr val="C00000"/>
                </a:solidFill>
                <a:effectLst/>
              </a:rPr>
              <a:t>reflect superior </a:t>
            </a:r>
            <a:r>
              <a:rPr lang="en-US" sz="2400" b="1" i="1" dirty="0">
                <a:solidFill>
                  <a:srgbClr val="C00000"/>
                </a:solidFill>
                <a:effectLst/>
              </a:rPr>
              <a:t>electrostatic stabilization </a:t>
            </a:r>
            <a:r>
              <a:rPr lang="en-US" sz="2400" dirty="0">
                <a:effectLst/>
              </a:rPr>
              <a:t>while </a:t>
            </a:r>
            <a:r>
              <a:rPr lang="en-US" sz="2400" b="1" i="1" dirty="0">
                <a:solidFill>
                  <a:srgbClr val="0070C0"/>
                </a:solidFill>
                <a:effectLst/>
              </a:rPr>
              <a:t>soft-soft preferences reflect superior covalent stabilization</a:t>
            </a:r>
            <a:r>
              <a:rPr lang="en-US" sz="2400" dirty="0">
                <a:effectLst/>
              </a:rPr>
              <a:t>. </a:t>
            </a:r>
          </a:p>
          <a:p>
            <a:pPr marL="342900" indent="-342900">
              <a:spcAft>
                <a:spcPts val="1200"/>
              </a:spcAft>
              <a:buFont typeface="Wingdings" panose="05000000000000000000" pitchFamily="2" charset="2"/>
              <a:buChar char="Ø"/>
            </a:pPr>
            <a:r>
              <a:rPr lang="en-US" sz="2400" dirty="0">
                <a:effectLst/>
              </a:rPr>
              <a:t>The hard-hard and soft-soft preferences in Lewis acid-base interactions reflect that</a:t>
            </a:r>
          </a:p>
          <a:p>
            <a:pPr marL="342900" indent="-342900">
              <a:spcAft>
                <a:spcPts val="1200"/>
              </a:spcAft>
              <a:buFont typeface="Wingdings" panose="05000000000000000000" pitchFamily="2" charset="2"/>
              <a:buChar char="§"/>
            </a:pPr>
            <a:r>
              <a:rPr lang="en-US" sz="2400" dirty="0">
                <a:effectLst/>
              </a:rPr>
              <a:t>The lone pair of a hard base is strongly stabilized electrostatically by a hard acid</a:t>
            </a:r>
          </a:p>
          <a:p>
            <a:pPr marL="342900" indent="-342900">
              <a:spcAft>
                <a:spcPts val="1200"/>
              </a:spcAft>
              <a:buFont typeface="Wingdings" panose="05000000000000000000" pitchFamily="2" charset="2"/>
              <a:buChar char="§"/>
            </a:pPr>
            <a:r>
              <a:rPr lang="en-US" sz="2400" dirty="0">
                <a:effectLst/>
              </a:rPr>
              <a:t>The lone pair of a soft base is strongly stabilized by forming a covalent bond with a soft acid</a:t>
            </a:r>
          </a:p>
          <a:p>
            <a:pPr marL="342900" indent="-342900">
              <a:spcAft>
                <a:spcPts val="1200"/>
              </a:spcAft>
              <a:buFont typeface="Wingdings" panose="05000000000000000000" pitchFamily="2" charset="2"/>
              <a:buChar char="§"/>
            </a:pPr>
            <a:r>
              <a:rPr lang="en-US" sz="2400" dirty="0">
                <a:effectLst/>
              </a:rPr>
              <a:t>The lone pair of a hard or soft base is comparatively weakly stabilized by an acid opposite to it in hardness or softness since the overall electrostatic and covalent stabilization of the adduct is comparatively weak.</a:t>
            </a:r>
          </a:p>
          <a:p>
            <a:pPr marL="342900" indent="-342900">
              <a:buFont typeface="Wingdings" panose="05000000000000000000" pitchFamily="2" charset="2"/>
              <a:buChar char="Ø"/>
            </a:pPr>
            <a:endParaRPr lang="en-US" sz="2400" dirty="0">
              <a:effectLst/>
            </a:endParaRPr>
          </a:p>
        </p:txBody>
      </p:sp>
    </p:spTree>
    <p:extLst>
      <p:ext uri="{BB962C8B-B14F-4D97-AF65-F5344CB8AC3E}">
        <p14:creationId xmlns:p14="http://schemas.microsoft.com/office/powerpoint/2010/main" val="1881982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17FA9-69F9-3ECE-DE0F-3879D5F136CE}"/>
              </a:ext>
            </a:extLst>
          </p:cNvPr>
          <p:cNvSpPr txBox="1"/>
          <p:nvPr/>
        </p:nvSpPr>
        <p:spPr>
          <a:xfrm>
            <a:off x="0" y="0"/>
            <a:ext cx="12192000" cy="1723549"/>
          </a:xfrm>
          <a:prstGeom prst="rect">
            <a:avLst/>
          </a:prstGeom>
          <a:noFill/>
        </p:spPr>
        <p:txBody>
          <a:bodyPr wrap="square">
            <a:spAutoFit/>
          </a:bodyPr>
          <a:lstStyle/>
          <a:p>
            <a:pPr marL="342900" indent="-342900">
              <a:spcAft>
                <a:spcPts val="1200"/>
              </a:spcAft>
              <a:buFont typeface="Wingdings" panose="05000000000000000000" pitchFamily="2" charset="2"/>
              <a:buChar char="Ø"/>
            </a:pPr>
            <a:r>
              <a:rPr lang="en-US" sz="2400" dirty="0"/>
              <a:t>Both </a:t>
            </a:r>
            <a:r>
              <a:rPr lang="en-US" sz="2400" b="1" i="1" dirty="0">
                <a:solidFill>
                  <a:srgbClr val="C00000"/>
                </a:solidFill>
              </a:rPr>
              <a:t>hard acids and bases </a:t>
            </a:r>
            <a:r>
              <a:rPr lang="en-US" sz="2400" b="1" i="1" dirty="0"/>
              <a:t>will have comparatively</a:t>
            </a:r>
            <a:r>
              <a:rPr lang="en-US" sz="2400" b="1" i="1" dirty="0">
                <a:solidFill>
                  <a:srgbClr val="C00000"/>
                </a:solidFill>
              </a:rPr>
              <a:t> low energy HOMO </a:t>
            </a:r>
            <a:r>
              <a:rPr lang="en-US" sz="2400" b="1" i="1" dirty="0"/>
              <a:t>levels and</a:t>
            </a:r>
            <a:r>
              <a:rPr lang="en-US" sz="2400" b="1" i="1" dirty="0">
                <a:solidFill>
                  <a:srgbClr val="C00000"/>
                </a:solidFill>
              </a:rPr>
              <a:t> high energy LUMO </a:t>
            </a:r>
            <a:r>
              <a:rPr lang="en-US" sz="2400" b="1" i="1" dirty="0"/>
              <a:t>levels</a:t>
            </a:r>
            <a:r>
              <a:rPr lang="en-US" sz="2400" dirty="0"/>
              <a:t>, with a correspondingly </a:t>
            </a:r>
            <a:r>
              <a:rPr lang="en-US" sz="2400" dirty="0">
                <a:solidFill>
                  <a:srgbClr val="C00000"/>
                </a:solidFill>
              </a:rPr>
              <a:t>high HOMO-LUMO gap (</a:t>
            </a:r>
            <a:r>
              <a:rPr lang="en-US" sz="2400" i="1" dirty="0" err="1">
                <a:solidFill>
                  <a:srgbClr val="C00000"/>
                </a:solidFill>
              </a:rPr>
              <a:t>E</a:t>
            </a:r>
            <a:r>
              <a:rPr lang="en-US" sz="2400" baseline="-25000" dirty="0" err="1">
                <a:solidFill>
                  <a:srgbClr val="C00000"/>
                </a:solidFill>
              </a:rPr>
              <a:t>g</a:t>
            </a:r>
            <a:r>
              <a:rPr lang="en-US" sz="2400" dirty="0">
                <a:solidFill>
                  <a:srgbClr val="C00000"/>
                </a:solidFill>
              </a:rPr>
              <a:t>)</a:t>
            </a:r>
            <a:r>
              <a:rPr lang="en-US" sz="2400" dirty="0"/>
              <a:t>. </a:t>
            </a:r>
          </a:p>
          <a:p>
            <a:pPr marL="342900" indent="-342900">
              <a:spcAft>
                <a:spcPts val="1200"/>
              </a:spcAft>
              <a:buFont typeface="Wingdings" panose="05000000000000000000" pitchFamily="2" charset="2"/>
              <a:buChar char="Ø"/>
            </a:pPr>
            <a:r>
              <a:rPr lang="en-US" sz="2400" dirty="0"/>
              <a:t>In contrast, </a:t>
            </a:r>
            <a:r>
              <a:rPr lang="en-US" sz="2400" b="1" i="1" dirty="0">
                <a:solidFill>
                  <a:srgbClr val="0070C0"/>
                </a:solidFill>
              </a:rPr>
              <a:t>soft acids and bases </a:t>
            </a:r>
            <a:r>
              <a:rPr lang="en-US" sz="2400" dirty="0"/>
              <a:t>will have comparatively </a:t>
            </a:r>
            <a:r>
              <a:rPr lang="en-US" sz="2400" b="1" i="1" dirty="0">
                <a:solidFill>
                  <a:srgbClr val="0070C0"/>
                </a:solidFill>
              </a:rPr>
              <a:t>high-energy HOMO </a:t>
            </a:r>
            <a:r>
              <a:rPr lang="en-US" sz="2400" dirty="0"/>
              <a:t>levels and </a:t>
            </a:r>
            <a:r>
              <a:rPr lang="en-US" sz="2400" b="1" i="1" dirty="0">
                <a:solidFill>
                  <a:srgbClr val="0070C0"/>
                </a:solidFill>
              </a:rPr>
              <a:t>low-energy LUMO </a:t>
            </a:r>
            <a:r>
              <a:rPr lang="en-US" sz="2400" dirty="0"/>
              <a:t>levels, giving a comparatively </a:t>
            </a:r>
            <a:r>
              <a:rPr lang="en-US" sz="2400" b="1" i="1" dirty="0">
                <a:solidFill>
                  <a:srgbClr val="0070C0"/>
                </a:solidFill>
              </a:rPr>
              <a:t>smaller HOMO-LUMO gap (</a:t>
            </a:r>
            <a:r>
              <a:rPr lang="en-US" sz="2400" b="1" i="1" dirty="0" err="1">
                <a:solidFill>
                  <a:srgbClr val="0070C0"/>
                </a:solidFill>
              </a:rPr>
              <a:t>E</a:t>
            </a:r>
            <a:r>
              <a:rPr lang="en-US" sz="2400" b="1" baseline="-25000" dirty="0" err="1">
                <a:solidFill>
                  <a:srgbClr val="0070C0"/>
                </a:solidFill>
              </a:rPr>
              <a:t>g</a:t>
            </a:r>
            <a:r>
              <a:rPr lang="en-US" sz="2400" b="1" i="1" dirty="0">
                <a:solidFill>
                  <a:srgbClr val="0070C0"/>
                </a:solidFill>
              </a:rPr>
              <a:t>)</a:t>
            </a:r>
            <a:r>
              <a:rPr lang="en-US" sz="2400" dirty="0"/>
              <a:t>.</a:t>
            </a:r>
            <a:endParaRPr lang="en-IN" sz="2400" dirty="0"/>
          </a:p>
        </p:txBody>
      </p:sp>
      <p:grpSp>
        <p:nvGrpSpPr>
          <p:cNvPr id="17" name="Group 16">
            <a:extLst>
              <a:ext uri="{FF2B5EF4-FFF2-40B4-BE49-F238E27FC236}">
                <a16:creationId xmlns:a16="http://schemas.microsoft.com/office/drawing/2014/main" id="{68DFAFA0-4F24-1044-63AC-6D37D618ECF6}"/>
              </a:ext>
            </a:extLst>
          </p:cNvPr>
          <p:cNvGrpSpPr/>
          <p:nvPr/>
        </p:nvGrpSpPr>
        <p:grpSpPr>
          <a:xfrm>
            <a:off x="4482993" y="1999129"/>
            <a:ext cx="7269736" cy="4626196"/>
            <a:chOff x="4482993" y="1999129"/>
            <a:chExt cx="7269736" cy="4626196"/>
          </a:xfrm>
        </p:grpSpPr>
        <p:pic>
          <p:nvPicPr>
            <p:cNvPr id="4" name="Picture 3">
              <a:extLst>
                <a:ext uri="{FF2B5EF4-FFF2-40B4-BE49-F238E27FC236}">
                  <a16:creationId xmlns:a16="http://schemas.microsoft.com/office/drawing/2014/main" id="{7ADEADFB-0D2E-C0CB-360E-821E79A1B72C}"/>
                </a:ext>
              </a:extLst>
            </p:cNvPr>
            <p:cNvPicPr>
              <a:picLocks noChangeAspect="1"/>
            </p:cNvPicPr>
            <p:nvPr/>
          </p:nvPicPr>
          <p:blipFill>
            <a:blip r:embed="rId2"/>
            <a:stretch>
              <a:fillRect/>
            </a:stretch>
          </p:blipFill>
          <p:spPr>
            <a:xfrm>
              <a:off x="4482993" y="1999129"/>
              <a:ext cx="7269736" cy="4626196"/>
            </a:xfrm>
            <a:prstGeom prst="rect">
              <a:avLst/>
            </a:prstGeom>
          </p:spPr>
        </p:pic>
        <p:grpSp>
          <p:nvGrpSpPr>
            <p:cNvPr id="10" name="Group 9">
              <a:extLst>
                <a:ext uri="{FF2B5EF4-FFF2-40B4-BE49-F238E27FC236}">
                  <a16:creationId xmlns:a16="http://schemas.microsoft.com/office/drawing/2014/main" id="{A9F96931-1DA5-7900-9EC0-C9749A058D4B}"/>
                </a:ext>
              </a:extLst>
            </p:cNvPr>
            <p:cNvGrpSpPr/>
            <p:nvPr/>
          </p:nvGrpSpPr>
          <p:grpSpPr>
            <a:xfrm>
              <a:off x="4498773" y="3491755"/>
              <a:ext cx="433132" cy="2129118"/>
              <a:chOff x="4498773" y="3491755"/>
              <a:chExt cx="433132" cy="2129118"/>
            </a:xfrm>
          </p:grpSpPr>
          <p:cxnSp>
            <p:nvCxnSpPr>
              <p:cNvPr id="6" name="Straight Arrow Connector 5">
                <a:extLst>
                  <a:ext uri="{FF2B5EF4-FFF2-40B4-BE49-F238E27FC236}">
                    <a16:creationId xmlns:a16="http://schemas.microsoft.com/office/drawing/2014/main" id="{109BBCB9-BB4D-EB1A-7A2F-7C97CD02F7FD}"/>
                  </a:ext>
                </a:extLst>
              </p:cNvPr>
              <p:cNvCxnSpPr>
                <a:cxnSpLocks/>
              </p:cNvCxnSpPr>
              <p:nvPr/>
            </p:nvCxnSpPr>
            <p:spPr>
              <a:xfrm>
                <a:off x="4885765" y="3491755"/>
                <a:ext cx="0" cy="2129118"/>
              </a:xfrm>
              <a:prstGeom prst="straightConnector1">
                <a:avLst/>
              </a:prstGeom>
              <a:ln w="158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8FD7CD5-E2FA-9C1C-D85D-CAE18E6DB6FE}"/>
                  </a:ext>
                </a:extLst>
              </p:cNvPr>
              <p:cNvSpPr txBox="1"/>
              <p:nvPr/>
            </p:nvSpPr>
            <p:spPr>
              <a:xfrm>
                <a:off x="4498773" y="4371648"/>
                <a:ext cx="433132" cy="461665"/>
              </a:xfrm>
              <a:prstGeom prst="rect">
                <a:avLst/>
              </a:prstGeom>
              <a:noFill/>
            </p:spPr>
            <p:txBody>
              <a:bodyPr wrap="none" rtlCol="0">
                <a:spAutoFit/>
              </a:bodyPr>
              <a:lstStyle/>
              <a:p>
                <a:r>
                  <a:rPr lang="en-US" sz="2400" b="1" i="1" dirty="0" err="1">
                    <a:solidFill>
                      <a:srgbClr val="C00000"/>
                    </a:solidFill>
                  </a:rPr>
                  <a:t>E</a:t>
                </a:r>
                <a:r>
                  <a:rPr lang="en-US" sz="2400" b="1" baseline="-25000" dirty="0" err="1">
                    <a:solidFill>
                      <a:srgbClr val="C00000"/>
                    </a:solidFill>
                  </a:rPr>
                  <a:t>g</a:t>
                </a:r>
                <a:endParaRPr lang="en-IN" sz="2400" b="1" baseline="-25000" dirty="0">
                  <a:solidFill>
                    <a:srgbClr val="C00000"/>
                  </a:solidFill>
                </a:endParaRPr>
              </a:p>
            </p:txBody>
          </p:sp>
        </p:grpSp>
        <p:grpSp>
          <p:nvGrpSpPr>
            <p:cNvPr id="11" name="Group 10">
              <a:extLst>
                <a:ext uri="{FF2B5EF4-FFF2-40B4-BE49-F238E27FC236}">
                  <a16:creationId xmlns:a16="http://schemas.microsoft.com/office/drawing/2014/main" id="{FDDB8C18-DED7-572C-B24C-4722FB0CB21B}"/>
                </a:ext>
              </a:extLst>
            </p:cNvPr>
            <p:cNvGrpSpPr/>
            <p:nvPr/>
          </p:nvGrpSpPr>
          <p:grpSpPr>
            <a:xfrm>
              <a:off x="8664741" y="3780890"/>
              <a:ext cx="433132" cy="960090"/>
              <a:chOff x="4478225" y="3915364"/>
              <a:chExt cx="433132" cy="960090"/>
            </a:xfrm>
          </p:grpSpPr>
          <p:cxnSp>
            <p:nvCxnSpPr>
              <p:cNvPr id="12" name="Straight Arrow Connector 11">
                <a:extLst>
                  <a:ext uri="{FF2B5EF4-FFF2-40B4-BE49-F238E27FC236}">
                    <a16:creationId xmlns:a16="http://schemas.microsoft.com/office/drawing/2014/main" id="{D8B277DA-D8F5-BB00-C690-89F4057FBBAB}"/>
                  </a:ext>
                </a:extLst>
              </p:cNvPr>
              <p:cNvCxnSpPr>
                <a:cxnSpLocks/>
              </p:cNvCxnSpPr>
              <p:nvPr/>
            </p:nvCxnSpPr>
            <p:spPr>
              <a:xfrm>
                <a:off x="4885765" y="3915364"/>
                <a:ext cx="0" cy="960090"/>
              </a:xfrm>
              <a:prstGeom prst="straightConnector1">
                <a:avLst/>
              </a:prstGeom>
              <a:ln w="158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43D8FA3-C672-A3A7-6068-2C6843596147}"/>
                  </a:ext>
                </a:extLst>
              </p:cNvPr>
              <p:cNvSpPr txBox="1"/>
              <p:nvPr/>
            </p:nvSpPr>
            <p:spPr>
              <a:xfrm>
                <a:off x="4478225" y="4207264"/>
                <a:ext cx="433132" cy="461665"/>
              </a:xfrm>
              <a:prstGeom prst="rect">
                <a:avLst/>
              </a:prstGeom>
              <a:noFill/>
            </p:spPr>
            <p:txBody>
              <a:bodyPr wrap="none" rtlCol="0">
                <a:spAutoFit/>
              </a:bodyPr>
              <a:lstStyle/>
              <a:p>
                <a:r>
                  <a:rPr lang="en-US" sz="2400" b="1" i="1" dirty="0" err="1">
                    <a:solidFill>
                      <a:srgbClr val="0070C0"/>
                    </a:solidFill>
                  </a:rPr>
                  <a:t>E</a:t>
                </a:r>
                <a:r>
                  <a:rPr lang="en-US" sz="2400" b="1" baseline="-25000" dirty="0" err="1">
                    <a:solidFill>
                      <a:srgbClr val="0070C0"/>
                    </a:solidFill>
                  </a:rPr>
                  <a:t>g</a:t>
                </a:r>
                <a:endParaRPr lang="en-IN" sz="2400" b="1" baseline="-25000" dirty="0">
                  <a:solidFill>
                    <a:srgbClr val="0070C0"/>
                  </a:solidFill>
                </a:endParaRPr>
              </a:p>
            </p:txBody>
          </p:sp>
        </p:grpSp>
      </p:grpSp>
    </p:spTree>
    <p:extLst>
      <p:ext uri="{BB962C8B-B14F-4D97-AF65-F5344CB8AC3E}">
        <p14:creationId xmlns:p14="http://schemas.microsoft.com/office/powerpoint/2010/main" val="3984878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E4230B-DA90-F86A-43F7-79CFF4BC4192}"/>
              </a:ext>
            </a:extLst>
          </p:cNvPr>
          <p:cNvSpPr txBox="1"/>
          <p:nvPr/>
        </p:nvSpPr>
        <p:spPr>
          <a:xfrm>
            <a:off x="0" y="0"/>
            <a:ext cx="12192000" cy="830997"/>
          </a:xfrm>
          <a:prstGeom prst="rect">
            <a:avLst/>
          </a:prstGeom>
          <a:noFill/>
        </p:spPr>
        <p:txBody>
          <a:bodyPr wrap="square">
            <a:spAutoFit/>
          </a:bodyPr>
          <a:lstStyle/>
          <a:p>
            <a:pPr marL="342900" indent="-342900">
              <a:buFont typeface="Wingdings" panose="05000000000000000000" pitchFamily="2" charset="2"/>
              <a:buChar char="Ø"/>
            </a:pPr>
            <a:r>
              <a:rPr lang="en-US" sz="2400" dirty="0"/>
              <a:t>Given this, consider the frontier orbital interactions involved in the formation of an acid-base complex for the possible cases, as illustrated schematically below.</a:t>
            </a:r>
            <a:endParaRPr lang="en-IN" sz="2400" dirty="0"/>
          </a:p>
        </p:txBody>
      </p:sp>
      <p:pic>
        <p:nvPicPr>
          <p:cNvPr id="4" name="Picture 3">
            <a:extLst>
              <a:ext uri="{FF2B5EF4-FFF2-40B4-BE49-F238E27FC236}">
                <a16:creationId xmlns:a16="http://schemas.microsoft.com/office/drawing/2014/main" id="{912D6DCE-FB9B-D1CD-A117-3F6E2C5F198E}"/>
              </a:ext>
            </a:extLst>
          </p:cNvPr>
          <p:cNvPicPr>
            <a:picLocks noChangeAspect="1"/>
          </p:cNvPicPr>
          <p:nvPr/>
        </p:nvPicPr>
        <p:blipFill>
          <a:blip r:embed="rId2"/>
          <a:stretch>
            <a:fillRect/>
          </a:stretch>
        </p:blipFill>
        <p:spPr>
          <a:xfrm>
            <a:off x="2793627" y="809625"/>
            <a:ext cx="8039100" cy="6048375"/>
          </a:xfrm>
          <a:prstGeom prst="rect">
            <a:avLst/>
          </a:prstGeom>
        </p:spPr>
      </p:pic>
    </p:spTree>
    <p:extLst>
      <p:ext uri="{BB962C8B-B14F-4D97-AF65-F5344CB8AC3E}">
        <p14:creationId xmlns:p14="http://schemas.microsoft.com/office/powerpoint/2010/main" val="1601380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061BF3-09BB-7BEE-D272-03EA7119309D}"/>
              </a:ext>
            </a:extLst>
          </p:cNvPr>
          <p:cNvSpPr txBox="1"/>
          <p:nvPr/>
        </p:nvSpPr>
        <p:spPr>
          <a:xfrm>
            <a:off x="0" y="0"/>
            <a:ext cx="12192000" cy="6740307"/>
          </a:xfrm>
          <a:prstGeom prst="rect">
            <a:avLst/>
          </a:prstGeom>
          <a:noFill/>
        </p:spPr>
        <p:txBody>
          <a:bodyPr wrap="square">
            <a:spAutoFit/>
          </a:bodyPr>
          <a:lstStyle/>
          <a:p>
            <a:pPr marL="342900" indent="-342900">
              <a:buFont typeface="Wingdings" panose="05000000000000000000" pitchFamily="2" charset="2"/>
              <a:buChar char="Ø"/>
            </a:pPr>
            <a:r>
              <a:rPr lang="en-US" sz="2400" dirty="0"/>
              <a:t>The large gap in energy between hard bases’ highly stabilized HOMO lone pairs and the high energy LUMO of hard acids ensures that in </a:t>
            </a:r>
            <a:r>
              <a:rPr lang="en-US" sz="2400" b="1" dirty="0"/>
              <a:t>hard acid-hard base adducts the dominant stabilizing interaction will involve electrostatic attraction</a:t>
            </a:r>
            <a:r>
              <a:rPr lang="en-US" sz="2400" dirty="0"/>
              <a:t> between the base lone pair and the electropositive Lewis acid center. Fortunately, since the electron clouds in hard bases are relatively dense and electron rich while hard Lewis acids are highly charged and small these electrostatic interactions are strong.</a:t>
            </a:r>
            <a:endParaRPr lang="en-IN" sz="2400" dirty="0"/>
          </a:p>
          <a:p>
            <a:pPr marL="342900" indent="-342900">
              <a:buFont typeface="Wingdings" panose="05000000000000000000" pitchFamily="2" charset="2"/>
              <a:buChar char="Ø"/>
            </a:pPr>
            <a:r>
              <a:rPr lang="en-US" sz="2400" dirty="0"/>
              <a:t>In contrast, in </a:t>
            </a:r>
            <a:r>
              <a:rPr lang="en-US" sz="2400" b="1" dirty="0"/>
              <a:t>soft acid-soft base adducts the dominant stabilizing interaction will be covalent. </a:t>
            </a:r>
            <a:r>
              <a:rPr lang="en-US" sz="2400" dirty="0"/>
              <a:t>This is</a:t>
            </a:r>
            <a:r>
              <a:rPr lang="en-US" sz="2400" b="1" dirty="0"/>
              <a:t> </a:t>
            </a:r>
            <a:r>
              <a:rPr lang="en-US" sz="2400" dirty="0"/>
              <a:t>because the small gap in energy between a soft base HOMO and soft acid LUMO enables the formation of a well-stabilized bonding orbital with significant electron density between the acid and base.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orbitals interactions between </a:t>
            </a:r>
            <a:r>
              <a:rPr lang="en-US" sz="2400" b="1" i="1" dirty="0"/>
              <a:t>hard acids and soft bases and soft acids and hard bases are intermediate</a:t>
            </a:r>
            <a:r>
              <a:rPr lang="en-US" sz="2400" dirty="0"/>
              <a:t> between the hard acid-hard base and soft acid-soft base cases.</a:t>
            </a:r>
          </a:p>
          <a:p>
            <a:pPr marL="342900" indent="-342900">
              <a:buFont typeface="Wingdings" panose="05000000000000000000" pitchFamily="2" charset="2"/>
              <a:buChar char="ü"/>
            </a:pPr>
            <a:r>
              <a:rPr lang="en-US" sz="2400" dirty="0"/>
              <a:t>This means that the adducts are stable relative to free acid and base – just not as well stabilized as in the hard acid and hard base case. In the case of hard acids and soft bases the hard acids are less able to stabilize the soft bases’ relatively diffuse electron pair electrostatically and there isn’t as much covalent stabilization as in adducts of soft acids and bases due to hard acid’s high energy.</a:t>
            </a:r>
            <a:endParaRPr lang="en-IN" sz="2400" dirty="0"/>
          </a:p>
        </p:txBody>
      </p:sp>
    </p:spTree>
    <p:extLst>
      <p:ext uri="{BB962C8B-B14F-4D97-AF65-F5344CB8AC3E}">
        <p14:creationId xmlns:p14="http://schemas.microsoft.com/office/powerpoint/2010/main" val="933492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315E35-4CE4-1476-4338-F59E8CB4737E}"/>
              </a:ext>
            </a:extLst>
          </p:cNvPr>
          <p:cNvPicPr>
            <a:picLocks noChangeAspect="1"/>
          </p:cNvPicPr>
          <p:nvPr/>
        </p:nvPicPr>
        <p:blipFill>
          <a:blip r:embed="rId2"/>
          <a:stretch>
            <a:fillRect/>
          </a:stretch>
        </p:blipFill>
        <p:spPr>
          <a:xfrm>
            <a:off x="1745316" y="72838"/>
            <a:ext cx="8934450" cy="6210300"/>
          </a:xfrm>
          <a:prstGeom prst="rect">
            <a:avLst/>
          </a:prstGeom>
        </p:spPr>
      </p:pic>
    </p:spTree>
    <p:extLst>
      <p:ext uri="{BB962C8B-B14F-4D97-AF65-F5344CB8AC3E}">
        <p14:creationId xmlns:p14="http://schemas.microsoft.com/office/powerpoint/2010/main" val="1805478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9D77CA-6CD4-2940-F115-4E383AA13204}"/>
              </a:ext>
            </a:extLst>
          </p:cNvPr>
          <p:cNvSpPr txBox="1"/>
          <p:nvPr/>
        </p:nvSpPr>
        <p:spPr>
          <a:xfrm>
            <a:off x="0" y="0"/>
            <a:ext cx="12192000" cy="6740307"/>
          </a:xfrm>
          <a:prstGeom prst="rect">
            <a:avLst/>
          </a:prstGeom>
          <a:noFill/>
        </p:spPr>
        <p:txBody>
          <a:bodyPr wrap="square">
            <a:spAutoFit/>
          </a:bodyPr>
          <a:lstStyle/>
          <a:p>
            <a:pPr marL="342900" indent="-342900">
              <a:buFont typeface="Wingdings" panose="05000000000000000000" pitchFamily="2" charset="2"/>
              <a:buChar char="Ø"/>
            </a:pPr>
            <a:r>
              <a:rPr lang="en-US" sz="2400" dirty="0"/>
              <a:t>In a redox reaction, </a:t>
            </a:r>
            <a:r>
              <a:rPr lang="en-US" sz="2400" b="1" i="1" dirty="0"/>
              <a:t>the oxidant has a low LUMO</a:t>
            </a:r>
            <a:r>
              <a:rPr lang="en-US" sz="2400" dirty="0"/>
              <a:t>, and </a:t>
            </a:r>
            <a:r>
              <a:rPr lang="en-US" sz="2400" b="1" dirty="0"/>
              <a:t>the reductant has a high HOMO</a:t>
            </a:r>
            <a:r>
              <a:rPr lang="en-US" sz="2400" dirty="0"/>
              <a:t>, </a:t>
            </a:r>
            <a:r>
              <a:rPr lang="en-US" sz="2400" i="1" dirty="0">
                <a:solidFill>
                  <a:srgbClr val="C00000"/>
                </a:solidFill>
              </a:rPr>
              <a:t>but this time the oxidant LUMO is lower than the reductant HOMO, so that the electrons in the reductant HOMO move completely to the oxidant LUMO</a:t>
            </a:r>
            <a:r>
              <a:rPr lang="en-US" sz="2400" dirty="0">
                <a:solidFill>
                  <a:srgbClr val="C00000"/>
                </a:solidFill>
              </a:rPr>
              <a:t>.</a:t>
            </a:r>
            <a:r>
              <a:rPr lang="en-US" sz="2400" dirty="0"/>
              <a:t> Often </a:t>
            </a:r>
            <a:r>
              <a:rPr lang="en-US" sz="2400" b="1" i="1" dirty="0"/>
              <a:t>the energy match is bad</a:t>
            </a:r>
            <a:r>
              <a:rPr lang="en-US" sz="2400" dirty="0"/>
              <a:t>, so </a:t>
            </a:r>
            <a:r>
              <a:rPr lang="en-US" sz="2400" b="1" i="1" dirty="0"/>
              <a:t>that no covalent bond forms</a:t>
            </a:r>
            <a:r>
              <a:rPr lang="en-US" sz="2400" dirty="0"/>
              <a:t>, </a:t>
            </a:r>
            <a:r>
              <a:rPr lang="en-US" sz="2400" b="1" dirty="0"/>
              <a:t>just the electron moves</a:t>
            </a:r>
            <a:r>
              <a:rPr lang="en-US" sz="2400" dirty="0"/>
              <a:t>. Sometimes a covalent bond forms also. This </a:t>
            </a:r>
            <a:r>
              <a:rPr lang="en-US" sz="2400" b="1" i="1" dirty="0"/>
              <a:t>depends on the MO/AO energies, which depends on the electronegativity</a:t>
            </a:r>
            <a:r>
              <a:rPr lang="en-US" sz="2400" dirty="0"/>
              <a:t>, just like you would expect. You can still predict covalent/ionic bonding based on electronegativity.</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b="1" dirty="0"/>
              <a:t>Molecules </a:t>
            </a:r>
            <a:r>
              <a:rPr lang="en-US" sz="2400" dirty="0"/>
              <a:t>with</a:t>
            </a:r>
            <a:r>
              <a:rPr lang="en-US" sz="2400" b="1" dirty="0"/>
              <a:t> </a:t>
            </a:r>
            <a:r>
              <a:rPr lang="en-US" sz="2400" dirty="0"/>
              <a:t>low HOMO and high LUMO (</a:t>
            </a:r>
            <a:r>
              <a:rPr lang="en-US" sz="2400" i="1" dirty="0"/>
              <a:t>a</a:t>
            </a:r>
            <a:r>
              <a:rPr lang="en-US" sz="2400" b="1" i="1" dirty="0"/>
              <a:t> big HOMO-LUMO gap),</a:t>
            </a:r>
            <a:r>
              <a:rPr lang="en-US" sz="2400" i="1" dirty="0"/>
              <a:t> are </a:t>
            </a:r>
            <a:r>
              <a:rPr lang="en-US" sz="2400" b="1" i="1" dirty="0">
                <a:solidFill>
                  <a:srgbClr val="C00000"/>
                </a:solidFill>
              </a:rPr>
              <a:t>not </a:t>
            </a:r>
            <a:r>
              <a:rPr lang="en-US" sz="2400" i="1" dirty="0">
                <a:solidFill>
                  <a:srgbClr val="C00000"/>
                </a:solidFill>
              </a:rPr>
              <a:t>very reactive</a:t>
            </a:r>
            <a:r>
              <a:rPr lang="en-US" sz="2400" dirty="0"/>
              <a:t>! </a:t>
            </a:r>
            <a:r>
              <a:rPr lang="en-US" sz="2400" i="1" dirty="0"/>
              <a:t>Hydrocarbons are a good example </a:t>
            </a:r>
            <a:r>
              <a:rPr lang="en-US" sz="2400" dirty="0"/>
              <a:t>(like oil, etc.). They do burn easily, but you have to get them hot first. </a:t>
            </a:r>
            <a:r>
              <a:rPr lang="en-US" sz="2400" b="1" dirty="0"/>
              <a:t>At room temperature, they don't react</a:t>
            </a:r>
            <a:r>
              <a:rPr lang="en-US" sz="2400" dirty="0"/>
              <a:t>. This is why if you want to store something reactive like K metal, you probably keep it in a bottle of (pure) oil.</a:t>
            </a:r>
            <a:endParaRPr lang="en-IN" sz="2400" dirty="0"/>
          </a:p>
        </p:txBody>
      </p:sp>
      <p:pic>
        <p:nvPicPr>
          <p:cNvPr id="5" name="Graphic 4">
            <a:extLst>
              <a:ext uri="{FF2B5EF4-FFF2-40B4-BE49-F238E27FC236}">
                <a16:creationId xmlns:a16="http://schemas.microsoft.com/office/drawing/2014/main" id="{78B8C8AA-28A3-0172-23FB-A8083B8224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263" y="2348195"/>
            <a:ext cx="10707334" cy="2663078"/>
          </a:xfrm>
          <a:prstGeom prst="rect">
            <a:avLst/>
          </a:prstGeom>
        </p:spPr>
      </p:pic>
    </p:spTree>
    <p:extLst>
      <p:ext uri="{BB962C8B-B14F-4D97-AF65-F5344CB8AC3E}">
        <p14:creationId xmlns:p14="http://schemas.microsoft.com/office/powerpoint/2010/main" val="3304489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53FDB-C81D-CE4F-4EAA-6F52C92DF36E}"/>
              </a:ext>
            </a:extLst>
          </p:cNvPr>
          <p:cNvSpPr txBox="1"/>
          <p:nvPr/>
        </p:nvSpPr>
        <p:spPr>
          <a:xfrm>
            <a:off x="0" y="0"/>
            <a:ext cx="12192000" cy="3046988"/>
          </a:xfrm>
          <a:prstGeom prst="rect">
            <a:avLst/>
          </a:prstGeom>
          <a:noFill/>
        </p:spPr>
        <p:txBody>
          <a:bodyPr wrap="square">
            <a:spAutoFit/>
          </a:bodyPr>
          <a:lstStyle/>
          <a:p>
            <a:pPr marL="342900" indent="-342900">
              <a:buFont typeface="Wingdings" panose="05000000000000000000" pitchFamily="2" charset="2"/>
              <a:buChar char="Ø"/>
            </a:pPr>
            <a:r>
              <a:rPr lang="en-US" sz="2400" dirty="0"/>
              <a:t>Perhaps, not surprisingly, there is also </a:t>
            </a:r>
            <a:r>
              <a:rPr lang="en-US" sz="2400" b="1" dirty="0"/>
              <a:t>a connection between the HSAB properties of ions and their redox properties</a:t>
            </a:r>
            <a:r>
              <a:rPr lang="en-US" sz="2400" dirty="0"/>
              <a:t>. </a:t>
            </a:r>
          </a:p>
          <a:p>
            <a:pPr marL="342900" indent="-342900" algn="just">
              <a:buFont typeface="Wingdings" panose="05000000000000000000" pitchFamily="2" charset="2"/>
              <a:buChar char="Ø"/>
            </a:pPr>
            <a:r>
              <a:rPr lang="en-US" sz="2400" dirty="0"/>
              <a:t>For example, the </a:t>
            </a:r>
            <a:r>
              <a:rPr lang="en-US" sz="2400" b="1" i="1" dirty="0"/>
              <a:t>noble metals, those that are resistant to corrosion or oxidation in air</a:t>
            </a:r>
            <a:r>
              <a:rPr lang="en-US" sz="2400" dirty="0"/>
              <a:t>, are all derived from </a:t>
            </a:r>
            <a:r>
              <a:rPr lang="en-US" sz="2400" b="1" dirty="0"/>
              <a:t>soft-acid cations </a:t>
            </a:r>
            <a:r>
              <a:rPr lang="en-US" sz="2400" dirty="0"/>
              <a:t>(Ru, Rh, Pd, Ag, </a:t>
            </a:r>
            <a:r>
              <a:rPr lang="en-US" sz="2400" dirty="0" err="1"/>
              <a:t>Os</a:t>
            </a:r>
            <a:r>
              <a:rPr lang="en-US" sz="2400" dirty="0"/>
              <a:t>, </a:t>
            </a:r>
            <a:r>
              <a:rPr lang="en-US" sz="2400" dirty="0" err="1"/>
              <a:t>Ir</a:t>
            </a:r>
            <a:r>
              <a:rPr lang="en-US" sz="2400" dirty="0"/>
              <a:t>, Pt, Au, and Hg). In fact, Pd, Pt, Au, and Hg can only be dissolved in aqua regia (or “king’s water”), which is a 1:3 (</a:t>
            </a:r>
            <a:r>
              <a:rPr lang="en-US" sz="2400" dirty="0" err="1"/>
              <a:t>v:v</a:t>
            </a:r>
            <a:r>
              <a:rPr lang="en-US" sz="2400" dirty="0"/>
              <a:t>) mixture of concentrated HNO</a:t>
            </a:r>
            <a:r>
              <a:rPr lang="en-US" sz="2400" baseline="-25000" dirty="0"/>
              <a:t>3</a:t>
            </a:r>
            <a:r>
              <a:rPr lang="en-US" sz="2400" dirty="0"/>
              <a:t> with HCl. </a:t>
            </a:r>
          </a:p>
          <a:p>
            <a:pPr marL="342900" indent="-342900">
              <a:buFont typeface="Wingdings" panose="05000000000000000000" pitchFamily="2" charset="2"/>
              <a:buChar char="Ø"/>
            </a:pPr>
            <a:r>
              <a:rPr lang="en-US" sz="2400" dirty="0"/>
              <a:t>The E</a:t>
            </a:r>
            <a:r>
              <a:rPr lang="en-US" sz="2400" baseline="30000" dirty="0"/>
              <a:t>∘</a:t>
            </a:r>
            <a:r>
              <a:rPr lang="en-US" sz="2400" dirty="0"/>
              <a:t> values for selected noble metals are listed in Table 14.12. As expected, these metals have very positive standard reduction potentials.</a:t>
            </a:r>
          </a:p>
        </p:txBody>
      </p:sp>
      <p:pic>
        <p:nvPicPr>
          <p:cNvPr id="5" name="Picture 4">
            <a:extLst>
              <a:ext uri="{FF2B5EF4-FFF2-40B4-BE49-F238E27FC236}">
                <a16:creationId xmlns:a16="http://schemas.microsoft.com/office/drawing/2014/main" id="{82EEE564-5196-D0E6-B392-675954002AD2}"/>
              </a:ext>
            </a:extLst>
          </p:cNvPr>
          <p:cNvPicPr>
            <a:picLocks noChangeAspect="1"/>
          </p:cNvPicPr>
          <p:nvPr/>
        </p:nvPicPr>
        <p:blipFill>
          <a:blip r:embed="rId2"/>
          <a:stretch>
            <a:fillRect/>
          </a:stretch>
        </p:blipFill>
        <p:spPr>
          <a:xfrm>
            <a:off x="4788020" y="3359106"/>
            <a:ext cx="5081362" cy="3346493"/>
          </a:xfrm>
          <a:prstGeom prst="rect">
            <a:avLst/>
          </a:prstGeom>
        </p:spPr>
      </p:pic>
    </p:spTree>
    <p:extLst>
      <p:ext uri="{BB962C8B-B14F-4D97-AF65-F5344CB8AC3E}">
        <p14:creationId xmlns:p14="http://schemas.microsoft.com/office/powerpoint/2010/main" val="49136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A922D-05EF-E5C0-F412-AA5B55DFD12D}"/>
              </a:ext>
            </a:extLst>
          </p:cNvPr>
          <p:cNvSpPr txBox="1"/>
          <p:nvPr/>
        </p:nvSpPr>
        <p:spPr>
          <a:xfrm>
            <a:off x="0" y="0"/>
            <a:ext cx="12192000" cy="7017306"/>
          </a:xfrm>
          <a:prstGeom prst="rect">
            <a:avLst/>
          </a:prstGeom>
          <a:noFill/>
        </p:spPr>
        <p:txBody>
          <a:bodyPr wrap="square">
            <a:spAutoFit/>
          </a:bodyPr>
          <a:lstStyle/>
          <a:p>
            <a:pPr marL="457200" indent="-457200">
              <a:spcAft>
                <a:spcPts val="1200"/>
              </a:spcAft>
              <a:buFont typeface="Wingdings" panose="05000000000000000000" pitchFamily="2" charset="2"/>
              <a:buChar char="Ø"/>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If two molecules come into contact, </a:t>
            </a:r>
            <a:r>
              <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rPr>
              <a:t>there is therefore always a </a:t>
            </a:r>
            <a:r>
              <a:rPr kumimoji="0" lang="en-US" sz="2800" b="1" i="1" u="none" strike="noStrike" kern="1200" cap="none" spc="0" normalizeH="0" baseline="0" noProof="0" dirty="0">
                <a:ln>
                  <a:noFill/>
                </a:ln>
                <a:effectLst/>
                <a:uLnTx/>
                <a:uFillTx/>
                <a:latin typeface="Calibri" panose="020F0502020204030204"/>
                <a:ea typeface="+mn-ea"/>
                <a:cs typeface="+mn-cs"/>
              </a:rPr>
              <a:t>possibility</a:t>
            </a:r>
            <a:r>
              <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rPr>
              <a:t> of  bonding interactions between the two</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since each molecule has filled MO’s and vacant MO’s. </a:t>
            </a:r>
          </a:p>
          <a:p>
            <a:pPr marL="457200" indent="-457200">
              <a:spcAft>
                <a:spcPts val="1200"/>
              </a:spcAft>
              <a:buFont typeface="Wingdings" panose="05000000000000000000" pitchFamily="2" charset="2"/>
              <a:buChar char="Ø"/>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These interactions would result in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“supermolecule” formation or complexation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 which the </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new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MO’s are delocalized over the entire complex</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indent="-457200">
              <a:spcAft>
                <a:spcPts val="1200"/>
              </a:spcAft>
              <a:buFont typeface="Wingdings" panose="05000000000000000000" pitchFamily="2" charset="2"/>
              <a:buChar char="Ø"/>
            </a:pP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In the case of interactions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between molecules, the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bonding interactions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are sometimes modest and may be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negated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repulsive nonbonding interactions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between the molecules and the </a:t>
            </a: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unfavorable entropy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effect of combining two molecules into one complex molecule. </a:t>
            </a:r>
          </a:p>
          <a:p>
            <a:pPr marL="457200" indent="-457200">
              <a:spcAft>
                <a:spcPts val="1200"/>
              </a:spcAft>
              <a:buFont typeface="Wingdings" panose="05000000000000000000" pitchFamily="2" charset="2"/>
              <a:buChar char="Ø"/>
            </a:pPr>
            <a:r>
              <a:rPr kumimoji="0" lang="en-US" sz="2800" b="1" i="1" u="none" strike="noStrike" kern="1200" cap="none" spc="0" normalizeH="0" baseline="0" noProof="0" dirty="0">
                <a:ln>
                  <a:noFill/>
                </a:ln>
                <a:solidFill>
                  <a:prstClr val="black"/>
                </a:solidFill>
                <a:effectLst/>
                <a:uLnTx/>
                <a:uFillTx/>
                <a:latin typeface="Calibri" panose="020F0502020204030204"/>
                <a:ea typeface="+mn-ea"/>
                <a:cs typeface="+mn-cs"/>
              </a:rPr>
              <a:t>In other cases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relatively stable complexes (e.g., pi complexes) may be formed. </a:t>
            </a:r>
            <a:r>
              <a:rPr lang="en-US" sz="2800" b="1" i="1" dirty="0">
                <a:effectLst/>
              </a:rPr>
              <a:t>An interaction between a filled and a vacant MO can potentially result in a stabilizing interaction </a:t>
            </a:r>
            <a:r>
              <a:rPr lang="en-US" sz="2800" dirty="0">
                <a:effectLst/>
              </a:rPr>
              <a:t>because the filled orbital will be stabilized and the vacant one destabilized and two electrons are present, so that only the stabilized MO is occupied. These interactions will be referred to as </a:t>
            </a:r>
            <a:r>
              <a:rPr lang="en-US" sz="2800" b="1" i="1" dirty="0">
                <a:effectLst/>
              </a:rPr>
              <a:t>filled/vacant interactions or F/V interactions</a:t>
            </a:r>
            <a:r>
              <a:rPr lang="en-US" sz="2800" dirty="0">
                <a:effectLst/>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IN" dirty="0"/>
          </a:p>
        </p:txBody>
      </p:sp>
    </p:spTree>
    <p:extLst>
      <p:ext uri="{BB962C8B-B14F-4D97-AF65-F5344CB8AC3E}">
        <p14:creationId xmlns:p14="http://schemas.microsoft.com/office/powerpoint/2010/main" val="3437029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5FC4A-6E5A-EB89-C8CB-678F67E9139B}"/>
              </a:ext>
            </a:extLst>
          </p:cNvPr>
          <p:cNvSpPr txBox="1"/>
          <p:nvPr/>
        </p:nvSpPr>
        <p:spPr>
          <a:xfrm>
            <a:off x="0" y="0"/>
            <a:ext cx="12192000" cy="1569660"/>
          </a:xfrm>
          <a:prstGeom prst="rect">
            <a:avLst/>
          </a:prstGeom>
          <a:noFill/>
        </p:spPr>
        <p:txBody>
          <a:bodyPr wrap="square">
            <a:spAutoFit/>
          </a:bodyPr>
          <a:lstStyle/>
          <a:p>
            <a:pPr marL="342900" indent="-342900">
              <a:buFont typeface="Wingdings" panose="05000000000000000000" pitchFamily="2" charset="2"/>
              <a:buChar char="Ø"/>
            </a:pPr>
            <a:r>
              <a:rPr lang="en-US" sz="2400" dirty="0"/>
              <a:t>Because, in general, the </a:t>
            </a:r>
            <a:r>
              <a:rPr lang="en-US" sz="2400" b="1" i="1" dirty="0"/>
              <a:t>soft-acid cations tend to have large electronegativities</a:t>
            </a:r>
            <a:r>
              <a:rPr lang="en-US" sz="2400" dirty="0"/>
              <a:t>, it follows that there might be </a:t>
            </a:r>
            <a:r>
              <a:rPr lang="en-US" sz="2400" b="1" i="1" dirty="0"/>
              <a:t>a trend in the standard reduction potentials of the metal cations and their Pauling electronegativities</a:t>
            </a:r>
            <a:r>
              <a:rPr lang="en-US" sz="2400" dirty="0"/>
              <a:t>. In fact, there is quite an excellent correlation between the two, as demonstrated by the data in Figure 14.10.</a:t>
            </a:r>
          </a:p>
        </p:txBody>
      </p:sp>
      <p:pic>
        <p:nvPicPr>
          <p:cNvPr id="5" name="Picture 4">
            <a:extLst>
              <a:ext uri="{FF2B5EF4-FFF2-40B4-BE49-F238E27FC236}">
                <a16:creationId xmlns:a16="http://schemas.microsoft.com/office/drawing/2014/main" id="{0DB5E4CD-B9CC-7B86-869A-11D9B1A97C3B}"/>
              </a:ext>
            </a:extLst>
          </p:cNvPr>
          <p:cNvPicPr>
            <a:picLocks noChangeAspect="1"/>
          </p:cNvPicPr>
          <p:nvPr/>
        </p:nvPicPr>
        <p:blipFill>
          <a:blip r:embed="rId2"/>
          <a:stretch>
            <a:fillRect/>
          </a:stretch>
        </p:blipFill>
        <p:spPr>
          <a:xfrm>
            <a:off x="7116778" y="1569660"/>
            <a:ext cx="4637051" cy="5028364"/>
          </a:xfrm>
          <a:prstGeom prst="rect">
            <a:avLst/>
          </a:prstGeom>
        </p:spPr>
      </p:pic>
      <p:sp>
        <p:nvSpPr>
          <p:cNvPr id="7" name="TextBox 6">
            <a:extLst>
              <a:ext uri="{FF2B5EF4-FFF2-40B4-BE49-F238E27FC236}">
                <a16:creationId xmlns:a16="http://schemas.microsoft.com/office/drawing/2014/main" id="{CE477D19-2185-FDCA-9EDC-D64554D3CE32}"/>
              </a:ext>
            </a:extLst>
          </p:cNvPr>
          <p:cNvSpPr txBox="1"/>
          <p:nvPr/>
        </p:nvSpPr>
        <p:spPr>
          <a:xfrm>
            <a:off x="1517277" y="4197315"/>
            <a:ext cx="5421405" cy="1477328"/>
          </a:xfrm>
          <a:prstGeom prst="rect">
            <a:avLst/>
          </a:prstGeom>
          <a:noFill/>
        </p:spPr>
        <p:txBody>
          <a:bodyPr wrap="square">
            <a:spAutoFit/>
          </a:bodyPr>
          <a:lstStyle/>
          <a:p>
            <a:r>
              <a:rPr lang="en-US" dirty="0"/>
              <a:t>FIGURE 14.10</a:t>
            </a:r>
          </a:p>
          <a:p>
            <a:r>
              <a:rPr lang="en-US" dirty="0"/>
              <a:t>Plot of the standard reduction potential E</a:t>
            </a:r>
            <a:r>
              <a:rPr lang="en-US" baseline="30000" dirty="0"/>
              <a:t>∘</a:t>
            </a:r>
            <a:r>
              <a:rPr lang="en-US" dirty="0"/>
              <a:t> (V vs NHE) for the most common oxidation state of representative metal cations versus their corresponding Pauling electronegativities.</a:t>
            </a:r>
          </a:p>
        </p:txBody>
      </p:sp>
    </p:spTree>
    <p:extLst>
      <p:ext uri="{BB962C8B-B14F-4D97-AF65-F5344CB8AC3E}">
        <p14:creationId xmlns:p14="http://schemas.microsoft.com/office/powerpoint/2010/main" val="1257630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FB80E2-3474-38FE-E40C-40F6A8BF7B91}"/>
              </a:ext>
            </a:extLst>
          </p:cNvPr>
          <p:cNvSpPr txBox="1"/>
          <p:nvPr/>
        </p:nvSpPr>
        <p:spPr>
          <a:xfrm>
            <a:off x="0" y="0"/>
            <a:ext cx="12192000" cy="6093976"/>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120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Wulfsberg has classified the redox properties of the elements into five broad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categories on the basis of their electronegativities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457200" marR="0" lvl="0" indent="-457200" algn="l" defTabSz="914400" rtl="0" eaLnBrk="1" fontAlgn="auto" latinLnBrk="0" hangingPunct="1">
              <a:lnSpc>
                <a:spcPct val="100000"/>
              </a:lnSpc>
              <a:spcBef>
                <a:spcPts val="0"/>
              </a:spcBef>
              <a:spcAft>
                <a:spcPts val="1200"/>
              </a:spcAft>
              <a:buClrTx/>
              <a:buSzTx/>
              <a:buFont typeface="+mj-lt"/>
              <a:buAutoNum type="arabicParen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hard-acid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metal cations having </a:t>
            </a:r>
            <a:r>
              <a:rPr kumimoji="0" lang="en-US" sz="2400" b="1" u="none" strike="noStrike" kern="1200" cap="none" spc="0" normalizeH="0" baseline="0" noProof="0" dirty="0">
                <a:ln>
                  <a:noFill/>
                </a:ln>
                <a:solidFill>
                  <a:prstClr val="black"/>
                </a:solidFill>
                <a:effectLst/>
                <a:uLnTx/>
                <a:uFillTx/>
                <a:latin typeface="Calibri" panose="020F0502020204030204"/>
                <a:ea typeface="+mn-ea"/>
                <a:cs typeface="+mn-cs"/>
              </a:rPr>
              <a:t>𝜒</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&lt; 1.4 tend to have very negative standard reduction potentials (E</a:t>
            </a:r>
            <a:r>
              <a:rPr kumimoji="0" lang="en-US" sz="2400" b="1" i="1" u="none" strike="noStrike" kern="1200" cap="none" spc="0" normalizeH="0" baseline="30000" noProof="0" dirty="0">
                <a:ln>
                  <a:noFill/>
                </a:ln>
                <a:solidFill>
                  <a:prstClr val="black"/>
                </a:solidFill>
                <a:effectLst/>
                <a:uLnTx/>
                <a:uFillTx/>
                <a:latin typeface="Calibri" panose="020F0502020204030204"/>
                <a:ea typeface="+mn-ea"/>
                <a:cs typeface="+mn-cs"/>
              </a:rPr>
              <a:t>∘</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&lt; −1.6V)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comprise the very active metals. These include all of the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alkali metals and most of the alkaline earth metals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the exception of Be). The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heavier alkali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metals are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extremely reactive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can reduce water to hydrogen gas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The alkali metals can also dissolve in liquid ammonia to yield blue solutions containing a solvated electron. </a:t>
            </a:r>
          </a:p>
          <a:p>
            <a:pPr marL="457200" marR="0" lvl="0" indent="-457200" algn="l" defTabSz="914400" rtl="0" eaLnBrk="1" fontAlgn="auto" latinLnBrk="0" hangingPunct="1">
              <a:lnSpc>
                <a:spcPct val="100000"/>
              </a:lnSpc>
              <a:spcBef>
                <a:spcPts val="0"/>
              </a:spcBef>
              <a:spcAft>
                <a:spcPts val="1200"/>
              </a:spcAft>
              <a:buClrTx/>
              <a:buSzTx/>
              <a:buFont typeface="+mj-lt"/>
              <a:buAutoNum type="arabicParen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second category consists of the </a:t>
            </a:r>
            <a:r>
              <a:rPr kumimoji="0" lang="en-US" sz="2400" b="1" u="none" strike="noStrike" kern="1200" cap="none" spc="0" normalizeH="0" baseline="0" noProof="0" dirty="0">
                <a:ln>
                  <a:noFill/>
                </a:ln>
                <a:solidFill>
                  <a:prstClr val="black"/>
                </a:solidFill>
                <a:effectLst/>
                <a:uLnTx/>
                <a:uFillTx/>
                <a:latin typeface="Calibri" panose="020F0502020204030204"/>
                <a:ea typeface="+mn-ea"/>
                <a:cs typeface="+mn-cs"/>
              </a:rPr>
              <a:t>borderline-acid</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cations having 1.4 &lt; </a:t>
            </a:r>
            <a:r>
              <a:rPr kumimoji="0" lang="en-US" sz="2400" b="1" u="none" strike="noStrike" kern="1200" cap="none" spc="0" normalizeH="0" baseline="0" noProof="0" dirty="0">
                <a:ln>
                  <a:noFill/>
                </a:ln>
                <a:solidFill>
                  <a:prstClr val="black"/>
                </a:solidFill>
                <a:effectLst/>
                <a:uLnTx/>
                <a:uFillTx/>
                <a:latin typeface="Calibri" panose="020F0502020204030204"/>
                <a:ea typeface="+mn-ea"/>
                <a:cs typeface="+mn-cs"/>
              </a:rPr>
              <a:t>𝜒</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&lt; 1.9.</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These metal ions typically have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standard reduction potentials in the range −1.6V &lt; E</a:t>
            </a:r>
            <a:r>
              <a:rPr kumimoji="0" lang="en-US" sz="2400" b="1" i="1" u="none" strike="noStrike" kern="1200" cap="none" spc="0" normalizeH="0" baseline="30000" noProof="0" dirty="0">
                <a:ln>
                  <a:noFill/>
                </a:ln>
                <a:solidFill>
                  <a:prstClr val="black"/>
                </a:solidFill>
                <a:effectLst/>
                <a:uLnTx/>
                <a:uFillTx/>
                <a:latin typeface="Calibri" panose="020F0502020204030204"/>
                <a:ea typeface="+mn-ea"/>
                <a:cs typeface="+mn-cs"/>
              </a:rPr>
              <a:t>∘</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&lt; 0V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are known as the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moderately active metals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Examples include most of the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first-row transition metals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the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early period second- and third-row metals, as well as Be, Al, and Ga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n-US" sz="2400" noProof="0" dirty="0">
              <a:solidFill>
                <a:prstClr val="black"/>
              </a:solidFill>
              <a:latin typeface="Calibri" panose="020F0502020204030204"/>
            </a:endParaRPr>
          </a:p>
          <a:p>
            <a:pPr marL="457200" marR="0" lvl="0" indent="-457200" algn="l" defTabSz="914400" rtl="0" eaLnBrk="1" fontAlgn="auto" latinLnBrk="0" hangingPunct="1">
              <a:lnSpc>
                <a:spcPct val="100000"/>
              </a:lnSpc>
              <a:spcBef>
                <a:spcPts val="0"/>
              </a:spcBef>
              <a:spcAft>
                <a:spcPts val="1200"/>
              </a:spcAft>
              <a:buClrTx/>
              <a:buSzTx/>
              <a:buFont typeface="+mj-lt"/>
              <a:buAutoNum type="arabicParen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third category contains the </a:t>
            </a:r>
            <a:r>
              <a:rPr kumimoji="0" lang="en-US" sz="2400" b="1" u="none" strike="noStrike" kern="1200" cap="none" spc="0" normalizeH="0" baseline="0" noProof="0" dirty="0">
                <a:ln>
                  <a:noFill/>
                </a:ln>
                <a:solidFill>
                  <a:prstClr val="black"/>
                </a:solidFill>
                <a:effectLst/>
                <a:uLnTx/>
                <a:uFillTx/>
                <a:latin typeface="Calibri" panose="020F0502020204030204"/>
                <a:ea typeface="+mn-ea"/>
                <a:cs typeface="+mn-cs"/>
              </a:rPr>
              <a:t>soft-acid</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metals having 1.9 &lt; 𝜒 &lt; 2.55</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These include the later period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second- and third-row transition metals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as well as In, Tl, Sn, and Pb</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These metals typically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have E</a:t>
            </a:r>
            <a:r>
              <a:rPr kumimoji="0" lang="en-US" sz="2400" b="1" i="1" u="none" strike="noStrike" kern="1200" cap="none" spc="0" normalizeH="0" baseline="30000" noProof="0" dirty="0">
                <a:ln>
                  <a:noFill/>
                </a:ln>
                <a:solidFill>
                  <a:prstClr val="black"/>
                </a:solidFill>
                <a:effectLst/>
                <a:uLnTx/>
                <a:uFillTx/>
                <a:latin typeface="Calibri" panose="020F0502020204030204"/>
                <a:ea typeface="+mn-ea"/>
                <a:cs typeface="+mn-cs"/>
              </a:rPr>
              <a:t>∘</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&gt; 0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are known collectively as the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inactive metals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because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they cannot reduce hydrogen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As stated earlier, the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noble metals are particularly unreactive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678291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1D5FB5-6DA0-8CDC-CF61-D62EE10B09FB}"/>
              </a:ext>
            </a:extLst>
          </p:cNvPr>
          <p:cNvSpPr txBox="1"/>
          <p:nvPr/>
        </p:nvSpPr>
        <p:spPr>
          <a:xfrm>
            <a:off x="0" y="0"/>
            <a:ext cx="12192000" cy="3724096"/>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1200"/>
              </a:spcAft>
              <a:buClrTx/>
              <a:buSzTx/>
              <a:buAutoNum type="arabicParenR" startAt="4"/>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fourth category are the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soft-basic </a:t>
            </a:r>
            <a:r>
              <a:rPr kumimoji="0" lang="en-US" sz="2400" b="1" i="1" u="none" strike="noStrike" kern="1200" cap="none" spc="0" normalizeH="0" baseline="0" noProof="0" dirty="0">
                <a:ln>
                  <a:noFill/>
                </a:ln>
                <a:solidFill>
                  <a:srgbClr val="0070C0"/>
                </a:solidFill>
                <a:effectLst/>
                <a:uLnTx/>
                <a:uFillTx/>
                <a:latin typeface="Calibri" panose="020F0502020204030204"/>
                <a:ea typeface="+mn-ea"/>
                <a:cs typeface="+mn-cs"/>
              </a:rPr>
              <a:t>anions</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formed from the less electronegative nonmetals (1.9 &lt; 𝜒 &lt; 2.8) such as B, C, P, S, As, Se,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and I. These are referred to as the </a:t>
            </a:r>
            <a:r>
              <a:rPr kumimoji="0" lang="en-US" sz="2400" b="1" i="1" u="none" strike="noStrike" kern="1200" cap="none" spc="0" normalizeH="0" baseline="0" noProof="0" dirty="0">
                <a:ln>
                  <a:noFill/>
                </a:ln>
                <a:solidFill>
                  <a:srgbClr val="0070C0"/>
                </a:solidFill>
                <a:effectLst/>
                <a:uLnTx/>
                <a:uFillTx/>
                <a:latin typeface="Calibri" panose="020F0502020204030204"/>
                <a:ea typeface="+mn-ea"/>
                <a:cs typeface="+mn-cs"/>
              </a:rPr>
              <a:t>relatively</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 inactive nonmetals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457200" algn="l" defTabSz="914400" rtl="0" eaLnBrk="1" fontAlgn="auto" latinLnBrk="0" hangingPunct="1">
              <a:lnSpc>
                <a:spcPct val="100000"/>
              </a:lnSpc>
              <a:spcBef>
                <a:spcPts val="0"/>
              </a:spcBef>
              <a:spcAft>
                <a:spcPts val="1200"/>
              </a:spcAft>
              <a:buClrTx/>
              <a:buSzTx/>
              <a:buAutoNum type="arabicParenR" startAt="4"/>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Lastly, the </a:t>
            </a: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mn-cs"/>
              </a:rPr>
              <a:t>inactive nonmetals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are those derived from </a:t>
            </a:r>
            <a:r>
              <a:rPr kumimoji="0" lang="en-US" sz="2400" b="1" i="1" u="none" strike="noStrike" kern="1200" cap="none" spc="0" normalizeH="0" baseline="0" noProof="0" dirty="0">
                <a:ln>
                  <a:noFill/>
                </a:ln>
                <a:solidFill>
                  <a:srgbClr val="C00000"/>
                </a:solidFill>
                <a:effectLst/>
                <a:uLnTx/>
                <a:uFillTx/>
                <a:latin typeface="Calibri" panose="020F0502020204030204"/>
                <a:ea typeface="+mn-ea"/>
                <a:cs typeface="+mn-cs"/>
              </a:rPr>
              <a:t>borderline or hard-basic anions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and having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electronegativities greater than 2.8</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These include the most electronegative nonmetals N, O, F, Cl, and Br. With the exception of N</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the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elemental forms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 these compounds are </a:t>
            </a:r>
            <a:r>
              <a:rPr kumimoji="0" lang="en-US" sz="2400" b="1" i="1" u="none" strike="noStrike" kern="1200" cap="none" spc="0" normalizeH="0" baseline="0" noProof="0" dirty="0">
                <a:ln>
                  <a:noFill/>
                </a:ln>
                <a:solidFill>
                  <a:prstClr val="black"/>
                </a:solidFill>
                <a:effectLst/>
                <a:uLnTx/>
                <a:uFillTx/>
                <a:latin typeface="Calibri" panose="020F0502020204030204"/>
                <a:ea typeface="+mn-ea"/>
                <a:cs typeface="+mn-cs"/>
              </a:rPr>
              <a:t>potent oxidizing agents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Taken collectively: “</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soft-acid cations make good oxidizing agents and soft-base anions make good reducing agents.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477894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9F2BBE-0429-1032-55C1-55EFEC80419D}"/>
              </a:ext>
            </a:extLst>
          </p:cNvPr>
          <p:cNvSpPr txBox="1"/>
          <p:nvPr/>
        </p:nvSpPr>
        <p:spPr>
          <a:xfrm>
            <a:off x="0" y="0"/>
            <a:ext cx="12192000" cy="4555093"/>
          </a:xfrm>
          <a:prstGeom prst="rect">
            <a:avLst/>
          </a:prstGeom>
          <a:noFill/>
        </p:spPr>
        <p:txBody>
          <a:bodyPr wrap="square">
            <a:spAutoFit/>
          </a:bodyPr>
          <a:lstStyle/>
          <a:p>
            <a:pPr marL="342900" indent="-342900">
              <a:spcAft>
                <a:spcPts val="1200"/>
              </a:spcAft>
              <a:buFont typeface="Wingdings" panose="05000000000000000000" pitchFamily="2" charset="2"/>
              <a:buChar char="q"/>
            </a:pPr>
            <a:r>
              <a:rPr lang="en-US" sz="2400" b="1" dirty="0">
                <a:solidFill>
                  <a:srgbClr val="FF0000"/>
                </a:solidFill>
                <a:effectLst/>
              </a:rPr>
              <a:t>Applications of HSAB Principle</a:t>
            </a:r>
          </a:p>
          <a:p>
            <a:pPr marL="342900" indent="-342900">
              <a:spcAft>
                <a:spcPts val="1200"/>
              </a:spcAft>
              <a:buFont typeface="Wingdings" panose="05000000000000000000" pitchFamily="2" charset="2"/>
              <a:buChar char="Ø"/>
            </a:pPr>
            <a:r>
              <a:rPr lang="en-US" sz="2400" dirty="0">
                <a:effectLst/>
              </a:rPr>
              <a:t>The Hard-Soft acid-base principle (HSAB Principle) explains patterns in Lewis acid-base reactivity in terms of a </a:t>
            </a:r>
            <a:r>
              <a:rPr lang="en-US" sz="2400" b="1" i="1" dirty="0">
                <a:effectLst/>
              </a:rPr>
              <a:t>like reacts with like preference</a:t>
            </a:r>
            <a:r>
              <a:rPr lang="en-US" sz="2400" dirty="0">
                <a:effectLst/>
              </a:rPr>
              <a:t>. </a:t>
            </a:r>
          </a:p>
          <a:p>
            <a:pPr marL="342900" indent="-342900">
              <a:spcAft>
                <a:spcPts val="1200"/>
              </a:spcAft>
              <a:buFont typeface="Wingdings" panose="05000000000000000000" pitchFamily="2" charset="2"/>
              <a:buChar char="Ø"/>
            </a:pPr>
            <a:r>
              <a:rPr lang="en-US" sz="2400" dirty="0">
                <a:effectLst/>
              </a:rPr>
              <a:t>Both thermodynamically and kinetically </a:t>
            </a:r>
            <a:r>
              <a:rPr lang="en-US" sz="2400" b="1" i="1" dirty="0">
                <a:effectLst/>
              </a:rPr>
              <a:t>hard acids </a:t>
            </a:r>
            <a:r>
              <a:rPr lang="en-US" sz="2400" b="1" i="1" dirty="0">
                <a:solidFill>
                  <a:srgbClr val="C00000"/>
                </a:solidFill>
                <a:effectLst/>
              </a:rPr>
              <a:t>prefer</a:t>
            </a:r>
            <a:r>
              <a:rPr lang="en-US" sz="2400" b="1" i="1" dirty="0">
                <a:effectLst/>
              </a:rPr>
              <a:t> hard bases </a:t>
            </a:r>
            <a:r>
              <a:rPr lang="en-US" sz="2400" dirty="0">
                <a:effectLst/>
              </a:rPr>
              <a:t>and </a:t>
            </a:r>
            <a:r>
              <a:rPr lang="en-US" sz="2400" i="1" dirty="0">
                <a:solidFill>
                  <a:srgbClr val="0070C0"/>
                </a:solidFill>
                <a:effectLst/>
              </a:rPr>
              <a:t>soft acids soft bases</a:t>
            </a:r>
            <a:r>
              <a:rPr lang="en-US" sz="2400" dirty="0">
                <a:effectLst/>
              </a:rPr>
              <a:t>. </a:t>
            </a:r>
          </a:p>
          <a:p>
            <a:pPr marL="342900" indent="-342900">
              <a:spcAft>
                <a:spcPts val="1200"/>
              </a:spcAft>
              <a:buFont typeface="Wingdings" panose="05000000000000000000" pitchFamily="2" charset="2"/>
              <a:buChar char="Ø"/>
            </a:pPr>
            <a:r>
              <a:rPr lang="en-US" sz="2400" dirty="0">
                <a:effectLst/>
              </a:rPr>
              <a:t>Specifically,</a:t>
            </a:r>
          </a:p>
          <a:p>
            <a:pPr marL="342900" indent="-342900">
              <a:spcAft>
                <a:spcPts val="1200"/>
              </a:spcAft>
              <a:buFont typeface="Wingdings" panose="05000000000000000000" pitchFamily="2" charset="2"/>
              <a:buChar char="§"/>
            </a:pPr>
            <a:r>
              <a:rPr lang="en-US" sz="2400" b="1" i="1" dirty="0">
                <a:effectLst/>
              </a:rPr>
              <a:t>Thermodynamically, hard acids </a:t>
            </a:r>
            <a:r>
              <a:rPr lang="en-US" sz="2400" b="1" i="1" dirty="0">
                <a:solidFill>
                  <a:srgbClr val="C00000"/>
                </a:solidFill>
                <a:effectLst/>
              </a:rPr>
              <a:t>form stronger</a:t>
            </a:r>
            <a:r>
              <a:rPr lang="en-US" sz="2400" b="1" i="1" dirty="0">
                <a:effectLst/>
              </a:rPr>
              <a:t> acid-base complexes with hard bases </a:t>
            </a:r>
            <a:r>
              <a:rPr lang="en-US" sz="2400" dirty="0">
                <a:effectLst/>
              </a:rPr>
              <a:t>while </a:t>
            </a:r>
            <a:r>
              <a:rPr lang="en-US" sz="2400" b="1" i="1" dirty="0">
                <a:solidFill>
                  <a:srgbClr val="0070C0"/>
                </a:solidFill>
                <a:effectLst/>
              </a:rPr>
              <a:t>soft acids form </a:t>
            </a:r>
            <a:r>
              <a:rPr lang="en-US" sz="2400" b="1" i="1" dirty="0">
                <a:solidFill>
                  <a:srgbClr val="C00000"/>
                </a:solidFill>
                <a:effectLst/>
              </a:rPr>
              <a:t>stronger complexes </a:t>
            </a:r>
            <a:r>
              <a:rPr lang="en-US" sz="2400" b="1" i="1" dirty="0">
                <a:solidFill>
                  <a:srgbClr val="0070C0"/>
                </a:solidFill>
                <a:effectLst/>
              </a:rPr>
              <a:t>with soft bases</a:t>
            </a:r>
            <a:r>
              <a:rPr lang="en-US" sz="2400" dirty="0">
                <a:effectLst/>
              </a:rPr>
              <a:t>.</a:t>
            </a:r>
          </a:p>
          <a:p>
            <a:pPr marL="342900" indent="-342900">
              <a:spcAft>
                <a:spcPts val="1200"/>
              </a:spcAft>
              <a:buFont typeface="Wingdings" panose="05000000000000000000" pitchFamily="2" charset="2"/>
              <a:buChar char="§"/>
            </a:pPr>
            <a:r>
              <a:rPr lang="en-US" sz="2400" b="1" i="1" dirty="0">
                <a:effectLst/>
              </a:rPr>
              <a:t>Kinetically, hard acids/electrophiles </a:t>
            </a:r>
            <a:r>
              <a:rPr lang="en-US" sz="2400" b="1" i="1" dirty="0">
                <a:solidFill>
                  <a:srgbClr val="C00000"/>
                </a:solidFill>
                <a:effectLst/>
              </a:rPr>
              <a:t>react more quickly </a:t>
            </a:r>
            <a:r>
              <a:rPr lang="en-US" sz="2400" b="1" i="1" dirty="0">
                <a:effectLst/>
              </a:rPr>
              <a:t>with hard bases/nucleophiles </a:t>
            </a:r>
            <a:r>
              <a:rPr lang="en-US" sz="2400" dirty="0">
                <a:effectLst/>
              </a:rPr>
              <a:t>while </a:t>
            </a:r>
            <a:r>
              <a:rPr lang="en-US" sz="2400" b="1" i="1" dirty="0">
                <a:effectLst/>
              </a:rPr>
              <a:t>soft acids/electrophiles react </a:t>
            </a:r>
            <a:r>
              <a:rPr lang="en-US" sz="2400" b="1" i="1" dirty="0">
                <a:solidFill>
                  <a:srgbClr val="0070C0"/>
                </a:solidFill>
                <a:effectLst/>
              </a:rPr>
              <a:t>more quickly </a:t>
            </a:r>
            <a:r>
              <a:rPr lang="en-US" sz="2400" b="1" i="1" dirty="0">
                <a:effectLst/>
              </a:rPr>
              <a:t>with soft bases/nucleophiles</a:t>
            </a:r>
            <a:r>
              <a:rPr lang="en-US" sz="2400" dirty="0">
                <a:effectLst/>
              </a:rPr>
              <a:t>.</a:t>
            </a:r>
            <a:endParaRPr lang="en-US" sz="2400" dirty="0"/>
          </a:p>
        </p:txBody>
      </p:sp>
    </p:spTree>
    <p:extLst>
      <p:ext uri="{BB962C8B-B14F-4D97-AF65-F5344CB8AC3E}">
        <p14:creationId xmlns:p14="http://schemas.microsoft.com/office/powerpoint/2010/main" val="776844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 ">
            <a:extLst>
              <a:ext uri="{FF2B5EF4-FFF2-40B4-BE49-F238E27FC236}">
                <a16:creationId xmlns:a16="http://schemas.microsoft.com/office/drawing/2014/main" id="{0D05F9DE-8BD4-90B3-ECB7-2901E11E77F6}"/>
              </a:ext>
            </a:extLst>
          </p:cNvPr>
          <p:cNvSpPr>
            <a:spLocks noChangeAspect="1" noChangeArrowheads="1"/>
          </p:cNvSpPr>
          <p:nvPr/>
        </p:nvSpPr>
        <p:spPr bwMode="auto">
          <a:xfrm>
            <a:off x="-333375"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 ">
            <a:extLst>
              <a:ext uri="{FF2B5EF4-FFF2-40B4-BE49-F238E27FC236}">
                <a16:creationId xmlns:a16="http://schemas.microsoft.com/office/drawing/2014/main" id="{31541766-E62A-E054-4E0E-EDC848E0362F}"/>
              </a:ext>
            </a:extLst>
          </p:cNvPr>
          <p:cNvSpPr>
            <a:spLocks noChangeAspect="1" noChangeArrowheads="1"/>
          </p:cNvSpPr>
          <p:nvPr/>
        </p:nvSpPr>
        <p:spPr bwMode="auto">
          <a:xfrm>
            <a:off x="127000" y="130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A7073D19-89B9-4A55-46F2-EAA37EFAA237}"/>
              </a:ext>
            </a:extLst>
          </p:cNvPr>
          <p:cNvSpPr txBox="1"/>
          <p:nvPr/>
        </p:nvSpPr>
        <p:spPr>
          <a:xfrm>
            <a:off x="0" y="0"/>
            <a:ext cx="12192000" cy="674030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ea typeface="+mn-ea"/>
                <a:cs typeface="+mn-cs"/>
              </a:rPr>
              <a:t>Example </a:t>
            </a:r>
            <a:r>
              <a:rPr kumimoji="0" lang="en-US" altLang="en-US" sz="2400" b="1" i="1" u="none" strike="noStrike" kern="1200" cap="none" spc="0" normalizeH="0" baseline="0" noProof="0" dirty="0">
                <a:ln>
                  <a:noFill/>
                </a:ln>
                <a:solidFill>
                  <a:prstClr val="black"/>
                </a:solidFill>
                <a:effectLst/>
                <a:uLnTx/>
                <a:uFillTx/>
                <a:ea typeface="+mn-ea"/>
                <a:cs typeface="+mn-cs"/>
              </a:rPr>
              <a:t>Frontier MOs</a:t>
            </a:r>
            <a:r>
              <a:rPr kumimoji="0" lang="en-US" altLang="en-US" sz="2400" b="0" i="0" u="none" strike="noStrike" kern="1200" cap="none" spc="0" normalizeH="0" baseline="0" noProof="0" dirty="0">
                <a:ln>
                  <a:noFill/>
                </a:ln>
                <a:solidFill>
                  <a:prstClr val="black"/>
                </a:solidFill>
                <a:effectLst/>
                <a:uLnTx/>
                <a:uFillTx/>
                <a:ea typeface="+mn-ea"/>
                <a:cs typeface="+mn-cs"/>
              </a:rPr>
              <a:t>: </a:t>
            </a:r>
            <a:r>
              <a:rPr kumimoji="0" lang="en-US" altLang="en-US" sz="2400" b="1" i="0" u="none" strike="noStrike" kern="1200" cap="none" spc="0" normalizeH="0" baseline="0" noProof="0" dirty="0">
                <a:ln>
                  <a:noFill/>
                </a:ln>
                <a:solidFill>
                  <a:srgbClr val="C00000"/>
                </a:solidFill>
                <a:effectLst/>
                <a:uLnTx/>
                <a:uFillTx/>
                <a:ea typeface="+mn-ea"/>
                <a:cs typeface="+mn-cs"/>
              </a:rPr>
              <a:t>CO Toxicity</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ea typeface="+mn-ea"/>
                <a:cs typeface="+mn-cs"/>
              </a:rPr>
              <a:t>You probably know that CO is toxic (which is why you shouldn't stay in a garage with a car running, because the CO from incomplete combustion can kill you). The reason </a:t>
            </a:r>
            <a:r>
              <a:rPr kumimoji="0" lang="en-US" altLang="en-US" sz="2400" b="1" i="0" u="none" strike="noStrike" kern="1200" cap="none" spc="0" normalizeH="0" baseline="0" noProof="0" dirty="0">
                <a:ln>
                  <a:noFill/>
                </a:ln>
                <a:solidFill>
                  <a:prstClr val="black"/>
                </a:solidFill>
                <a:effectLst/>
                <a:uLnTx/>
                <a:uFillTx/>
                <a:ea typeface="+mn-ea"/>
                <a:cs typeface="+mn-cs"/>
              </a:rPr>
              <a:t>CO is toxic  because it binds metal ions really tightly</a:t>
            </a:r>
            <a:r>
              <a:rPr kumimoji="0" lang="en-US" altLang="en-US" sz="2400" b="0" i="0" u="none" strike="noStrike" kern="1200" cap="none" spc="0" normalizeH="0" baseline="0" noProof="0" dirty="0">
                <a:ln>
                  <a:noFill/>
                </a:ln>
                <a:solidFill>
                  <a:prstClr val="black"/>
                </a:solidFill>
                <a:effectLst/>
                <a:uLnTx/>
                <a:uFillTx/>
                <a:ea typeface="+mn-ea"/>
                <a:cs typeface="+mn-cs"/>
              </a:rPr>
              <a:t>. Fe(II) ions in your blood bind</a:t>
            </a:r>
            <a:r>
              <a:rPr lang="en-US" altLang="en-US" sz="2400" dirty="0">
                <a:solidFill>
                  <a:prstClr val="black"/>
                </a:solidFill>
              </a:rPr>
              <a:t> to</a:t>
            </a:r>
            <a:r>
              <a:rPr kumimoji="0" lang="en-US" altLang="en-US" sz="2400" b="0" i="0" u="none" strike="noStrike" kern="1200" cap="none" spc="0" normalizeH="0" baseline="0" noProof="0" dirty="0">
                <a:ln>
                  <a:noFill/>
                </a:ln>
                <a:solidFill>
                  <a:prstClr val="black"/>
                </a:solidFill>
                <a:effectLst/>
                <a:uLnTx/>
                <a:uFillTx/>
                <a:ea typeface="+mn-ea"/>
                <a:cs typeface="+mn-cs"/>
              </a:rPr>
              <a:t> O</a:t>
            </a:r>
            <a:r>
              <a:rPr kumimoji="0" lang="en-US" altLang="en-US" sz="2400" b="0" i="0" u="none" strike="noStrike" kern="1200" cap="none" spc="0" normalizeH="0" baseline="-30000" noProof="0" dirty="0">
                <a:ln>
                  <a:noFill/>
                </a:ln>
                <a:solidFill>
                  <a:prstClr val="black"/>
                </a:solidFill>
                <a:effectLst/>
                <a:uLnTx/>
                <a:uFillTx/>
                <a:ea typeface="+mn-ea"/>
                <a:cs typeface="+mn-cs"/>
              </a:rPr>
              <a:t>2</a:t>
            </a:r>
            <a:r>
              <a:rPr kumimoji="0" lang="en-US" altLang="en-US" sz="2400" b="0" i="0" u="none" strike="noStrike" kern="1200" cap="none" spc="0" normalizeH="0" baseline="0" noProof="0" dirty="0">
                <a:ln>
                  <a:noFill/>
                </a:ln>
                <a:solidFill>
                  <a:prstClr val="black"/>
                </a:solidFill>
                <a:effectLst/>
                <a:uLnTx/>
                <a:uFillTx/>
                <a:ea typeface="+mn-ea"/>
                <a:cs typeface="+mn-cs"/>
              </a:rPr>
              <a:t> and carry it to our cells. CO binds to the Fe(II) more tightly than O</a:t>
            </a:r>
            <a:r>
              <a:rPr kumimoji="0" lang="en-US" altLang="en-US" sz="2400" b="0" i="0" u="none" strike="noStrike" kern="1200" cap="none" spc="0" normalizeH="0" baseline="-30000" noProof="0" dirty="0">
                <a:ln>
                  <a:noFill/>
                </a:ln>
                <a:solidFill>
                  <a:prstClr val="black"/>
                </a:solidFill>
                <a:effectLst/>
                <a:uLnTx/>
                <a:uFillTx/>
                <a:ea typeface="+mn-ea"/>
                <a:cs typeface="+mn-cs"/>
              </a:rPr>
              <a:t>2</a:t>
            </a:r>
            <a:r>
              <a:rPr kumimoji="0" lang="en-US" altLang="en-US" sz="2400" b="0" i="0" u="none" strike="noStrike" kern="1200" cap="none" spc="0" normalizeH="0" baseline="0" noProof="0" dirty="0">
                <a:ln>
                  <a:noFill/>
                </a:ln>
                <a:solidFill>
                  <a:prstClr val="black"/>
                </a:solidFill>
                <a:effectLst/>
                <a:uLnTx/>
                <a:uFillTx/>
                <a:ea typeface="+mn-ea"/>
                <a:cs typeface="+mn-cs"/>
              </a:rPr>
              <a:t>, so if you breathe too much CO, your cells won't get any oxygen, because all the Fe(II) in your blood bound CO instead. We can understand how and why CO binds Fe(II) using MO theory. Go back and look at the MO diagram for CO. The </a:t>
            </a:r>
            <a:r>
              <a:rPr kumimoji="0" lang="en-US" altLang="en-US" sz="2400" b="1" i="0" u="none" strike="noStrike" kern="1200" cap="none" spc="0" normalizeH="0" baseline="0" noProof="0" dirty="0">
                <a:ln>
                  <a:noFill/>
                </a:ln>
                <a:solidFill>
                  <a:prstClr val="black"/>
                </a:solidFill>
                <a:effectLst/>
                <a:uLnTx/>
                <a:uFillTx/>
                <a:ea typeface="+mn-ea"/>
                <a:cs typeface="+mn-cs"/>
              </a:rPr>
              <a:t>HOMO is a slightly-bonding orbital that is mostly on carbon</a:t>
            </a:r>
            <a:r>
              <a:rPr kumimoji="0" lang="en-US" altLang="en-US" sz="2400" b="0" i="0" u="none" strike="noStrike" kern="1200" cap="none" spc="0" normalizeH="0" baseline="0" noProof="0" dirty="0">
                <a:ln>
                  <a:noFill/>
                </a:ln>
                <a:solidFill>
                  <a:prstClr val="black"/>
                </a:solidFill>
                <a:effectLst/>
                <a:uLnTx/>
                <a:uFillTx/>
                <a:ea typeface="+mn-ea"/>
                <a:cs typeface="+mn-cs"/>
              </a:rPr>
              <a:t>. </a:t>
            </a:r>
            <a:r>
              <a:rPr kumimoji="0" lang="en-US" altLang="en-US" sz="2400" b="1" i="0" u="none" strike="noStrike" kern="1200" cap="none" spc="0" normalizeH="0" baseline="0" noProof="0" dirty="0">
                <a:ln>
                  <a:noFill/>
                </a:ln>
                <a:solidFill>
                  <a:prstClr val="black"/>
                </a:solidFill>
                <a:effectLst/>
                <a:uLnTx/>
                <a:uFillTx/>
                <a:ea typeface="+mn-ea"/>
                <a:cs typeface="+mn-cs"/>
              </a:rPr>
              <a:t>It is pretty high-energy</a:t>
            </a:r>
            <a:r>
              <a:rPr kumimoji="0" lang="en-US" altLang="en-US" sz="2400" b="0" i="0" u="none" strike="noStrike" kern="1200" cap="none" spc="0" normalizeH="0" baseline="0" noProof="0" dirty="0">
                <a:ln>
                  <a:noFill/>
                </a:ln>
                <a:solidFill>
                  <a:prstClr val="black"/>
                </a:solidFill>
                <a:effectLst/>
                <a:uLnTx/>
                <a:uFillTx/>
                <a:ea typeface="+mn-ea"/>
                <a:cs typeface="+mn-cs"/>
              </a:rPr>
              <a:t>. </a:t>
            </a:r>
            <a:r>
              <a:rPr kumimoji="0" lang="en-US" altLang="en-US" sz="2400" b="1" i="0" u="none" strike="noStrike" kern="1200" cap="none" spc="0" normalizeH="0" baseline="0" noProof="0" dirty="0">
                <a:ln>
                  <a:noFill/>
                </a:ln>
                <a:solidFill>
                  <a:prstClr val="black"/>
                </a:solidFill>
                <a:effectLst/>
                <a:uLnTx/>
                <a:uFillTx/>
                <a:ea typeface="+mn-ea"/>
                <a:cs typeface="+mn-cs"/>
              </a:rPr>
              <a:t>The LUMO is a π* orbital</a:t>
            </a:r>
            <a:r>
              <a:rPr kumimoji="0" lang="en-US" altLang="en-US" sz="2400" b="0" i="0" u="none" strike="noStrike" kern="1200" cap="none" spc="0" normalizeH="0" baseline="0" noProof="0" dirty="0">
                <a:ln>
                  <a:noFill/>
                </a:ln>
                <a:solidFill>
                  <a:prstClr val="black"/>
                </a:solidFill>
                <a:effectLst/>
                <a:uLnTx/>
                <a:uFillTx/>
                <a:ea typeface="+mn-ea"/>
                <a:cs typeface="+mn-cs"/>
              </a:rPr>
              <a:t> that is also mostly on carbon, and it is kind </a:t>
            </a:r>
            <a:r>
              <a:rPr kumimoji="0" lang="en-US" altLang="en-US" sz="2400" b="1" i="0" u="none" strike="noStrike" kern="1200" cap="none" spc="0" normalizeH="0" baseline="0" noProof="0" dirty="0">
                <a:ln>
                  <a:noFill/>
                </a:ln>
                <a:solidFill>
                  <a:prstClr val="black"/>
                </a:solidFill>
                <a:effectLst/>
                <a:uLnTx/>
                <a:uFillTx/>
                <a:ea typeface="+mn-ea"/>
                <a:cs typeface="+mn-cs"/>
              </a:rPr>
              <a:t>of low-energy </a:t>
            </a:r>
            <a:r>
              <a:rPr kumimoji="0" lang="en-US" altLang="en-US" sz="2400" b="0" i="0" u="none" strike="noStrike" kern="1200" cap="none" spc="0" normalizeH="0" baseline="0" noProof="0" dirty="0">
                <a:ln>
                  <a:noFill/>
                </a:ln>
                <a:solidFill>
                  <a:prstClr val="black"/>
                </a:solidFill>
                <a:effectLst/>
                <a:uLnTx/>
                <a:uFillTx/>
                <a:ea typeface="+mn-ea"/>
                <a:cs typeface="+mn-cs"/>
              </a:rPr>
              <a:t>because the splitting of π MOs is smaller (because of less overlap) than σ </a:t>
            </a:r>
            <a:r>
              <a:rPr kumimoji="0" lang="en-US" altLang="en-US" sz="2400" b="0" i="0" u="none" strike="noStrike" kern="1200" cap="none" spc="0" normalizeH="0" baseline="0" noProof="0" dirty="0" err="1">
                <a:ln>
                  <a:noFill/>
                </a:ln>
                <a:solidFill>
                  <a:prstClr val="black"/>
                </a:solidFill>
                <a:effectLst/>
                <a:uLnTx/>
                <a:uFillTx/>
                <a:ea typeface="+mn-ea"/>
                <a:cs typeface="+mn-cs"/>
              </a:rPr>
              <a:t>MOs.</a:t>
            </a:r>
            <a:r>
              <a:rPr kumimoji="0" lang="en-US" altLang="en-US" sz="2400" b="0" i="0" u="none" strike="noStrike" kern="1200" cap="none" spc="0" normalizeH="0" baseline="0" noProof="0" dirty="0">
                <a:ln>
                  <a:noFill/>
                </a:ln>
                <a:solidFill>
                  <a:prstClr val="black"/>
                </a:solidFill>
                <a:effectLst/>
                <a:uLnTx/>
                <a:uFillTx/>
                <a:ea typeface="+mn-ea"/>
                <a:cs typeface="+mn-cs"/>
              </a:rPr>
              <a:t> </a:t>
            </a:r>
            <a:r>
              <a:rPr kumimoji="0" lang="en-US" altLang="en-US" sz="2400" b="1" i="1" u="none" strike="noStrike" kern="1200" cap="none" spc="0" normalizeH="0" baseline="0" noProof="0" dirty="0">
                <a:ln>
                  <a:noFill/>
                </a:ln>
                <a:solidFill>
                  <a:prstClr val="black"/>
                </a:solidFill>
                <a:effectLst/>
                <a:uLnTx/>
                <a:uFillTx/>
                <a:ea typeface="+mn-ea"/>
                <a:cs typeface="+mn-cs"/>
              </a:rPr>
              <a:t>CO has a small gap between the HOMO and LUMO</a:t>
            </a:r>
            <a:r>
              <a:rPr kumimoji="0" lang="en-US" altLang="en-US" sz="2400" b="0" i="0" u="none" strike="noStrike" kern="1200" cap="none" spc="0" normalizeH="0" baseline="0" noProof="0" dirty="0">
                <a:ln>
                  <a:noFill/>
                </a:ln>
                <a:solidFill>
                  <a:prstClr val="black"/>
                </a:solidFill>
                <a:effectLst/>
                <a:uLnTx/>
                <a:uFillTx/>
                <a:ea typeface="+mn-ea"/>
                <a:cs typeface="+mn-cs"/>
              </a:rPr>
              <a:t>. </a:t>
            </a:r>
            <a:r>
              <a:rPr kumimoji="0" lang="en-US" altLang="en-US" sz="2400" b="1" i="1" u="none" strike="noStrike" kern="1200" cap="none" spc="0" normalizeH="0" baseline="0" noProof="0" dirty="0">
                <a:ln>
                  <a:noFill/>
                </a:ln>
                <a:solidFill>
                  <a:prstClr val="black"/>
                </a:solidFill>
                <a:effectLst/>
                <a:uLnTx/>
                <a:uFillTx/>
                <a:ea typeface="+mn-ea"/>
                <a:cs typeface="+mn-cs"/>
              </a:rPr>
              <a:t>Fe(II) also has a small gap</a:t>
            </a:r>
            <a:r>
              <a:rPr kumimoji="0" lang="en-US" altLang="en-US" sz="2400" b="0" i="0" u="none" strike="noStrike" kern="1200" cap="none" spc="0" normalizeH="0" baseline="0" noProof="0" dirty="0">
                <a:ln>
                  <a:noFill/>
                </a:ln>
                <a:solidFill>
                  <a:prstClr val="black"/>
                </a:solidFill>
                <a:effectLst/>
                <a:uLnTx/>
                <a:uFillTx/>
                <a:ea typeface="+mn-ea"/>
                <a:cs typeface="+mn-cs"/>
              </a:rPr>
              <a:t> between HOMO and LUMO, because it has 6 electrons in 3d orbitals. The HOMO is high, because 3d is not so stable, and the LUMO is low, because it is also 3d and not much higher than the HOMO (there is a gap because the other atoms around the Fe(II) in hemoglobin make the d orbitals different energies). So, what can happen is that the HOMO on CO makes a σ bond with the LUMO on Fe(II), and the HOMO on Fe(II) makes a π bond with the LUMO on CO. This "multiple bond" between CO and Fe(II) makes CO toxic. And because the HOMO and LUMO of CO are big on carbon, you won't be surprised that the bond is Fe-C=O, not Fe-O=C. 	</a:t>
            </a:r>
          </a:p>
        </p:txBody>
      </p:sp>
    </p:spTree>
    <p:extLst>
      <p:ext uri="{BB962C8B-B14F-4D97-AF65-F5344CB8AC3E}">
        <p14:creationId xmlns:p14="http://schemas.microsoft.com/office/powerpoint/2010/main" val="1802235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F7D6FCF-582E-9226-08A9-A4DBBB44CC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7200" y="300436"/>
            <a:ext cx="2778125" cy="4339030"/>
          </a:xfrm>
          <a:prstGeom prst="rect">
            <a:avLst/>
          </a:prstGeom>
        </p:spPr>
      </p:pic>
      <p:sp>
        <p:nvSpPr>
          <p:cNvPr id="5" name="TextBox 4">
            <a:extLst>
              <a:ext uri="{FF2B5EF4-FFF2-40B4-BE49-F238E27FC236}">
                <a16:creationId xmlns:a16="http://schemas.microsoft.com/office/drawing/2014/main" id="{EA82B546-8AD8-0851-B440-59A05A79F716}"/>
              </a:ext>
            </a:extLst>
          </p:cNvPr>
          <p:cNvSpPr txBox="1"/>
          <p:nvPr/>
        </p:nvSpPr>
        <p:spPr>
          <a:xfrm>
            <a:off x="1902011" y="4985887"/>
            <a:ext cx="9558868" cy="1200329"/>
          </a:xfrm>
          <a:prstGeom prst="rect">
            <a:avLst/>
          </a:prstGeom>
          <a:noFill/>
        </p:spPr>
        <p:txBody>
          <a:bodyPr wrap="square">
            <a:spAutoFit/>
          </a:bodyPr>
          <a:lstStyle/>
          <a:p>
            <a:r>
              <a:rPr lang="en-US" sz="2400" dirty="0"/>
              <a:t>MO interactions between Fe and CO frontier </a:t>
            </a:r>
            <a:r>
              <a:rPr lang="en-US" sz="2400" dirty="0" err="1"/>
              <a:t>MOs.</a:t>
            </a:r>
            <a:r>
              <a:rPr lang="en-US" sz="2400" dirty="0"/>
              <a:t> </a:t>
            </a:r>
          </a:p>
          <a:p>
            <a:r>
              <a:rPr lang="en-US" sz="2400" i="1" dirty="0"/>
              <a:t>Top: </a:t>
            </a:r>
            <a:r>
              <a:rPr lang="en-US" sz="2400" dirty="0"/>
              <a:t>σ interaction. </a:t>
            </a:r>
          </a:p>
          <a:p>
            <a:r>
              <a:rPr lang="en-US" sz="2400" i="1" dirty="0"/>
              <a:t>Bottom: </a:t>
            </a:r>
            <a:r>
              <a:rPr lang="en-US" sz="2400" dirty="0"/>
              <a:t>π interactions (2 CO LUMOs, 2 Fe HOMOs, related by 90° rotation)</a:t>
            </a:r>
          </a:p>
        </p:txBody>
      </p:sp>
    </p:spTree>
    <p:extLst>
      <p:ext uri="{BB962C8B-B14F-4D97-AF65-F5344CB8AC3E}">
        <p14:creationId xmlns:p14="http://schemas.microsoft.com/office/powerpoint/2010/main" val="1123113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39BA8B-F0A1-6CA4-B057-53D5F6784CFA}"/>
              </a:ext>
            </a:extLst>
          </p:cNvPr>
          <p:cNvSpPr txBox="1"/>
          <p:nvPr/>
        </p:nvSpPr>
        <p:spPr>
          <a:xfrm>
            <a:off x="0" y="0"/>
            <a:ext cx="12192000" cy="5355312"/>
          </a:xfrm>
          <a:prstGeom prst="rect">
            <a:avLst/>
          </a:prstGeom>
          <a:noFill/>
        </p:spPr>
        <p:txBody>
          <a:bodyPr wrap="square">
            <a:spAutoFit/>
          </a:bodyPr>
          <a:lstStyle/>
          <a:p>
            <a:pPr marL="342900" lvl="0" indent="-342900">
              <a:spcAft>
                <a:spcPts val="1200"/>
              </a:spcAft>
              <a:buFont typeface="Wingdings" panose="05000000000000000000" pitchFamily="2" charset="2"/>
              <a:buChar char="§"/>
              <a:tabLst>
                <a:tab pos="457200" algn="l"/>
              </a:tabLst>
            </a:pPr>
            <a:r>
              <a:rPr lang="en-US" sz="2400" dirty="0">
                <a:effectLst/>
              </a:rPr>
              <a:t>Note that </a:t>
            </a:r>
            <a:r>
              <a:rPr lang="en-US" sz="2400" b="1" i="1" dirty="0">
                <a:effectLst/>
              </a:rPr>
              <a:t>interactions between two filled MO’s </a:t>
            </a:r>
            <a:r>
              <a:rPr lang="en-US" sz="2400" dirty="0">
                <a:effectLst/>
              </a:rPr>
              <a:t>can also result in the formation of delocalized MO’s, but there will be no net stabilization because both the stabilized and destabilized four-electron are doubly occupied (the four-electron situation).</a:t>
            </a:r>
          </a:p>
          <a:p>
            <a:pPr marL="342900" lvl="0" indent="-342900">
              <a:spcAft>
                <a:spcPts val="1200"/>
              </a:spcAft>
              <a:buFont typeface="Wingdings" panose="05000000000000000000" pitchFamily="2" charset="2"/>
              <a:buChar char="§"/>
              <a:tabLst>
                <a:tab pos="457200" algn="l"/>
              </a:tabLst>
            </a:pPr>
            <a:r>
              <a:rPr lang="en-US" sz="2400" dirty="0">
                <a:effectLst/>
              </a:rPr>
              <a:t>Similarly, the interactions between two vacant MO’s obviously results in no stabilization, although delocalized virtual MO’s may result.</a:t>
            </a:r>
          </a:p>
          <a:p>
            <a:pPr marL="342900" lvl="0" indent="-342900">
              <a:spcAft>
                <a:spcPts val="1200"/>
              </a:spcAft>
              <a:buFont typeface="Wingdings" panose="05000000000000000000" pitchFamily="2" charset="2"/>
              <a:buChar char="§"/>
              <a:tabLst>
                <a:tab pos="457200" algn="l"/>
              </a:tabLst>
            </a:pPr>
            <a:r>
              <a:rPr lang="en-US" sz="2400" dirty="0">
                <a:effectLst/>
              </a:rPr>
              <a:t>Importantly, </a:t>
            </a:r>
            <a:r>
              <a:rPr lang="en-US" sz="2400" i="1" dirty="0">
                <a:effectLst/>
              </a:rPr>
              <a:t>although any of the potentially many F/V interactions may be stabilizing</a:t>
            </a:r>
            <a:r>
              <a:rPr lang="en-US" sz="2400" dirty="0">
                <a:effectLst/>
              </a:rPr>
              <a:t>, the </a:t>
            </a:r>
            <a:r>
              <a:rPr lang="en-US" sz="2400" b="1" i="1" dirty="0">
                <a:solidFill>
                  <a:srgbClr val="C00000"/>
                </a:solidFill>
                <a:effectLst/>
              </a:rPr>
              <a:t>HOMO/LUMO interactions </a:t>
            </a:r>
            <a:r>
              <a:rPr lang="en-US" sz="2400" b="1" i="1" dirty="0">
                <a:effectLst/>
              </a:rPr>
              <a:t>are virtually always </a:t>
            </a:r>
            <a:r>
              <a:rPr lang="en-US" sz="2400" b="1" i="1" dirty="0">
                <a:solidFill>
                  <a:srgbClr val="C00000"/>
                </a:solidFill>
                <a:effectLst/>
              </a:rPr>
              <a:t>the most important ones</a:t>
            </a:r>
            <a:r>
              <a:rPr lang="en-US" sz="2400" dirty="0">
                <a:effectLst/>
              </a:rPr>
              <a:t>, because the interaction energy </a:t>
            </a:r>
            <a:r>
              <a:rPr lang="en-US" sz="2400" b="1" dirty="0">
                <a:effectLst/>
              </a:rPr>
              <a:t>depends upon the energy difference </a:t>
            </a:r>
            <a:r>
              <a:rPr lang="en-US" sz="2400" dirty="0">
                <a:effectLst/>
              </a:rPr>
              <a:t>between the F and V MO’s. </a:t>
            </a:r>
            <a:r>
              <a:rPr lang="en-US" sz="2400" i="1" dirty="0">
                <a:effectLst/>
              </a:rPr>
              <a:t>In the case of the HOMO/LUMO interaction, </a:t>
            </a:r>
            <a:r>
              <a:rPr lang="en-US" sz="2400" b="1" i="1" dirty="0">
                <a:effectLst/>
              </a:rPr>
              <a:t>this energy difference is obviously the smallest</a:t>
            </a:r>
            <a:r>
              <a:rPr lang="en-US" sz="2400" dirty="0">
                <a:effectLst/>
              </a:rPr>
              <a:t>. The </a:t>
            </a:r>
            <a:r>
              <a:rPr lang="en-US" sz="2400" b="1" i="1" dirty="0">
                <a:effectLst/>
              </a:rPr>
              <a:t>energy difference</a:t>
            </a:r>
            <a:r>
              <a:rPr lang="en-US" sz="2400" dirty="0">
                <a:effectLst/>
              </a:rPr>
              <a:t> between a given HOMO and the corresponding LUMO of the other molecule is sometimes termed the “</a:t>
            </a:r>
            <a:r>
              <a:rPr lang="en-US" sz="2400" b="1" dirty="0">
                <a:effectLst/>
              </a:rPr>
              <a:t>HOMO-LUMO gap</a:t>
            </a:r>
            <a:r>
              <a:rPr lang="en-US" sz="2400" dirty="0">
                <a:effectLst/>
              </a:rPr>
              <a:t>”.</a:t>
            </a:r>
          </a:p>
          <a:p>
            <a:pPr marL="342900" lvl="0" indent="-342900">
              <a:spcAft>
                <a:spcPts val="1200"/>
              </a:spcAft>
              <a:buFont typeface="Wingdings" panose="05000000000000000000" pitchFamily="2" charset="2"/>
              <a:buChar char="§"/>
              <a:tabLst>
                <a:tab pos="457200" algn="l"/>
              </a:tabLst>
            </a:pPr>
            <a:r>
              <a:rPr lang="en-US" sz="2400" dirty="0">
                <a:effectLst/>
              </a:rPr>
              <a:t>The </a:t>
            </a:r>
            <a:r>
              <a:rPr lang="en-US" sz="2400" b="1" i="1" dirty="0">
                <a:effectLst/>
              </a:rPr>
              <a:t>approximation in which only the HOMO/LUMO interaction is considered </a:t>
            </a:r>
            <a:r>
              <a:rPr lang="en-US" sz="2400" dirty="0">
                <a:effectLst/>
              </a:rPr>
              <a:t>(among all of the possible F/V interactions) </a:t>
            </a:r>
            <a:r>
              <a:rPr lang="en-US" sz="2400" b="1" i="1" dirty="0">
                <a:effectLst/>
              </a:rPr>
              <a:t>is called the </a:t>
            </a:r>
            <a:r>
              <a:rPr lang="en-US" sz="2400" b="1" i="1" dirty="0">
                <a:solidFill>
                  <a:srgbClr val="FF0000"/>
                </a:solidFill>
                <a:effectLst/>
              </a:rPr>
              <a:t>Frontier Orbital (or FO) approximation</a:t>
            </a:r>
            <a:r>
              <a:rPr lang="en-US" sz="2400" dirty="0">
                <a:effectLst/>
              </a:rPr>
              <a:t>.</a:t>
            </a:r>
          </a:p>
        </p:txBody>
      </p:sp>
    </p:spTree>
    <p:extLst>
      <p:ext uri="{BB962C8B-B14F-4D97-AF65-F5344CB8AC3E}">
        <p14:creationId xmlns:p14="http://schemas.microsoft.com/office/powerpoint/2010/main" val="419150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D5765-ECE6-DFC1-0489-5BFEA60E35A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285FDD-A44C-C020-863E-798249467A88}"/>
              </a:ext>
            </a:extLst>
          </p:cNvPr>
          <p:cNvSpPr txBox="1"/>
          <p:nvPr/>
        </p:nvSpPr>
        <p:spPr>
          <a:xfrm>
            <a:off x="0" y="0"/>
            <a:ext cx="12192000" cy="6463308"/>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a:t>
            </a:r>
            <a:r>
              <a:rPr lang="en-US" b="1" dirty="0"/>
              <a:t>Lewis acid </a:t>
            </a:r>
            <a:r>
              <a:rPr lang="en-US" dirty="0"/>
              <a:t>is defined as an </a:t>
            </a:r>
            <a:r>
              <a:rPr lang="en-US" b="1" dirty="0"/>
              <a:t>electron pair acceptor </a:t>
            </a:r>
            <a:r>
              <a:rPr lang="en-US" dirty="0"/>
              <a:t>(</a:t>
            </a:r>
            <a:r>
              <a:rPr lang="en-US" sz="1800" b="1" i="1" dirty="0">
                <a:effectLst/>
              </a:rPr>
              <a:t>electrophile</a:t>
            </a:r>
            <a:r>
              <a:rPr lang="en-US" dirty="0"/>
              <a:t>).</a:t>
            </a:r>
          </a:p>
          <a:p>
            <a:pPr marL="285750" indent="-285750">
              <a:buFont typeface="Wingdings" panose="05000000000000000000" pitchFamily="2" charset="2"/>
              <a:buChar char="Ø"/>
            </a:pPr>
            <a:r>
              <a:rPr lang="en-US" dirty="0"/>
              <a:t>A </a:t>
            </a:r>
            <a:r>
              <a:rPr lang="en-US" b="1" dirty="0"/>
              <a:t>Lewis base </a:t>
            </a:r>
            <a:r>
              <a:rPr lang="en-US" dirty="0"/>
              <a:t>is defined as an </a:t>
            </a:r>
            <a:r>
              <a:rPr lang="en-US" b="1" dirty="0"/>
              <a:t>electron pair donor </a:t>
            </a:r>
            <a:r>
              <a:rPr lang="en-US" dirty="0"/>
              <a:t>(</a:t>
            </a:r>
            <a:r>
              <a:rPr lang="en-US" sz="1800" b="1" i="1" dirty="0">
                <a:effectLst/>
              </a:rPr>
              <a:t>nucleophile</a:t>
            </a:r>
            <a:r>
              <a:rPr lang="en-US" dirty="0"/>
              <a:t>).</a:t>
            </a:r>
          </a:p>
          <a:p>
            <a:pPr marL="285750" indent="-285750">
              <a:buFont typeface="Wingdings" panose="05000000000000000000" pitchFamily="2" charset="2"/>
              <a:buChar char="ü"/>
            </a:pPr>
            <a:r>
              <a:rPr lang="en-US" dirty="0"/>
              <a:t>An example of a Lewis acid is BH</a:t>
            </a:r>
            <a:r>
              <a:rPr lang="en-US" baseline="-25000" dirty="0"/>
              <a:t>3</a:t>
            </a:r>
            <a:r>
              <a:rPr lang="en-US" dirty="0"/>
              <a:t>, and an example for a Lewis base is NH</a:t>
            </a:r>
            <a:r>
              <a:rPr lang="en-US" baseline="-25000" dirty="0"/>
              <a:t>3</a:t>
            </a:r>
            <a:r>
              <a:rPr lang="en-US" dirty="0"/>
              <a:t>. </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solidFill>
                  <a:srgbClr val="0070C0"/>
                </a:solidFill>
              </a:rPr>
              <a:t>What happens in a Lewis-acid base reaction?</a:t>
            </a:r>
          </a:p>
          <a:p>
            <a:pPr marL="285750" indent="-285750">
              <a:buFont typeface="Wingdings" panose="05000000000000000000" pitchFamily="2" charset="2"/>
              <a:buChar char="Ø"/>
            </a:pPr>
            <a:r>
              <a:rPr lang="en-US" dirty="0"/>
              <a:t>The </a:t>
            </a:r>
            <a:r>
              <a:rPr lang="en-US" b="1" i="1" dirty="0"/>
              <a:t>Lewis base donates an electron pair to form a covalent bond with the Lewis acid </a:t>
            </a:r>
            <a:r>
              <a:rPr lang="en-US" dirty="0"/>
              <a:t>(Fig. 4.1.2). A covalent bond formed in a Lewis acid-base reaction is usually called a dative bond because both electrons in the covalent bond come from a single partner. In a "conventional" covalent bond both partners contribute one electron to the covalent bond. There is however no fundamental difference between a “conventional” covalent bond and a dative covalent bond, it is just a matter of perspective. To indicate a dative bond one can draw an arrow pointing from the donor to the acceptor atom, instead of just a line. The reaction product of a Lewis acid-base reaction is called an adduct.</a:t>
            </a:r>
          </a:p>
          <a:p>
            <a:pPr marL="285750" indent="-285750">
              <a:buFont typeface="Wingdings" panose="05000000000000000000" pitchFamily="2" charset="2"/>
              <a:buChar char="Ø"/>
            </a:pPr>
            <a:r>
              <a:rPr lang="en-US" dirty="0"/>
              <a:t>As mentioned previously, the </a:t>
            </a:r>
            <a:r>
              <a:rPr lang="en-US" b="1" i="1" dirty="0"/>
              <a:t>Lewis acid-base concept is quite general </a:t>
            </a:r>
            <a:r>
              <a:rPr lang="en-US" dirty="0"/>
              <a:t>and can explain the </a:t>
            </a:r>
            <a:r>
              <a:rPr lang="en-US" i="1" dirty="0"/>
              <a:t>bonding in quite different compounds</a:t>
            </a:r>
            <a:r>
              <a:rPr lang="en-US" dirty="0"/>
              <a:t>. It includes </a:t>
            </a:r>
            <a:r>
              <a:rPr lang="en-US" b="1" i="1" dirty="0"/>
              <a:t>the </a:t>
            </a:r>
            <a:r>
              <a:rPr lang="en-US" b="1" i="1" dirty="0" err="1"/>
              <a:t>Broensted</a:t>
            </a:r>
            <a:r>
              <a:rPr lang="en-US" b="1" i="1" dirty="0"/>
              <a:t> acid-base concept</a:t>
            </a:r>
            <a:r>
              <a:rPr lang="en-US" dirty="0"/>
              <a:t>, meaning that any </a:t>
            </a:r>
            <a:r>
              <a:rPr lang="en-US" dirty="0" err="1"/>
              <a:t>Broensted</a:t>
            </a:r>
            <a:r>
              <a:rPr lang="en-US" dirty="0"/>
              <a:t> acid is also a Lewis acid, and any </a:t>
            </a:r>
            <a:r>
              <a:rPr lang="en-US" dirty="0" err="1"/>
              <a:t>Broensted</a:t>
            </a:r>
            <a:r>
              <a:rPr lang="en-US" dirty="0"/>
              <a:t> base is also a Lewis base. However, the reverse is not true. Not every Lewis acid is a </a:t>
            </a:r>
            <a:r>
              <a:rPr lang="en-US" dirty="0" err="1"/>
              <a:t>Broensted</a:t>
            </a:r>
            <a:r>
              <a:rPr lang="en-US" dirty="0"/>
              <a:t> acid, and not every Lewis base is a </a:t>
            </a:r>
            <a:r>
              <a:rPr lang="en-US" dirty="0" err="1"/>
              <a:t>Broensted</a:t>
            </a:r>
            <a:r>
              <a:rPr lang="en-US" dirty="0"/>
              <a:t> base.</a:t>
            </a:r>
          </a:p>
          <a:p>
            <a:pPr marL="285750" indent="-285750">
              <a:buFont typeface="Wingdings" panose="05000000000000000000" pitchFamily="2" charset="2"/>
              <a:buChar char="Ø"/>
            </a:pPr>
            <a:r>
              <a:rPr lang="en-US" dirty="0"/>
              <a:t>The </a:t>
            </a:r>
            <a:r>
              <a:rPr lang="en-US" b="1" i="1" dirty="0"/>
              <a:t>Lewis acid-base concept also explains bonding in coordination compounds</a:t>
            </a:r>
            <a:r>
              <a:rPr lang="en-US" dirty="0"/>
              <a:t>, and the formation of coordination compounds from metal ions and ligands. The ligand is the Lewis base and the metal ion is the Lewis acid, the coordination compound is the Lewis acid-base adduct. The bond between the metal ion and ligand is a dative bond pointing from the ligand to the metal.</a:t>
            </a:r>
          </a:p>
          <a:p>
            <a:pPr marL="285750" indent="-285750">
              <a:buFont typeface="Wingdings" panose="05000000000000000000" pitchFamily="2" charset="2"/>
              <a:buChar char="Ø"/>
            </a:pPr>
            <a:r>
              <a:rPr lang="en-US" dirty="0"/>
              <a:t>The </a:t>
            </a:r>
            <a:r>
              <a:rPr lang="en-US" b="1" i="1" dirty="0"/>
              <a:t>Lewis acid-base concept can even be used to explain bonding in ionic crystals</a:t>
            </a:r>
            <a:r>
              <a:rPr lang="en-US" dirty="0"/>
              <a:t>. In this case the </a:t>
            </a:r>
            <a:r>
              <a:rPr lang="en-US" b="1" i="1" dirty="0"/>
              <a:t>anion would be the donor </a:t>
            </a:r>
            <a:r>
              <a:rPr lang="en-US" dirty="0"/>
              <a:t>and the cation the acceptor.</a:t>
            </a:r>
            <a:endParaRPr lang="en-US" b="1" dirty="0"/>
          </a:p>
        </p:txBody>
      </p:sp>
      <p:pic>
        <p:nvPicPr>
          <p:cNvPr id="5" name="Picture 4">
            <a:extLst>
              <a:ext uri="{FF2B5EF4-FFF2-40B4-BE49-F238E27FC236}">
                <a16:creationId xmlns:a16="http://schemas.microsoft.com/office/drawing/2014/main" id="{D1395564-848E-65EA-760A-6362C0B11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082" y="174804"/>
            <a:ext cx="3978756" cy="1103452"/>
          </a:xfrm>
          <a:prstGeom prst="rect">
            <a:avLst/>
          </a:prstGeom>
        </p:spPr>
      </p:pic>
      <p:sp>
        <p:nvSpPr>
          <p:cNvPr id="7" name="TextBox 6">
            <a:extLst>
              <a:ext uri="{FF2B5EF4-FFF2-40B4-BE49-F238E27FC236}">
                <a16:creationId xmlns:a16="http://schemas.microsoft.com/office/drawing/2014/main" id="{66ACB3D2-41D2-61D9-9DD2-5089EC36A58D}"/>
              </a:ext>
            </a:extLst>
          </p:cNvPr>
          <p:cNvSpPr txBox="1"/>
          <p:nvPr/>
        </p:nvSpPr>
        <p:spPr>
          <a:xfrm>
            <a:off x="7853082" y="1278256"/>
            <a:ext cx="4071825" cy="650874"/>
          </a:xfrm>
          <a:prstGeom prst="rect">
            <a:avLst/>
          </a:prstGeom>
          <a:noFill/>
        </p:spPr>
        <p:txBody>
          <a:bodyPr wrap="square">
            <a:spAutoFit/>
          </a:bodyPr>
          <a:lstStyle/>
          <a:p>
            <a:r>
              <a:rPr lang="en-US" dirty="0"/>
              <a:t>Figure 4.1.2 Acid-base reaction between NH</a:t>
            </a:r>
            <a:r>
              <a:rPr lang="en-US" baseline="-25000" dirty="0"/>
              <a:t>3 </a:t>
            </a:r>
            <a:r>
              <a:rPr lang="en-US" dirty="0"/>
              <a:t>and BH</a:t>
            </a:r>
            <a:r>
              <a:rPr lang="en-US" baseline="-25000" dirty="0"/>
              <a:t>3</a:t>
            </a:r>
            <a:endParaRPr lang="en-IN" dirty="0"/>
          </a:p>
        </p:txBody>
      </p:sp>
      <p:pic>
        <p:nvPicPr>
          <p:cNvPr id="9" name="Picture 8" descr="A black and red line with a black line&#10;&#10;Description automatically generated">
            <a:extLst>
              <a:ext uri="{FF2B5EF4-FFF2-40B4-BE49-F238E27FC236}">
                <a16:creationId xmlns:a16="http://schemas.microsoft.com/office/drawing/2014/main" id="{86F9C9B6-A11E-38DC-C60A-F65DB6F1F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3551" y="6150750"/>
            <a:ext cx="3536250" cy="707250"/>
          </a:xfrm>
          <a:prstGeom prst="rect">
            <a:avLst/>
          </a:prstGeom>
        </p:spPr>
      </p:pic>
    </p:spTree>
    <p:extLst>
      <p:ext uri="{BB962C8B-B14F-4D97-AF65-F5344CB8AC3E}">
        <p14:creationId xmlns:p14="http://schemas.microsoft.com/office/powerpoint/2010/main" val="25552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8CD42-C356-E2F4-4F33-07115CE67D6D}"/>
              </a:ext>
            </a:extLst>
          </p:cNvPr>
          <p:cNvSpPr txBox="1"/>
          <p:nvPr/>
        </p:nvSpPr>
        <p:spPr>
          <a:xfrm>
            <a:off x="0" y="0"/>
            <a:ext cx="12192000" cy="3416320"/>
          </a:xfrm>
          <a:prstGeom prst="rect">
            <a:avLst/>
          </a:prstGeom>
          <a:noFill/>
        </p:spPr>
        <p:txBody>
          <a:bodyPr wrap="square">
            <a:spAutoFit/>
          </a:bodyPr>
          <a:lstStyle/>
          <a:p>
            <a:pPr marL="342900" indent="-342900">
              <a:buFont typeface="Wingdings" panose="05000000000000000000" pitchFamily="2" charset="2"/>
              <a:buChar char="q"/>
            </a:pPr>
            <a:r>
              <a:rPr lang="en-US" sz="2400" b="1" dirty="0">
                <a:solidFill>
                  <a:srgbClr val="FF0000"/>
                </a:solidFill>
              </a:rPr>
              <a:t>FRONTIER MOLECULAR ORBITAL THEORY: Lewis acid-base reactions</a:t>
            </a:r>
            <a:endParaRPr lang="en-US" sz="2400" b="1" dirty="0"/>
          </a:p>
          <a:p>
            <a:pPr marL="342900" indent="-342900">
              <a:buFont typeface="Wingdings" panose="05000000000000000000" pitchFamily="2" charset="2"/>
              <a:buChar char="Ø"/>
            </a:pPr>
            <a:r>
              <a:rPr lang="en-US" sz="2400" dirty="0"/>
              <a:t>With the advent of inexpensive molecular modeling software, the FMO deﬁnition of acids and bases has become increasingly popular. According to this deﬁnition, </a:t>
            </a:r>
            <a:r>
              <a:rPr lang="en-US" sz="2400" b="1" i="1" dirty="0"/>
              <a:t>an acid reacts via its LUMO</a:t>
            </a:r>
            <a:r>
              <a:rPr lang="en-US" sz="2400" dirty="0"/>
              <a:t>, whereas </a:t>
            </a:r>
            <a:r>
              <a:rPr lang="en-US" sz="2400" b="1" i="1" dirty="0"/>
              <a:t>a base reacts using its HOMO</a:t>
            </a:r>
            <a:r>
              <a:rPr lang="en-US" sz="2400" dirty="0"/>
              <a:t>. </a:t>
            </a:r>
          </a:p>
          <a:p>
            <a:pPr marL="342900" indent="-342900">
              <a:buFont typeface="Wingdings" panose="05000000000000000000" pitchFamily="2" charset="2"/>
              <a:buChar char="Ø"/>
            </a:pPr>
            <a:r>
              <a:rPr lang="en-US" sz="2400" dirty="0"/>
              <a:t>In the MO diagram for H</a:t>
            </a:r>
            <a:r>
              <a:rPr lang="en-US" sz="2400" baseline="-25000" dirty="0"/>
              <a:t>2</a:t>
            </a:r>
            <a:r>
              <a:rPr lang="en-US" sz="2400" dirty="0"/>
              <a:t>O, the HOMO is the 1b</a:t>
            </a:r>
            <a:r>
              <a:rPr lang="en-US" sz="2400" baseline="-25000" dirty="0"/>
              <a:t>2</a:t>
            </a:r>
            <a:r>
              <a:rPr lang="en-US" sz="2400" dirty="0"/>
              <a:t> nonbonding MO derived from a 2p AO on the oxygen atom.</a:t>
            </a:r>
          </a:p>
          <a:p>
            <a:pPr marL="342900" indent="-342900">
              <a:buFont typeface="Wingdings" panose="05000000000000000000" pitchFamily="2" charset="2"/>
              <a:buChar char="Ø"/>
            </a:pPr>
            <a:r>
              <a:rPr lang="en-US" sz="2400" dirty="0"/>
              <a:t>When H</a:t>
            </a:r>
            <a:r>
              <a:rPr lang="en-US" sz="2400" baseline="-25000" dirty="0"/>
              <a:t>2</a:t>
            </a:r>
            <a:r>
              <a:rPr lang="en-US" sz="2400" dirty="0"/>
              <a:t>O reacts with a proton to form the hydronium ion, H</a:t>
            </a:r>
            <a:r>
              <a:rPr lang="en-US" sz="2400" baseline="-25000" dirty="0"/>
              <a:t>3</a:t>
            </a:r>
            <a:r>
              <a:rPr lang="en-US" sz="2400" dirty="0"/>
              <a:t>O</a:t>
            </a:r>
            <a:r>
              <a:rPr lang="en-US" sz="2400" baseline="30000" dirty="0"/>
              <a:t>+</a:t>
            </a:r>
            <a:r>
              <a:rPr lang="en-US" sz="2400" dirty="0"/>
              <a:t>, the 1b</a:t>
            </a:r>
            <a:r>
              <a:rPr lang="en-US" sz="2400" baseline="-25000" dirty="0"/>
              <a:t>2</a:t>
            </a:r>
            <a:r>
              <a:rPr lang="en-US" sz="2400" dirty="0"/>
              <a:t> HOMO on H</a:t>
            </a:r>
            <a:r>
              <a:rPr lang="en-US" sz="2400" baseline="-25000" dirty="0"/>
              <a:t>2</a:t>
            </a:r>
            <a:r>
              <a:rPr lang="en-US" sz="2400" dirty="0"/>
              <a:t>O will form </a:t>
            </a:r>
            <a:r>
              <a:rPr lang="en-US" sz="2400" b="1" i="1" dirty="0"/>
              <a:t>a bonding </a:t>
            </a:r>
            <a:r>
              <a:rPr lang="en-US" sz="2400" dirty="0"/>
              <a:t>and </a:t>
            </a:r>
            <a:r>
              <a:rPr lang="en-US" sz="2400" b="1" i="1" dirty="0"/>
              <a:t>antibonding</a:t>
            </a:r>
            <a:r>
              <a:rPr lang="en-US" sz="2400" dirty="0"/>
              <a:t> combination with the 1s LUMO on H</a:t>
            </a:r>
            <a:r>
              <a:rPr lang="en-US" sz="2400" baseline="30000" dirty="0"/>
              <a:t>+</a:t>
            </a:r>
            <a:r>
              <a:rPr lang="en-US" sz="2400" dirty="0"/>
              <a:t>, as shown in Figure 14.8.</a:t>
            </a:r>
          </a:p>
        </p:txBody>
      </p:sp>
      <p:pic>
        <p:nvPicPr>
          <p:cNvPr id="5" name="Picture 4">
            <a:extLst>
              <a:ext uri="{FF2B5EF4-FFF2-40B4-BE49-F238E27FC236}">
                <a16:creationId xmlns:a16="http://schemas.microsoft.com/office/drawing/2014/main" id="{517EF55D-6D26-49CA-D07D-7EAE1E4E8A64}"/>
              </a:ext>
            </a:extLst>
          </p:cNvPr>
          <p:cNvPicPr>
            <a:picLocks noChangeAspect="1"/>
          </p:cNvPicPr>
          <p:nvPr/>
        </p:nvPicPr>
        <p:blipFill>
          <a:blip r:embed="rId2"/>
          <a:stretch>
            <a:fillRect/>
          </a:stretch>
        </p:blipFill>
        <p:spPr>
          <a:xfrm>
            <a:off x="1439600" y="3196527"/>
            <a:ext cx="4221484" cy="3168573"/>
          </a:xfrm>
          <a:prstGeom prst="rect">
            <a:avLst/>
          </a:prstGeom>
        </p:spPr>
      </p:pic>
      <p:sp>
        <p:nvSpPr>
          <p:cNvPr id="7" name="TextBox 6">
            <a:extLst>
              <a:ext uri="{FF2B5EF4-FFF2-40B4-BE49-F238E27FC236}">
                <a16:creationId xmlns:a16="http://schemas.microsoft.com/office/drawing/2014/main" id="{6CCDAD84-3D48-0144-01A6-F9F9255CF806}"/>
              </a:ext>
            </a:extLst>
          </p:cNvPr>
          <p:cNvSpPr txBox="1"/>
          <p:nvPr/>
        </p:nvSpPr>
        <p:spPr>
          <a:xfrm>
            <a:off x="92205" y="6145307"/>
            <a:ext cx="3458137" cy="646331"/>
          </a:xfrm>
          <a:prstGeom prst="rect">
            <a:avLst/>
          </a:prstGeom>
          <a:noFill/>
        </p:spPr>
        <p:txBody>
          <a:bodyPr wrap="square">
            <a:spAutoFit/>
          </a:bodyPr>
          <a:lstStyle/>
          <a:p>
            <a:r>
              <a:rPr lang="en-US" dirty="0"/>
              <a:t>FIGURE 14.7 </a:t>
            </a:r>
          </a:p>
          <a:p>
            <a:r>
              <a:rPr lang="en-US" dirty="0"/>
              <a:t>One-electron MO diagram for H</a:t>
            </a:r>
            <a:r>
              <a:rPr lang="en-US" baseline="-25000" dirty="0"/>
              <a:t>2</a:t>
            </a:r>
            <a:r>
              <a:rPr lang="en-US" dirty="0"/>
              <a:t>O. </a:t>
            </a:r>
          </a:p>
        </p:txBody>
      </p:sp>
      <p:pic>
        <p:nvPicPr>
          <p:cNvPr id="9" name="Picture 8">
            <a:extLst>
              <a:ext uri="{FF2B5EF4-FFF2-40B4-BE49-F238E27FC236}">
                <a16:creationId xmlns:a16="http://schemas.microsoft.com/office/drawing/2014/main" id="{8BEF112D-F8C4-512F-7CA8-1D2C7D1FAE27}"/>
              </a:ext>
            </a:extLst>
          </p:cNvPr>
          <p:cNvPicPr>
            <a:picLocks noChangeAspect="1"/>
          </p:cNvPicPr>
          <p:nvPr/>
        </p:nvPicPr>
        <p:blipFill>
          <a:blip r:embed="rId3"/>
          <a:stretch>
            <a:fillRect/>
          </a:stretch>
        </p:blipFill>
        <p:spPr>
          <a:xfrm>
            <a:off x="6422240" y="3084307"/>
            <a:ext cx="5598596" cy="2784001"/>
          </a:xfrm>
          <a:prstGeom prst="rect">
            <a:avLst/>
          </a:prstGeom>
        </p:spPr>
      </p:pic>
      <p:sp>
        <p:nvSpPr>
          <p:cNvPr id="11" name="TextBox 10">
            <a:extLst>
              <a:ext uri="{FF2B5EF4-FFF2-40B4-BE49-F238E27FC236}">
                <a16:creationId xmlns:a16="http://schemas.microsoft.com/office/drawing/2014/main" id="{02B0D3BF-8249-C439-47E4-2BFAD6786F3C}"/>
              </a:ext>
            </a:extLst>
          </p:cNvPr>
          <p:cNvSpPr txBox="1"/>
          <p:nvPr/>
        </p:nvSpPr>
        <p:spPr>
          <a:xfrm>
            <a:off x="6491082" y="5922096"/>
            <a:ext cx="5700918" cy="923330"/>
          </a:xfrm>
          <a:prstGeom prst="rect">
            <a:avLst/>
          </a:prstGeom>
          <a:noFill/>
        </p:spPr>
        <p:txBody>
          <a:bodyPr wrap="square">
            <a:spAutoFit/>
          </a:bodyPr>
          <a:lstStyle/>
          <a:p>
            <a:r>
              <a:rPr lang="en-US" dirty="0"/>
              <a:t>FIGURE 14.8 Acid—base interaction diagram for H</a:t>
            </a:r>
            <a:r>
              <a:rPr lang="en-US" baseline="-25000" dirty="0"/>
              <a:t>3</a:t>
            </a:r>
            <a:r>
              <a:rPr lang="en-US" dirty="0"/>
              <a:t>O</a:t>
            </a:r>
            <a:r>
              <a:rPr lang="en-US" baseline="30000" dirty="0"/>
              <a:t>+</a:t>
            </a:r>
            <a:r>
              <a:rPr lang="en-US" dirty="0"/>
              <a:t>, showing how the LUMO on H</a:t>
            </a:r>
            <a:r>
              <a:rPr lang="en-US" baseline="30000" dirty="0"/>
              <a:t>+</a:t>
            </a:r>
            <a:r>
              <a:rPr lang="en-US" dirty="0"/>
              <a:t> and HOMO on H</a:t>
            </a:r>
            <a:r>
              <a:rPr lang="en-US" baseline="-25000" dirty="0"/>
              <a:t>2</a:t>
            </a:r>
            <a:r>
              <a:rPr lang="en-US" dirty="0"/>
              <a:t>O interact to form a bonding and antibonding pair of MOs in H</a:t>
            </a:r>
            <a:r>
              <a:rPr lang="en-US" baseline="-25000" dirty="0"/>
              <a:t>3</a:t>
            </a:r>
            <a:r>
              <a:rPr lang="en-US" dirty="0"/>
              <a:t>O</a:t>
            </a:r>
            <a:r>
              <a:rPr lang="en-US" baseline="30000" dirty="0"/>
              <a:t>+</a:t>
            </a:r>
            <a:r>
              <a:rPr lang="en-US" dirty="0"/>
              <a:t>. </a:t>
            </a:r>
          </a:p>
        </p:txBody>
      </p:sp>
    </p:spTree>
    <p:extLst>
      <p:ext uri="{BB962C8B-B14F-4D97-AF65-F5344CB8AC3E}">
        <p14:creationId xmlns:p14="http://schemas.microsoft.com/office/powerpoint/2010/main" val="290329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815754-168A-2E66-8525-4869BF26D2E1}"/>
              </a:ext>
            </a:extLst>
          </p:cNvPr>
          <p:cNvSpPr txBox="1"/>
          <p:nvPr/>
        </p:nvSpPr>
        <p:spPr>
          <a:xfrm>
            <a:off x="0" y="0"/>
            <a:ext cx="12192000" cy="2092881"/>
          </a:xfrm>
          <a:prstGeom prst="rect">
            <a:avLst/>
          </a:prstGeom>
          <a:noFill/>
        </p:spPr>
        <p:txBody>
          <a:bodyPr wrap="square">
            <a:spAutoFit/>
          </a:bodyPr>
          <a:lstStyle/>
          <a:p>
            <a:pPr marL="342900" indent="-342900">
              <a:spcAft>
                <a:spcPts val="1200"/>
              </a:spcAft>
              <a:buFont typeface="Wingdings" panose="05000000000000000000" pitchFamily="2" charset="2"/>
              <a:buChar char="Ø"/>
            </a:pPr>
            <a:r>
              <a:rPr lang="en-US" sz="2400" dirty="0"/>
              <a:t>The new bonding MO (shown at right in the diagram) is </a:t>
            </a:r>
            <a:r>
              <a:rPr lang="en-US" sz="2400" b="1" dirty="0"/>
              <a:t>isoenergetic with the 1b</a:t>
            </a:r>
            <a:r>
              <a:rPr lang="en-US" sz="2400" b="1" baseline="-25000" dirty="0"/>
              <a:t>1</a:t>
            </a:r>
            <a:r>
              <a:rPr lang="en-US" sz="2400" b="1" dirty="0"/>
              <a:t> MO in H</a:t>
            </a:r>
            <a:r>
              <a:rPr lang="en-US" sz="2400" b="1" baseline="-25000" dirty="0"/>
              <a:t>2</a:t>
            </a:r>
            <a:r>
              <a:rPr lang="en-US" sz="2400" b="1" dirty="0"/>
              <a:t>O (they each have a single nodal plane); thus, the two form a degenerate </a:t>
            </a:r>
            <a:r>
              <a:rPr lang="en-US" sz="2400" b="1" i="1" dirty="0"/>
              <a:t>e</a:t>
            </a:r>
            <a:r>
              <a:rPr lang="en-US" sz="2400" b="1" dirty="0"/>
              <a:t> MO in H</a:t>
            </a:r>
            <a:r>
              <a:rPr lang="en-US" sz="2400" b="1" baseline="-25000" dirty="0"/>
              <a:t>3</a:t>
            </a:r>
            <a:r>
              <a:rPr lang="en-US" sz="2400" b="1" dirty="0"/>
              <a:t>O</a:t>
            </a:r>
            <a:r>
              <a:rPr lang="en-US" sz="2400" b="1" baseline="30000" dirty="0"/>
              <a:t>+</a:t>
            </a:r>
            <a:r>
              <a:rPr lang="en-US" sz="2400" b="1" dirty="0"/>
              <a:t>. </a:t>
            </a:r>
          </a:p>
          <a:p>
            <a:pPr marL="342900" indent="-342900">
              <a:spcAft>
                <a:spcPts val="1200"/>
              </a:spcAft>
              <a:buFont typeface="Wingdings" panose="05000000000000000000" pitchFamily="2" charset="2"/>
              <a:buChar char="Ø"/>
            </a:pPr>
            <a:r>
              <a:rPr lang="en-US" sz="2400" dirty="0"/>
              <a:t>The overall effect of the interaction diagram </a:t>
            </a:r>
            <a:r>
              <a:rPr lang="en-US" sz="2400" b="1" i="1" dirty="0"/>
              <a:t>is to lower the energy of the </a:t>
            </a:r>
            <a:r>
              <a:rPr lang="en-US" sz="2400" b="1" dirty="0"/>
              <a:t>1b</a:t>
            </a:r>
            <a:r>
              <a:rPr lang="en-US" sz="2400" b="1" baseline="-25000" dirty="0"/>
              <a:t>2</a:t>
            </a:r>
            <a:r>
              <a:rPr lang="en-US" sz="2400" b="1" i="1" dirty="0"/>
              <a:t> (nonbonding) orbital</a:t>
            </a:r>
            <a:r>
              <a:rPr lang="en-US" sz="2400" dirty="0"/>
              <a:t> as it becomes an </a:t>
            </a:r>
            <a:r>
              <a:rPr lang="en-US" sz="2400" i="1" dirty="0"/>
              <a:t>e </a:t>
            </a:r>
            <a:r>
              <a:rPr lang="en-US" sz="2400" dirty="0"/>
              <a:t>bonding MO in H</a:t>
            </a:r>
            <a:r>
              <a:rPr lang="en-US" sz="2400" baseline="-25000" dirty="0"/>
              <a:t>3</a:t>
            </a:r>
            <a:r>
              <a:rPr lang="en-US" sz="2400" dirty="0"/>
              <a:t>O</a:t>
            </a:r>
            <a:r>
              <a:rPr lang="en-US" sz="2400" baseline="30000" dirty="0"/>
              <a:t>+</a:t>
            </a:r>
            <a:r>
              <a:rPr lang="en-US" sz="2400" dirty="0"/>
              <a:t>. Thus, the reaction H</a:t>
            </a:r>
            <a:r>
              <a:rPr lang="en-US" sz="2400" baseline="-25000" dirty="0"/>
              <a:t>2</a:t>
            </a:r>
            <a:r>
              <a:rPr lang="en-US" sz="2400" dirty="0"/>
              <a:t>O + H</a:t>
            </a:r>
            <a:r>
              <a:rPr lang="en-US" sz="2400" baseline="30000" dirty="0"/>
              <a:t>+</a:t>
            </a:r>
            <a:r>
              <a:rPr lang="en-US" sz="2400" dirty="0"/>
              <a:t> —&gt; H</a:t>
            </a:r>
            <a:r>
              <a:rPr lang="en-US" sz="2400" baseline="-25000" dirty="0"/>
              <a:t>3</a:t>
            </a:r>
            <a:r>
              <a:rPr lang="en-US" sz="2400" dirty="0"/>
              <a:t>O</a:t>
            </a:r>
            <a:r>
              <a:rPr lang="en-US" sz="2400" baseline="30000" dirty="0"/>
              <a:t>+</a:t>
            </a:r>
            <a:r>
              <a:rPr lang="en-US" sz="2400" dirty="0"/>
              <a:t> is </a:t>
            </a:r>
            <a:r>
              <a:rPr lang="en-US" sz="2400" b="1" i="1" dirty="0"/>
              <a:t>favored by enthalpy </a:t>
            </a:r>
            <a:r>
              <a:rPr lang="en-US" sz="2400" i="1" dirty="0"/>
              <a:t>even though it is </a:t>
            </a:r>
            <a:r>
              <a:rPr lang="en-US" sz="2400" b="1" i="1" dirty="0"/>
              <a:t>entropically unfavorable</a:t>
            </a:r>
            <a:r>
              <a:rPr lang="en-US" sz="2400" dirty="0"/>
              <a:t>. </a:t>
            </a:r>
          </a:p>
        </p:txBody>
      </p:sp>
    </p:spTree>
    <p:extLst>
      <p:ext uri="{BB962C8B-B14F-4D97-AF65-F5344CB8AC3E}">
        <p14:creationId xmlns:p14="http://schemas.microsoft.com/office/powerpoint/2010/main" val="1457853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11024</TotalTime>
  <Words>8939</Words>
  <Application>Microsoft Office PowerPoint</Application>
  <PresentationFormat>Widescreen</PresentationFormat>
  <Paragraphs>413</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Tapan Sau</dc:creator>
  <cp:lastModifiedBy>Tapan Sau</cp:lastModifiedBy>
  <cp:revision>549</cp:revision>
  <dcterms:created xsi:type="dcterms:W3CDTF">2020-01-09T12:15:15Z</dcterms:created>
  <dcterms:modified xsi:type="dcterms:W3CDTF">2025-03-23T14:28:15Z</dcterms:modified>
</cp:coreProperties>
</file>