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5714" autoAdjust="0"/>
  </p:normalViewPr>
  <p:slideViewPr>
    <p:cSldViewPr snapToGrid="0">
      <p:cViewPr varScale="1">
        <p:scale>
          <a:sx n="109" d="100"/>
          <a:sy n="109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70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QuickStarter has created an outline to help you get started on your presentation. Some slides include information here in the notes to provide additional topics for you to research.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70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6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811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76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70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97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49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30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4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61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45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9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ftware_revie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76E6-8E55-4532-B4C9-362459A3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Here's your outline to get started</a:t>
            </a:r>
          </a:p>
        </p:txBody>
      </p:sp>
      <p:sp>
        <p:nvSpPr>
          <p:cNvPr id="20" name="Text 2"/>
          <p:cNvSpPr/>
          <p:nvPr/>
        </p:nvSpPr>
        <p:spPr>
          <a:xfrm>
            <a:off x="838200" y="1461299"/>
            <a:ext cx="1046284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D24726"/>
                </a:solidFill>
                <a:latin typeface="Helvetica Neue" panose="020B0702040204020203" pitchFamily="34" charset="0"/>
                <a:ea typeface="Helvetica Neue" panose="020B0702040204020203" pitchFamily="34" charset="0"/>
                <a:cs typeface="Helvetica Neue" panose="020B0502040204020203" pitchFamily="34" charset="0"/>
              </a:rPr>
              <a:t>Key facts about your topic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50250" y="1876798"/>
            <a:ext cx="10465450" cy="4000000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panose="020B0402040204020203" pitchFamily="34" charset="0"/>
                <a:ea typeface="Helvetica Neue" panose="020B0502040204020203" pitchFamily="34" charset="0"/>
                <a:cs typeface="Helvetica Neue Light" panose="020B0402040204020203" pitchFamily="34" charset="0"/>
              </a:rPr>
              <a:t>A software review is "A process or meeting during which a software product is examined by a project personnel, managers, users, customers, user representatives, or other interested parties for comment or approval".</a:t>
            </a: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199" y="6229028"/>
            <a:ext cx="5779169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  <a:latin typeface="Helvetica Neue" panose="020B0502040204020203" pitchFamily="34" charset="0"/>
                <a:ea typeface="Helvetica Neue" panose="020B0502040204020203" pitchFamily="34" charset="0"/>
                <a:cs typeface="Helvetica Neue" panose="020B0502040204020203" pitchFamily="34" charset="0"/>
                <a:hlinkClick r:id="rId3"/>
              </a:rPr>
              <a:t>en.wikipedia.org</a:t>
            </a:r>
            <a:r>
              <a:rPr lang="en-US" dirty="0">
                <a:solidFill>
                  <a:schemeClr val="tx2"/>
                </a:solidFill>
                <a:latin typeface="Helvetica Neue" panose="020B0502040204020203" pitchFamily="34" charset="0"/>
                <a:ea typeface="Helvetica Neue" panose="020B0502040204020203" pitchFamily="34" charset="0"/>
                <a:cs typeface="Helvetica Neue" panose="020B0502040204020203" pitchFamily="34" charset="0"/>
              </a:rPr>
              <a:t> - Text under </a:t>
            </a:r>
            <a:r>
              <a:rPr lang="en-US" dirty="0">
                <a:solidFill>
                  <a:schemeClr val="tx2"/>
                </a:solidFill>
                <a:latin typeface="Helvetica Neue" panose="020B0502040204020203" pitchFamily="34" charset="0"/>
                <a:ea typeface="Helvetica Neue" panose="020B0502040204020203" pitchFamily="34" charset="0"/>
                <a:cs typeface="Helvetica Neue" panose="020B0502040204020203" pitchFamily="34" charset="0"/>
                <a:hlinkClick r:id="rId4"/>
              </a:rPr>
              <a:t>CC-BY-SA license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7FEDDE-7BE3-4AF0-89AC-8212D722B9B0}"/>
              </a:ext>
            </a:extLst>
          </p:cNvPr>
          <p:cNvGrpSpPr/>
          <p:nvPr/>
        </p:nvGrpSpPr>
        <p:grpSpPr>
          <a:xfrm>
            <a:off x="6211661" y="6042093"/>
            <a:ext cx="5138199" cy="734947"/>
            <a:chOff x="6211661" y="6042093"/>
            <a:chExt cx="5138199" cy="734947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184C5845-0FFB-4734-A9BE-3E8CEA8008D3}"/>
                </a:ext>
              </a:extLst>
            </p:cNvPr>
            <p:cNvSpPr/>
            <p:nvPr/>
          </p:nvSpPr>
          <p:spPr>
            <a:xfrm>
              <a:off x="6211661" y="6042093"/>
              <a:ext cx="5138199" cy="63078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sz="1800" dirty="0"/>
            </a:p>
          </p:txBody>
        </p:sp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33CDDC14-D7C0-4FC6-8360-4E6E50174088}"/>
                </a:ext>
              </a:extLst>
            </p:cNvPr>
            <p:cNvSpPr txBox="1"/>
            <p:nvPr/>
          </p:nvSpPr>
          <p:spPr>
            <a:xfrm>
              <a:off x="6980629" y="6140658"/>
              <a:ext cx="2303691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200" dirty="0">
                  <a:solidFill>
                    <a:srgbClr val="D24726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See more: 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Segoe UI Symbol" panose="020B0502040204020203" pitchFamily="34" charset="0"/>
                  <a:cs typeface="Helvetica" panose="020B0604020202020204" pitchFamily="34" charset="0"/>
                </a:rPr>
                <a:t>Open the Notes below for more information.</a:t>
              </a:r>
            </a:p>
          </p:txBody>
        </p:sp>
        <p:pic>
          <p:nvPicPr>
            <p:cNvPr id="7" name="Picture 11" descr="Curved arrow">
              <a:extLst>
                <a:ext uri="{FF2B5EF4-FFF2-40B4-BE49-F238E27FC236}">
                  <a16:creationId xmlns:a16="http://schemas.microsoft.com/office/drawing/2014/main" id="{A3DA137E-6B53-4403-B00B-B734CA13A906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54591" flipH="1">
              <a:off x="6306564" y="6342835"/>
              <a:ext cx="742543" cy="434205"/>
            </a:xfrm>
            <a:prstGeom prst="rect">
              <a:avLst/>
            </a:prstGeom>
          </p:spPr>
        </p:pic>
      </p:grpSp>
      <p:pic>
        <p:nvPicPr>
          <p:cNvPr id="9" name="Picture 8" descr="Notes button in status bar">
            <a:extLst>
              <a:ext uri="{FF2B5EF4-FFF2-40B4-BE49-F238E27FC236}">
                <a16:creationId xmlns:a16="http://schemas.microsoft.com/office/drawing/2014/main" id="{C8C2AE28-6AB7-4F9D-A4D5-5EAAD62632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8176" y="5968740"/>
            <a:ext cx="2381132" cy="79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67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Works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009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282CB683-B267-477B-B209-C7389FAA0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Code Review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Static Program Analysis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Software Peer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Related topics to research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891352-0AB3-4D77-AA93-8E0A1738F8F4}"/>
              </a:ext>
            </a:extLst>
          </p:cNvPr>
          <p:cNvGrpSpPr/>
          <p:nvPr/>
        </p:nvGrpSpPr>
        <p:grpSpPr>
          <a:xfrm>
            <a:off x="5943601" y="1609726"/>
            <a:ext cx="5406259" cy="2019300"/>
            <a:chOff x="5943601" y="1609726"/>
            <a:chExt cx="5406259" cy="2019300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20526183-096D-4868-AE2D-0200EE5F1D5D}"/>
                </a:ext>
              </a:extLst>
            </p:cNvPr>
            <p:cNvSpPr/>
            <p:nvPr/>
          </p:nvSpPr>
          <p:spPr>
            <a:xfrm>
              <a:off x="5943601" y="1609726"/>
              <a:ext cx="5406259" cy="20193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sz="1800" dirty="0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E9B136C8-7575-43EF-A6F3-EC4F69800828}"/>
                </a:ext>
              </a:extLst>
            </p:cNvPr>
            <p:cNvSpPr txBox="1"/>
            <p:nvPr/>
          </p:nvSpPr>
          <p:spPr>
            <a:xfrm>
              <a:off x="6189439" y="1827382"/>
              <a:ext cx="2849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400" dirty="0">
                  <a:solidFill>
                    <a:srgbClr val="D24726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Use Smart Lookup to learn more</a:t>
              </a:r>
              <a:endParaRPr lang="en-US" sz="1400" dirty="0">
                <a:solidFill>
                  <a:srgbClr val="D24726"/>
                </a:solidFill>
                <a:latin typeface="Helvetica" panose="020B0604020202020204" pitchFamily="34" charset="0"/>
                <a:ea typeface="Segoe UI Symbol" panose="020B0502040204020203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F5C6FF1D-DFD2-4DBD-BDE7-F882DDC6DC74}"/>
                </a:ext>
              </a:extLst>
            </p:cNvPr>
            <p:cNvSpPr txBox="1"/>
            <p:nvPr/>
          </p:nvSpPr>
          <p:spPr>
            <a:xfrm>
              <a:off x="6450618" y="2207781"/>
              <a:ext cx="262691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Segoe UI Symbol" panose="020B0502040204020203" pitchFamily="34" charset="0"/>
                  <a:cs typeface="Helvetica" panose="020B0604020202020204" pitchFamily="34" charset="0"/>
                </a:rPr>
                <a:t>Highlight one of the related topics</a:t>
              </a:r>
            </a:p>
            <a:p>
              <a:pPr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Segoe UI Symbol" panose="020B0502040204020203" pitchFamily="34" charset="0"/>
                  <a:cs typeface="Helvetica" panose="020B0604020202020204" pitchFamily="34" charset="0"/>
                </a:rPr>
                <a:t>Right-click on the topic</a:t>
              </a:r>
            </a:p>
            <a:p>
              <a:pPr marL="174625" indent="-174625"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Segoe UI Symbol" panose="020B0502040204020203" pitchFamily="34" charset="0"/>
                  <a:cs typeface="Helvetica" panose="020B0604020202020204" pitchFamily="34" charset="0"/>
                </a:rPr>
                <a:t>Choose "Smart Lookup"</a:t>
              </a:r>
            </a:p>
          </p:txBody>
        </p:sp>
        <p:grpSp>
          <p:nvGrpSpPr>
            <p:cNvPr id="8" name="Group 12">
              <a:extLst>
                <a:ext uri="{FF2B5EF4-FFF2-40B4-BE49-F238E27FC236}">
                  <a16:creationId xmlns:a16="http://schemas.microsoft.com/office/drawing/2014/main" id="{58C4CE24-6148-4604-B285-49040644B37D}"/>
                </a:ext>
              </a:extLst>
            </p:cNvPr>
            <p:cNvGrpSpPr/>
            <p:nvPr/>
          </p:nvGrpSpPr>
          <p:grpSpPr>
            <a:xfrm>
              <a:off x="6272613" y="2219603"/>
              <a:ext cx="206735" cy="246221"/>
              <a:chOff x="5977794" y="2200556"/>
              <a:chExt cx="206735" cy="246221"/>
            </a:xfrm>
          </p:grpSpPr>
          <p:sp>
            <p:nvSpPr>
              <p:cNvPr id="16" name="Oval 9">
                <a:extLst>
                  <a:ext uri="{FF2B5EF4-FFF2-40B4-BE49-F238E27FC236}">
                    <a16:creationId xmlns:a16="http://schemas.microsoft.com/office/drawing/2014/main" id="{AB6051AB-2E0C-4F74-AA09-3E8DBF11667D}"/>
                  </a:ext>
                </a:extLst>
              </p:cNvPr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" name="TextBox 11">
                <a:extLst>
                  <a:ext uri="{FF2B5EF4-FFF2-40B4-BE49-F238E27FC236}">
                    <a16:creationId xmlns:a16="http://schemas.microsoft.com/office/drawing/2014/main" id="{97FDCC9F-9887-487F-8C6D-BBB3CB277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77794" y="2200556"/>
                <a:ext cx="2067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9" name="Group 13">
              <a:extLst>
                <a:ext uri="{FF2B5EF4-FFF2-40B4-BE49-F238E27FC236}">
                  <a16:creationId xmlns:a16="http://schemas.microsoft.com/office/drawing/2014/main" id="{D9700851-3B5E-45AB-991B-762DE0355EF6}"/>
                </a:ext>
              </a:extLst>
            </p:cNvPr>
            <p:cNvGrpSpPr/>
            <p:nvPr/>
          </p:nvGrpSpPr>
          <p:grpSpPr>
            <a:xfrm>
              <a:off x="6273658" y="2563905"/>
              <a:ext cx="197144" cy="246221"/>
              <a:chOff x="5978839" y="2209102"/>
              <a:chExt cx="197144" cy="246221"/>
            </a:xfrm>
          </p:grpSpPr>
          <p:sp>
            <p:nvSpPr>
              <p:cNvPr id="14" name="Oval 14">
                <a:extLst>
                  <a:ext uri="{FF2B5EF4-FFF2-40B4-BE49-F238E27FC236}">
                    <a16:creationId xmlns:a16="http://schemas.microsoft.com/office/drawing/2014/main" id="{0FDC7121-EA5E-4996-B879-22CC04BEA201}"/>
                  </a:ext>
                </a:extLst>
              </p:cNvPr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B4BBF7ED-662E-4BA3-83B6-05208C9B75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87384" y="2209102"/>
                <a:ext cx="188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10" name="Group 16">
              <a:extLst>
                <a:ext uri="{FF2B5EF4-FFF2-40B4-BE49-F238E27FC236}">
                  <a16:creationId xmlns:a16="http://schemas.microsoft.com/office/drawing/2014/main" id="{8CC6D345-719C-4EA8-9CCC-735633CC607F}"/>
                </a:ext>
              </a:extLst>
            </p:cNvPr>
            <p:cNvGrpSpPr/>
            <p:nvPr/>
          </p:nvGrpSpPr>
          <p:grpSpPr>
            <a:xfrm>
              <a:off x="6273658" y="2902042"/>
              <a:ext cx="197145" cy="251363"/>
              <a:chOff x="5978839" y="2209102"/>
              <a:chExt cx="197145" cy="251363"/>
            </a:xfrm>
          </p:grpSpPr>
          <p:sp>
            <p:nvSpPr>
              <p:cNvPr id="12" name="Oval 17">
                <a:extLst>
                  <a:ext uri="{FF2B5EF4-FFF2-40B4-BE49-F238E27FC236}">
                    <a16:creationId xmlns:a16="http://schemas.microsoft.com/office/drawing/2014/main" id="{2E56D573-7C3B-46F0-982D-5DD5D53E931B}"/>
                  </a:ext>
                </a:extLst>
              </p:cNvPr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TextBox 18">
                <a:extLst>
                  <a:ext uri="{FF2B5EF4-FFF2-40B4-BE49-F238E27FC236}">
                    <a16:creationId xmlns:a16="http://schemas.microsoft.com/office/drawing/2014/main" id="{A400E4DB-EAAB-40EC-B86F-2B5325C294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83446" y="2209102"/>
                <a:ext cx="192538" cy="251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3</a:t>
                </a:r>
              </a:p>
            </p:txBody>
          </p:sp>
        </p:grpSp>
      </p:grpSp>
      <p:pic>
        <p:nvPicPr>
          <p:cNvPr id="23" name="Content Placeholder 18" descr="Smart Lookup button in context menu">
            <a:extLst>
              <a:ext uri="{FF2B5EF4-FFF2-40B4-BE49-F238E27FC236}">
                <a16:creationId xmlns:a16="http://schemas.microsoft.com/office/drawing/2014/main" id="{89DB987B-D44B-4DAB-BF0B-1710ADD77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261" y="1771327"/>
            <a:ext cx="2279334" cy="185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66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n-US" sz="7200">
                <a:solidFill>
                  <a:srgbClr val="454545"/>
                </a:solidFill>
              </a:rPr>
              <a:t>Software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/>
          </a:bodyPr>
          <a:lstStyle/>
          <a:p>
            <a:pPr algn="ctr"/>
            <a:endParaRPr>
              <a:solidFill>
                <a:schemeClr val="accent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596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US" dirty="0"/>
              <a:t>Varieties of software review</a:t>
            </a:r>
          </a:p>
          <a:p>
            <a:r>
              <a:rPr lang="en-US" dirty="0"/>
              <a:t>Different types of Peer reviews</a:t>
            </a:r>
          </a:p>
          <a:p>
            <a:r>
              <a:rPr lang="en-US" dirty="0"/>
              <a:t>Formal versus informal reviews</a:t>
            </a:r>
          </a:p>
          <a:p>
            <a:r>
              <a:rPr lang="en-US" dirty="0"/>
              <a:t>IEEE 1028 generic process for formal reviews</a:t>
            </a:r>
          </a:p>
          <a:p>
            <a:r>
              <a:rPr lang="en-US" dirty="0"/>
              <a:t>Value of reviews</a:t>
            </a:r>
          </a:p>
        </p:txBody>
      </p:sp>
    </p:spTree>
    <p:extLst>
      <p:ext uri="{BB962C8B-B14F-4D97-AF65-F5344CB8AC3E}">
        <p14:creationId xmlns:p14="http://schemas.microsoft.com/office/powerpoint/2010/main" val="2996883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Varieties of software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280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Different types of Peer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769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Formal versus informal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832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IEEE 1028 generic process for formal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6903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Value of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386872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1382</TotalTime>
  <Words>190</Words>
  <Application>Microsoft Macintosh PowerPoint</Application>
  <PresentationFormat>Widescreen</PresentationFormat>
  <Paragraphs>31</Paragraphs>
  <Slides>10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Gill Sans MT</vt:lpstr>
      <vt:lpstr>Helvetica</vt:lpstr>
      <vt:lpstr>Helvetica Neue</vt:lpstr>
      <vt:lpstr>Helvetica Neue Light</vt:lpstr>
      <vt:lpstr>Segoe UI</vt:lpstr>
      <vt:lpstr>Segoe UI Light</vt:lpstr>
      <vt:lpstr>Segoe UI Semilight</vt:lpstr>
      <vt:lpstr>Gallery</vt:lpstr>
      <vt:lpstr>QuickStarter Theme</vt:lpstr>
      <vt:lpstr>Here's your outline to get started</vt:lpstr>
      <vt:lpstr>Related topics to research</vt:lpstr>
      <vt:lpstr>Software Review</vt:lpstr>
      <vt:lpstr>Contents</vt:lpstr>
      <vt:lpstr>Varieties of software review</vt:lpstr>
      <vt:lpstr>Different types of Peer reviews</vt:lpstr>
      <vt:lpstr>Formal versus informal reviews</vt:lpstr>
      <vt:lpstr>IEEE 1028 generic process for formal reviews</vt:lpstr>
      <vt:lpstr>Value of reviews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sujit Chandrapati (sujichan)</dc:creator>
  <cp:lastModifiedBy>sujit Chandrapati (sujichan)</cp:lastModifiedBy>
  <cp:revision>1</cp:revision>
  <dcterms:created xsi:type="dcterms:W3CDTF">2022-02-23T17:53:55Z</dcterms:created>
  <dcterms:modified xsi:type="dcterms:W3CDTF">2022-02-24T16:56:44Z</dcterms:modified>
</cp:coreProperties>
</file>