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9" r:id="rId2"/>
    <p:sldId id="270" r:id="rId3"/>
    <p:sldId id="269" r:id="rId4"/>
    <p:sldId id="260" r:id="rId5"/>
    <p:sldId id="266" r:id="rId6"/>
    <p:sldId id="261" r:id="rId7"/>
    <p:sldId id="262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714" autoAdjust="0"/>
  </p:normalViewPr>
  <p:slideViewPr>
    <p:cSldViewPr snapToGrid="0">
      <p:cViewPr>
        <p:scale>
          <a:sx n="71" d="100"/>
          <a:sy n="71" d="100"/>
        </p:scale>
        <p:origin x="366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9JvD7hzJBg" TargetMode="External"/><Relationship Id="rId2" Type="http://schemas.openxmlformats.org/officeDocument/2006/relationships/hyperlink" Target="https://youtu.be/z0wvGf3O69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pressdatadefense.com/blog/secure-code-review-best-practices/" TargetMode="External"/><Relationship Id="rId4" Type="http://schemas.openxmlformats.org/officeDocument/2006/relationships/hyperlink" Target="https://www.michaelagreiler.com/security-code-review-checkli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code-security/code-scanning/automatically-scanning-your-code-for-vulnerabilities-and-errors/setting-up-code-scanning-for-a-repository" TargetMode="External"/><Relationship Id="rId3" Type="http://schemas.openxmlformats.org/officeDocument/2006/relationships/hyperlink" Target="https://docs.github.com/en/developers/webhooks-and-events/events/github-event-types#watchevent" TargetMode="External"/><Relationship Id="rId7" Type="http://schemas.openxmlformats.org/officeDocument/2006/relationships/hyperlink" Target="https://docs.github.com/en/code-security/repository-security-advisories/creating-a-repository-security-advisory" TargetMode="External"/><Relationship Id="rId2" Type="http://schemas.openxmlformats.org/officeDocument/2006/relationships/hyperlink" Target="https://docs.github.com/en/developers/webhooks-and-events/webhooks/about-webh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developers/webhooks-and-events/webhooks/webhook-events-and-payloads" TargetMode="External"/><Relationship Id="rId5" Type="http://schemas.openxmlformats.org/officeDocument/2006/relationships/hyperlink" Target="https://docs.github.com/en/rest/reference/orgs#:~:text=Repository%20Webhooks%20REST%20API" TargetMode="External"/><Relationship Id="rId10" Type="http://schemas.openxmlformats.org/officeDocument/2006/relationships/hyperlink" Target="https://docs.github.com/en/code-security/repository-security-advisories/adding-a-collaborator-to-a-repository-security-advisory" TargetMode="External"/><Relationship Id="rId4" Type="http://schemas.openxmlformats.org/officeDocument/2006/relationships/hyperlink" Target="https://docs.github.com/en/developers/webhooks-and-events/events/github-event-types" TargetMode="External"/><Relationship Id="rId9" Type="http://schemas.openxmlformats.org/officeDocument/2006/relationships/hyperlink" Target="https://docs.github.com/en/code-security/code-scanning/automatically-scanning-your-code-for-vulnerabilities-and-errors/managing-code-scanning-alerts-for-your-repository#viewing-the-alerts-for-a-repositor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Technical 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By </a:t>
            </a:r>
          </a:p>
          <a:p>
            <a:pPr marL="0" indent="0" algn="r">
              <a:buNone/>
            </a:pPr>
            <a:r>
              <a:rPr lang="en-US" dirty="0"/>
              <a:t>Sujit Chandrapati</a:t>
            </a:r>
          </a:p>
        </p:txBody>
      </p:sp>
    </p:spTree>
    <p:extLst>
      <p:ext uri="{BB962C8B-B14F-4D97-AF65-F5344CB8AC3E}">
        <p14:creationId xmlns:p14="http://schemas.microsoft.com/office/powerpoint/2010/main" val="2996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98" y="1240076"/>
            <a:ext cx="3189767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Skillset development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Developing expertise </a:t>
            </a:r>
          </a:p>
          <a:p>
            <a:pPr lvl="1"/>
            <a:r>
              <a:rPr lang="en-US" dirty="0"/>
              <a:t>Iterative Development</a:t>
            </a:r>
          </a:p>
          <a:p>
            <a:pPr lvl="1"/>
            <a:r>
              <a:rPr lang="en-US" dirty="0"/>
              <a:t>Test Driven Development</a:t>
            </a:r>
          </a:p>
          <a:p>
            <a:r>
              <a:rPr lang="en-US" dirty="0"/>
              <a:t>Regular reviews</a:t>
            </a:r>
          </a:p>
          <a:p>
            <a:pPr lvl="2"/>
            <a:r>
              <a:rPr lang="en-US" dirty="0"/>
              <a:t>Development</a:t>
            </a:r>
          </a:p>
          <a:p>
            <a:pPr lvl="2"/>
            <a:r>
              <a:rPr lang="en-US" dirty="0"/>
              <a:t>Production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Sharing Insights &amp; learning</a:t>
            </a:r>
          </a:p>
          <a:p>
            <a:pPr lvl="1"/>
            <a:r>
              <a:rPr lang="en-US" dirty="0"/>
              <a:t>Collaborative development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90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https://docs.github.com</a:t>
            </a:r>
          </a:p>
          <a:p>
            <a:r>
              <a:rPr lang="en-US" dirty="0">
                <a:hlinkClick r:id="rId2"/>
              </a:rPr>
              <a:t>https://youtu.be/z0wvGf3O69E</a:t>
            </a:r>
            <a:endParaRPr lang="en-US" dirty="0"/>
          </a:p>
          <a:p>
            <a:r>
              <a:rPr lang="en-US" dirty="0">
                <a:hlinkClick r:id="rId3"/>
              </a:rPr>
              <a:t>https://youtu.be/R9JvD7hzJBg</a:t>
            </a:r>
            <a:endParaRPr lang="en-US" dirty="0"/>
          </a:p>
          <a:p>
            <a:r>
              <a:rPr lang="en-US" dirty="0">
                <a:hlinkClick r:id="rId4"/>
              </a:rPr>
              <a:t>https://www.michaelagreiler.com/security-code-review-checklist/</a:t>
            </a:r>
            <a:endParaRPr lang="en-US" dirty="0"/>
          </a:p>
          <a:p>
            <a:r>
              <a:rPr lang="en-US" dirty="0">
                <a:hlinkClick r:id="rId5"/>
              </a:rPr>
              <a:t>https://www.cypressdatadefense.com/blog/secure-code-review-best-practices/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86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Security team is asking for help ensuring proper reviews are being done to code being added into repositories. </a:t>
            </a:r>
          </a:p>
          <a:p>
            <a:pPr marL="0" indent="0">
              <a:buNone/>
            </a:pPr>
            <a:r>
              <a:rPr lang="en-US" dirty="0"/>
              <a:t>Hundreds of repositories in our organization. </a:t>
            </a:r>
          </a:p>
          <a:p>
            <a:pPr marL="0" indent="0">
              <a:buNone/>
            </a:pPr>
            <a:r>
              <a:rPr lang="en-US" dirty="0"/>
              <a:t>What is the best way we can achieve at scale </a:t>
            </a:r>
          </a:p>
          <a:p>
            <a:pPr marL="0" indent="0">
              <a:buNone/>
            </a:pPr>
            <a:r>
              <a:rPr lang="en-US" dirty="0"/>
              <a:t>We are new to some of the out-of-the-box settings and the GitHub API. </a:t>
            </a:r>
          </a:p>
          <a:p>
            <a:pPr marL="0" indent="0">
              <a:buNone/>
            </a:pPr>
            <a:r>
              <a:rPr lang="en-US" dirty="0"/>
              <a:t>Need help to create a solution that will accomplish this for our security team</a:t>
            </a:r>
          </a:p>
        </p:txBody>
      </p:sp>
    </p:spTree>
    <p:extLst>
      <p:ext uri="{BB962C8B-B14F-4D97-AF65-F5344CB8AC3E}">
        <p14:creationId xmlns:p14="http://schemas.microsoft.com/office/powerpoint/2010/main" val="40521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Various software security review</a:t>
            </a:r>
          </a:p>
          <a:p>
            <a:r>
              <a:rPr lang="en-US" dirty="0"/>
              <a:t>Areas of Concern</a:t>
            </a:r>
          </a:p>
          <a:p>
            <a:r>
              <a:rPr lang="en-US" dirty="0"/>
              <a:t>Code Checklist</a:t>
            </a:r>
          </a:p>
          <a:p>
            <a:r>
              <a:rPr lang="en-US" dirty="0"/>
              <a:t>GitHub Security offerings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4069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Various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software code security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Code Review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Static Program Analysis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Software Peer Review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3rd Party tools 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Static Analysis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Code Scanning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Container Scanning 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Infrastructure as Code Scanning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Open Ports 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Authentication and authorization handling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SQL injection through user input</a:t>
            </a:r>
          </a:p>
          <a:p>
            <a:endParaRPr dirty="0">
              <a:latin typeface="Helvetica Neue Light" panose="020B0702040204020203" pitchFamily="34" charset="0"/>
              <a:ea typeface="Helvetica Neue Light" panose="020B0702040204020203" pitchFamily="34" charset="0"/>
              <a:cs typeface="Helvetica Ne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AREAS of concern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Have you implemented proper authorization controls?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Have you implemented proper authentication controls? Do you have two-factor or multi-factor authentication in place?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Is sensitive data encrypted? How do you handle encryption keys?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Does the error message display sensitive information to the user?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Do you have other security controls in place that prevent SQL Injection, XSS attacks, malware, </a:t>
            </a:r>
            <a:r>
              <a:rPr lang="en-US" dirty="0" err="1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etc</a:t>
            </a:r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?</a:t>
            </a:r>
          </a:p>
          <a:p>
            <a:endParaRPr dirty="0">
              <a:latin typeface="Helvetica Neue Light" panose="020B0702040204020203" pitchFamily="34" charset="0"/>
              <a:ea typeface="Helvetica Neue Light" panose="020B0702040204020203" pitchFamily="34" charset="0"/>
              <a:cs typeface="Helvetica Ne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5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 security</a:t>
            </a:r>
            <a:r>
              <a:rPr lang="en-US" dirty="0"/>
              <a:t> </a:t>
            </a:r>
            <a:r>
              <a:rPr lang="en-US" dirty="0">
                <a:solidFill>
                  <a:srgbClr val="FFFFFF"/>
                </a:solidFill>
              </a:rPr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Security Vulnerabilities in the code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Authorization and Authentication validation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Does code changes reveal or expose usernames/ passwords or security keys?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How is user input validated, and any Cross-site scripting and SQL injection verification done?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How is Sensitive data handled like User Data, Credit Card and stored encrypted?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Does logging or error handling lead to vulnerabilities</a:t>
            </a:r>
          </a:p>
          <a:p>
            <a:r>
              <a:rPr lang="en-US" sz="1900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What encryption is used for data at rest and data in transit?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69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security offering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Code Scanning </a:t>
            </a:r>
          </a:p>
          <a:p>
            <a:pPr lvl="1"/>
            <a:r>
              <a:rPr lang="en-US" dirty="0"/>
              <a:t>Static Analysis Security Testing</a:t>
            </a:r>
          </a:p>
          <a:p>
            <a:r>
              <a:rPr lang="en-US" dirty="0" err="1"/>
              <a:t>DevSecOps</a:t>
            </a:r>
            <a:endParaRPr lang="en-US" dirty="0"/>
          </a:p>
          <a:p>
            <a:pPr lvl="1"/>
            <a:r>
              <a:rPr lang="en-US" dirty="0"/>
              <a:t>Secret Scanning [Private Keys, API Tokens, Credentials, Access Tokens, Access keys]</a:t>
            </a:r>
          </a:p>
          <a:p>
            <a:r>
              <a:rPr lang="en-US" dirty="0"/>
              <a:t>Code QL Analysis</a:t>
            </a:r>
          </a:p>
          <a:p>
            <a:pPr lvl="1"/>
            <a:r>
              <a:rPr lang="en-US" dirty="0"/>
              <a:t>Threat Modeling</a:t>
            </a:r>
          </a:p>
          <a:p>
            <a:pPr lvl="1"/>
            <a:r>
              <a:rPr lang="en-US" dirty="0"/>
              <a:t>Data Flow Security checks</a:t>
            </a:r>
          </a:p>
          <a:p>
            <a:pPr lvl="1"/>
            <a:r>
              <a:rPr lang="en-US" dirty="0"/>
              <a:t>Alerts with fix recommendations and examples</a:t>
            </a:r>
          </a:p>
          <a:p>
            <a:r>
              <a:rPr lang="en-US" dirty="0"/>
              <a:t>Integration with CI/CD Pipelines</a:t>
            </a:r>
          </a:p>
          <a:p>
            <a:pPr lvl="1"/>
            <a:r>
              <a:rPr lang="en-US" dirty="0"/>
              <a:t>Automation</a:t>
            </a:r>
          </a:p>
          <a:p>
            <a:r>
              <a:rPr lang="en-US" dirty="0"/>
              <a:t>Simple and Intuitive API</a:t>
            </a:r>
          </a:p>
          <a:p>
            <a:r>
              <a:rPr lang="en-US" dirty="0"/>
              <a:t>Marketplace Integration with Partners</a:t>
            </a:r>
          </a:p>
          <a:p>
            <a:r>
              <a:rPr lang="en-US" dirty="0"/>
              <a:t>Open Source, Community Driven Development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3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Proposal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Webhook</a:t>
            </a:r>
            <a:r>
              <a:rPr lang="en-US" dirty="0"/>
              <a:t> to create a watch </a:t>
            </a:r>
            <a:r>
              <a:rPr lang="en-US" dirty="0">
                <a:hlinkClick r:id="rId3"/>
              </a:rPr>
              <a:t>event</a:t>
            </a:r>
            <a:r>
              <a:rPr lang="en-US" dirty="0"/>
              <a:t> and notification on organization.</a:t>
            </a:r>
          </a:p>
          <a:p>
            <a:r>
              <a:rPr lang="en-US" dirty="0"/>
              <a:t>When the organization </a:t>
            </a:r>
            <a:r>
              <a:rPr lang="en-US" dirty="0">
                <a:hlinkClick r:id="rId4"/>
              </a:rPr>
              <a:t>event</a:t>
            </a:r>
            <a:r>
              <a:rPr lang="en-US" dirty="0"/>
              <a:t> gets a new </a:t>
            </a:r>
            <a:r>
              <a:rPr lang="en-US" dirty="0">
                <a:hlinkClick r:id="rId5"/>
              </a:rPr>
              <a:t>repository</a:t>
            </a:r>
            <a:r>
              <a:rPr lang="en-US" dirty="0"/>
              <a:t> </a:t>
            </a:r>
          </a:p>
          <a:p>
            <a:r>
              <a:rPr lang="en-US" dirty="0"/>
              <a:t>Check for </a:t>
            </a:r>
            <a:r>
              <a:rPr lang="en-US" dirty="0">
                <a:hlinkClick r:id="rId6"/>
              </a:rPr>
              <a:t>payload</a:t>
            </a:r>
            <a:r>
              <a:rPr lang="en-US" dirty="0"/>
              <a:t> and readme file in the repository</a:t>
            </a:r>
          </a:p>
          <a:p>
            <a:r>
              <a:rPr lang="en-US" dirty="0"/>
              <a:t>Perform the security advisory API </a:t>
            </a:r>
            <a:r>
              <a:rPr lang="en-US" dirty="0">
                <a:hlinkClick r:id="rId7"/>
              </a:rPr>
              <a:t>checks</a:t>
            </a:r>
            <a:endParaRPr lang="en-US" dirty="0"/>
          </a:p>
          <a:p>
            <a:r>
              <a:rPr lang="en-US" dirty="0"/>
              <a:t>Add Code </a:t>
            </a:r>
            <a:r>
              <a:rPr lang="en-US" dirty="0">
                <a:hlinkClick r:id="rId8"/>
              </a:rPr>
              <a:t>scanning</a:t>
            </a:r>
            <a:r>
              <a:rPr lang="en-US" dirty="0"/>
              <a:t> for repository to automatically check vulnerabilities </a:t>
            </a:r>
          </a:p>
          <a:p>
            <a:r>
              <a:rPr lang="en-US" dirty="0"/>
              <a:t>Create </a:t>
            </a:r>
            <a:r>
              <a:rPr lang="en-US" dirty="0">
                <a:hlinkClick r:id="rId9"/>
              </a:rPr>
              <a:t>Alerts</a:t>
            </a:r>
            <a:r>
              <a:rPr lang="en-US" dirty="0"/>
              <a:t> on found </a:t>
            </a:r>
            <a:r>
              <a:rPr lang="en-US" dirty="0" err="1"/>
              <a:t>vulnerablities</a:t>
            </a:r>
            <a:r>
              <a:rPr lang="en-US" dirty="0"/>
              <a:t> and add </a:t>
            </a:r>
            <a:r>
              <a:rPr lang="en-US" dirty="0">
                <a:hlinkClick r:id="rId10"/>
              </a:rPr>
              <a:t>collaborators</a:t>
            </a:r>
            <a:r>
              <a:rPr lang="en-US" dirty="0"/>
              <a:t>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20" y="1240076"/>
            <a:ext cx="3577496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USER Of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Organization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Sign up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GitHub Free Account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GitHub Enterprise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700" dirty="0"/>
              <a:t>On-Prem Virtual Instance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700" dirty="0"/>
              <a:t>GitHub Cloud/ SAAS </a:t>
            </a:r>
          </a:p>
          <a:p>
            <a:endParaRPr lang="en-US" sz="1900" dirty="0">
              <a:latin typeface="Helvetica Neue Light" panose="020B0702040204020203" pitchFamily="34" charset="0"/>
              <a:ea typeface="Helvetica Neue Light" panose="020B0702040204020203" pitchFamily="34" charset="0"/>
              <a:cs typeface="Helvetica Neue" panose="020B0502040204020203" pitchFamily="34" charset="0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49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3011</TotalTime>
  <Words>483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Helvetica Neue Light</vt:lpstr>
      <vt:lpstr>Gallery</vt:lpstr>
      <vt:lpstr>GitHub Technical exercise </vt:lpstr>
      <vt:lpstr>Problem Statement</vt:lpstr>
      <vt:lpstr>Agenda</vt:lpstr>
      <vt:lpstr>Various software code security review</vt:lpstr>
      <vt:lpstr>AREAS of concern</vt:lpstr>
      <vt:lpstr>Code security Checklist</vt:lpstr>
      <vt:lpstr>GitHub security offering highlights</vt:lpstr>
      <vt:lpstr>Solution Proposal  </vt:lpstr>
      <vt:lpstr>USER Of Organization Sign up options</vt:lpstr>
      <vt:lpstr>Skillset development best practices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sujit Chandrapati (sujichan)</dc:creator>
  <cp:lastModifiedBy>sujit Chandrapati (sujichan)</cp:lastModifiedBy>
  <cp:revision>3</cp:revision>
  <dcterms:created xsi:type="dcterms:W3CDTF">2022-02-23T17:53:55Z</dcterms:created>
  <dcterms:modified xsi:type="dcterms:W3CDTF">2022-02-27T06:10:35Z</dcterms:modified>
</cp:coreProperties>
</file>