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361" r:id="rId3"/>
    <p:sldId id="308" r:id="rId4"/>
    <p:sldId id="259" r:id="rId5"/>
    <p:sldId id="260" r:id="rId6"/>
    <p:sldId id="262" r:id="rId7"/>
    <p:sldId id="365" r:id="rId8"/>
    <p:sldId id="263" r:id="rId9"/>
    <p:sldId id="318" r:id="rId10"/>
    <p:sldId id="380" r:id="rId11"/>
    <p:sldId id="381" r:id="rId12"/>
    <p:sldId id="265" r:id="rId13"/>
    <p:sldId id="328" r:id="rId14"/>
    <p:sldId id="371" r:id="rId15"/>
    <p:sldId id="372" r:id="rId16"/>
    <p:sldId id="356" r:id="rId17"/>
    <p:sldId id="342" r:id="rId18"/>
    <p:sldId id="343" r:id="rId19"/>
    <p:sldId id="357" r:id="rId20"/>
    <p:sldId id="364" r:id="rId21"/>
    <p:sldId id="375" r:id="rId22"/>
    <p:sldId id="377" r:id="rId23"/>
    <p:sldId id="378" r:id="rId24"/>
    <p:sldId id="360" r:id="rId25"/>
    <p:sldId id="334" r:id="rId26"/>
    <p:sldId id="351" r:id="rId27"/>
    <p:sldId id="279" r:id="rId28"/>
  </p:sldIdLst>
  <p:sldSz cx="9144000" cy="6858000" type="screen4x3"/>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di Fanaee" initials="HF" lastIdx="1" clrIdx="0">
    <p:extLst>
      <p:ext uri="{19B8F6BF-5375-455C-9EA6-DF929625EA0E}">
        <p15:presenceInfo xmlns:p15="http://schemas.microsoft.com/office/powerpoint/2012/main" userId="S::hadi.fanaee@hh.se::72adbc1a-65c3-4465-b6bb-18438fc960a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33" autoAdjust="0"/>
    <p:restoredTop sz="95238" autoAdjust="0"/>
  </p:normalViewPr>
  <p:slideViewPr>
    <p:cSldViewPr>
      <p:cViewPr varScale="1">
        <p:scale>
          <a:sx n="86" d="100"/>
          <a:sy n="86" d="100"/>
        </p:scale>
        <p:origin x="955"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A75277-99C7-47A8-B3BA-776C5DF755B7}" type="datetimeFigureOut">
              <a:rPr lang="en-IN" smtClean="0"/>
              <a:t>02-09-2021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61D2C-9F02-4DF1-A161-7E2FE85FCDE4}" type="slidenum">
              <a:rPr lang="en-IN" smtClean="0"/>
              <a:t>‹#›</a:t>
            </a:fld>
            <a:endParaRPr lang="en-IN"/>
          </a:p>
        </p:txBody>
      </p:sp>
    </p:spTree>
    <p:extLst>
      <p:ext uri="{BB962C8B-B14F-4D97-AF65-F5344CB8AC3E}">
        <p14:creationId xmlns:p14="http://schemas.microsoft.com/office/powerpoint/2010/main" val="4180623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C6A8-4C74-DF44-80C4-64AA27557672}"/>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SE"/>
          </a:p>
        </p:txBody>
      </p:sp>
      <p:sp>
        <p:nvSpPr>
          <p:cNvPr id="3" name="Subtitle 2">
            <a:extLst>
              <a:ext uri="{FF2B5EF4-FFF2-40B4-BE49-F238E27FC236}">
                <a16:creationId xmlns:a16="http://schemas.microsoft.com/office/drawing/2014/main" id="{49C53445-78ED-D444-AA9E-2C9B48A6A22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SE"/>
          </a:p>
        </p:txBody>
      </p:sp>
      <p:sp>
        <p:nvSpPr>
          <p:cNvPr id="4" name="Date Placeholder 3">
            <a:extLst>
              <a:ext uri="{FF2B5EF4-FFF2-40B4-BE49-F238E27FC236}">
                <a16:creationId xmlns:a16="http://schemas.microsoft.com/office/drawing/2014/main" id="{9A79C735-F69E-F049-BD8E-D1D6D4816E05}"/>
              </a:ext>
            </a:extLst>
          </p:cNvPr>
          <p:cNvSpPr>
            <a:spLocks noGrp="1"/>
          </p:cNvSpPr>
          <p:nvPr>
            <p:ph type="dt" sz="half" idx="10"/>
          </p:nvPr>
        </p:nvSpPr>
        <p:spPr/>
        <p:txBody>
          <a:bodyPr/>
          <a:lstStyle/>
          <a:p>
            <a:fld id="{3C1182CA-D746-466A-8C61-4FAD1BAF72B5}" type="datetime1">
              <a:rPr lang="en-IN" smtClean="0"/>
              <a:t>02-09-2021</a:t>
            </a:fld>
            <a:endParaRPr lang="en-IN"/>
          </a:p>
        </p:txBody>
      </p:sp>
      <p:sp>
        <p:nvSpPr>
          <p:cNvPr id="5" name="Footer Placeholder 4">
            <a:extLst>
              <a:ext uri="{FF2B5EF4-FFF2-40B4-BE49-F238E27FC236}">
                <a16:creationId xmlns:a16="http://schemas.microsoft.com/office/drawing/2014/main" id="{DFCCC995-4B6F-4F4D-8B0D-F359B9FA10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5CEA7F-AE65-0249-98AC-29A02487A288}"/>
              </a:ext>
            </a:extLst>
          </p:cNvPr>
          <p:cNvSpPr>
            <a:spLocks noGrp="1"/>
          </p:cNvSpPr>
          <p:nvPr>
            <p:ph type="sldNum" sz="quarter" idx="12"/>
          </p:nvPr>
        </p:nvSpPr>
        <p:spPr/>
        <p:txBody>
          <a:bodyPr/>
          <a:lstStyle/>
          <a:p>
            <a:fld id="{843500B3-8E66-4C5A-AD7B-2C91B0F68A7B}" type="slidenum">
              <a:rPr lang="en-IN" smtClean="0"/>
              <a:pPr/>
              <a:t>‹#›</a:t>
            </a:fld>
            <a:endParaRPr lang="en-IN"/>
          </a:p>
        </p:txBody>
      </p:sp>
    </p:spTree>
    <p:extLst>
      <p:ext uri="{BB962C8B-B14F-4D97-AF65-F5344CB8AC3E}">
        <p14:creationId xmlns:p14="http://schemas.microsoft.com/office/powerpoint/2010/main" val="391020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B9DA-0B88-0D46-82AB-64CE3246E6C1}"/>
              </a:ext>
            </a:extLst>
          </p:cNvPr>
          <p:cNvSpPr>
            <a:spLocks noGrp="1"/>
          </p:cNvSpPr>
          <p:nvPr>
            <p:ph type="title"/>
          </p:nvPr>
        </p:nvSpPr>
        <p:spPr/>
        <p:txBody>
          <a:bodyPr/>
          <a:lstStyle/>
          <a:p>
            <a:r>
              <a:rPr lang="en-GB"/>
              <a:t>Click to edit Master title style</a:t>
            </a:r>
            <a:endParaRPr lang="en-SE"/>
          </a:p>
        </p:txBody>
      </p:sp>
      <p:sp>
        <p:nvSpPr>
          <p:cNvPr id="3" name="Vertical Text Placeholder 2">
            <a:extLst>
              <a:ext uri="{FF2B5EF4-FFF2-40B4-BE49-F238E27FC236}">
                <a16:creationId xmlns:a16="http://schemas.microsoft.com/office/drawing/2014/main" id="{8CE8F1F7-EFEA-EC49-8B43-C46CECC749A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C88E7E50-6D98-3446-8556-B6536378BFBA}"/>
              </a:ext>
            </a:extLst>
          </p:cNvPr>
          <p:cNvSpPr>
            <a:spLocks noGrp="1"/>
          </p:cNvSpPr>
          <p:nvPr>
            <p:ph type="dt" sz="half" idx="10"/>
          </p:nvPr>
        </p:nvSpPr>
        <p:spPr/>
        <p:txBody>
          <a:bodyPr/>
          <a:lstStyle/>
          <a:p>
            <a:fld id="{278FC3F4-28E6-401A-B063-3B798F0C5AA5}" type="datetime1">
              <a:rPr lang="en-IN" smtClean="0"/>
              <a:t>02-09-2021</a:t>
            </a:fld>
            <a:endParaRPr lang="en-IN"/>
          </a:p>
        </p:txBody>
      </p:sp>
      <p:sp>
        <p:nvSpPr>
          <p:cNvPr id="5" name="Footer Placeholder 4">
            <a:extLst>
              <a:ext uri="{FF2B5EF4-FFF2-40B4-BE49-F238E27FC236}">
                <a16:creationId xmlns:a16="http://schemas.microsoft.com/office/drawing/2014/main" id="{7D2D0F13-B43C-5749-990C-60F7E89DF4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74D6B8-4FF7-A147-8997-7B568A11326C}"/>
              </a:ext>
            </a:extLst>
          </p:cNvPr>
          <p:cNvSpPr>
            <a:spLocks noGrp="1"/>
          </p:cNvSpPr>
          <p:nvPr>
            <p:ph type="sldNum" sz="quarter" idx="12"/>
          </p:nvPr>
        </p:nvSpPr>
        <p:spPr/>
        <p:txBody>
          <a:bodyPr/>
          <a:lstStyle/>
          <a:p>
            <a:fld id="{843500B3-8E66-4C5A-AD7B-2C91B0F68A7B}" type="slidenum">
              <a:rPr lang="en-IN" smtClean="0"/>
              <a:pPr/>
              <a:t>‹#›</a:t>
            </a:fld>
            <a:endParaRPr lang="en-IN"/>
          </a:p>
        </p:txBody>
      </p:sp>
    </p:spTree>
    <p:extLst>
      <p:ext uri="{BB962C8B-B14F-4D97-AF65-F5344CB8AC3E}">
        <p14:creationId xmlns:p14="http://schemas.microsoft.com/office/powerpoint/2010/main" val="375356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B206A7-73EA-E245-9C34-AB8344A45257}"/>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SE"/>
          </a:p>
        </p:txBody>
      </p:sp>
      <p:sp>
        <p:nvSpPr>
          <p:cNvPr id="3" name="Vertical Text Placeholder 2">
            <a:extLst>
              <a:ext uri="{FF2B5EF4-FFF2-40B4-BE49-F238E27FC236}">
                <a16:creationId xmlns:a16="http://schemas.microsoft.com/office/drawing/2014/main" id="{17E60187-B217-E443-86A1-19F019207C23}"/>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A4C2652D-6A07-FD4D-8E64-CDB668F7B94D}"/>
              </a:ext>
            </a:extLst>
          </p:cNvPr>
          <p:cNvSpPr>
            <a:spLocks noGrp="1"/>
          </p:cNvSpPr>
          <p:nvPr>
            <p:ph type="dt" sz="half" idx="10"/>
          </p:nvPr>
        </p:nvSpPr>
        <p:spPr/>
        <p:txBody>
          <a:bodyPr/>
          <a:lstStyle/>
          <a:p>
            <a:fld id="{6EB8CC30-E97A-404F-9149-00E62B0EACC8}" type="datetime1">
              <a:rPr lang="en-IN" smtClean="0"/>
              <a:t>02-09-2021</a:t>
            </a:fld>
            <a:endParaRPr lang="en-IN"/>
          </a:p>
        </p:txBody>
      </p:sp>
      <p:sp>
        <p:nvSpPr>
          <p:cNvPr id="5" name="Footer Placeholder 4">
            <a:extLst>
              <a:ext uri="{FF2B5EF4-FFF2-40B4-BE49-F238E27FC236}">
                <a16:creationId xmlns:a16="http://schemas.microsoft.com/office/drawing/2014/main" id="{B9517BAB-193D-1245-8B2B-26EC6C77B2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599B3C-4A73-2840-BC7C-C16772B6A58B}"/>
              </a:ext>
            </a:extLst>
          </p:cNvPr>
          <p:cNvSpPr>
            <a:spLocks noGrp="1"/>
          </p:cNvSpPr>
          <p:nvPr>
            <p:ph type="sldNum" sz="quarter" idx="12"/>
          </p:nvPr>
        </p:nvSpPr>
        <p:spPr/>
        <p:txBody>
          <a:bodyPr/>
          <a:lstStyle/>
          <a:p>
            <a:fld id="{843500B3-8E66-4C5A-AD7B-2C91B0F68A7B}" type="slidenum">
              <a:rPr lang="en-IN" smtClean="0"/>
              <a:pPr/>
              <a:t>‹#›</a:t>
            </a:fld>
            <a:endParaRPr lang="en-IN"/>
          </a:p>
        </p:txBody>
      </p:sp>
    </p:spTree>
    <p:extLst>
      <p:ext uri="{BB962C8B-B14F-4D97-AF65-F5344CB8AC3E}">
        <p14:creationId xmlns:p14="http://schemas.microsoft.com/office/powerpoint/2010/main" val="329202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EC4B-7882-944A-A831-18276DA09310}"/>
              </a:ext>
            </a:extLst>
          </p:cNvPr>
          <p:cNvSpPr>
            <a:spLocks noGrp="1"/>
          </p:cNvSpPr>
          <p:nvPr>
            <p:ph type="title"/>
          </p:nvPr>
        </p:nvSpPr>
        <p:spPr/>
        <p:txBody>
          <a:bodyPr/>
          <a:lstStyle/>
          <a:p>
            <a:r>
              <a:rPr lang="en-GB"/>
              <a:t>Click to edit Master title style</a:t>
            </a:r>
            <a:endParaRPr lang="en-SE"/>
          </a:p>
        </p:txBody>
      </p:sp>
      <p:sp>
        <p:nvSpPr>
          <p:cNvPr id="3" name="Content Placeholder 2">
            <a:extLst>
              <a:ext uri="{FF2B5EF4-FFF2-40B4-BE49-F238E27FC236}">
                <a16:creationId xmlns:a16="http://schemas.microsoft.com/office/drawing/2014/main" id="{57BF38C3-2149-6941-9AA2-BF2E50C2BD3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8027756C-F3EF-A54F-B85E-B2C954A13D6A}"/>
              </a:ext>
            </a:extLst>
          </p:cNvPr>
          <p:cNvSpPr>
            <a:spLocks noGrp="1"/>
          </p:cNvSpPr>
          <p:nvPr>
            <p:ph type="dt" sz="half" idx="10"/>
          </p:nvPr>
        </p:nvSpPr>
        <p:spPr/>
        <p:txBody>
          <a:bodyPr/>
          <a:lstStyle/>
          <a:p>
            <a:fld id="{DC270A7A-7C24-4B4F-8CB5-B93C064EDA3E}" type="datetime1">
              <a:rPr lang="en-IN" smtClean="0"/>
              <a:t>02-09-2021</a:t>
            </a:fld>
            <a:endParaRPr lang="en-IN"/>
          </a:p>
        </p:txBody>
      </p:sp>
      <p:sp>
        <p:nvSpPr>
          <p:cNvPr id="5" name="Footer Placeholder 4">
            <a:extLst>
              <a:ext uri="{FF2B5EF4-FFF2-40B4-BE49-F238E27FC236}">
                <a16:creationId xmlns:a16="http://schemas.microsoft.com/office/drawing/2014/main" id="{E2A641FE-A682-6740-BA47-3E619C8B86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021BCF-743E-7E42-8C55-86B840588959}"/>
              </a:ext>
            </a:extLst>
          </p:cNvPr>
          <p:cNvSpPr>
            <a:spLocks noGrp="1"/>
          </p:cNvSpPr>
          <p:nvPr>
            <p:ph type="sldNum" sz="quarter" idx="12"/>
          </p:nvPr>
        </p:nvSpPr>
        <p:spPr/>
        <p:txBody>
          <a:bodyPr/>
          <a:lstStyle/>
          <a:p>
            <a:fld id="{843500B3-8E66-4C5A-AD7B-2C91B0F68A7B}" type="slidenum">
              <a:rPr lang="en-IN" smtClean="0"/>
              <a:pPr/>
              <a:t>‹#›</a:t>
            </a:fld>
            <a:endParaRPr lang="en-IN"/>
          </a:p>
        </p:txBody>
      </p:sp>
    </p:spTree>
    <p:extLst>
      <p:ext uri="{BB962C8B-B14F-4D97-AF65-F5344CB8AC3E}">
        <p14:creationId xmlns:p14="http://schemas.microsoft.com/office/powerpoint/2010/main" val="351273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5E1BE-4EC3-0047-A940-739471A3A0D5}"/>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SE"/>
          </a:p>
        </p:txBody>
      </p:sp>
      <p:sp>
        <p:nvSpPr>
          <p:cNvPr id="3" name="Text Placeholder 2">
            <a:extLst>
              <a:ext uri="{FF2B5EF4-FFF2-40B4-BE49-F238E27FC236}">
                <a16:creationId xmlns:a16="http://schemas.microsoft.com/office/drawing/2014/main" id="{277E99BB-BEFB-D44A-BAFA-8806858173E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3680781-3E8F-AB4E-9B19-2F66F7D8DB4D}"/>
              </a:ext>
            </a:extLst>
          </p:cNvPr>
          <p:cNvSpPr>
            <a:spLocks noGrp="1"/>
          </p:cNvSpPr>
          <p:nvPr>
            <p:ph type="dt" sz="half" idx="10"/>
          </p:nvPr>
        </p:nvSpPr>
        <p:spPr/>
        <p:txBody>
          <a:bodyPr/>
          <a:lstStyle/>
          <a:p>
            <a:fld id="{B4F86BCB-CB6B-4A95-AE75-A5A6935CB7B8}" type="datetime1">
              <a:rPr lang="en-IN" smtClean="0"/>
              <a:t>02-09-2021</a:t>
            </a:fld>
            <a:endParaRPr lang="en-IN"/>
          </a:p>
        </p:txBody>
      </p:sp>
      <p:sp>
        <p:nvSpPr>
          <p:cNvPr id="5" name="Footer Placeholder 4">
            <a:extLst>
              <a:ext uri="{FF2B5EF4-FFF2-40B4-BE49-F238E27FC236}">
                <a16:creationId xmlns:a16="http://schemas.microsoft.com/office/drawing/2014/main" id="{C6F9C6BE-1D45-434E-8B40-B031AC0A66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A8851A-2FAB-9741-B127-4E412CEB3418}"/>
              </a:ext>
            </a:extLst>
          </p:cNvPr>
          <p:cNvSpPr>
            <a:spLocks noGrp="1"/>
          </p:cNvSpPr>
          <p:nvPr>
            <p:ph type="sldNum" sz="quarter" idx="12"/>
          </p:nvPr>
        </p:nvSpPr>
        <p:spPr/>
        <p:txBody>
          <a:bodyPr/>
          <a:lstStyle/>
          <a:p>
            <a:fld id="{843500B3-8E66-4C5A-AD7B-2C91B0F68A7B}" type="slidenum">
              <a:rPr lang="en-IN" smtClean="0"/>
              <a:pPr/>
              <a:t>‹#›</a:t>
            </a:fld>
            <a:endParaRPr lang="en-IN"/>
          </a:p>
        </p:txBody>
      </p:sp>
    </p:spTree>
    <p:extLst>
      <p:ext uri="{BB962C8B-B14F-4D97-AF65-F5344CB8AC3E}">
        <p14:creationId xmlns:p14="http://schemas.microsoft.com/office/powerpoint/2010/main" val="175465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30CE2-F4C2-F845-88C3-E096ED79D5A2}"/>
              </a:ext>
            </a:extLst>
          </p:cNvPr>
          <p:cNvSpPr>
            <a:spLocks noGrp="1"/>
          </p:cNvSpPr>
          <p:nvPr>
            <p:ph type="title"/>
          </p:nvPr>
        </p:nvSpPr>
        <p:spPr/>
        <p:txBody>
          <a:bodyPr/>
          <a:lstStyle/>
          <a:p>
            <a:r>
              <a:rPr lang="en-GB"/>
              <a:t>Click to edit Master title style</a:t>
            </a:r>
            <a:endParaRPr lang="en-SE"/>
          </a:p>
        </p:txBody>
      </p:sp>
      <p:sp>
        <p:nvSpPr>
          <p:cNvPr id="3" name="Content Placeholder 2">
            <a:extLst>
              <a:ext uri="{FF2B5EF4-FFF2-40B4-BE49-F238E27FC236}">
                <a16:creationId xmlns:a16="http://schemas.microsoft.com/office/drawing/2014/main" id="{A99ED85A-F51D-EF4C-A7EF-C3050D50859A}"/>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Content Placeholder 3">
            <a:extLst>
              <a:ext uri="{FF2B5EF4-FFF2-40B4-BE49-F238E27FC236}">
                <a16:creationId xmlns:a16="http://schemas.microsoft.com/office/drawing/2014/main" id="{907D6DC5-554B-C44D-997F-FD18A68ADDD7}"/>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5" name="Date Placeholder 4">
            <a:extLst>
              <a:ext uri="{FF2B5EF4-FFF2-40B4-BE49-F238E27FC236}">
                <a16:creationId xmlns:a16="http://schemas.microsoft.com/office/drawing/2014/main" id="{CEB3703D-F3A2-1242-84AD-DE97D60F6372}"/>
              </a:ext>
            </a:extLst>
          </p:cNvPr>
          <p:cNvSpPr>
            <a:spLocks noGrp="1"/>
          </p:cNvSpPr>
          <p:nvPr>
            <p:ph type="dt" sz="half" idx="10"/>
          </p:nvPr>
        </p:nvSpPr>
        <p:spPr/>
        <p:txBody>
          <a:bodyPr/>
          <a:lstStyle/>
          <a:p>
            <a:fld id="{94417027-DF45-4C71-8F8C-4A102DE8FFDE}" type="datetime1">
              <a:rPr lang="en-IN" smtClean="0"/>
              <a:t>02-09-2021</a:t>
            </a:fld>
            <a:endParaRPr lang="en-IN"/>
          </a:p>
        </p:txBody>
      </p:sp>
      <p:sp>
        <p:nvSpPr>
          <p:cNvPr id="6" name="Footer Placeholder 5">
            <a:extLst>
              <a:ext uri="{FF2B5EF4-FFF2-40B4-BE49-F238E27FC236}">
                <a16:creationId xmlns:a16="http://schemas.microsoft.com/office/drawing/2014/main" id="{9A095346-9487-5844-B7B4-1D81F37D4A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58E5F6-89E3-2A40-873D-9573E4F4C3B0}"/>
              </a:ext>
            </a:extLst>
          </p:cNvPr>
          <p:cNvSpPr>
            <a:spLocks noGrp="1"/>
          </p:cNvSpPr>
          <p:nvPr>
            <p:ph type="sldNum" sz="quarter" idx="12"/>
          </p:nvPr>
        </p:nvSpPr>
        <p:spPr/>
        <p:txBody>
          <a:bodyPr/>
          <a:lstStyle/>
          <a:p>
            <a:fld id="{843500B3-8E66-4C5A-AD7B-2C91B0F68A7B}" type="slidenum">
              <a:rPr lang="en-IN" smtClean="0"/>
              <a:pPr/>
              <a:t>‹#›</a:t>
            </a:fld>
            <a:endParaRPr lang="en-IN"/>
          </a:p>
        </p:txBody>
      </p:sp>
    </p:spTree>
    <p:extLst>
      <p:ext uri="{BB962C8B-B14F-4D97-AF65-F5344CB8AC3E}">
        <p14:creationId xmlns:p14="http://schemas.microsoft.com/office/powerpoint/2010/main" val="350882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371A-FF91-A241-BE23-FFB2ED65408B}"/>
              </a:ext>
            </a:extLst>
          </p:cNvPr>
          <p:cNvSpPr>
            <a:spLocks noGrp="1"/>
          </p:cNvSpPr>
          <p:nvPr>
            <p:ph type="title"/>
          </p:nvPr>
        </p:nvSpPr>
        <p:spPr>
          <a:xfrm>
            <a:off x="629841" y="365126"/>
            <a:ext cx="7886700" cy="1325563"/>
          </a:xfrm>
        </p:spPr>
        <p:txBody>
          <a:bodyPr/>
          <a:lstStyle/>
          <a:p>
            <a:r>
              <a:rPr lang="en-GB"/>
              <a:t>Click to edit Master title style</a:t>
            </a:r>
            <a:endParaRPr lang="en-SE"/>
          </a:p>
        </p:txBody>
      </p:sp>
      <p:sp>
        <p:nvSpPr>
          <p:cNvPr id="3" name="Text Placeholder 2">
            <a:extLst>
              <a:ext uri="{FF2B5EF4-FFF2-40B4-BE49-F238E27FC236}">
                <a16:creationId xmlns:a16="http://schemas.microsoft.com/office/drawing/2014/main" id="{045F23D7-397E-5644-8F66-E76D246E6A2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6A1A5260-AB78-6946-8445-17BFC707D478}"/>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5" name="Text Placeholder 4">
            <a:extLst>
              <a:ext uri="{FF2B5EF4-FFF2-40B4-BE49-F238E27FC236}">
                <a16:creationId xmlns:a16="http://schemas.microsoft.com/office/drawing/2014/main" id="{5E90944D-42FB-714C-82B7-CEA3A66BEBF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7A58B2AB-722B-6546-8BCF-D020FD3A9452}"/>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7" name="Date Placeholder 6">
            <a:extLst>
              <a:ext uri="{FF2B5EF4-FFF2-40B4-BE49-F238E27FC236}">
                <a16:creationId xmlns:a16="http://schemas.microsoft.com/office/drawing/2014/main" id="{FAD134D0-EEFA-FB4B-A639-3D01D6C5C664}"/>
              </a:ext>
            </a:extLst>
          </p:cNvPr>
          <p:cNvSpPr>
            <a:spLocks noGrp="1"/>
          </p:cNvSpPr>
          <p:nvPr>
            <p:ph type="dt" sz="half" idx="10"/>
          </p:nvPr>
        </p:nvSpPr>
        <p:spPr/>
        <p:txBody>
          <a:bodyPr/>
          <a:lstStyle/>
          <a:p>
            <a:fld id="{9E51BD60-6885-4C45-8C93-9772500CEE04}" type="datetime1">
              <a:rPr lang="en-IN" smtClean="0"/>
              <a:t>02-09-2021</a:t>
            </a:fld>
            <a:endParaRPr lang="en-IN"/>
          </a:p>
        </p:txBody>
      </p:sp>
      <p:sp>
        <p:nvSpPr>
          <p:cNvPr id="8" name="Footer Placeholder 7">
            <a:extLst>
              <a:ext uri="{FF2B5EF4-FFF2-40B4-BE49-F238E27FC236}">
                <a16:creationId xmlns:a16="http://schemas.microsoft.com/office/drawing/2014/main" id="{505FB6A3-05AB-C940-A24F-E8D90F75DA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04FC19-C259-694A-9DA3-BC12ECFC3DDF}"/>
              </a:ext>
            </a:extLst>
          </p:cNvPr>
          <p:cNvSpPr>
            <a:spLocks noGrp="1"/>
          </p:cNvSpPr>
          <p:nvPr>
            <p:ph type="sldNum" sz="quarter" idx="12"/>
          </p:nvPr>
        </p:nvSpPr>
        <p:spPr/>
        <p:txBody>
          <a:bodyPr/>
          <a:lstStyle/>
          <a:p>
            <a:fld id="{843500B3-8E66-4C5A-AD7B-2C91B0F68A7B}" type="slidenum">
              <a:rPr lang="en-IN" smtClean="0"/>
              <a:pPr/>
              <a:t>‹#›</a:t>
            </a:fld>
            <a:endParaRPr lang="en-IN"/>
          </a:p>
        </p:txBody>
      </p:sp>
    </p:spTree>
    <p:extLst>
      <p:ext uri="{BB962C8B-B14F-4D97-AF65-F5344CB8AC3E}">
        <p14:creationId xmlns:p14="http://schemas.microsoft.com/office/powerpoint/2010/main" val="350146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8AE5-DFD5-EB4F-8947-27A0FAD91491}"/>
              </a:ext>
            </a:extLst>
          </p:cNvPr>
          <p:cNvSpPr>
            <a:spLocks noGrp="1"/>
          </p:cNvSpPr>
          <p:nvPr>
            <p:ph type="title"/>
          </p:nvPr>
        </p:nvSpPr>
        <p:spPr/>
        <p:txBody>
          <a:bodyPr/>
          <a:lstStyle/>
          <a:p>
            <a:r>
              <a:rPr lang="en-GB"/>
              <a:t>Click to edit Master title style</a:t>
            </a:r>
            <a:endParaRPr lang="en-SE"/>
          </a:p>
        </p:txBody>
      </p:sp>
      <p:sp>
        <p:nvSpPr>
          <p:cNvPr id="3" name="Date Placeholder 2">
            <a:extLst>
              <a:ext uri="{FF2B5EF4-FFF2-40B4-BE49-F238E27FC236}">
                <a16:creationId xmlns:a16="http://schemas.microsoft.com/office/drawing/2014/main" id="{730A2834-BD99-0747-9C36-443388828CFD}"/>
              </a:ext>
            </a:extLst>
          </p:cNvPr>
          <p:cNvSpPr>
            <a:spLocks noGrp="1"/>
          </p:cNvSpPr>
          <p:nvPr>
            <p:ph type="dt" sz="half" idx="10"/>
          </p:nvPr>
        </p:nvSpPr>
        <p:spPr/>
        <p:txBody>
          <a:bodyPr/>
          <a:lstStyle/>
          <a:p>
            <a:fld id="{A4A81183-56D8-4EBA-9933-B326AC935BF4}" type="datetime1">
              <a:rPr lang="en-IN" smtClean="0"/>
              <a:t>02-09-2021</a:t>
            </a:fld>
            <a:endParaRPr lang="en-IN"/>
          </a:p>
        </p:txBody>
      </p:sp>
      <p:sp>
        <p:nvSpPr>
          <p:cNvPr id="4" name="Footer Placeholder 3">
            <a:extLst>
              <a:ext uri="{FF2B5EF4-FFF2-40B4-BE49-F238E27FC236}">
                <a16:creationId xmlns:a16="http://schemas.microsoft.com/office/drawing/2014/main" id="{351083C9-7D36-F54B-9EC1-C0776F844A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EAA7A1-0A17-F141-B4D2-C9CBDE3D3D78}"/>
              </a:ext>
            </a:extLst>
          </p:cNvPr>
          <p:cNvSpPr>
            <a:spLocks noGrp="1"/>
          </p:cNvSpPr>
          <p:nvPr>
            <p:ph type="sldNum" sz="quarter" idx="12"/>
          </p:nvPr>
        </p:nvSpPr>
        <p:spPr/>
        <p:txBody>
          <a:bodyPr/>
          <a:lstStyle/>
          <a:p>
            <a:fld id="{843500B3-8E66-4C5A-AD7B-2C91B0F68A7B}" type="slidenum">
              <a:rPr lang="en-IN" smtClean="0"/>
              <a:pPr/>
              <a:t>‹#›</a:t>
            </a:fld>
            <a:endParaRPr lang="en-IN"/>
          </a:p>
        </p:txBody>
      </p:sp>
    </p:spTree>
    <p:extLst>
      <p:ext uri="{BB962C8B-B14F-4D97-AF65-F5344CB8AC3E}">
        <p14:creationId xmlns:p14="http://schemas.microsoft.com/office/powerpoint/2010/main" val="3607187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4BBEF-F43D-7A48-A8C2-FFCFF50A0F7F}"/>
              </a:ext>
            </a:extLst>
          </p:cNvPr>
          <p:cNvSpPr>
            <a:spLocks noGrp="1"/>
          </p:cNvSpPr>
          <p:nvPr>
            <p:ph type="dt" sz="half" idx="10"/>
          </p:nvPr>
        </p:nvSpPr>
        <p:spPr/>
        <p:txBody>
          <a:bodyPr/>
          <a:lstStyle/>
          <a:p>
            <a:fld id="{D12E6D49-3983-4829-8646-C241BFC5345F}" type="datetime1">
              <a:rPr lang="en-IN" smtClean="0"/>
              <a:t>02-09-2021</a:t>
            </a:fld>
            <a:endParaRPr lang="en-IN"/>
          </a:p>
        </p:txBody>
      </p:sp>
      <p:sp>
        <p:nvSpPr>
          <p:cNvPr id="3" name="Footer Placeholder 2">
            <a:extLst>
              <a:ext uri="{FF2B5EF4-FFF2-40B4-BE49-F238E27FC236}">
                <a16:creationId xmlns:a16="http://schemas.microsoft.com/office/drawing/2014/main" id="{1B770B00-F671-DE46-95AE-0BF4CE19BA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C376F5-7DE0-1D4B-AC70-3562199F67E5}"/>
              </a:ext>
            </a:extLst>
          </p:cNvPr>
          <p:cNvSpPr>
            <a:spLocks noGrp="1"/>
          </p:cNvSpPr>
          <p:nvPr>
            <p:ph type="sldNum" sz="quarter" idx="12"/>
          </p:nvPr>
        </p:nvSpPr>
        <p:spPr/>
        <p:txBody>
          <a:bodyPr/>
          <a:lstStyle/>
          <a:p>
            <a:fld id="{843500B3-8E66-4C5A-AD7B-2C91B0F68A7B}" type="slidenum">
              <a:rPr lang="en-IN" smtClean="0"/>
              <a:pPr/>
              <a:t>‹#›</a:t>
            </a:fld>
            <a:endParaRPr lang="en-IN"/>
          </a:p>
        </p:txBody>
      </p:sp>
    </p:spTree>
    <p:extLst>
      <p:ext uri="{BB962C8B-B14F-4D97-AF65-F5344CB8AC3E}">
        <p14:creationId xmlns:p14="http://schemas.microsoft.com/office/powerpoint/2010/main" val="372098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E7E7-ECF1-8B4E-B98D-0CB290328678}"/>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SE"/>
          </a:p>
        </p:txBody>
      </p:sp>
      <p:sp>
        <p:nvSpPr>
          <p:cNvPr id="3" name="Content Placeholder 2">
            <a:extLst>
              <a:ext uri="{FF2B5EF4-FFF2-40B4-BE49-F238E27FC236}">
                <a16:creationId xmlns:a16="http://schemas.microsoft.com/office/drawing/2014/main" id="{3FB4988C-9943-FF4E-8DEE-F1F6A97464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Text Placeholder 3">
            <a:extLst>
              <a:ext uri="{FF2B5EF4-FFF2-40B4-BE49-F238E27FC236}">
                <a16:creationId xmlns:a16="http://schemas.microsoft.com/office/drawing/2014/main" id="{6A377BE3-2A9F-7849-A371-3E69B37100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D612E5E5-5DE2-D84B-8D6A-DF20AFCEDF2F}"/>
              </a:ext>
            </a:extLst>
          </p:cNvPr>
          <p:cNvSpPr>
            <a:spLocks noGrp="1"/>
          </p:cNvSpPr>
          <p:nvPr>
            <p:ph type="dt" sz="half" idx="10"/>
          </p:nvPr>
        </p:nvSpPr>
        <p:spPr/>
        <p:txBody>
          <a:bodyPr/>
          <a:lstStyle/>
          <a:p>
            <a:fld id="{C4B9E98A-77FB-46E4-9EF6-3F5FAFFBF8EA}" type="datetime1">
              <a:rPr lang="en-IN" smtClean="0"/>
              <a:t>02-09-2021</a:t>
            </a:fld>
            <a:endParaRPr lang="en-IN"/>
          </a:p>
        </p:txBody>
      </p:sp>
      <p:sp>
        <p:nvSpPr>
          <p:cNvPr id="6" name="Footer Placeholder 5">
            <a:extLst>
              <a:ext uri="{FF2B5EF4-FFF2-40B4-BE49-F238E27FC236}">
                <a16:creationId xmlns:a16="http://schemas.microsoft.com/office/drawing/2014/main" id="{C4B76F39-4820-D941-BE9E-D28676EDA8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69C979-B0D8-0040-BA6D-722BA3D08EE4}"/>
              </a:ext>
            </a:extLst>
          </p:cNvPr>
          <p:cNvSpPr>
            <a:spLocks noGrp="1"/>
          </p:cNvSpPr>
          <p:nvPr>
            <p:ph type="sldNum" sz="quarter" idx="12"/>
          </p:nvPr>
        </p:nvSpPr>
        <p:spPr/>
        <p:txBody>
          <a:bodyPr/>
          <a:lstStyle/>
          <a:p>
            <a:fld id="{843500B3-8E66-4C5A-AD7B-2C91B0F68A7B}" type="slidenum">
              <a:rPr lang="en-IN" smtClean="0"/>
              <a:pPr/>
              <a:t>‹#›</a:t>
            </a:fld>
            <a:endParaRPr lang="en-IN"/>
          </a:p>
        </p:txBody>
      </p:sp>
    </p:spTree>
    <p:extLst>
      <p:ext uri="{BB962C8B-B14F-4D97-AF65-F5344CB8AC3E}">
        <p14:creationId xmlns:p14="http://schemas.microsoft.com/office/powerpoint/2010/main" val="425207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1597-790C-8C4D-ACC1-75D892ABEB70}"/>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SE"/>
          </a:p>
        </p:txBody>
      </p:sp>
      <p:sp>
        <p:nvSpPr>
          <p:cNvPr id="3" name="Picture Placeholder 2">
            <a:extLst>
              <a:ext uri="{FF2B5EF4-FFF2-40B4-BE49-F238E27FC236}">
                <a16:creationId xmlns:a16="http://schemas.microsoft.com/office/drawing/2014/main" id="{B088196C-B19D-E042-B9E8-D25AEF2FBC0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E"/>
          </a:p>
        </p:txBody>
      </p:sp>
      <p:sp>
        <p:nvSpPr>
          <p:cNvPr id="4" name="Text Placeholder 3">
            <a:extLst>
              <a:ext uri="{FF2B5EF4-FFF2-40B4-BE49-F238E27FC236}">
                <a16:creationId xmlns:a16="http://schemas.microsoft.com/office/drawing/2014/main" id="{F82F89D5-05EB-574A-A54F-8975FDD8EF4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6B6CB8F6-934B-E34F-A5D0-84BF0DEE15CB}"/>
              </a:ext>
            </a:extLst>
          </p:cNvPr>
          <p:cNvSpPr>
            <a:spLocks noGrp="1"/>
          </p:cNvSpPr>
          <p:nvPr>
            <p:ph type="dt" sz="half" idx="10"/>
          </p:nvPr>
        </p:nvSpPr>
        <p:spPr/>
        <p:txBody>
          <a:bodyPr/>
          <a:lstStyle/>
          <a:p>
            <a:fld id="{ADCE74C5-2404-4E98-933B-4E2DC5ABD6B1}" type="datetime1">
              <a:rPr lang="en-IN" smtClean="0"/>
              <a:t>02-09-2021</a:t>
            </a:fld>
            <a:endParaRPr lang="en-IN"/>
          </a:p>
        </p:txBody>
      </p:sp>
      <p:sp>
        <p:nvSpPr>
          <p:cNvPr id="6" name="Footer Placeholder 5">
            <a:extLst>
              <a:ext uri="{FF2B5EF4-FFF2-40B4-BE49-F238E27FC236}">
                <a16:creationId xmlns:a16="http://schemas.microsoft.com/office/drawing/2014/main" id="{97EB201C-C182-D949-A043-045CC2436C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777343-7254-5344-979D-F19F0C5EA326}"/>
              </a:ext>
            </a:extLst>
          </p:cNvPr>
          <p:cNvSpPr>
            <a:spLocks noGrp="1"/>
          </p:cNvSpPr>
          <p:nvPr>
            <p:ph type="sldNum" sz="quarter" idx="12"/>
          </p:nvPr>
        </p:nvSpPr>
        <p:spPr/>
        <p:txBody>
          <a:bodyPr/>
          <a:lstStyle/>
          <a:p>
            <a:fld id="{843500B3-8E66-4C5A-AD7B-2C91B0F68A7B}" type="slidenum">
              <a:rPr lang="en-IN" smtClean="0"/>
              <a:pPr/>
              <a:t>‹#›</a:t>
            </a:fld>
            <a:endParaRPr lang="en-IN"/>
          </a:p>
        </p:txBody>
      </p:sp>
    </p:spTree>
    <p:extLst>
      <p:ext uri="{BB962C8B-B14F-4D97-AF65-F5344CB8AC3E}">
        <p14:creationId xmlns:p14="http://schemas.microsoft.com/office/powerpoint/2010/main" val="178604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1BA1DD-6275-CF40-B6B5-FC38F3E5CEA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SE"/>
          </a:p>
        </p:txBody>
      </p:sp>
      <p:sp>
        <p:nvSpPr>
          <p:cNvPr id="3" name="Text Placeholder 2">
            <a:extLst>
              <a:ext uri="{FF2B5EF4-FFF2-40B4-BE49-F238E27FC236}">
                <a16:creationId xmlns:a16="http://schemas.microsoft.com/office/drawing/2014/main" id="{CD3952B0-35AC-7047-9440-5DC17F0DF6B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0BB71274-A97A-B54C-A31D-86F5ADDF9FF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C6C37EB-F754-4063-9FC0-5D1B33944DE9}" type="datetime1">
              <a:rPr lang="en-IN" smtClean="0"/>
              <a:t>02-09-2021</a:t>
            </a:fld>
            <a:endParaRPr lang="en-IN"/>
          </a:p>
        </p:txBody>
      </p:sp>
      <p:sp>
        <p:nvSpPr>
          <p:cNvPr id="5" name="Footer Placeholder 4">
            <a:extLst>
              <a:ext uri="{FF2B5EF4-FFF2-40B4-BE49-F238E27FC236}">
                <a16:creationId xmlns:a16="http://schemas.microsoft.com/office/drawing/2014/main" id="{0EEF171A-2DFC-0F48-BF42-EB57FA30E83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750339-7357-FB44-AA3A-0DFAE36080E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3500B3-8E66-4C5A-AD7B-2C91B0F68A7B}" type="slidenum">
              <a:rPr lang="en-IN" smtClean="0"/>
              <a:pPr/>
              <a:t>‹#›</a:t>
            </a:fld>
            <a:endParaRPr lang="en-IN"/>
          </a:p>
        </p:txBody>
      </p:sp>
    </p:spTree>
    <p:extLst>
      <p:ext uri="{BB962C8B-B14F-4D97-AF65-F5344CB8AC3E}">
        <p14:creationId xmlns:p14="http://schemas.microsoft.com/office/powerpoint/2010/main" val="10370643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S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oleObject" Target="../embeddings/oleObject2.bin"/><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3600" b="1" dirty="0">
                <a:latin typeface="Times New Roman" pitchFamily="18" charset="0"/>
                <a:cs typeface="Times New Roman" pitchFamily="18" charset="0"/>
              </a:rPr>
              <a:t>On the performance characteristics of linear, multi-linear and non-linear tensor models for alarm prediction in multi-sensor data</a:t>
            </a:r>
            <a:endParaRPr lang="en-IN"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762000" y="3810000"/>
            <a:ext cx="6400800" cy="1752600"/>
          </a:xfrm>
        </p:spPr>
        <p:txBody>
          <a:bodyPr/>
          <a:lstStyle/>
          <a:p>
            <a:pPr algn="r"/>
            <a:r>
              <a:rPr lang="en-US" sz="2800" dirty="0">
                <a:solidFill>
                  <a:schemeClr val="tx1"/>
                </a:solidFill>
                <a:latin typeface="Times New Roman" pitchFamily="18" charset="0"/>
                <a:cs typeface="Times New Roman" pitchFamily="18" charset="0"/>
              </a:rPr>
              <a:t>Ahamed Buhari , Chandraprakash</a:t>
            </a:r>
          </a:p>
          <a:p>
            <a:pPr algn="r"/>
            <a:endParaRPr lang="en-US" sz="2800" dirty="0">
              <a:solidFill>
                <a:schemeClr val="tx1"/>
              </a:solidFill>
              <a:latin typeface="Times New Roman" pitchFamily="18" charset="0"/>
              <a:cs typeface="Times New Roman" pitchFamily="18" charset="0"/>
            </a:endParaRPr>
          </a:p>
        </p:txBody>
      </p:sp>
      <p:sp>
        <p:nvSpPr>
          <p:cNvPr id="4" name="TextBox 3"/>
          <p:cNvSpPr txBox="1"/>
          <p:nvPr/>
        </p:nvSpPr>
        <p:spPr>
          <a:xfrm>
            <a:off x="1447800" y="4800600"/>
            <a:ext cx="8382000" cy="523220"/>
          </a:xfrm>
          <a:prstGeom prst="rect">
            <a:avLst/>
          </a:prstGeom>
          <a:noFill/>
        </p:spPr>
        <p:txBody>
          <a:bodyPr wrap="square" rtlCol="0">
            <a:spAutoFit/>
          </a:bodyPr>
          <a:lstStyle/>
          <a:p>
            <a:r>
              <a:rPr lang="en-US" sz="2800" dirty="0">
                <a:latin typeface="Times New Roman" pitchFamily="18" charset="0"/>
                <a:cs typeface="Times New Roman" pitchFamily="18" charset="0"/>
              </a:rPr>
              <a:t>Supervisiors : Hadi Fanaee, Mahmoud Rahat</a:t>
            </a:r>
          </a:p>
        </p:txBody>
      </p:sp>
      <p:sp>
        <p:nvSpPr>
          <p:cNvPr id="5" name="Slide Number Placeholder 4">
            <a:extLst>
              <a:ext uri="{FF2B5EF4-FFF2-40B4-BE49-F238E27FC236}">
                <a16:creationId xmlns:a16="http://schemas.microsoft.com/office/drawing/2014/main" id="{3E1281E3-EF1C-45E8-90A6-7CCAFB40573E}"/>
              </a:ext>
            </a:extLst>
          </p:cNvPr>
          <p:cNvSpPr>
            <a:spLocks noGrp="1"/>
          </p:cNvSpPr>
          <p:nvPr>
            <p:ph type="sldNum" sz="quarter" idx="12"/>
          </p:nvPr>
        </p:nvSpPr>
        <p:spPr/>
        <p:txBody>
          <a:bodyPr/>
          <a:lstStyle/>
          <a:p>
            <a:fld id="{843500B3-8E66-4C5A-AD7B-2C91B0F68A7B}"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8F7E33-CC1A-4327-A83E-88C5CF672533}"/>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43500B3-8E66-4C5A-AD7B-2C91B0F68A7B}" type="slidenum">
              <a:rPr lang="en-US" sz="1200" smtClean="0"/>
              <a:pPr>
                <a:spcAft>
                  <a:spcPts val="600"/>
                </a:spcAft>
              </a:pPr>
              <a:t>10</a:t>
            </a:fld>
            <a:endParaRPr lang="en-US" sz="1200"/>
          </a:p>
        </p:txBody>
      </p:sp>
      <p:pic>
        <p:nvPicPr>
          <p:cNvPr id="4" name="Picture 3" descr="Chart, line chart&#10;&#10;Description automatically generated">
            <a:extLst>
              <a:ext uri="{FF2B5EF4-FFF2-40B4-BE49-F238E27FC236}">
                <a16:creationId xmlns:a16="http://schemas.microsoft.com/office/drawing/2014/main" id="{15F1AA62-7FB7-3041-8A80-97A1ADC14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10143"/>
            <a:ext cx="7760871" cy="3962400"/>
          </a:xfrm>
          <a:prstGeom prst="rect">
            <a:avLst/>
          </a:prstGeom>
        </p:spPr>
      </p:pic>
      <p:sp>
        <p:nvSpPr>
          <p:cNvPr id="5" name="TextBox 4">
            <a:extLst>
              <a:ext uri="{FF2B5EF4-FFF2-40B4-BE49-F238E27FC236}">
                <a16:creationId xmlns:a16="http://schemas.microsoft.com/office/drawing/2014/main" id="{B3D3F5B2-4A47-E242-B85B-630AE182F5FD}"/>
              </a:ext>
            </a:extLst>
          </p:cNvPr>
          <p:cNvSpPr txBox="1"/>
          <p:nvPr/>
        </p:nvSpPr>
        <p:spPr>
          <a:xfrm>
            <a:off x="533401" y="4920982"/>
            <a:ext cx="8560324" cy="1754326"/>
          </a:xfrm>
          <a:prstGeom prst="rect">
            <a:avLst/>
          </a:prstGeom>
          <a:noFill/>
        </p:spPr>
        <p:txBody>
          <a:bodyPr wrap="square" rtlCol="0">
            <a:spAutoFit/>
          </a:bodyPr>
          <a:lstStyle/>
          <a:p>
            <a:pPr marL="285750" indent="-285750">
              <a:buFont typeface="Arial" panose="020B0604020202020204" pitchFamily="34" charset="0"/>
              <a:buChar char="•"/>
            </a:pPr>
            <a:r>
              <a:rPr lang="en-SE" dirty="0"/>
              <a:t> The original data was in time series of irregular pattern of different sensors,</a:t>
            </a:r>
          </a:p>
          <a:p>
            <a:r>
              <a:rPr lang="en-GB" dirty="0"/>
              <a:t>        made it equally interval by resampling it.</a:t>
            </a:r>
          </a:p>
          <a:p>
            <a:pPr marL="285750" indent="-285750">
              <a:buFont typeface="Arial" panose="020B0604020202020204" pitchFamily="34" charset="0"/>
              <a:buChar char="•"/>
            </a:pPr>
            <a:r>
              <a:rPr lang="en-GB" dirty="0"/>
              <a:t>  The data is selected from 5 seconds before the point when the alarms or warning    happens until one hour before of it.</a:t>
            </a:r>
          </a:p>
          <a:p>
            <a:pPr marL="285750" indent="-285750">
              <a:buFont typeface="Arial" panose="020B0604020202020204" pitchFamily="34" charset="0"/>
              <a:buChar char="•"/>
            </a:pPr>
            <a:r>
              <a:rPr lang="en-GB" dirty="0"/>
              <a:t> Ignored the alarms of less data samples.</a:t>
            </a:r>
          </a:p>
          <a:p>
            <a:pPr marL="285750" indent="-285750">
              <a:buFont typeface="Arial" panose="020B0604020202020204" pitchFamily="34" charset="0"/>
              <a:buChar char="•"/>
            </a:pPr>
            <a:endParaRPr lang="en-SE" dirty="0"/>
          </a:p>
        </p:txBody>
      </p:sp>
      <p:sp>
        <p:nvSpPr>
          <p:cNvPr id="6" name="TextBox 5">
            <a:extLst>
              <a:ext uri="{FF2B5EF4-FFF2-40B4-BE49-F238E27FC236}">
                <a16:creationId xmlns:a16="http://schemas.microsoft.com/office/drawing/2014/main" id="{B47AB110-B11D-7441-A8BE-2FA579EED10A}"/>
              </a:ext>
            </a:extLst>
          </p:cNvPr>
          <p:cNvSpPr txBox="1"/>
          <p:nvPr/>
        </p:nvSpPr>
        <p:spPr>
          <a:xfrm>
            <a:off x="1667549" y="311020"/>
            <a:ext cx="3558057" cy="461665"/>
          </a:xfrm>
          <a:prstGeom prst="rect">
            <a:avLst/>
          </a:prstGeom>
          <a:noFill/>
        </p:spPr>
        <p:txBody>
          <a:bodyPr wrap="square" rtlCol="0">
            <a:spAutoFit/>
          </a:bodyPr>
          <a:lstStyle/>
          <a:p>
            <a:r>
              <a:rPr lang="en-SE" sz="2400" dirty="0">
                <a:latin typeface="Times New Roman" panose="02020603050405020304" pitchFamily="18" charset="0"/>
                <a:cs typeface="Times New Roman" panose="02020603050405020304" pitchFamily="18" charset="0"/>
              </a:rPr>
              <a:t>Data Preprocess</a:t>
            </a:r>
          </a:p>
        </p:txBody>
      </p:sp>
    </p:spTree>
    <p:extLst>
      <p:ext uri="{BB962C8B-B14F-4D97-AF65-F5344CB8AC3E}">
        <p14:creationId xmlns:p14="http://schemas.microsoft.com/office/powerpoint/2010/main" val="1144088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373FE0-14E4-3D4A-8E6C-56939077FBA0}"/>
              </a:ext>
            </a:extLst>
          </p:cNvPr>
          <p:cNvSpPr txBox="1"/>
          <p:nvPr/>
        </p:nvSpPr>
        <p:spPr>
          <a:xfrm>
            <a:off x="1400646" y="4000414"/>
            <a:ext cx="6775909" cy="177393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solidFill>
                  <a:schemeClr val="tx2"/>
                </a:solidFill>
              </a:rPr>
              <a:t>Representation of generated Tensor Data after preprocessing </a:t>
            </a:r>
          </a:p>
        </p:txBody>
      </p:sp>
      <p:pic>
        <p:nvPicPr>
          <p:cNvPr id="3" name="Picture 2">
            <a:extLst>
              <a:ext uri="{FF2B5EF4-FFF2-40B4-BE49-F238E27FC236}">
                <a16:creationId xmlns:a16="http://schemas.microsoft.com/office/drawing/2014/main" id="{72EB7EDB-91AA-CC4F-83F3-55C6272E3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799" y="1021892"/>
            <a:ext cx="3659386" cy="3362918"/>
          </a:xfrm>
          <a:prstGeom prst="rect">
            <a:avLst/>
          </a:prstGeom>
        </p:spPr>
      </p:pic>
      <p:sp>
        <p:nvSpPr>
          <p:cNvPr id="2" name="Slide Number Placeholder 1">
            <a:extLst>
              <a:ext uri="{FF2B5EF4-FFF2-40B4-BE49-F238E27FC236}">
                <a16:creationId xmlns:a16="http://schemas.microsoft.com/office/drawing/2014/main" id="{B28F7E33-CC1A-4327-A83E-88C5CF672533}"/>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43500B3-8E66-4C5A-AD7B-2C91B0F68A7B}" type="slidenum">
              <a:rPr lang="en-US" sz="1200" smtClean="0"/>
              <a:pPr>
                <a:spcAft>
                  <a:spcPts val="600"/>
                </a:spcAft>
              </a:pPr>
              <a:t>11</a:t>
            </a:fld>
            <a:endParaRPr lang="en-US" sz="1200"/>
          </a:p>
        </p:txBody>
      </p:sp>
      <p:graphicFrame>
        <p:nvGraphicFramePr>
          <p:cNvPr id="15" name="Object 1202">
            <a:extLst>
              <a:ext uri="{FF2B5EF4-FFF2-40B4-BE49-F238E27FC236}">
                <a16:creationId xmlns:a16="http://schemas.microsoft.com/office/drawing/2014/main" id="{FDFC4BA8-9767-2E46-966D-BBAD56CE79CE}"/>
              </a:ext>
            </a:extLst>
          </p:cNvPr>
          <p:cNvGraphicFramePr>
            <a:graphicFrameLocks noChangeAspect="1"/>
          </p:cNvGraphicFramePr>
          <p:nvPr>
            <p:extLst>
              <p:ext uri="{D42A27DB-BD31-4B8C-83A1-F6EECF244321}">
                <p14:modId xmlns:p14="http://schemas.microsoft.com/office/powerpoint/2010/main" val="3243429025"/>
              </p:ext>
            </p:extLst>
          </p:nvPr>
        </p:nvGraphicFramePr>
        <p:xfrm>
          <a:off x="1090484" y="2119259"/>
          <a:ext cx="4014048" cy="584092"/>
        </p:xfrm>
        <a:graphic>
          <a:graphicData uri="http://schemas.openxmlformats.org/presentationml/2006/ole">
            <mc:AlternateContent xmlns:mc="http://schemas.openxmlformats.org/markup-compatibility/2006">
              <mc:Choice xmlns:v="urn:schemas-microsoft-com:vml" Requires="v">
                <p:oleObj r:id="rId3" imgW="5498413" imgH="406349" progId="Photoshop.Image.6">
                  <p:embed/>
                </p:oleObj>
              </mc:Choice>
              <mc:Fallback>
                <p:oleObj r:id="rId3" imgW="5498413" imgH="406349" progId="Photoshop.Image.6">
                  <p:embed/>
                  <p:pic>
                    <p:nvPicPr>
                      <p:cNvPr id="15" name="Object 1202">
                        <a:extLst>
                          <a:ext uri="{FF2B5EF4-FFF2-40B4-BE49-F238E27FC236}">
                            <a16:creationId xmlns:a16="http://schemas.microsoft.com/office/drawing/2014/main" id="{FDFC4BA8-9767-2E46-966D-BBAD56CE79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484" y="2119259"/>
                        <a:ext cx="4014048" cy="5840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 name="Group 15">
            <a:extLst>
              <a:ext uri="{FF2B5EF4-FFF2-40B4-BE49-F238E27FC236}">
                <a16:creationId xmlns:a16="http://schemas.microsoft.com/office/drawing/2014/main" id="{A24AFF78-BDE1-4044-B47D-A43DBCE7779C}"/>
              </a:ext>
            </a:extLst>
          </p:cNvPr>
          <p:cNvGrpSpPr/>
          <p:nvPr/>
        </p:nvGrpSpPr>
        <p:grpSpPr>
          <a:xfrm>
            <a:off x="936299" y="2196709"/>
            <a:ext cx="3887601" cy="1321753"/>
            <a:chOff x="3974784" y="2177906"/>
            <a:chExt cx="5045074" cy="652463"/>
          </a:xfrm>
        </p:grpSpPr>
        <p:cxnSp>
          <p:nvCxnSpPr>
            <p:cNvPr id="17" name="Straight Arrow Connector 16">
              <a:extLst>
                <a:ext uri="{FF2B5EF4-FFF2-40B4-BE49-F238E27FC236}">
                  <a16:creationId xmlns:a16="http://schemas.microsoft.com/office/drawing/2014/main" id="{81E0CDB8-70C3-C24C-A78A-880E10445DCC}"/>
                </a:ext>
              </a:extLst>
            </p:cNvPr>
            <p:cNvCxnSpPr/>
            <p:nvPr/>
          </p:nvCxnSpPr>
          <p:spPr bwMode="auto">
            <a:xfrm flipV="1">
              <a:off x="3977959" y="2830369"/>
              <a:ext cx="50418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8F9CBF6-669E-2F4C-9520-1086CE197C13}"/>
                </a:ext>
              </a:extLst>
            </p:cNvPr>
            <p:cNvCxnSpPr/>
            <p:nvPr/>
          </p:nvCxnSpPr>
          <p:spPr bwMode="auto">
            <a:xfrm flipV="1">
              <a:off x="3974784" y="2177906"/>
              <a:ext cx="3175" cy="6524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4CD98980-086B-FF4E-B4FF-0037B7451820}"/>
              </a:ext>
            </a:extLst>
          </p:cNvPr>
          <p:cNvSpPr/>
          <p:nvPr/>
        </p:nvSpPr>
        <p:spPr>
          <a:xfrm>
            <a:off x="4107156" y="3626202"/>
            <a:ext cx="649537" cy="369332"/>
          </a:xfrm>
          <a:prstGeom prst="rect">
            <a:avLst/>
          </a:prstGeom>
        </p:spPr>
        <p:txBody>
          <a:bodyPr wrap="none">
            <a:spAutoFit/>
          </a:bodyPr>
          <a:lstStyle/>
          <a:p>
            <a:r>
              <a:rPr lang="en-US" dirty="0">
                <a:latin typeface="Calibri" pitchFamily="34" charset="0"/>
              </a:rPr>
              <a:t>Time</a:t>
            </a:r>
            <a:endParaRPr lang="pt-PT" dirty="0">
              <a:latin typeface="Calibri" pitchFamily="34" charset="0"/>
            </a:endParaRPr>
          </a:p>
        </p:txBody>
      </p:sp>
      <p:sp>
        <p:nvSpPr>
          <p:cNvPr id="7" name="Right Arrow 6">
            <a:extLst>
              <a:ext uri="{FF2B5EF4-FFF2-40B4-BE49-F238E27FC236}">
                <a16:creationId xmlns:a16="http://schemas.microsoft.com/office/drawing/2014/main" id="{543D05B8-6110-C246-AC62-712E65399590}"/>
              </a:ext>
            </a:extLst>
          </p:cNvPr>
          <p:cNvSpPr/>
          <p:nvPr/>
        </p:nvSpPr>
        <p:spPr>
          <a:xfrm>
            <a:off x="4890019" y="2456749"/>
            <a:ext cx="685915" cy="2514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E">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9983833D-5775-804B-B659-5500C7F5D98E}"/>
              </a:ext>
            </a:extLst>
          </p:cNvPr>
          <p:cNvSpPr/>
          <p:nvPr/>
        </p:nvSpPr>
        <p:spPr>
          <a:xfrm>
            <a:off x="158247" y="2176126"/>
            <a:ext cx="819455" cy="369332"/>
          </a:xfrm>
          <a:prstGeom prst="rect">
            <a:avLst/>
          </a:prstGeom>
        </p:spPr>
        <p:txBody>
          <a:bodyPr wrap="none">
            <a:spAutoFit/>
          </a:bodyPr>
          <a:lstStyle/>
          <a:p>
            <a:r>
              <a:rPr lang="en-US" dirty="0">
                <a:latin typeface="Calibri" pitchFamily="34" charset="0"/>
              </a:rPr>
              <a:t>Sensor</a:t>
            </a:r>
            <a:endParaRPr lang="en-SE" dirty="0"/>
          </a:p>
        </p:txBody>
      </p:sp>
      <p:graphicFrame>
        <p:nvGraphicFramePr>
          <p:cNvPr id="18" name="Object 1202">
            <a:extLst>
              <a:ext uri="{FF2B5EF4-FFF2-40B4-BE49-F238E27FC236}">
                <a16:creationId xmlns:a16="http://schemas.microsoft.com/office/drawing/2014/main" id="{600A7CE4-C138-4C5E-821C-DA982846EE0E}"/>
              </a:ext>
            </a:extLst>
          </p:cNvPr>
          <p:cNvGraphicFramePr>
            <a:graphicFrameLocks noChangeAspect="1"/>
          </p:cNvGraphicFramePr>
          <p:nvPr>
            <p:extLst>
              <p:ext uri="{D42A27DB-BD31-4B8C-83A1-F6EECF244321}">
                <p14:modId xmlns:p14="http://schemas.microsoft.com/office/powerpoint/2010/main" val="3636910239"/>
              </p:ext>
            </p:extLst>
          </p:nvPr>
        </p:nvGraphicFramePr>
        <p:xfrm>
          <a:off x="977702" y="2848765"/>
          <a:ext cx="4013200" cy="584200"/>
        </p:xfrm>
        <a:graphic>
          <a:graphicData uri="http://schemas.openxmlformats.org/presentationml/2006/ole">
            <mc:AlternateContent xmlns:mc="http://schemas.openxmlformats.org/markup-compatibility/2006">
              <mc:Choice xmlns:v="urn:schemas-microsoft-com:vml" Requires="v">
                <p:oleObj r:id="rId5" imgW="5498413" imgH="406349" progId="Photoshop.Image.6">
                  <p:embed/>
                </p:oleObj>
              </mc:Choice>
              <mc:Fallback>
                <p:oleObj r:id="rId5" imgW="5498413" imgH="406349" progId="Photoshop.Image.6">
                  <p:embed/>
                  <p:pic>
                    <p:nvPicPr>
                      <p:cNvPr id="15" name="Object 1202">
                        <a:extLst>
                          <a:ext uri="{FF2B5EF4-FFF2-40B4-BE49-F238E27FC236}">
                            <a16:creationId xmlns:a16="http://schemas.microsoft.com/office/drawing/2014/main" id="{FDFC4BA8-9767-2E46-966D-BBAD56CE79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702" y="2848765"/>
                        <a:ext cx="4013200" cy="584200"/>
                      </a:xfrm>
                      <a:prstGeom prst="rect">
                        <a:avLst/>
                      </a:prstGeom>
                      <a:solidFill>
                        <a:schemeClr val="accent1">
                          <a:lumMod val="75000"/>
                        </a:schemeClr>
                      </a:solidFill>
                      <a:ln>
                        <a:solidFill>
                          <a:schemeClr val="bg1"/>
                        </a:solidFill>
                      </a:ln>
                    </p:spPr>
                  </p:pic>
                </p:oleObj>
              </mc:Fallback>
            </mc:AlternateContent>
          </a:graphicData>
        </a:graphic>
      </p:graphicFrame>
    </p:spTree>
    <p:extLst>
      <p:ext uri="{BB962C8B-B14F-4D97-AF65-F5344CB8AC3E}">
        <p14:creationId xmlns:p14="http://schemas.microsoft.com/office/powerpoint/2010/main" val="148850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10F1727-27EF-1543-81A7-71435B97E075}"/>
              </a:ext>
            </a:extLst>
          </p:cNvPr>
          <p:cNvGrpSpPr/>
          <p:nvPr/>
        </p:nvGrpSpPr>
        <p:grpSpPr>
          <a:xfrm>
            <a:off x="586353" y="3048000"/>
            <a:ext cx="4848828" cy="3166981"/>
            <a:chOff x="409900" y="0"/>
            <a:chExt cx="4841512" cy="3335060"/>
          </a:xfrm>
        </p:grpSpPr>
        <p:grpSp>
          <p:nvGrpSpPr>
            <p:cNvPr id="5" name="Group 4">
              <a:extLst>
                <a:ext uri="{FF2B5EF4-FFF2-40B4-BE49-F238E27FC236}">
                  <a16:creationId xmlns:a16="http://schemas.microsoft.com/office/drawing/2014/main" id="{402FCF76-2D29-9E45-BD8E-DE372034EA57}"/>
                </a:ext>
              </a:extLst>
            </p:cNvPr>
            <p:cNvGrpSpPr/>
            <p:nvPr/>
          </p:nvGrpSpPr>
          <p:grpSpPr>
            <a:xfrm>
              <a:off x="409900" y="0"/>
              <a:ext cx="4543100" cy="3335060"/>
              <a:chOff x="609600" y="101919"/>
              <a:chExt cx="4543100" cy="3335060"/>
            </a:xfrm>
          </p:grpSpPr>
          <p:grpSp>
            <p:nvGrpSpPr>
              <p:cNvPr id="7" name="Group 6">
                <a:extLst>
                  <a:ext uri="{FF2B5EF4-FFF2-40B4-BE49-F238E27FC236}">
                    <a16:creationId xmlns:a16="http://schemas.microsoft.com/office/drawing/2014/main" id="{63DA62DD-20F3-554A-B54F-B1A331F16229}"/>
                  </a:ext>
                </a:extLst>
              </p:cNvPr>
              <p:cNvGrpSpPr/>
              <p:nvPr/>
            </p:nvGrpSpPr>
            <p:grpSpPr>
              <a:xfrm>
                <a:off x="680531" y="101919"/>
                <a:ext cx="4020348" cy="2408001"/>
                <a:chOff x="551652" y="0"/>
                <a:chExt cx="4020348" cy="2408001"/>
              </a:xfrm>
            </p:grpSpPr>
            <p:grpSp>
              <p:nvGrpSpPr>
                <p:cNvPr id="10" name="Group 9">
                  <a:extLst>
                    <a:ext uri="{FF2B5EF4-FFF2-40B4-BE49-F238E27FC236}">
                      <a16:creationId xmlns:a16="http://schemas.microsoft.com/office/drawing/2014/main" id="{3614D8F9-277A-594E-ACF6-5ED22FC4AB78}"/>
                    </a:ext>
                  </a:extLst>
                </p:cNvPr>
                <p:cNvGrpSpPr/>
                <p:nvPr/>
              </p:nvGrpSpPr>
              <p:grpSpPr>
                <a:xfrm>
                  <a:off x="551652" y="0"/>
                  <a:ext cx="4020348" cy="2408001"/>
                  <a:chOff x="471277" y="264377"/>
                  <a:chExt cx="4020348" cy="2408001"/>
                </a:xfrm>
              </p:grpSpPr>
              <p:grpSp>
                <p:nvGrpSpPr>
                  <p:cNvPr id="12" name="Group 11">
                    <a:extLst>
                      <a:ext uri="{FF2B5EF4-FFF2-40B4-BE49-F238E27FC236}">
                        <a16:creationId xmlns:a16="http://schemas.microsoft.com/office/drawing/2014/main" id="{F8494613-544D-0C46-91DA-DBF9AA44B237}"/>
                      </a:ext>
                    </a:extLst>
                  </p:cNvPr>
                  <p:cNvGrpSpPr/>
                  <p:nvPr/>
                </p:nvGrpSpPr>
                <p:grpSpPr>
                  <a:xfrm>
                    <a:off x="471277" y="264377"/>
                    <a:ext cx="3186323" cy="2408001"/>
                    <a:chOff x="471277" y="264377"/>
                    <a:chExt cx="3186323" cy="2408001"/>
                  </a:xfrm>
                </p:grpSpPr>
                <p:grpSp>
                  <p:nvGrpSpPr>
                    <p:cNvPr id="14" name="Group 13">
                      <a:extLst>
                        <a:ext uri="{FF2B5EF4-FFF2-40B4-BE49-F238E27FC236}">
                          <a16:creationId xmlns:a16="http://schemas.microsoft.com/office/drawing/2014/main" id="{0B515E32-FE1D-AD47-8B70-C7B109FAD572}"/>
                        </a:ext>
                      </a:extLst>
                    </p:cNvPr>
                    <p:cNvGrpSpPr/>
                    <p:nvPr/>
                  </p:nvGrpSpPr>
                  <p:grpSpPr>
                    <a:xfrm>
                      <a:off x="471277" y="767378"/>
                      <a:ext cx="3186323" cy="1905000"/>
                      <a:chOff x="1066799" y="4078358"/>
                      <a:chExt cx="4114801" cy="1905000"/>
                    </a:xfrm>
                  </p:grpSpPr>
                  <p:sp>
                    <p:nvSpPr>
                      <p:cNvPr id="16" name="Rectangle 15">
                        <a:extLst>
                          <a:ext uri="{FF2B5EF4-FFF2-40B4-BE49-F238E27FC236}">
                            <a16:creationId xmlns:a16="http://schemas.microsoft.com/office/drawing/2014/main" id="{D276418B-1DE3-FE47-8306-74EC9C57B60B}"/>
                          </a:ext>
                        </a:extLst>
                      </p:cNvPr>
                      <p:cNvSpPr/>
                      <p:nvPr/>
                    </p:nvSpPr>
                    <p:spPr>
                      <a:xfrm>
                        <a:off x="1066800" y="4078358"/>
                        <a:ext cx="4114800" cy="1905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SE" dirty="0"/>
                      </a:p>
                    </p:txBody>
                  </p:sp>
                  <p:sp>
                    <p:nvSpPr>
                      <p:cNvPr id="17" name="Rectangle 16">
                        <a:extLst>
                          <a:ext uri="{FF2B5EF4-FFF2-40B4-BE49-F238E27FC236}">
                            <a16:creationId xmlns:a16="http://schemas.microsoft.com/office/drawing/2014/main" id="{27C09777-DD57-1C4F-8BC1-4D17B4838571}"/>
                          </a:ext>
                        </a:extLst>
                      </p:cNvPr>
                      <p:cNvSpPr/>
                      <p:nvPr/>
                    </p:nvSpPr>
                    <p:spPr>
                      <a:xfrm>
                        <a:off x="1066799" y="4078358"/>
                        <a:ext cx="762000" cy="1905000"/>
                      </a:xfrm>
                      <a:prstGeom prst="rect">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SE" sz="1000" dirty="0">
                            <a:ln w="0"/>
                            <a:solidFill>
                              <a:schemeClr val="tx1"/>
                            </a:solidFill>
                            <a:effectLst>
                              <a:outerShdw blurRad="38100" dist="19050" dir="2700000" algn="tl" rotWithShape="0">
                                <a:schemeClr val="dk1">
                                  <a:alpha val="40000"/>
                                </a:schemeClr>
                              </a:outerShdw>
                            </a:effectLst>
                          </a:rPr>
                          <a:t>W1 </a:t>
                        </a:r>
                      </a:p>
                    </p:txBody>
                  </p:sp>
                </p:grpSp>
                <p:cxnSp>
                  <p:nvCxnSpPr>
                    <p:cNvPr id="15" name="Straight Arrow Connector 14">
                      <a:extLst>
                        <a:ext uri="{FF2B5EF4-FFF2-40B4-BE49-F238E27FC236}">
                          <a16:creationId xmlns:a16="http://schemas.microsoft.com/office/drawing/2014/main" id="{77E70BF1-C61A-AF4E-9E0E-0E4A2F26B550}"/>
                        </a:ext>
                      </a:extLst>
                    </p:cNvPr>
                    <p:cNvCxnSpPr>
                      <a:cxnSpLocks/>
                    </p:cNvCxnSpPr>
                    <p:nvPr/>
                  </p:nvCxnSpPr>
                  <p:spPr>
                    <a:xfrm>
                      <a:off x="3657600" y="264377"/>
                      <a:ext cx="0" cy="497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3" name="Rectangle 12">
                    <a:extLst>
                      <a:ext uri="{FF2B5EF4-FFF2-40B4-BE49-F238E27FC236}">
                        <a16:creationId xmlns:a16="http://schemas.microsoft.com/office/drawing/2014/main" id="{68B7AC99-B2D6-334F-B30D-751DDFFB276D}"/>
                      </a:ext>
                    </a:extLst>
                  </p:cNvPr>
                  <p:cNvSpPr/>
                  <p:nvPr/>
                </p:nvSpPr>
                <p:spPr>
                  <a:xfrm>
                    <a:off x="3901565" y="753437"/>
                    <a:ext cx="590060" cy="1905000"/>
                  </a:xfrm>
                  <a:prstGeom prst="rect">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SE" sz="1200" dirty="0">
                        <a:ln w="0"/>
                        <a:solidFill>
                          <a:schemeClr val="tx1"/>
                        </a:solidFill>
                        <a:effectLst>
                          <a:outerShdw blurRad="38100" dist="19050" dir="2700000" algn="tl" rotWithShape="0">
                            <a:schemeClr val="dk1">
                              <a:alpha val="40000"/>
                            </a:schemeClr>
                          </a:outerShdw>
                        </a:effectLst>
                      </a:rPr>
                      <a:t>Y </a:t>
                    </a:r>
                  </a:p>
                </p:txBody>
              </p:sp>
            </p:grpSp>
            <p:sp>
              <p:nvSpPr>
                <p:cNvPr id="11" name="TextBox 10">
                  <a:extLst>
                    <a:ext uri="{FF2B5EF4-FFF2-40B4-BE49-F238E27FC236}">
                      <a16:creationId xmlns:a16="http://schemas.microsoft.com/office/drawing/2014/main" id="{84B1E907-2F1A-7B49-A11C-F31E35FFEFE0}"/>
                    </a:ext>
                  </a:extLst>
                </p:cNvPr>
                <p:cNvSpPr txBox="1"/>
                <p:nvPr/>
              </p:nvSpPr>
              <p:spPr>
                <a:xfrm>
                  <a:off x="1541375" y="304800"/>
                  <a:ext cx="1552973" cy="259288"/>
                </a:xfrm>
                <a:prstGeom prst="rect">
                  <a:avLst/>
                </a:prstGeom>
                <a:noFill/>
              </p:spPr>
              <p:txBody>
                <a:bodyPr wrap="square" rtlCol="0">
                  <a:spAutoFit/>
                </a:bodyPr>
                <a:lstStyle/>
                <a:p>
                  <a:r>
                    <a:rPr lang="en-SE" sz="1000" dirty="0"/>
                    <a:t>720 Instants x 5 sec</a:t>
                  </a:r>
                </a:p>
              </p:txBody>
            </p:sp>
          </p:grpSp>
          <p:sp>
            <p:nvSpPr>
              <p:cNvPr id="8" name="TextBox 7">
                <a:extLst>
                  <a:ext uri="{FF2B5EF4-FFF2-40B4-BE49-F238E27FC236}">
                    <a16:creationId xmlns:a16="http://schemas.microsoft.com/office/drawing/2014/main" id="{C0C810F1-79FC-0444-A3EA-02A66E8BC7C0}"/>
                  </a:ext>
                </a:extLst>
              </p:cNvPr>
              <p:cNvSpPr txBox="1"/>
              <p:nvPr/>
            </p:nvSpPr>
            <p:spPr>
              <a:xfrm>
                <a:off x="609600" y="2729093"/>
                <a:ext cx="1060654" cy="707886"/>
              </a:xfrm>
              <a:prstGeom prst="rect">
                <a:avLst/>
              </a:prstGeom>
              <a:noFill/>
            </p:spPr>
            <p:txBody>
              <a:bodyPr wrap="square" rtlCol="0">
                <a:spAutoFit/>
              </a:bodyPr>
              <a:lstStyle/>
              <a:p>
                <a:r>
                  <a:rPr lang="en-GB" sz="1000" dirty="0"/>
                  <a:t>ws = 30</a:t>
                </a:r>
              </a:p>
              <a:p>
                <a:r>
                  <a:rPr lang="en-GB" sz="1000" dirty="0"/>
                  <a:t>Examples 30</a:t>
                </a:r>
              </a:p>
              <a:p>
                <a:r>
                  <a:rPr lang="en-GB" sz="1000" dirty="0"/>
                  <a:t>150 Seconds</a:t>
                </a:r>
              </a:p>
              <a:p>
                <a:endParaRPr lang="en-GB" sz="1000" dirty="0"/>
              </a:p>
            </p:txBody>
          </p:sp>
          <p:sp>
            <p:nvSpPr>
              <p:cNvPr id="9" name="TextBox 8">
                <a:extLst>
                  <a:ext uri="{FF2B5EF4-FFF2-40B4-BE49-F238E27FC236}">
                    <a16:creationId xmlns:a16="http://schemas.microsoft.com/office/drawing/2014/main" id="{AF0B62F7-20D6-B346-BE9F-10C68B2CD24B}"/>
                  </a:ext>
                </a:extLst>
              </p:cNvPr>
              <p:cNvSpPr txBox="1"/>
              <p:nvPr/>
            </p:nvSpPr>
            <p:spPr>
              <a:xfrm>
                <a:off x="3912606" y="2509920"/>
                <a:ext cx="1240094" cy="246221"/>
              </a:xfrm>
              <a:prstGeom prst="rect">
                <a:avLst/>
              </a:prstGeom>
              <a:noFill/>
            </p:spPr>
            <p:txBody>
              <a:bodyPr wrap="square" rtlCol="0">
                <a:spAutoFit/>
              </a:bodyPr>
              <a:lstStyle/>
              <a:p>
                <a:r>
                  <a:rPr lang="en-SE" sz="1000" dirty="0"/>
                  <a:t>720x5-30x5 = 3450 </a:t>
                </a:r>
              </a:p>
            </p:txBody>
          </p:sp>
        </p:grpSp>
        <p:sp>
          <p:nvSpPr>
            <p:cNvPr id="6" name="TextBox 5">
              <a:extLst>
                <a:ext uri="{FF2B5EF4-FFF2-40B4-BE49-F238E27FC236}">
                  <a16:creationId xmlns:a16="http://schemas.microsoft.com/office/drawing/2014/main" id="{5998C82D-70C1-214E-9B13-8B2445AD6519}"/>
                </a:ext>
              </a:extLst>
            </p:cNvPr>
            <p:cNvSpPr txBox="1"/>
            <p:nvPr/>
          </p:nvSpPr>
          <p:spPr>
            <a:xfrm>
              <a:off x="4463548" y="2025061"/>
              <a:ext cx="787864" cy="246221"/>
            </a:xfrm>
            <a:prstGeom prst="rect">
              <a:avLst/>
            </a:prstGeom>
            <a:noFill/>
          </p:spPr>
          <p:txBody>
            <a:bodyPr wrap="square" rtlCol="0">
              <a:spAutoFit/>
            </a:bodyPr>
            <a:lstStyle/>
            <a:p>
              <a:r>
                <a:rPr lang="en-SE" sz="1000" dirty="0"/>
                <a:t>TG= 5 Sec</a:t>
              </a:r>
            </a:p>
          </p:txBody>
        </p:sp>
      </p:grpSp>
      <p:grpSp>
        <p:nvGrpSpPr>
          <p:cNvPr id="18" name="Group 17">
            <a:extLst>
              <a:ext uri="{FF2B5EF4-FFF2-40B4-BE49-F238E27FC236}">
                <a16:creationId xmlns:a16="http://schemas.microsoft.com/office/drawing/2014/main" id="{BF1AE48F-6195-A743-ACE6-370DACD0A54D}"/>
              </a:ext>
            </a:extLst>
          </p:cNvPr>
          <p:cNvGrpSpPr/>
          <p:nvPr/>
        </p:nvGrpSpPr>
        <p:grpSpPr>
          <a:xfrm>
            <a:off x="6403609" y="3477647"/>
            <a:ext cx="2183561" cy="1905000"/>
            <a:chOff x="1581542" y="2460125"/>
            <a:chExt cx="2183561" cy="1905000"/>
          </a:xfrm>
        </p:grpSpPr>
        <p:grpSp>
          <p:nvGrpSpPr>
            <p:cNvPr id="19" name="Group 18">
              <a:extLst>
                <a:ext uri="{FF2B5EF4-FFF2-40B4-BE49-F238E27FC236}">
                  <a16:creationId xmlns:a16="http://schemas.microsoft.com/office/drawing/2014/main" id="{F9C97A52-D4B8-0D44-B18E-2FDEB80F53EF}"/>
                </a:ext>
              </a:extLst>
            </p:cNvPr>
            <p:cNvGrpSpPr/>
            <p:nvPr/>
          </p:nvGrpSpPr>
          <p:grpSpPr>
            <a:xfrm>
              <a:off x="1581542" y="2460125"/>
              <a:ext cx="1602595" cy="1905000"/>
              <a:chOff x="1710019" y="1947996"/>
              <a:chExt cx="1602595" cy="1905000"/>
            </a:xfrm>
          </p:grpSpPr>
          <p:sp>
            <p:nvSpPr>
              <p:cNvPr id="21" name="Rectangle 20">
                <a:extLst>
                  <a:ext uri="{FF2B5EF4-FFF2-40B4-BE49-F238E27FC236}">
                    <a16:creationId xmlns:a16="http://schemas.microsoft.com/office/drawing/2014/main" id="{2E3058D8-7E96-A54F-95C0-2AF97BBD1429}"/>
                  </a:ext>
                </a:extLst>
              </p:cNvPr>
              <p:cNvSpPr/>
              <p:nvPr/>
            </p:nvSpPr>
            <p:spPr>
              <a:xfrm>
                <a:off x="1710019" y="1947996"/>
                <a:ext cx="590060" cy="1905000"/>
              </a:xfrm>
              <a:prstGeom prst="rect">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SE" sz="1000" dirty="0">
                    <a:ln w="0"/>
                    <a:solidFill>
                      <a:schemeClr val="tx1"/>
                    </a:solidFill>
                    <a:effectLst>
                      <a:outerShdw blurRad="38100" dist="19050" dir="2700000" algn="tl" rotWithShape="0">
                        <a:schemeClr val="dk1">
                          <a:alpha val="40000"/>
                        </a:schemeClr>
                      </a:outerShdw>
                    </a:effectLst>
                  </a:rPr>
                  <a:t>W1 </a:t>
                </a:r>
              </a:p>
            </p:txBody>
          </p:sp>
          <p:cxnSp>
            <p:nvCxnSpPr>
              <p:cNvPr id="22" name="Straight Arrow Connector 21">
                <a:extLst>
                  <a:ext uri="{FF2B5EF4-FFF2-40B4-BE49-F238E27FC236}">
                    <a16:creationId xmlns:a16="http://schemas.microsoft.com/office/drawing/2014/main" id="{DD60C899-673A-3743-9300-B83644D994CE}"/>
                  </a:ext>
                </a:extLst>
              </p:cNvPr>
              <p:cNvCxnSpPr/>
              <p:nvPr/>
            </p:nvCxnSpPr>
            <p:spPr>
              <a:xfrm>
                <a:off x="2300079" y="2900496"/>
                <a:ext cx="10125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22DB9853-4406-3740-A153-8255A98E6E56}"/>
                </a:ext>
              </a:extLst>
            </p:cNvPr>
            <p:cNvSpPr txBox="1"/>
            <p:nvPr/>
          </p:nvSpPr>
          <p:spPr>
            <a:xfrm>
              <a:off x="3207230" y="3303699"/>
              <a:ext cx="557873" cy="246221"/>
            </a:xfrm>
            <a:prstGeom prst="rect">
              <a:avLst/>
            </a:prstGeom>
            <a:noFill/>
          </p:spPr>
          <p:txBody>
            <a:bodyPr wrap="square" rtlCol="0">
              <a:spAutoFit/>
            </a:bodyPr>
            <a:lstStyle/>
            <a:p>
              <a:r>
                <a:rPr lang="en-SE" sz="1000" dirty="0"/>
                <a:t>3450</a:t>
              </a:r>
            </a:p>
          </p:txBody>
        </p:sp>
      </p:grpSp>
      <p:sp>
        <p:nvSpPr>
          <p:cNvPr id="2" name="TextBox 1">
            <a:extLst>
              <a:ext uri="{FF2B5EF4-FFF2-40B4-BE49-F238E27FC236}">
                <a16:creationId xmlns:a16="http://schemas.microsoft.com/office/drawing/2014/main" id="{E2CE85DC-E392-014B-8DAD-9990A270B423}"/>
              </a:ext>
            </a:extLst>
          </p:cNvPr>
          <p:cNvSpPr txBox="1"/>
          <p:nvPr/>
        </p:nvSpPr>
        <p:spPr>
          <a:xfrm>
            <a:off x="4132991" y="3546050"/>
            <a:ext cx="575836" cy="246222"/>
          </a:xfrm>
          <a:prstGeom prst="rect">
            <a:avLst/>
          </a:prstGeom>
          <a:noFill/>
        </p:spPr>
        <p:txBody>
          <a:bodyPr wrap="square" rtlCol="0">
            <a:spAutoFit/>
          </a:bodyPr>
          <a:lstStyle/>
          <a:p>
            <a:r>
              <a:rPr lang="en-SE" sz="1000" dirty="0"/>
              <a:t>Alarm</a:t>
            </a:r>
          </a:p>
        </p:txBody>
      </p:sp>
      <p:pic>
        <p:nvPicPr>
          <p:cNvPr id="37" name="image18.jpeg">
            <a:extLst>
              <a:ext uri="{FF2B5EF4-FFF2-40B4-BE49-F238E27FC236}">
                <a16:creationId xmlns:a16="http://schemas.microsoft.com/office/drawing/2014/main" id="{E1D1C679-83E7-D343-B1CB-7F40BE9173A9}"/>
              </a:ext>
            </a:extLst>
          </p:cNvPr>
          <p:cNvPicPr/>
          <p:nvPr/>
        </p:nvPicPr>
        <p:blipFill>
          <a:blip r:embed="rId2" cstate="print"/>
          <a:stretch>
            <a:fillRect/>
          </a:stretch>
        </p:blipFill>
        <p:spPr>
          <a:xfrm>
            <a:off x="562679" y="1053479"/>
            <a:ext cx="7853762" cy="1751841"/>
          </a:xfrm>
          <a:prstGeom prst="rect">
            <a:avLst/>
          </a:prstGeom>
        </p:spPr>
      </p:pic>
      <p:sp>
        <p:nvSpPr>
          <p:cNvPr id="38" name="TextBox 37">
            <a:extLst>
              <a:ext uri="{FF2B5EF4-FFF2-40B4-BE49-F238E27FC236}">
                <a16:creationId xmlns:a16="http://schemas.microsoft.com/office/drawing/2014/main" id="{DC8DC110-9A04-AF48-84C3-97FDA1E5BB26}"/>
              </a:ext>
            </a:extLst>
          </p:cNvPr>
          <p:cNvSpPr txBox="1"/>
          <p:nvPr/>
        </p:nvSpPr>
        <p:spPr>
          <a:xfrm>
            <a:off x="609600" y="228600"/>
            <a:ext cx="8021677" cy="523220"/>
          </a:xfrm>
          <a:prstGeom prst="rect">
            <a:avLst/>
          </a:prstGeom>
          <a:noFill/>
        </p:spPr>
        <p:txBody>
          <a:bodyPr wrap="square" rtlCol="0">
            <a:spAutoFit/>
          </a:bodyPr>
          <a:lstStyle/>
          <a:p>
            <a:r>
              <a:rPr lang="en-SE" sz="2800" dirty="0">
                <a:latin typeface="Times New Roman" panose="02020603050405020304" pitchFamily="18" charset="0"/>
                <a:cs typeface="Times New Roman" panose="02020603050405020304" pitchFamily="18" charset="0"/>
              </a:rPr>
              <a:t>Dividi</a:t>
            </a:r>
            <a:r>
              <a:rPr lang="en-US" sz="2800" dirty="0">
                <a:latin typeface="Times New Roman" panose="02020603050405020304" pitchFamily="18" charset="0"/>
                <a:cs typeface="Times New Roman" panose="02020603050405020304" pitchFamily="18" charset="0"/>
              </a:rPr>
              <a:t>ng and Selecting </a:t>
            </a:r>
            <a:r>
              <a:rPr lang="en-SE" sz="2800" dirty="0">
                <a:latin typeface="Times New Roman" panose="02020603050405020304" pitchFamily="18" charset="0"/>
                <a:cs typeface="Times New Roman" panose="02020603050405020304" pitchFamily="18" charset="0"/>
              </a:rPr>
              <a:t>window</a:t>
            </a:r>
            <a:r>
              <a:rPr lang="en-US" sz="2800" dirty="0">
                <a:latin typeface="Times New Roman" panose="02020603050405020304" pitchFamily="18" charset="0"/>
                <a:cs typeface="Times New Roman" panose="02020603050405020304" pitchFamily="18" charset="0"/>
              </a:rPr>
              <a:t> Samples  </a:t>
            </a:r>
            <a:endParaRPr lang="en-SE" sz="28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4C65D15D-F164-5A4A-AF81-F73FCEF1E125}"/>
              </a:ext>
            </a:extLst>
          </p:cNvPr>
          <p:cNvSpPr txBox="1"/>
          <p:nvPr/>
        </p:nvSpPr>
        <p:spPr>
          <a:xfrm>
            <a:off x="1648610" y="5950740"/>
            <a:ext cx="6909034" cy="646331"/>
          </a:xfrm>
          <a:prstGeom prst="rect">
            <a:avLst/>
          </a:prstGeom>
          <a:noFill/>
        </p:spPr>
        <p:txBody>
          <a:bodyPr wrap="square" rtlCol="0">
            <a:spAutoFit/>
          </a:bodyPr>
          <a:lstStyle/>
          <a:p>
            <a:r>
              <a:rPr lang="en-SE" dirty="0"/>
              <a:t>The total window is an one hour i.e. 720 time instants x 5 seconds of sampling frequncy  which is 720x5 = 3600 seconds</a:t>
            </a:r>
          </a:p>
        </p:txBody>
      </p:sp>
      <p:sp>
        <p:nvSpPr>
          <p:cNvPr id="4" name="TextBox 3">
            <a:extLst>
              <a:ext uri="{FF2B5EF4-FFF2-40B4-BE49-F238E27FC236}">
                <a16:creationId xmlns:a16="http://schemas.microsoft.com/office/drawing/2014/main" id="{53E38542-0DB2-AA4A-9329-001463BA6E4B}"/>
              </a:ext>
            </a:extLst>
          </p:cNvPr>
          <p:cNvSpPr txBox="1"/>
          <p:nvPr/>
        </p:nvSpPr>
        <p:spPr>
          <a:xfrm>
            <a:off x="4256433" y="2661625"/>
            <a:ext cx="2763869" cy="276999"/>
          </a:xfrm>
          <a:prstGeom prst="rect">
            <a:avLst/>
          </a:prstGeom>
          <a:noFill/>
        </p:spPr>
        <p:txBody>
          <a:bodyPr wrap="square" rtlCol="0">
            <a:spAutoFit/>
          </a:bodyPr>
          <a:lstStyle/>
          <a:p>
            <a:r>
              <a:rPr lang="en-SE" sz="1200" dirty="0">
                <a:latin typeface="Times New Roman" panose="02020603050405020304" pitchFamily="18" charset="0"/>
                <a:cs typeface="Times New Roman" panose="02020603050405020304" pitchFamily="18" charset="0"/>
              </a:rPr>
              <a:t>Fig: Rema</a:t>
            </a:r>
            <a:r>
              <a:rPr lang="en-US" sz="1200" dirty="0" err="1">
                <a:latin typeface="Times New Roman" panose="02020603050405020304" pitchFamily="18" charset="0"/>
                <a:cs typeface="Times New Roman" panose="02020603050405020304" pitchFamily="18" charset="0"/>
              </a:rPr>
              <a:t>i</a:t>
            </a:r>
            <a:r>
              <a:rPr lang="en-SE" sz="1200" dirty="0">
                <a:latin typeface="Times New Roman" panose="02020603050405020304" pitchFamily="18" charset="0"/>
                <a:cs typeface="Times New Roman" panose="02020603050405020304" pitchFamily="18" charset="0"/>
              </a:rPr>
              <a:t>ning useful life</a:t>
            </a:r>
          </a:p>
        </p:txBody>
      </p:sp>
      <p:sp>
        <p:nvSpPr>
          <p:cNvPr id="23" name="Slide Number Placeholder 22">
            <a:extLst>
              <a:ext uri="{FF2B5EF4-FFF2-40B4-BE49-F238E27FC236}">
                <a16:creationId xmlns:a16="http://schemas.microsoft.com/office/drawing/2014/main" id="{82B3FDE7-7C2B-487C-8425-CCCDED11B159}"/>
              </a:ext>
            </a:extLst>
          </p:cNvPr>
          <p:cNvSpPr>
            <a:spLocks noGrp="1"/>
          </p:cNvSpPr>
          <p:nvPr>
            <p:ph type="sldNum" sz="quarter" idx="12"/>
          </p:nvPr>
        </p:nvSpPr>
        <p:spPr/>
        <p:txBody>
          <a:bodyPr/>
          <a:lstStyle/>
          <a:p>
            <a:fld id="{843500B3-8E66-4C5A-AD7B-2C91B0F68A7B}" type="slidenum">
              <a:rPr lang="en-IN" smtClean="0"/>
              <a:pPr/>
              <a:t>12</a:t>
            </a:fld>
            <a:endParaRPr lang="en-IN"/>
          </a:p>
        </p:txBody>
      </p:sp>
    </p:spTree>
    <p:extLst>
      <p:ext uri="{BB962C8B-B14F-4D97-AF65-F5344CB8AC3E}">
        <p14:creationId xmlns:p14="http://schemas.microsoft.com/office/powerpoint/2010/main" val="3428121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03C7C77C-C6DA-8E47-BA2B-A5F43CD30F4D}"/>
              </a:ext>
            </a:extLst>
          </p:cNvPr>
          <p:cNvGrpSpPr/>
          <p:nvPr/>
        </p:nvGrpSpPr>
        <p:grpSpPr>
          <a:xfrm>
            <a:off x="6604159" y="288186"/>
            <a:ext cx="2183561" cy="1905000"/>
            <a:chOff x="1581542" y="2460125"/>
            <a:chExt cx="2183561" cy="1905000"/>
          </a:xfrm>
        </p:grpSpPr>
        <p:grpSp>
          <p:nvGrpSpPr>
            <p:cNvPr id="66" name="Group 65">
              <a:extLst>
                <a:ext uri="{FF2B5EF4-FFF2-40B4-BE49-F238E27FC236}">
                  <a16:creationId xmlns:a16="http://schemas.microsoft.com/office/drawing/2014/main" id="{0605B4FF-D904-D745-9CCB-A4F1AF8E691D}"/>
                </a:ext>
              </a:extLst>
            </p:cNvPr>
            <p:cNvGrpSpPr/>
            <p:nvPr/>
          </p:nvGrpSpPr>
          <p:grpSpPr>
            <a:xfrm>
              <a:off x="1581542" y="2460125"/>
              <a:ext cx="1602595" cy="1905000"/>
              <a:chOff x="1710019" y="1947996"/>
              <a:chExt cx="1602595" cy="1905000"/>
            </a:xfrm>
          </p:grpSpPr>
          <p:sp>
            <p:nvSpPr>
              <p:cNvPr id="68" name="Rectangle 67">
                <a:extLst>
                  <a:ext uri="{FF2B5EF4-FFF2-40B4-BE49-F238E27FC236}">
                    <a16:creationId xmlns:a16="http://schemas.microsoft.com/office/drawing/2014/main" id="{D21CBEAA-CA5F-114C-A06E-80DFED583F6B}"/>
                  </a:ext>
                </a:extLst>
              </p:cNvPr>
              <p:cNvSpPr/>
              <p:nvPr/>
            </p:nvSpPr>
            <p:spPr>
              <a:xfrm>
                <a:off x="1710019" y="1947996"/>
                <a:ext cx="590060" cy="1905000"/>
              </a:xfrm>
              <a:prstGeom prst="rect">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SE" sz="1000" dirty="0">
                    <a:ln w="0"/>
                    <a:solidFill>
                      <a:schemeClr val="tx1"/>
                    </a:solidFill>
                    <a:effectLst>
                      <a:outerShdw blurRad="38100" dist="19050" dir="2700000" algn="tl" rotWithShape="0">
                        <a:schemeClr val="dk1">
                          <a:alpha val="40000"/>
                        </a:schemeClr>
                      </a:outerShdw>
                    </a:effectLst>
                  </a:rPr>
                  <a:t>W2 </a:t>
                </a:r>
              </a:p>
            </p:txBody>
          </p:sp>
          <p:cxnSp>
            <p:nvCxnSpPr>
              <p:cNvPr id="69" name="Straight Arrow Connector 68">
                <a:extLst>
                  <a:ext uri="{FF2B5EF4-FFF2-40B4-BE49-F238E27FC236}">
                    <a16:creationId xmlns:a16="http://schemas.microsoft.com/office/drawing/2014/main" id="{85424AF6-C76D-D841-8D03-DA0F3EC774E3}"/>
                  </a:ext>
                </a:extLst>
              </p:cNvPr>
              <p:cNvCxnSpPr/>
              <p:nvPr/>
            </p:nvCxnSpPr>
            <p:spPr>
              <a:xfrm>
                <a:off x="2300079" y="2900496"/>
                <a:ext cx="10125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7" name="TextBox 66">
              <a:extLst>
                <a:ext uri="{FF2B5EF4-FFF2-40B4-BE49-F238E27FC236}">
                  <a16:creationId xmlns:a16="http://schemas.microsoft.com/office/drawing/2014/main" id="{F8F1DBA0-2D6F-DE4D-9FB9-4D85D338F534}"/>
                </a:ext>
              </a:extLst>
            </p:cNvPr>
            <p:cNvSpPr txBox="1"/>
            <p:nvPr/>
          </p:nvSpPr>
          <p:spPr>
            <a:xfrm>
              <a:off x="3207230" y="3303699"/>
              <a:ext cx="557873" cy="246221"/>
            </a:xfrm>
            <a:prstGeom prst="rect">
              <a:avLst/>
            </a:prstGeom>
            <a:noFill/>
          </p:spPr>
          <p:txBody>
            <a:bodyPr wrap="square" rtlCol="0">
              <a:spAutoFit/>
            </a:bodyPr>
            <a:lstStyle/>
            <a:p>
              <a:r>
                <a:rPr lang="en-SE" sz="1000" dirty="0"/>
                <a:t>3300</a:t>
              </a:r>
            </a:p>
          </p:txBody>
        </p:sp>
      </p:grpSp>
      <p:grpSp>
        <p:nvGrpSpPr>
          <p:cNvPr id="85" name="Group 84">
            <a:extLst>
              <a:ext uri="{FF2B5EF4-FFF2-40B4-BE49-F238E27FC236}">
                <a16:creationId xmlns:a16="http://schemas.microsoft.com/office/drawing/2014/main" id="{30AC6E90-EDCA-844F-9FD6-6810C5B7BE9D}"/>
              </a:ext>
            </a:extLst>
          </p:cNvPr>
          <p:cNvGrpSpPr/>
          <p:nvPr/>
        </p:nvGrpSpPr>
        <p:grpSpPr>
          <a:xfrm>
            <a:off x="6601845" y="4042240"/>
            <a:ext cx="1959109" cy="1905000"/>
            <a:chOff x="6835892" y="3567907"/>
            <a:chExt cx="1959109" cy="1905000"/>
          </a:xfrm>
        </p:grpSpPr>
        <p:grpSp>
          <p:nvGrpSpPr>
            <p:cNvPr id="18" name="Group 17">
              <a:extLst>
                <a:ext uri="{FF2B5EF4-FFF2-40B4-BE49-F238E27FC236}">
                  <a16:creationId xmlns:a16="http://schemas.microsoft.com/office/drawing/2014/main" id="{96E52AFF-2B6E-3E4A-A84C-72779C23880D}"/>
                </a:ext>
              </a:extLst>
            </p:cNvPr>
            <p:cNvGrpSpPr/>
            <p:nvPr/>
          </p:nvGrpSpPr>
          <p:grpSpPr>
            <a:xfrm>
              <a:off x="6835892" y="3567907"/>
              <a:ext cx="1622308" cy="1905000"/>
              <a:chOff x="5715000" y="4061794"/>
              <a:chExt cx="1622308" cy="1905000"/>
            </a:xfrm>
          </p:grpSpPr>
          <p:sp>
            <p:nvSpPr>
              <p:cNvPr id="11" name="Rectangle 10">
                <a:extLst>
                  <a:ext uri="{FF2B5EF4-FFF2-40B4-BE49-F238E27FC236}">
                    <a16:creationId xmlns:a16="http://schemas.microsoft.com/office/drawing/2014/main" id="{3432E3A6-B7BE-8D4D-8DE1-DB9A97133D59}"/>
                  </a:ext>
                </a:extLst>
              </p:cNvPr>
              <p:cNvSpPr/>
              <p:nvPr/>
            </p:nvSpPr>
            <p:spPr>
              <a:xfrm>
                <a:off x="5715000" y="4061794"/>
                <a:ext cx="590060" cy="1905000"/>
              </a:xfrm>
              <a:prstGeom prst="rect">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SE" sz="1000" dirty="0">
                    <a:ln w="0"/>
                    <a:solidFill>
                      <a:schemeClr val="tx1"/>
                    </a:solidFill>
                    <a:effectLst>
                      <a:outerShdw blurRad="38100" dist="19050" dir="2700000" algn="tl" rotWithShape="0">
                        <a:schemeClr val="dk1">
                          <a:alpha val="40000"/>
                        </a:schemeClr>
                      </a:outerShdw>
                    </a:effectLst>
                  </a:rPr>
                  <a:t>W End</a:t>
                </a:r>
              </a:p>
            </p:txBody>
          </p:sp>
          <p:cxnSp>
            <p:nvCxnSpPr>
              <p:cNvPr id="16" name="Straight Arrow Connector 15">
                <a:extLst>
                  <a:ext uri="{FF2B5EF4-FFF2-40B4-BE49-F238E27FC236}">
                    <a16:creationId xmlns:a16="http://schemas.microsoft.com/office/drawing/2014/main" id="{5DA0333A-7BD9-3140-A72B-D7D5E9D16BFF}"/>
                  </a:ext>
                </a:extLst>
              </p:cNvPr>
              <p:cNvCxnSpPr/>
              <p:nvPr/>
            </p:nvCxnSpPr>
            <p:spPr>
              <a:xfrm>
                <a:off x="6324773" y="4953000"/>
                <a:ext cx="10125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84" name="TextBox 83">
              <a:extLst>
                <a:ext uri="{FF2B5EF4-FFF2-40B4-BE49-F238E27FC236}">
                  <a16:creationId xmlns:a16="http://schemas.microsoft.com/office/drawing/2014/main" id="{D0C0F36D-A6BC-5447-BA61-022CC5E4B607}"/>
                </a:ext>
              </a:extLst>
            </p:cNvPr>
            <p:cNvSpPr txBox="1"/>
            <p:nvPr/>
          </p:nvSpPr>
          <p:spPr>
            <a:xfrm>
              <a:off x="8499971" y="4350652"/>
              <a:ext cx="295030" cy="246221"/>
            </a:xfrm>
            <a:prstGeom prst="rect">
              <a:avLst/>
            </a:prstGeom>
            <a:noFill/>
          </p:spPr>
          <p:txBody>
            <a:bodyPr wrap="square" rtlCol="0">
              <a:spAutoFit/>
            </a:bodyPr>
            <a:lstStyle/>
            <a:p>
              <a:r>
                <a:rPr lang="en-SE" sz="1000" dirty="0"/>
                <a:t>0</a:t>
              </a:r>
            </a:p>
          </p:txBody>
        </p:sp>
      </p:grpSp>
      <p:grpSp>
        <p:nvGrpSpPr>
          <p:cNvPr id="104" name="Group 103">
            <a:extLst>
              <a:ext uri="{FF2B5EF4-FFF2-40B4-BE49-F238E27FC236}">
                <a16:creationId xmlns:a16="http://schemas.microsoft.com/office/drawing/2014/main" id="{690AC7D3-08EB-A243-8B17-D446B770C0AF}"/>
              </a:ext>
            </a:extLst>
          </p:cNvPr>
          <p:cNvGrpSpPr/>
          <p:nvPr/>
        </p:nvGrpSpPr>
        <p:grpSpPr>
          <a:xfrm>
            <a:off x="1219200" y="39018"/>
            <a:ext cx="4758790" cy="3012539"/>
            <a:chOff x="1219200" y="39018"/>
            <a:chExt cx="4758790" cy="3012539"/>
          </a:xfrm>
        </p:grpSpPr>
        <p:grpSp>
          <p:nvGrpSpPr>
            <p:cNvPr id="86" name="Group 85">
              <a:extLst>
                <a:ext uri="{FF2B5EF4-FFF2-40B4-BE49-F238E27FC236}">
                  <a16:creationId xmlns:a16="http://schemas.microsoft.com/office/drawing/2014/main" id="{24B92621-7D56-1A48-9FA3-82750C6CF59F}"/>
                </a:ext>
              </a:extLst>
            </p:cNvPr>
            <p:cNvGrpSpPr/>
            <p:nvPr/>
          </p:nvGrpSpPr>
          <p:grpSpPr>
            <a:xfrm>
              <a:off x="1219200" y="39018"/>
              <a:ext cx="4758790" cy="3012539"/>
              <a:chOff x="409900" y="0"/>
              <a:chExt cx="4841512" cy="3335060"/>
            </a:xfrm>
          </p:grpSpPr>
          <p:grpSp>
            <p:nvGrpSpPr>
              <p:cNvPr id="87" name="Group 86">
                <a:extLst>
                  <a:ext uri="{FF2B5EF4-FFF2-40B4-BE49-F238E27FC236}">
                    <a16:creationId xmlns:a16="http://schemas.microsoft.com/office/drawing/2014/main" id="{039B7FDC-5FFC-5740-ADAC-AFCB58F2ACC6}"/>
                  </a:ext>
                </a:extLst>
              </p:cNvPr>
              <p:cNvGrpSpPr/>
              <p:nvPr/>
            </p:nvGrpSpPr>
            <p:grpSpPr>
              <a:xfrm>
                <a:off x="409900" y="0"/>
                <a:ext cx="4543100" cy="3335060"/>
                <a:chOff x="609600" y="101919"/>
                <a:chExt cx="4543100" cy="3335060"/>
              </a:xfrm>
            </p:grpSpPr>
            <p:grpSp>
              <p:nvGrpSpPr>
                <p:cNvPr id="89" name="Group 88">
                  <a:extLst>
                    <a:ext uri="{FF2B5EF4-FFF2-40B4-BE49-F238E27FC236}">
                      <a16:creationId xmlns:a16="http://schemas.microsoft.com/office/drawing/2014/main" id="{2B1D41B4-937C-8446-B72B-B05C752D8518}"/>
                    </a:ext>
                  </a:extLst>
                </p:cNvPr>
                <p:cNvGrpSpPr/>
                <p:nvPr/>
              </p:nvGrpSpPr>
              <p:grpSpPr>
                <a:xfrm>
                  <a:off x="680532" y="101919"/>
                  <a:ext cx="4020347" cy="2408001"/>
                  <a:chOff x="551653" y="0"/>
                  <a:chExt cx="4020347" cy="2408001"/>
                </a:xfrm>
              </p:grpSpPr>
              <p:grpSp>
                <p:nvGrpSpPr>
                  <p:cNvPr id="92" name="Group 91">
                    <a:extLst>
                      <a:ext uri="{FF2B5EF4-FFF2-40B4-BE49-F238E27FC236}">
                        <a16:creationId xmlns:a16="http://schemas.microsoft.com/office/drawing/2014/main" id="{080F3318-0F4F-C244-A429-DDD25CB66DC4}"/>
                      </a:ext>
                    </a:extLst>
                  </p:cNvPr>
                  <p:cNvGrpSpPr/>
                  <p:nvPr/>
                </p:nvGrpSpPr>
                <p:grpSpPr>
                  <a:xfrm>
                    <a:off x="551653" y="0"/>
                    <a:ext cx="4020347" cy="2408001"/>
                    <a:chOff x="471278" y="264377"/>
                    <a:chExt cx="4020347" cy="2408001"/>
                  </a:xfrm>
                </p:grpSpPr>
                <p:grpSp>
                  <p:nvGrpSpPr>
                    <p:cNvPr id="94" name="Group 93">
                      <a:extLst>
                        <a:ext uri="{FF2B5EF4-FFF2-40B4-BE49-F238E27FC236}">
                          <a16:creationId xmlns:a16="http://schemas.microsoft.com/office/drawing/2014/main" id="{ED6EB6F3-ACC6-B441-AF5A-C2EE0EC88C7A}"/>
                        </a:ext>
                      </a:extLst>
                    </p:cNvPr>
                    <p:cNvGrpSpPr/>
                    <p:nvPr/>
                  </p:nvGrpSpPr>
                  <p:grpSpPr>
                    <a:xfrm>
                      <a:off x="471278" y="264377"/>
                      <a:ext cx="3186322" cy="2408001"/>
                      <a:chOff x="471278" y="264377"/>
                      <a:chExt cx="3186322" cy="2408001"/>
                    </a:xfrm>
                  </p:grpSpPr>
                  <p:grpSp>
                    <p:nvGrpSpPr>
                      <p:cNvPr id="96" name="Group 95">
                        <a:extLst>
                          <a:ext uri="{FF2B5EF4-FFF2-40B4-BE49-F238E27FC236}">
                            <a16:creationId xmlns:a16="http://schemas.microsoft.com/office/drawing/2014/main" id="{8F9D3DBF-1FF0-7E43-8FD5-D87271BBE16A}"/>
                          </a:ext>
                        </a:extLst>
                      </p:cNvPr>
                      <p:cNvGrpSpPr/>
                      <p:nvPr/>
                    </p:nvGrpSpPr>
                    <p:grpSpPr>
                      <a:xfrm>
                        <a:off x="471278" y="765130"/>
                        <a:ext cx="3186322" cy="1907248"/>
                        <a:chOff x="1066800" y="4076110"/>
                        <a:chExt cx="4114800" cy="1907248"/>
                      </a:xfrm>
                    </p:grpSpPr>
                    <p:sp>
                      <p:nvSpPr>
                        <p:cNvPr id="98" name="Rectangle 97">
                          <a:extLst>
                            <a:ext uri="{FF2B5EF4-FFF2-40B4-BE49-F238E27FC236}">
                              <a16:creationId xmlns:a16="http://schemas.microsoft.com/office/drawing/2014/main" id="{48D3B6BC-A9B6-634A-967E-E15482A274C5}"/>
                            </a:ext>
                          </a:extLst>
                        </p:cNvPr>
                        <p:cNvSpPr/>
                        <p:nvPr/>
                      </p:nvSpPr>
                      <p:spPr>
                        <a:xfrm>
                          <a:off x="1066800" y="4078358"/>
                          <a:ext cx="4114800" cy="1905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SE" dirty="0"/>
                        </a:p>
                      </p:txBody>
                    </p:sp>
                    <p:sp>
                      <p:nvSpPr>
                        <p:cNvPr id="99" name="Rectangle 98">
                          <a:extLst>
                            <a:ext uri="{FF2B5EF4-FFF2-40B4-BE49-F238E27FC236}">
                              <a16:creationId xmlns:a16="http://schemas.microsoft.com/office/drawing/2014/main" id="{32924801-9A10-4745-925A-0CC9F9613173}"/>
                            </a:ext>
                          </a:extLst>
                        </p:cNvPr>
                        <p:cNvSpPr/>
                        <p:nvPr/>
                      </p:nvSpPr>
                      <p:spPr>
                        <a:xfrm>
                          <a:off x="1999553" y="4076110"/>
                          <a:ext cx="762000" cy="1905000"/>
                        </a:xfrm>
                        <a:prstGeom prst="rect">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SE" sz="1000" dirty="0">
                              <a:ln w="0"/>
                              <a:solidFill>
                                <a:schemeClr val="tx1"/>
                              </a:solidFill>
                              <a:effectLst>
                                <a:outerShdw blurRad="38100" dist="19050" dir="2700000" algn="tl" rotWithShape="0">
                                  <a:schemeClr val="dk1">
                                    <a:alpha val="40000"/>
                                  </a:schemeClr>
                                </a:outerShdw>
                              </a:effectLst>
                            </a:rPr>
                            <a:t>W2 </a:t>
                          </a:r>
                        </a:p>
                      </p:txBody>
                    </p:sp>
                  </p:grpSp>
                  <p:cxnSp>
                    <p:nvCxnSpPr>
                      <p:cNvPr id="97" name="Straight Arrow Connector 96">
                        <a:extLst>
                          <a:ext uri="{FF2B5EF4-FFF2-40B4-BE49-F238E27FC236}">
                            <a16:creationId xmlns:a16="http://schemas.microsoft.com/office/drawing/2014/main" id="{BF396EAD-226D-CC46-833E-6BA344B6E00E}"/>
                          </a:ext>
                        </a:extLst>
                      </p:cNvPr>
                      <p:cNvCxnSpPr>
                        <a:cxnSpLocks/>
                      </p:cNvCxnSpPr>
                      <p:nvPr/>
                    </p:nvCxnSpPr>
                    <p:spPr>
                      <a:xfrm>
                        <a:off x="3657600" y="264377"/>
                        <a:ext cx="0" cy="497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5" name="Rectangle 94">
                      <a:extLst>
                        <a:ext uri="{FF2B5EF4-FFF2-40B4-BE49-F238E27FC236}">
                          <a16:creationId xmlns:a16="http://schemas.microsoft.com/office/drawing/2014/main" id="{510B0A44-91FE-714B-BEA7-5BDFBDC57904}"/>
                        </a:ext>
                      </a:extLst>
                    </p:cNvPr>
                    <p:cNvSpPr/>
                    <p:nvPr/>
                  </p:nvSpPr>
                  <p:spPr>
                    <a:xfrm>
                      <a:off x="3901565" y="753437"/>
                      <a:ext cx="590060" cy="1905000"/>
                    </a:xfrm>
                    <a:prstGeom prst="rect">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SE" sz="1200" dirty="0">
                          <a:ln w="0"/>
                          <a:solidFill>
                            <a:schemeClr val="tx1"/>
                          </a:solidFill>
                          <a:effectLst>
                            <a:outerShdw blurRad="38100" dist="19050" dir="2700000" algn="tl" rotWithShape="0">
                              <a:schemeClr val="dk1">
                                <a:alpha val="40000"/>
                              </a:schemeClr>
                            </a:outerShdw>
                          </a:effectLst>
                        </a:rPr>
                        <a:t>Y </a:t>
                      </a:r>
                    </a:p>
                  </p:txBody>
                </p:sp>
              </p:grpSp>
              <p:sp>
                <p:nvSpPr>
                  <p:cNvPr id="93" name="TextBox 92">
                    <a:extLst>
                      <a:ext uri="{FF2B5EF4-FFF2-40B4-BE49-F238E27FC236}">
                        <a16:creationId xmlns:a16="http://schemas.microsoft.com/office/drawing/2014/main" id="{94233D22-3567-794B-AF3D-D1ED58307D68}"/>
                      </a:ext>
                    </a:extLst>
                  </p:cNvPr>
                  <p:cNvSpPr txBox="1"/>
                  <p:nvPr/>
                </p:nvSpPr>
                <p:spPr>
                  <a:xfrm>
                    <a:off x="1541375" y="304800"/>
                    <a:ext cx="1552973" cy="259748"/>
                  </a:xfrm>
                  <a:prstGeom prst="rect">
                    <a:avLst/>
                  </a:prstGeom>
                  <a:noFill/>
                </p:spPr>
                <p:txBody>
                  <a:bodyPr wrap="square" rtlCol="0">
                    <a:spAutoFit/>
                  </a:bodyPr>
                  <a:lstStyle/>
                  <a:p>
                    <a:r>
                      <a:rPr lang="en-SE" sz="1000" dirty="0"/>
                      <a:t>720 Instants x 5 Sec</a:t>
                    </a:r>
                  </a:p>
                </p:txBody>
              </p:sp>
            </p:grpSp>
            <p:sp>
              <p:nvSpPr>
                <p:cNvPr id="90" name="TextBox 89">
                  <a:extLst>
                    <a:ext uri="{FF2B5EF4-FFF2-40B4-BE49-F238E27FC236}">
                      <a16:creationId xmlns:a16="http://schemas.microsoft.com/office/drawing/2014/main" id="{D6D7D8E2-584C-6144-98E6-A84D9DA3DC4A}"/>
                    </a:ext>
                  </a:extLst>
                </p:cNvPr>
                <p:cNvSpPr txBox="1"/>
                <p:nvPr/>
              </p:nvSpPr>
              <p:spPr>
                <a:xfrm>
                  <a:off x="609600" y="2729093"/>
                  <a:ext cx="1060654" cy="707886"/>
                </a:xfrm>
                <a:prstGeom prst="rect">
                  <a:avLst/>
                </a:prstGeom>
                <a:noFill/>
              </p:spPr>
              <p:txBody>
                <a:bodyPr wrap="square" rtlCol="0">
                  <a:spAutoFit/>
                </a:bodyPr>
                <a:lstStyle/>
                <a:p>
                  <a:r>
                    <a:rPr lang="en-GB" sz="1000" dirty="0"/>
                    <a:t>ws = 30</a:t>
                  </a:r>
                </a:p>
                <a:p>
                  <a:r>
                    <a:rPr lang="en-GB" sz="1000" dirty="0"/>
                    <a:t>Examples 30</a:t>
                  </a:r>
                </a:p>
                <a:p>
                  <a:r>
                    <a:rPr lang="en-GB" sz="1000" dirty="0"/>
                    <a:t>150 Seconds</a:t>
                  </a:r>
                </a:p>
                <a:p>
                  <a:endParaRPr lang="en-GB" sz="1000" dirty="0"/>
                </a:p>
              </p:txBody>
            </p:sp>
            <p:sp>
              <p:nvSpPr>
                <p:cNvPr id="91" name="TextBox 90">
                  <a:extLst>
                    <a:ext uri="{FF2B5EF4-FFF2-40B4-BE49-F238E27FC236}">
                      <a16:creationId xmlns:a16="http://schemas.microsoft.com/office/drawing/2014/main" id="{E03CC70C-DE74-7546-B19D-AA5A6D7BF5CD}"/>
                    </a:ext>
                  </a:extLst>
                </p:cNvPr>
                <p:cNvSpPr txBox="1"/>
                <p:nvPr/>
              </p:nvSpPr>
              <p:spPr>
                <a:xfrm>
                  <a:off x="3912606" y="2509920"/>
                  <a:ext cx="1240094" cy="259748"/>
                </a:xfrm>
                <a:prstGeom prst="rect">
                  <a:avLst/>
                </a:prstGeom>
                <a:noFill/>
              </p:spPr>
              <p:txBody>
                <a:bodyPr wrap="square" rtlCol="0">
                  <a:spAutoFit/>
                </a:bodyPr>
                <a:lstStyle/>
                <a:p>
                  <a:r>
                    <a:rPr lang="en-SE" sz="1000" dirty="0"/>
                    <a:t>720x5-300 = 3300 </a:t>
                  </a:r>
                </a:p>
              </p:txBody>
            </p:sp>
          </p:grpSp>
          <p:sp>
            <p:nvSpPr>
              <p:cNvPr id="88" name="TextBox 87">
                <a:extLst>
                  <a:ext uri="{FF2B5EF4-FFF2-40B4-BE49-F238E27FC236}">
                    <a16:creationId xmlns:a16="http://schemas.microsoft.com/office/drawing/2014/main" id="{E06FDE19-1A77-0F48-9E6F-94AC16D0007E}"/>
                  </a:ext>
                </a:extLst>
              </p:cNvPr>
              <p:cNvSpPr txBox="1"/>
              <p:nvPr/>
            </p:nvSpPr>
            <p:spPr>
              <a:xfrm>
                <a:off x="4463548" y="2025061"/>
                <a:ext cx="787864" cy="246221"/>
              </a:xfrm>
              <a:prstGeom prst="rect">
                <a:avLst/>
              </a:prstGeom>
              <a:noFill/>
            </p:spPr>
            <p:txBody>
              <a:bodyPr wrap="square" rtlCol="0">
                <a:spAutoFit/>
              </a:bodyPr>
              <a:lstStyle/>
              <a:p>
                <a:r>
                  <a:rPr lang="en-SE" sz="1000" dirty="0"/>
                  <a:t>TG= 5 Sec</a:t>
                </a:r>
              </a:p>
            </p:txBody>
          </p:sp>
        </p:grpSp>
        <p:sp>
          <p:nvSpPr>
            <p:cNvPr id="100" name="TextBox 99">
              <a:extLst>
                <a:ext uri="{FF2B5EF4-FFF2-40B4-BE49-F238E27FC236}">
                  <a16:creationId xmlns:a16="http://schemas.microsoft.com/office/drawing/2014/main" id="{7B1D7B9D-F25E-F54F-9FFE-DF5C15242A8A}"/>
                </a:ext>
              </a:extLst>
            </p:cNvPr>
            <p:cNvSpPr txBox="1"/>
            <p:nvPr/>
          </p:nvSpPr>
          <p:spPr>
            <a:xfrm>
              <a:off x="4382747" y="58579"/>
              <a:ext cx="570253" cy="246221"/>
            </a:xfrm>
            <a:prstGeom prst="rect">
              <a:avLst/>
            </a:prstGeom>
            <a:noFill/>
          </p:spPr>
          <p:txBody>
            <a:bodyPr wrap="square" rtlCol="0">
              <a:spAutoFit/>
            </a:bodyPr>
            <a:lstStyle/>
            <a:p>
              <a:r>
                <a:rPr lang="en-SE" sz="1000" dirty="0">
                  <a:latin typeface="Times New Roman" panose="02020603050405020304" pitchFamily="18" charset="0"/>
                  <a:cs typeface="Times New Roman" panose="02020603050405020304" pitchFamily="18" charset="0"/>
                </a:rPr>
                <a:t>Alarm</a:t>
              </a:r>
            </a:p>
          </p:txBody>
        </p:sp>
      </p:grpSp>
      <p:grpSp>
        <p:nvGrpSpPr>
          <p:cNvPr id="103" name="Group 102">
            <a:extLst>
              <a:ext uri="{FF2B5EF4-FFF2-40B4-BE49-F238E27FC236}">
                <a16:creationId xmlns:a16="http://schemas.microsoft.com/office/drawing/2014/main" id="{628EE5C1-6C3B-5A46-93BE-86A30CE0EAA6}"/>
              </a:ext>
            </a:extLst>
          </p:cNvPr>
          <p:cNvGrpSpPr/>
          <p:nvPr/>
        </p:nvGrpSpPr>
        <p:grpSpPr>
          <a:xfrm>
            <a:off x="1171153" y="3512111"/>
            <a:ext cx="4841512" cy="3106460"/>
            <a:chOff x="1171153" y="3512111"/>
            <a:chExt cx="4841512" cy="3106460"/>
          </a:xfrm>
        </p:grpSpPr>
        <p:grpSp>
          <p:nvGrpSpPr>
            <p:cNvPr id="70" name="Group 69">
              <a:extLst>
                <a:ext uri="{FF2B5EF4-FFF2-40B4-BE49-F238E27FC236}">
                  <a16:creationId xmlns:a16="http://schemas.microsoft.com/office/drawing/2014/main" id="{8F9286B3-07C7-1947-97D2-8046F766D3DE}"/>
                </a:ext>
              </a:extLst>
            </p:cNvPr>
            <p:cNvGrpSpPr/>
            <p:nvPr/>
          </p:nvGrpSpPr>
          <p:grpSpPr>
            <a:xfrm>
              <a:off x="1171153" y="3512111"/>
              <a:ext cx="4841512" cy="3106460"/>
              <a:chOff x="409900" y="0"/>
              <a:chExt cx="4841512" cy="3335060"/>
            </a:xfrm>
          </p:grpSpPr>
          <p:grpSp>
            <p:nvGrpSpPr>
              <p:cNvPr id="71" name="Group 70">
                <a:extLst>
                  <a:ext uri="{FF2B5EF4-FFF2-40B4-BE49-F238E27FC236}">
                    <a16:creationId xmlns:a16="http://schemas.microsoft.com/office/drawing/2014/main" id="{1BDA85EC-5BCD-D64A-A112-0A2012F96F30}"/>
                  </a:ext>
                </a:extLst>
              </p:cNvPr>
              <p:cNvGrpSpPr/>
              <p:nvPr/>
            </p:nvGrpSpPr>
            <p:grpSpPr>
              <a:xfrm>
                <a:off x="409900" y="0"/>
                <a:ext cx="4543100" cy="3335060"/>
                <a:chOff x="609600" y="101919"/>
                <a:chExt cx="4543100" cy="3335060"/>
              </a:xfrm>
            </p:grpSpPr>
            <p:grpSp>
              <p:nvGrpSpPr>
                <p:cNvPr id="73" name="Group 72">
                  <a:extLst>
                    <a:ext uri="{FF2B5EF4-FFF2-40B4-BE49-F238E27FC236}">
                      <a16:creationId xmlns:a16="http://schemas.microsoft.com/office/drawing/2014/main" id="{0D0B5DBF-0654-6240-A227-1EAC47877935}"/>
                    </a:ext>
                  </a:extLst>
                </p:cNvPr>
                <p:cNvGrpSpPr/>
                <p:nvPr/>
              </p:nvGrpSpPr>
              <p:grpSpPr>
                <a:xfrm>
                  <a:off x="680532" y="101919"/>
                  <a:ext cx="4020347" cy="2414951"/>
                  <a:chOff x="551653" y="0"/>
                  <a:chExt cx="4020347" cy="2414951"/>
                </a:xfrm>
              </p:grpSpPr>
              <p:grpSp>
                <p:nvGrpSpPr>
                  <p:cNvPr id="76" name="Group 75">
                    <a:extLst>
                      <a:ext uri="{FF2B5EF4-FFF2-40B4-BE49-F238E27FC236}">
                        <a16:creationId xmlns:a16="http://schemas.microsoft.com/office/drawing/2014/main" id="{6598AA0F-F7F4-5F47-A4F4-7BC79F70E9D7}"/>
                      </a:ext>
                    </a:extLst>
                  </p:cNvPr>
                  <p:cNvGrpSpPr/>
                  <p:nvPr/>
                </p:nvGrpSpPr>
                <p:grpSpPr>
                  <a:xfrm>
                    <a:off x="551653" y="0"/>
                    <a:ext cx="4020347" cy="2414951"/>
                    <a:chOff x="471278" y="264377"/>
                    <a:chExt cx="4020347" cy="2414951"/>
                  </a:xfrm>
                </p:grpSpPr>
                <p:grpSp>
                  <p:nvGrpSpPr>
                    <p:cNvPr id="78" name="Group 77">
                      <a:extLst>
                        <a:ext uri="{FF2B5EF4-FFF2-40B4-BE49-F238E27FC236}">
                          <a16:creationId xmlns:a16="http://schemas.microsoft.com/office/drawing/2014/main" id="{FD0C42F4-64A0-F144-BEEA-7E837EE71728}"/>
                        </a:ext>
                      </a:extLst>
                    </p:cNvPr>
                    <p:cNvGrpSpPr/>
                    <p:nvPr/>
                  </p:nvGrpSpPr>
                  <p:grpSpPr>
                    <a:xfrm>
                      <a:off x="471278" y="264377"/>
                      <a:ext cx="3186323" cy="2414951"/>
                      <a:chOff x="471278" y="264377"/>
                      <a:chExt cx="3186323" cy="2414951"/>
                    </a:xfrm>
                  </p:grpSpPr>
                  <p:grpSp>
                    <p:nvGrpSpPr>
                      <p:cNvPr id="80" name="Group 79">
                        <a:extLst>
                          <a:ext uri="{FF2B5EF4-FFF2-40B4-BE49-F238E27FC236}">
                            <a16:creationId xmlns:a16="http://schemas.microsoft.com/office/drawing/2014/main" id="{FA0DCECC-96F3-C448-AB76-EFCF791FB795}"/>
                          </a:ext>
                        </a:extLst>
                      </p:cNvPr>
                      <p:cNvGrpSpPr/>
                      <p:nvPr/>
                    </p:nvGrpSpPr>
                    <p:grpSpPr>
                      <a:xfrm>
                        <a:off x="471278" y="767378"/>
                        <a:ext cx="3186323" cy="1911950"/>
                        <a:chOff x="1066800" y="4078358"/>
                        <a:chExt cx="4114801" cy="1911950"/>
                      </a:xfrm>
                    </p:grpSpPr>
                    <p:sp>
                      <p:nvSpPr>
                        <p:cNvPr id="82" name="Rectangle 81">
                          <a:extLst>
                            <a:ext uri="{FF2B5EF4-FFF2-40B4-BE49-F238E27FC236}">
                              <a16:creationId xmlns:a16="http://schemas.microsoft.com/office/drawing/2014/main" id="{DC846B08-8D64-DB40-BE4B-CA2883A9631C}"/>
                            </a:ext>
                          </a:extLst>
                        </p:cNvPr>
                        <p:cNvSpPr/>
                        <p:nvPr/>
                      </p:nvSpPr>
                      <p:spPr>
                        <a:xfrm>
                          <a:off x="1066800" y="4078358"/>
                          <a:ext cx="4114800" cy="1905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endParaRPr lang="en-SE" dirty="0"/>
                        </a:p>
                      </p:txBody>
                    </p:sp>
                    <p:sp>
                      <p:nvSpPr>
                        <p:cNvPr id="83" name="Rectangle 82">
                          <a:extLst>
                            <a:ext uri="{FF2B5EF4-FFF2-40B4-BE49-F238E27FC236}">
                              <a16:creationId xmlns:a16="http://schemas.microsoft.com/office/drawing/2014/main" id="{33EB6A29-B55C-2D47-9C70-1AEBDBABB29D}"/>
                            </a:ext>
                          </a:extLst>
                        </p:cNvPr>
                        <p:cNvSpPr/>
                        <p:nvPr/>
                      </p:nvSpPr>
                      <p:spPr>
                        <a:xfrm>
                          <a:off x="4419601" y="4085308"/>
                          <a:ext cx="762000" cy="1905000"/>
                        </a:xfrm>
                        <a:prstGeom prst="rect">
                          <a:avLst/>
                        </a:prstGeom>
                        <a:solidFill>
                          <a:srgbClr val="FFFF0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SE" sz="1000" dirty="0">
                              <a:ln w="0"/>
                              <a:solidFill>
                                <a:schemeClr val="tx1"/>
                              </a:solidFill>
                              <a:effectLst>
                                <a:outerShdw blurRad="38100" dist="19050" dir="2700000" algn="tl" rotWithShape="0">
                                  <a:schemeClr val="dk1">
                                    <a:alpha val="40000"/>
                                  </a:schemeClr>
                                </a:outerShdw>
                              </a:effectLst>
                            </a:rPr>
                            <a:t>W End </a:t>
                          </a:r>
                        </a:p>
                      </p:txBody>
                    </p:sp>
                  </p:grpSp>
                  <p:cxnSp>
                    <p:nvCxnSpPr>
                      <p:cNvPr id="81" name="Straight Arrow Connector 80">
                        <a:extLst>
                          <a:ext uri="{FF2B5EF4-FFF2-40B4-BE49-F238E27FC236}">
                            <a16:creationId xmlns:a16="http://schemas.microsoft.com/office/drawing/2014/main" id="{3E8C1348-E00B-3142-BD70-6E5721F25459}"/>
                          </a:ext>
                        </a:extLst>
                      </p:cNvPr>
                      <p:cNvCxnSpPr>
                        <a:cxnSpLocks/>
                      </p:cNvCxnSpPr>
                      <p:nvPr/>
                    </p:nvCxnSpPr>
                    <p:spPr>
                      <a:xfrm>
                        <a:off x="3657600" y="264377"/>
                        <a:ext cx="0" cy="497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79" name="Rectangle 78">
                      <a:extLst>
                        <a:ext uri="{FF2B5EF4-FFF2-40B4-BE49-F238E27FC236}">
                          <a16:creationId xmlns:a16="http://schemas.microsoft.com/office/drawing/2014/main" id="{19CB4EFF-DABF-FD42-B4BF-F8B49CDBB814}"/>
                        </a:ext>
                      </a:extLst>
                    </p:cNvPr>
                    <p:cNvSpPr/>
                    <p:nvPr/>
                  </p:nvSpPr>
                  <p:spPr>
                    <a:xfrm>
                      <a:off x="3901565" y="753437"/>
                      <a:ext cx="590060" cy="1905000"/>
                    </a:xfrm>
                    <a:prstGeom prst="rect">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SE" sz="1200" dirty="0">
                          <a:ln w="0"/>
                          <a:solidFill>
                            <a:schemeClr val="tx1"/>
                          </a:solidFill>
                          <a:effectLst>
                            <a:outerShdw blurRad="38100" dist="19050" dir="2700000" algn="tl" rotWithShape="0">
                              <a:schemeClr val="dk1">
                                <a:alpha val="40000"/>
                              </a:schemeClr>
                            </a:outerShdw>
                          </a:effectLst>
                        </a:rPr>
                        <a:t>Y </a:t>
                      </a:r>
                    </a:p>
                  </p:txBody>
                </p:sp>
              </p:grpSp>
              <p:sp>
                <p:nvSpPr>
                  <p:cNvPr id="77" name="TextBox 76">
                    <a:extLst>
                      <a:ext uri="{FF2B5EF4-FFF2-40B4-BE49-F238E27FC236}">
                        <a16:creationId xmlns:a16="http://schemas.microsoft.com/office/drawing/2014/main" id="{747B4962-8DDA-6844-B125-168612A0458A}"/>
                      </a:ext>
                    </a:extLst>
                  </p:cNvPr>
                  <p:cNvSpPr txBox="1"/>
                  <p:nvPr/>
                </p:nvSpPr>
                <p:spPr>
                  <a:xfrm>
                    <a:off x="1541375" y="304800"/>
                    <a:ext cx="1552973" cy="264340"/>
                  </a:xfrm>
                  <a:prstGeom prst="rect">
                    <a:avLst/>
                  </a:prstGeom>
                  <a:noFill/>
                </p:spPr>
                <p:txBody>
                  <a:bodyPr wrap="square" rtlCol="0">
                    <a:spAutoFit/>
                  </a:bodyPr>
                  <a:lstStyle/>
                  <a:p>
                    <a:r>
                      <a:rPr lang="en-SE" sz="1000" dirty="0"/>
                      <a:t>720 Instants x 5 Sec</a:t>
                    </a:r>
                  </a:p>
                </p:txBody>
              </p:sp>
            </p:grpSp>
            <p:sp>
              <p:nvSpPr>
                <p:cNvPr id="74" name="TextBox 73">
                  <a:extLst>
                    <a:ext uri="{FF2B5EF4-FFF2-40B4-BE49-F238E27FC236}">
                      <a16:creationId xmlns:a16="http://schemas.microsoft.com/office/drawing/2014/main" id="{B03772E8-29C2-0044-BD33-AE6709C516EF}"/>
                    </a:ext>
                  </a:extLst>
                </p:cNvPr>
                <p:cNvSpPr txBox="1"/>
                <p:nvPr/>
              </p:nvSpPr>
              <p:spPr>
                <a:xfrm>
                  <a:off x="609600" y="2729093"/>
                  <a:ext cx="1060654" cy="707886"/>
                </a:xfrm>
                <a:prstGeom prst="rect">
                  <a:avLst/>
                </a:prstGeom>
                <a:noFill/>
              </p:spPr>
              <p:txBody>
                <a:bodyPr wrap="square" rtlCol="0">
                  <a:spAutoFit/>
                </a:bodyPr>
                <a:lstStyle/>
                <a:p>
                  <a:r>
                    <a:rPr lang="en-GB" sz="1000" dirty="0"/>
                    <a:t>ws = 30</a:t>
                  </a:r>
                </a:p>
                <a:p>
                  <a:r>
                    <a:rPr lang="en-GB" sz="1000" dirty="0"/>
                    <a:t>Examples 30</a:t>
                  </a:r>
                </a:p>
                <a:p>
                  <a:r>
                    <a:rPr lang="en-GB" sz="1000" dirty="0"/>
                    <a:t>150 Seconds</a:t>
                  </a:r>
                </a:p>
                <a:p>
                  <a:endParaRPr lang="en-GB" sz="1000" dirty="0"/>
                </a:p>
              </p:txBody>
            </p:sp>
            <p:sp>
              <p:nvSpPr>
                <p:cNvPr id="75" name="TextBox 74">
                  <a:extLst>
                    <a:ext uri="{FF2B5EF4-FFF2-40B4-BE49-F238E27FC236}">
                      <a16:creationId xmlns:a16="http://schemas.microsoft.com/office/drawing/2014/main" id="{89E29407-57EB-8F4D-922E-E956FCCB5C1B}"/>
                    </a:ext>
                  </a:extLst>
                </p:cNvPr>
                <p:cNvSpPr txBox="1"/>
                <p:nvPr/>
              </p:nvSpPr>
              <p:spPr>
                <a:xfrm>
                  <a:off x="3912606" y="2509920"/>
                  <a:ext cx="1240094" cy="246221"/>
                </a:xfrm>
                <a:prstGeom prst="rect">
                  <a:avLst/>
                </a:prstGeom>
                <a:noFill/>
              </p:spPr>
              <p:txBody>
                <a:bodyPr wrap="square" rtlCol="0">
                  <a:spAutoFit/>
                </a:bodyPr>
                <a:lstStyle/>
                <a:p>
                  <a:r>
                    <a:rPr lang="en-SE" sz="1000" dirty="0"/>
                    <a:t>720x5-3600 = 0 </a:t>
                  </a:r>
                </a:p>
              </p:txBody>
            </p:sp>
          </p:grpSp>
          <p:sp>
            <p:nvSpPr>
              <p:cNvPr id="72" name="TextBox 71">
                <a:extLst>
                  <a:ext uri="{FF2B5EF4-FFF2-40B4-BE49-F238E27FC236}">
                    <a16:creationId xmlns:a16="http://schemas.microsoft.com/office/drawing/2014/main" id="{3D5710AB-8400-7345-A510-5A06F48DC482}"/>
                  </a:ext>
                </a:extLst>
              </p:cNvPr>
              <p:cNvSpPr txBox="1"/>
              <p:nvPr/>
            </p:nvSpPr>
            <p:spPr>
              <a:xfrm>
                <a:off x="4463548" y="2025061"/>
                <a:ext cx="787864" cy="246221"/>
              </a:xfrm>
              <a:prstGeom prst="rect">
                <a:avLst/>
              </a:prstGeom>
              <a:noFill/>
            </p:spPr>
            <p:txBody>
              <a:bodyPr wrap="square" rtlCol="0">
                <a:spAutoFit/>
              </a:bodyPr>
              <a:lstStyle/>
              <a:p>
                <a:r>
                  <a:rPr lang="en-SE" sz="1000" dirty="0"/>
                  <a:t>TG= 5 Sec</a:t>
                </a:r>
              </a:p>
            </p:txBody>
          </p:sp>
        </p:grpSp>
        <p:sp>
          <p:nvSpPr>
            <p:cNvPr id="101" name="TextBox 100">
              <a:extLst>
                <a:ext uri="{FF2B5EF4-FFF2-40B4-BE49-F238E27FC236}">
                  <a16:creationId xmlns:a16="http://schemas.microsoft.com/office/drawing/2014/main" id="{5050BA83-2058-C142-903C-1E8DF0DD1B34}"/>
                </a:ext>
              </a:extLst>
            </p:cNvPr>
            <p:cNvSpPr txBox="1"/>
            <p:nvPr/>
          </p:nvSpPr>
          <p:spPr>
            <a:xfrm>
              <a:off x="4375471" y="3565832"/>
              <a:ext cx="570253" cy="246221"/>
            </a:xfrm>
            <a:prstGeom prst="rect">
              <a:avLst/>
            </a:prstGeom>
            <a:noFill/>
          </p:spPr>
          <p:txBody>
            <a:bodyPr wrap="square" rtlCol="0">
              <a:spAutoFit/>
            </a:bodyPr>
            <a:lstStyle/>
            <a:p>
              <a:r>
                <a:rPr lang="en-SE" sz="1000" dirty="0">
                  <a:latin typeface="Times New Roman" panose="02020603050405020304" pitchFamily="18" charset="0"/>
                  <a:cs typeface="Times New Roman" panose="02020603050405020304" pitchFamily="18" charset="0"/>
                </a:rPr>
                <a:t>Alarm</a:t>
              </a:r>
            </a:p>
          </p:txBody>
        </p:sp>
      </p:grpSp>
      <p:sp>
        <p:nvSpPr>
          <p:cNvPr id="105" name="TextBox 104">
            <a:extLst>
              <a:ext uri="{FF2B5EF4-FFF2-40B4-BE49-F238E27FC236}">
                <a16:creationId xmlns:a16="http://schemas.microsoft.com/office/drawing/2014/main" id="{0741960D-180C-594C-BCA8-EDEA5CF0F387}"/>
              </a:ext>
            </a:extLst>
          </p:cNvPr>
          <p:cNvSpPr txBox="1"/>
          <p:nvPr/>
        </p:nvSpPr>
        <p:spPr>
          <a:xfrm>
            <a:off x="2835245" y="2590800"/>
            <a:ext cx="1889152" cy="276999"/>
          </a:xfrm>
          <a:prstGeom prst="rect">
            <a:avLst/>
          </a:prstGeom>
          <a:noFill/>
        </p:spPr>
        <p:txBody>
          <a:bodyPr wrap="square" rtlCol="0">
            <a:spAutoFit/>
          </a:bodyPr>
          <a:lstStyle/>
          <a:p>
            <a:r>
              <a:rPr lang="en-SE" sz="1200" dirty="0"/>
              <a:t>Figuare (s1)</a:t>
            </a:r>
          </a:p>
        </p:txBody>
      </p:sp>
      <p:sp>
        <p:nvSpPr>
          <p:cNvPr id="106" name="TextBox 105">
            <a:extLst>
              <a:ext uri="{FF2B5EF4-FFF2-40B4-BE49-F238E27FC236}">
                <a16:creationId xmlns:a16="http://schemas.microsoft.com/office/drawing/2014/main" id="{77250FB9-CFCC-2742-B46B-3954E09719F2}"/>
              </a:ext>
            </a:extLst>
          </p:cNvPr>
          <p:cNvSpPr txBox="1"/>
          <p:nvPr/>
        </p:nvSpPr>
        <p:spPr>
          <a:xfrm>
            <a:off x="2971800" y="6364624"/>
            <a:ext cx="1905000" cy="461665"/>
          </a:xfrm>
          <a:prstGeom prst="rect">
            <a:avLst/>
          </a:prstGeom>
          <a:noFill/>
        </p:spPr>
        <p:txBody>
          <a:bodyPr wrap="square" rtlCol="0">
            <a:spAutoFit/>
          </a:bodyPr>
          <a:lstStyle/>
          <a:p>
            <a:r>
              <a:rPr lang="en-SE" sz="1200" dirty="0"/>
              <a:t>Figuare (s2)</a:t>
            </a:r>
          </a:p>
          <a:p>
            <a:endParaRPr lang="en-SE" sz="1200" dirty="0"/>
          </a:p>
        </p:txBody>
      </p:sp>
      <p:sp>
        <p:nvSpPr>
          <p:cNvPr id="2" name="Slide Number Placeholder 1">
            <a:extLst>
              <a:ext uri="{FF2B5EF4-FFF2-40B4-BE49-F238E27FC236}">
                <a16:creationId xmlns:a16="http://schemas.microsoft.com/office/drawing/2014/main" id="{9FE3CA58-1608-4CDE-987E-2373557E61B3}"/>
              </a:ext>
            </a:extLst>
          </p:cNvPr>
          <p:cNvSpPr>
            <a:spLocks noGrp="1"/>
          </p:cNvSpPr>
          <p:nvPr>
            <p:ph type="sldNum" sz="quarter" idx="12"/>
          </p:nvPr>
        </p:nvSpPr>
        <p:spPr/>
        <p:txBody>
          <a:bodyPr/>
          <a:lstStyle/>
          <a:p>
            <a:fld id="{843500B3-8E66-4C5A-AD7B-2C91B0F68A7B}" type="slidenum">
              <a:rPr lang="en-IN" smtClean="0"/>
              <a:pPr/>
              <a:t>13</a:t>
            </a:fld>
            <a:endParaRPr lang="en-IN"/>
          </a:p>
        </p:txBody>
      </p:sp>
    </p:spTree>
    <p:extLst>
      <p:ext uri="{BB962C8B-B14F-4D97-AF65-F5344CB8AC3E}">
        <p14:creationId xmlns:p14="http://schemas.microsoft.com/office/powerpoint/2010/main" val="148091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8" y="-1"/>
            <a:ext cx="91437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449307" y="442101"/>
            <a:ext cx="2514948" cy="1630750"/>
            <a:chOff x="-305" y="-4155"/>
            <a:chExt cx="2514948" cy="2174333"/>
          </a:xfrm>
        </p:grpSpPr>
        <p:sp>
          <p:nvSpPr>
            <p:cNvPr id="16" name="Freeform: Shape 15">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9" name="Freeform: Shape 18">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Slide Number Placeholder 1">
            <a:extLst>
              <a:ext uri="{FF2B5EF4-FFF2-40B4-BE49-F238E27FC236}">
                <a16:creationId xmlns:a16="http://schemas.microsoft.com/office/drawing/2014/main" id="{B28F7E33-CC1A-4327-A83E-88C5CF672533}"/>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43500B3-8E66-4C5A-AD7B-2C91B0F68A7B}" type="slidenum">
              <a:rPr lang="en-US" sz="1200" smtClean="0"/>
              <a:pPr>
                <a:spcAft>
                  <a:spcPts val="600"/>
                </a:spcAft>
              </a:pPr>
              <a:t>14</a:t>
            </a:fld>
            <a:endParaRPr lang="en-US" sz="1200"/>
          </a:p>
        </p:txBody>
      </p:sp>
      <p:grpSp>
        <p:nvGrpSpPr>
          <p:cNvPr id="14" name="Group 13">
            <a:extLst>
              <a:ext uri="{FF2B5EF4-FFF2-40B4-BE49-F238E27FC236}">
                <a16:creationId xmlns:a16="http://schemas.microsoft.com/office/drawing/2014/main" id="{51707F00-FD0F-4B48-B408-83A0B0C63C06}"/>
              </a:ext>
            </a:extLst>
          </p:cNvPr>
          <p:cNvGrpSpPr/>
          <p:nvPr/>
        </p:nvGrpSpPr>
        <p:grpSpPr>
          <a:xfrm>
            <a:off x="152400" y="1066800"/>
            <a:ext cx="4976206" cy="4419600"/>
            <a:chOff x="990600" y="685800"/>
            <a:chExt cx="6857998" cy="5033213"/>
          </a:xfrm>
        </p:grpSpPr>
        <p:cxnSp>
          <p:nvCxnSpPr>
            <p:cNvPr id="20" name="Straight Arrow Connector 19">
              <a:extLst>
                <a:ext uri="{FF2B5EF4-FFF2-40B4-BE49-F238E27FC236}">
                  <a16:creationId xmlns:a16="http://schemas.microsoft.com/office/drawing/2014/main" id="{8475E5C0-9FF6-4434-B140-087FC9F3752E}"/>
                </a:ext>
              </a:extLst>
            </p:cNvPr>
            <p:cNvCxnSpPr>
              <a:cxnSpLocks/>
              <a:stCxn id="27" idx="2"/>
              <a:endCxn id="30" idx="0"/>
            </p:cNvCxnSpPr>
            <p:nvPr/>
          </p:nvCxnSpPr>
          <p:spPr>
            <a:xfrm flipH="1">
              <a:off x="6934198" y="2895600"/>
              <a:ext cx="38101" cy="723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1" name="Group 20">
              <a:extLst>
                <a:ext uri="{FF2B5EF4-FFF2-40B4-BE49-F238E27FC236}">
                  <a16:creationId xmlns:a16="http://schemas.microsoft.com/office/drawing/2014/main" id="{77DC9148-29CA-46C0-9AA9-607E28FDF071}"/>
                </a:ext>
              </a:extLst>
            </p:cNvPr>
            <p:cNvGrpSpPr/>
            <p:nvPr/>
          </p:nvGrpSpPr>
          <p:grpSpPr>
            <a:xfrm>
              <a:off x="990600" y="685800"/>
              <a:ext cx="6857998" cy="5033213"/>
              <a:chOff x="990600" y="685800"/>
              <a:chExt cx="6857998" cy="5033213"/>
            </a:xfrm>
          </p:grpSpPr>
          <p:cxnSp>
            <p:nvCxnSpPr>
              <p:cNvPr id="22" name="Curved Connector 22">
                <a:extLst>
                  <a:ext uri="{FF2B5EF4-FFF2-40B4-BE49-F238E27FC236}">
                    <a16:creationId xmlns:a16="http://schemas.microsoft.com/office/drawing/2014/main" id="{C4EAB269-6691-42C7-9273-FD142AE58DD4}"/>
                  </a:ext>
                </a:extLst>
              </p:cNvPr>
              <p:cNvCxnSpPr>
                <a:cxnSpLocks/>
                <a:stCxn id="24" idx="3"/>
                <a:endCxn id="27" idx="0"/>
              </p:cNvCxnSpPr>
              <p:nvPr/>
            </p:nvCxnSpPr>
            <p:spPr>
              <a:xfrm>
                <a:off x="5562601" y="1028700"/>
                <a:ext cx="1409699" cy="118110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grpSp>
            <p:nvGrpSpPr>
              <p:cNvPr id="23" name="Group 22">
                <a:extLst>
                  <a:ext uri="{FF2B5EF4-FFF2-40B4-BE49-F238E27FC236}">
                    <a16:creationId xmlns:a16="http://schemas.microsoft.com/office/drawing/2014/main" id="{03B18281-ECF7-4C74-A27A-2FA37787A607}"/>
                  </a:ext>
                </a:extLst>
              </p:cNvPr>
              <p:cNvGrpSpPr/>
              <p:nvPr/>
            </p:nvGrpSpPr>
            <p:grpSpPr>
              <a:xfrm>
                <a:off x="990600" y="685800"/>
                <a:ext cx="6857998" cy="5033213"/>
                <a:chOff x="990600" y="685800"/>
                <a:chExt cx="6857998" cy="5033213"/>
              </a:xfrm>
            </p:grpSpPr>
            <p:sp>
              <p:nvSpPr>
                <p:cNvPr id="24" name="Rounded Rectangle 2">
                  <a:extLst>
                    <a:ext uri="{FF2B5EF4-FFF2-40B4-BE49-F238E27FC236}">
                      <a16:creationId xmlns:a16="http://schemas.microsoft.com/office/drawing/2014/main" id="{4DE89ED4-C489-4413-AA5A-688702A05476}"/>
                    </a:ext>
                  </a:extLst>
                </p:cNvPr>
                <p:cNvSpPr/>
                <p:nvPr/>
              </p:nvSpPr>
              <p:spPr>
                <a:xfrm>
                  <a:off x="3352800" y="685800"/>
                  <a:ext cx="2209800" cy="685800"/>
                </a:xfrm>
                <a:prstGeom prst="roundRect">
                  <a:avLst/>
                </a:prstGeom>
                <a:solidFill>
                  <a:schemeClr val="accent2">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SE" sz="1400" dirty="0"/>
                    <a:t>Data Transformation</a:t>
                  </a:r>
                </a:p>
              </p:txBody>
            </p:sp>
            <p:grpSp>
              <p:nvGrpSpPr>
                <p:cNvPr id="25" name="Group 24">
                  <a:extLst>
                    <a:ext uri="{FF2B5EF4-FFF2-40B4-BE49-F238E27FC236}">
                      <a16:creationId xmlns:a16="http://schemas.microsoft.com/office/drawing/2014/main" id="{1977BB73-B8B7-4B29-9659-08A2BC1946C9}"/>
                    </a:ext>
                  </a:extLst>
                </p:cNvPr>
                <p:cNvGrpSpPr/>
                <p:nvPr/>
              </p:nvGrpSpPr>
              <p:grpSpPr>
                <a:xfrm>
                  <a:off x="990600" y="1028700"/>
                  <a:ext cx="6857998" cy="4690313"/>
                  <a:chOff x="990600" y="1028700"/>
                  <a:chExt cx="6857998" cy="4690313"/>
                </a:xfrm>
              </p:grpSpPr>
              <p:sp>
                <p:nvSpPr>
                  <p:cNvPr id="26" name="Rounded Rectangle 3">
                    <a:extLst>
                      <a:ext uri="{FF2B5EF4-FFF2-40B4-BE49-F238E27FC236}">
                        <a16:creationId xmlns:a16="http://schemas.microsoft.com/office/drawing/2014/main" id="{1DA7C302-8C53-4350-BC0F-5771F4288A07}"/>
                      </a:ext>
                    </a:extLst>
                  </p:cNvPr>
                  <p:cNvSpPr/>
                  <p:nvPr/>
                </p:nvSpPr>
                <p:spPr>
                  <a:xfrm>
                    <a:off x="3657599" y="2209800"/>
                    <a:ext cx="1752599" cy="6858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sz="1400" dirty="0">
                        <a:solidFill>
                          <a:schemeClr val="tx1"/>
                        </a:solidFill>
                      </a:rPr>
                      <a:t>Hankelization</a:t>
                    </a:r>
                  </a:p>
                </p:txBody>
              </p:sp>
              <p:sp>
                <p:nvSpPr>
                  <p:cNvPr id="27" name="Rounded Rectangle 4">
                    <a:extLst>
                      <a:ext uri="{FF2B5EF4-FFF2-40B4-BE49-F238E27FC236}">
                        <a16:creationId xmlns:a16="http://schemas.microsoft.com/office/drawing/2014/main" id="{1BF2C4C5-8BA8-4C7E-9F34-9ED499432149}"/>
                      </a:ext>
                    </a:extLst>
                  </p:cNvPr>
                  <p:cNvSpPr/>
                  <p:nvPr/>
                </p:nvSpPr>
                <p:spPr>
                  <a:xfrm>
                    <a:off x="6095999" y="2209800"/>
                    <a:ext cx="1752599" cy="6858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sz="1400" dirty="0"/>
                      <a:t>Hankelization</a:t>
                    </a:r>
                  </a:p>
                </p:txBody>
              </p:sp>
              <p:sp>
                <p:nvSpPr>
                  <p:cNvPr id="28" name="Rounded Rectangle 5">
                    <a:extLst>
                      <a:ext uri="{FF2B5EF4-FFF2-40B4-BE49-F238E27FC236}">
                        <a16:creationId xmlns:a16="http://schemas.microsoft.com/office/drawing/2014/main" id="{106C0E45-00CF-4576-8DC2-CD1C8A90D008}"/>
                      </a:ext>
                    </a:extLst>
                  </p:cNvPr>
                  <p:cNvSpPr/>
                  <p:nvPr/>
                </p:nvSpPr>
                <p:spPr>
                  <a:xfrm>
                    <a:off x="3657600" y="5033213"/>
                    <a:ext cx="1676400" cy="6858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sz="1400" dirty="0">
                        <a:ln w="0"/>
                        <a:solidFill>
                          <a:schemeClr val="tx1"/>
                        </a:solidFill>
                        <a:effectLst>
                          <a:outerShdw blurRad="38100" dist="19050" dir="2700000" algn="tl" rotWithShape="0">
                            <a:schemeClr val="dk1">
                              <a:alpha val="40000"/>
                            </a:schemeClr>
                          </a:outerShdw>
                        </a:effectLst>
                      </a:rPr>
                      <a:t>Tensor</a:t>
                    </a:r>
                    <a:endParaRPr lang="en-US" sz="1400" dirty="0">
                      <a:ln w="0"/>
                      <a:solidFill>
                        <a:schemeClr val="tx1"/>
                      </a:solidFill>
                      <a:effectLst>
                        <a:outerShdw blurRad="38100" dist="19050" dir="2700000" algn="tl" rotWithShape="0">
                          <a:schemeClr val="dk1">
                            <a:alpha val="40000"/>
                          </a:schemeClr>
                        </a:outerShdw>
                      </a:effectLst>
                    </a:endParaRPr>
                  </a:p>
                  <a:p>
                    <a:pPr algn="ctr"/>
                    <a:r>
                      <a:rPr lang="en-US" sz="1400" dirty="0">
                        <a:ln w="0"/>
                        <a:solidFill>
                          <a:schemeClr val="tx1"/>
                        </a:solidFill>
                        <a:effectLst>
                          <a:outerShdw blurRad="38100" dist="19050" dir="2700000" algn="tl" rotWithShape="0">
                            <a:schemeClr val="dk1">
                              <a:alpha val="40000"/>
                            </a:schemeClr>
                          </a:outerShdw>
                        </a:effectLst>
                      </a:rPr>
                      <a:t>(Multi-linear)</a:t>
                    </a:r>
                    <a:endParaRPr lang="en-SE" sz="1400" dirty="0">
                      <a:ln w="0"/>
                      <a:solidFill>
                        <a:schemeClr val="tx1"/>
                      </a:solidFill>
                      <a:effectLst>
                        <a:outerShdw blurRad="38100" dist="19050" dir="2700000" algn="tl" rotWithShape="0">
                          <a:schemeClr val="dk1">
                            <a:alpha val="40000"/>
                          </a:schemeClr>
                        </a:outerShdw>
                      </a:effectLst>
                    </a:endParaRPr>
                  </a:p>
                </p:txBody>
              </p:sp>
              <p:sp>
                <p:nvSpPr>
                  <p:cNvPr id="29" name="Rounded Rectangle 6">
                    <a:extLst>
                      <a:ext uri="{FF2B5EF4-FFF2-40B4-BE49-F238E27FC236}">
                        <a16:creationId xmlns:a16="http://schemas.microsoft.com/office/drawing/2014/main" id="{E902A693-1287-41EF-AC54-0D9A612702BD}"/>
                      </a:ext>
                    </a:extLst>
                  </p:cNvPr>
                  <p:cNvSpPr/>
                  <p:nvPr/>
                </p:nvSpPr>
                <p:spPr>
                  <a:xfrm>
                    <a:off x="3657600" y="3619501"/>
                    <a:ext cx="1676400" cy="6858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sz="1400" dirty="0">
                        <a:solidFill>
                          <a:schemeClr val="tx1"/>
                        </a:solidFill>
                      </a:rPr>
                      <a:t>L</a:t>
                    </a:r>
                    <a:r>
                      <a:rPr lang="en-US" sz="1400" dirty="0">
                        <a:solidFill>
                          <a:schemeClr val="tx1"/>
                        </a:solidFill>
                      </a:rPr>
                      <a:t>ag</a:t>
                    </a:r>
                    <a:endParaRPr lang="en-SE" sz="1400" dirty="0">
                      <a:solidFill>
                        <a:schemeClr val="tx1"/>
                      </a:solidFill>
                    </a:endParaRPr>
                  </a:p>
                </p:txBody>
              </p:sp>
              <p:sp>
                <p:nvSpPr>
                  <p:cNvPr id="30" name="Rounded Rectangle 7">
                    <a:extLst>
                      <a:ext uri="{FF2B5EF4-FFF2-40B4-BE49-F238E27FC236}">
                        <a16:creationId xmlns:a16="http://schemas.microsoft.com/office/drawing/2014/main" id="{68134D63-6615-41ED-8E0A-CBBE55B951B7}"/>
                      </a:ext>
                    </a:extLst>
                  </p:cNvPr>
                  <p:cNvSpPr/>
                  <p:nvPr/>
                </p:nvSpPr>
                <p:spPr>
                  <a:xfrm>
                    <a:off x="6095999" y="3619501"/>
                    <a:ext cx="1676400" cy="68580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sz="1400" dirty="0"/>
                      <a:t>Matrix</a:t>
                    </a:r>
                    <a:endParaRPr lang="en-US" sz="1400" dirty="0"/>
                  </a:p>
                  <a:p>
                    <a:pPr algn="ctr"/>
                    <a:r>
                      <a:rPr lang="en-US" sz="1400" dirty="0"/>
                      <a:t>(Multi-linear)</a:t>
                    </a:r>
                  </a:p>
                </p:txBody>
              </p:sp>
              <p:sp>
                <p:nvSpPr>
                  <p:cNvPr id="31" name="Rounded Rectangle 8">
                    <a:extLst>
                      <a:ext uri="{FF2B5EF4-FFF2-40B4-BE49-F238E27FC236}">
                        <a16:creationId xmlns:a16="http://schemas.microsoft.com/office/drawing/2014/main" id="{7D89C3DE-036D-4808-96D4-DB62EA893E30}"/>
                      </a:ext>
                    </a:extLst>
                  </p:cNvPr>
                  <p:cNvSpPr/>
                  <p:nvPr/>
                </p:nvSpPr>
                <p:spPr>
                  <a:xfrm>
                    <a:off x="990600" y="2209800"/>
                    <a:ext cx="1676400" cy="6858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sz="1400" dirty="0"/>
                      <a:t>Vector</a:t>
                    </a:r>
                    <a:endParaRPr lang="en-US" sz="1400" dirty="0"/>
                  </a:p>
                  <a:p>
                    <a:pPr algn="ctr"/>
                    <a:r>
                      <a:rPr lang="en-US" sz="1400" dirty="0"/>
                      <a:t>(Linear)</a:t>
                    </a:r>
                    <a:endParaRPr lang="en-SE" sz="1400" dirty="0"/>
                  </a:p>
                </p:txBody>
              </p:sp>
              <p:cxnSp>
                <p:nvCxnSpPr>
                  <p:cNvPr id="32" name="Straight Arrow Connector 31">
                    <a:extLst>
                      <a:ext uri="{FF2B5EF4-FFF2-40B4-BE49-F238E27FC236}">
                        <a16:creationId xmlns:a16="http://schemas.microsoft.com/office/drawing/2014/main" id="{E3BF2BFA-68D0-40D6-9B5E-28EE59080C1F}"/>
                      </a:ext>
                    </a:extLst>
                  </p:cNvPr>
                  <p:cNvCxnSpPr>
                    <a:stCxn id="24" idx="2"/>
                  </p:cNvCxnSpPr>
                  <p:nvPr/>
                </p:nvCxnSpPr>
                <p:spPr>
                  <a:xfrm>
                    <a:off x="4457700" y="1371600"/>
                    <a:ext cx="0" cy="838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D01D48A-8CFF-4676-801C-3AFABA354DAB}"/>
                      </a:ext>
                    </a:extLst>
                  </p:cNvPr>
                  <p:cNvCxnSpPr>
                    <a:cxnSpLocks/>
                    <a:stCxn id="26" idx="2"/>
                  </p:cNvCxnSpPr>
                  <p:nvPr/>
                </p:nvCxnSpPr>
                <p:spPr>
                  <a:xfrm flipH="1">
                    <a:off x="4495802" y="2895600"/>
                    <a:ext cx="38098"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69BD803-5437-4D59-8134-D221B3796979}"/>
                      </a:ext>
                    </a:extLst>
                  </p:cNvPr>
                  <p:cNvCxnSpPr>
                    <a:cxnSpLocks/>
                    <a:stCxn id="29" idx="2"/>
                  </p:cNvCxnSpPr>
                  <p:nvPr/>
                </p:nvCxnSpPr>
                <p:spPr>
                  <a:xfrm>
                    <a:off x="4495800" y="4305301"/>
                    <a:ext cx="0" cy="723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urved Connector 30">
                    <a:extLst>
                      <a:ext uri="{FF2B5EF4-FFF2-40B4-BE49-F238E27FC236}">
                        <a16:creationId xmlns:a16="http://schemas.microsoft.com/office/drawing/2014/main" id="{E14A7BE6-230E-4C9D-98DE-0A7E284870B8}"/>
                      </a:ext>
                    </a:extLst>
                  </p:cNvPr>
                  <p:cNvCxnSpPr>
                    <a:stCxn id="24" idx="1"/>
                    <a:endCxn id="31" idx="0"/>
                  </p:cNvCxnSpPr>
                  <p:nvPr/>
                </p:nvCxnSpPr>
                <p:spPr>
                  <a:xfrm rot="10800000" flipV="1">
                    <a:off x="1828800" y="1028700"/>
                    <a:ext cx="1524000" cy="118110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grpSp>
          </p:grpSp>
        </p:grpSp>
      </p:grpSp>
      <p:sp>
        <p:nvSpPr>
          <p:cNvPr id="36" name="TextBox 35">
            <a:extLst>
              <a:ext uri="{FF2B5EF4-FFF2-40B4-BE49-F238E27FC236}">
                <a16:creationId xmlns:a16="http://schemas.microsoft.com/office/drawing/2014/main" id="{0CFFCB2F-A55E-4D5E-A623-5C21CFA9652D}"/>
              </a:ext>
            </a:extLst>
          </p:cNvPr>
          <p:cNvSpPr txBox="1"/>
          <p:nvPr/>
        </p:nvSpPr>
        <p:spPr>
          <a:xfrm>
            <a:off x="5452965" y="1427838"/>
            <a:ext cx="3538635" cy="2862322"/>
          </a:xfrm>
          <a:prstGeom prst="rect">
            <a:avLst/>
          </a:prstGeom>
          <a:noFill/>
        </p:spPr>
        <p:txBody>
          <a:bodyPr wrap="square">
            <a:spAutoFit/>
          </a:bodyPr>
          <a:lstStyle/>
          <a:p>
            <a:r>
              <a:rPr lang="en-SE" sz="2000" dirty="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d</a:t>
            </a:r>
            <a:r>
              <a:rPr lang="en-SE" sz="2000" dirty="0">
                <a:latin typeface="Times New Roman" panose="02020603050405020304" pitchFamily="18" charset="0"/>
                <a:cs typeface="Times New Roman" panose="02020603050405020304" pitchFamily="18" charset="0"/>
              </a:rPr>
              <a:t>ata </a:t>
            </a:r>
            <a:r>
              <a:rPr lang="en-US" sz="2000" dirty="0">
                <a:latin typeface="Times New Roman" panose="02020603050405020304" pitchFamily="18" charset="0"/>
                <a:cs typeface="Times New Roman" panose="02020603050405020304" pitchFamily="18" charset="0"/>
              </a:rPr>
              <a:t>t</a:t>
            </a:r>
            <a:r>
              <a:rPr lang="en-SE" sz="2000" dirty="0">
                <a:latin typeface="Times New Roman" panose="02020603050405020304" pitchFamily="18" charset="0"/>
                <a:cs typeface="Times New Roman" panose="02020603050405020304" pitchFamily="18" charset="0"/>
              </a:rPr>
              <a:t>ransformation, It transformed in three forms Vector, Matrix and Tensor</a:t>
            </a:r>
            <a:r>
              <a:rPr lang="en-US" sz="2000" dirty="0">
                <a:latin typeface="Times New Roman" panose="02020603050405020304" pitchFamily="18" charset="0"/>
                <a:cs typeface="Times New Roman" panose="02020603050405020304" pitchFamily="18" charset="0"/>
              </a:rPr>
              <a:t> methods</a:t>
            </a:r>
            <a:r>
              <a:rPr lang="en-SE"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SE" sz="2000" dirty="0">
                <a:latin typeface="Times New Roman" panose="02020603050405020304" pitchFamily="18" charset="0"/>
                <a:cs typeface="Times New Roman" panose="02020603050405020304" pitchFamily="18" charset="0"/>
              </a:rPr>
              <a:t>The concept of Hankelization is introduced in Tensor and Matrix. </a:t>
            </a:r>
            <a:r>
              <a:rPr lang="en-US" sz="2000" dirty="0">
                <a:latin typeface="Times New Roman" panose="02020603050405020304" pitchFamily="18" charset="0"/>
                <a:cs typeface="Times New Roman" panose="02020603050405020304" pitchFamily="18" charset="0"/>
              </a:rPr>
              <a:t>   In </a:t>
            </a:r>
            <a:r>
              <a:rPr lang="en-SE" sz="2000" dirty="0">
                <a:latin typeface="Times New Roman" panose="02020603050405020304" pitchFamily="18" charset="0"/>
                <a:cs typeface="Times New Roman" panose="02020603050405020304" pitchFamily="18" charset="0"/>
              </a:rPr>
              <a:t>Tensor </a:t>
            </a:r>
            <a:r>
              <a:rPr lang="en-US" sz="2000" dirty="0">
                <a:latin typeface="Times New Roman" panose="02020603050405020304" pitchFamily="18" charset="0"/>
                <a:cs typeface="Times New Roman" panose="02020603050405020304" pitchFamily="18" charset="0"/>
              </a:rPr>
              <a:t>method,</a:t>
            </a:r>
            <a:r>
              <a:rPr lang="en-SE" sz="2000" dirty="0">
                <a:latin typeface="Times New Roman" panose="02020603050405020304" pitchFamily="18" charset="0"/>
                <a:cs typeface="Times New Roman" panose="02020603050405020304" pitchFamily="18" charset="0"/>
              </a:rPr>
              <a:t> includes an additional dimensionality known as </a:t>
            </a:r>
            <a:r>
              <a:rPr lang="en-US" sz="2000" dirty="0">
                <a:latin typeface="Times New Roman" panose="02020603050405020304" pitchFamily="18" charset="0"/>
                <a:cs typeface="Times New Roman" panose="02020603050405020304" pitchFamily="18" charset="0"/>
              </a:rPr>
              <a:t>lag.</a:t>
            </a:r>
            <a:endParaRPr lang="en-S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12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509575" cy="2510865"/>
            <a:chOff x="-305" y="-1"/>
            <a:chExt cx="3832880" cy="2876136"/>
          </a:xfrm>
        </p:grpSpPr>
        <p:sp>
          <p:nvSpPr>
            <p:cNvPr id="14" name="Freeform: Shape 13">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53B34085-0369-42CB-8515-AE73B09D506C}"/>
              </a:ext>
            </a:extLst>
          </p:cNvPr>
          <p:cNvSpPr>
            <a:spLocks noGrp="1"/>
          </p:cNvSpPr>
          <p:nvPr>
            <p:ph type="sldNum" sz="quarter" idx="12"/>
          </p:nvPr>
        </p:nvSpPr>
        <p:spPr>
          <a:xfrm>
            <a:off x="6457950" y="6356350"/>
            <a:ext cx="2057400" cy="365125"/>
          </a:xfrm>
        </p:spPr>
        <p:txBody>
          <a:bodyPr>
            <a:normAutofit/>
          </a:bodyPr>
          <a:lstStyle/>
          <a:p>
            <a:pPr>
              <a:spcAft>
                <a:spcPts val="600"/>
              </a:spcAft>
            </a:pPr>
            <a:fld id="{843500B3-8E66-4C5A-AD7B-2C91B0F68A7B}" type="slidenum">
              <a:rPr lang="en-IN" smtClean="0"/>
              <a:pPr>
                <a:spcAft>
                  <a:spcPts val="600"/>
                </a:spcAft>
              </a:pPr>
              <a:t>15</a:t>
            </a:fld>
            <a:endParaRPr lang="en-IN"/>
          </a:p>
        </p:txBody>
      </p:sp>
      <p:grpSp>
        <p:nvGrpSpPr>
          <p:cNvPr id="19" name="Group 18">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319752" y="4030420"/>
            <a:ext cx="3878664" cy="1776494"/>
            <a:chOff x="6867015" y="-1"/>
            <a:chExt cx="5324985" cy="3251912"/>
          </a:xfrm>
          <a:solidFill>
            <a:schemeClr val="accent5">
              <a:alpha val="10000"/>
            </a:schemeClr>
          </a:solidFill>
        </p:grpSpPr>
        <p:sp>
          <p:nvSpPr>
            <p:cNvPr id="20" name="Freeform: Shape 19">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1C72343-AEEA-49CD-BB81-8E0A74A14179}"/>
              </a:ext>
            </a:extLst>
          </p:cNvPr>
          <p:cNvGrpSpPr/>
          <p:nvPr/>
        </p:nvGrpSpPr>
        <p:grpSpPr>
          <a:xfrm>
            <a:off x="1524000" y="510417"/>
            <a:ext cx="6587465" cy="3275805"/>
            <a:chOff x="1599739" y="601567"/>
            <a:chExt cx="6587465" cy="3275805"/>
          </a:xfrm>
        </p:grpSpPr>
        <p:grpSp>
          <p:nvGrpSpPr>
            <p:cNvPr id="24" name="Group 23">
              <a:extLst>
                <a:ext uri="{FF2B5EF4-FFF2-40B4-BE49-F238E27FC236}">
                  <a16:creationId xmlns:a16="http://schemas.microsoft.com/office/drawing/2014/main" id="{F64C3062-F780-4728-8802-56435F6D6C29}"/>
                </a:ext>
              </a:extLst>
            </p:cNvPr>
            <p:cNvGrpSpPr/>
            <p:nvPr/>
          </p:nvGrpSpPr>
          <p:grpSpPr>
            <a:xfrm>
              <a:off x="2432331" y="601567"/>
              <a:ext cx="4025619" cy="1342128"/>
              <a:chOff x="4779846" y="2358033"/>
              <a:chExt cx="3948204" cy="1342128"/>
            </a:xfrm>
          </p:grpSpPr>
          <p:sp>
            <p:nvSpPr>
              <p:cNvPr id="43" name="Oval 42">
                <a:extLst>
                  <a:ext uri="{FF2B5EF4-FFF2-40B4-BE49-F238E27FC236}">
                    <a16:creationId xmlns:a16="http://schemas.microsoft.com/office/drawing/2014/main" id="{BB0EA29B-5D30-4A36-8D42-7AC2731A5589}"/>
                  </a:ext>
                </a:extLst>
              </p:cNvPr>
              <p:cNvSpPr/>
              <p:nvPr/>
            </p:nvSpPr>
            <p:spPr>
              <a:xfrm>
                <a:off x="5776342" y="2358033"/>
                <a:ext cx="1981200" cy="60935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E" dirty="0"/>
                  <a:t>Model Prediction</a:t>
                </a:r>
              </a:p>
            </p:txBody>
          </p:sp>
          <p:cxnSp>
            <p:nvCxnSpPr>
              <p:cNvPr id="44" name="Straight Arrow Connector 43">
                <a:extLst>
                  <a:ext uri="{FF2B5EF4-FFF2-40B4-BE49-F238E27FC236}">
                    <a16:creationId xmlns:a16="http://schemas.microsoft.com/office/drawing/2014/main" id="{BEC81FF8-1600-48D7-81E5-C2A39800E92E}"/>
                  </a:ext>
                </a:extLst>
              </p:cNvPr>
              <p:cNvCxnSpPr>
                <a:cxnSpLocks/>
                <a:stCxn id="43" idx="4"/>
              </p:cNvCxnSpPr>
              <p:nvPr/>
            </p:nvCxnSpPr>
            <p:spPr>
              <a:xfrm flipH="1">
                <a:off x="6765982" y="2967389"/>
                <a:ext cx="959" cy="732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00A0F53-3FD6-40B8-9D8E-16A2975C6E3A}"/>
                  </a:ext>
                </a:extLst>
              </p:cNvPr>
              <p:cNvCxnSpPr>
                <a:cxnSpLocks/>
              </p:cNvCxnSpPr>
              <p:nvPr/>
            </p:nvCxnSpPr>
            <p:spPr>
              <a:xfrm flipH="1">
                <a:off x="4779846" y="2829389"/>
                <a:ext cx="1144900" cy="790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6E084D8-CEFB-44D9-9C3B-37CAA2E9F50E}"/>
                  </a:ext>
                </a:extLst>
              </p:cNvPr>
              <p:cNvCxnSpPr>
                <a:cxnSpLocks/>
              </p:cNvCxnSpPr>
              <p:nvPr/>
            </p:nvCxnSpPr>
            <p:spPr>
              <a:xfrm>
                <a:off x="7608176" y="2824559"/>
                <a:ext cx="1119874" cy="801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5" name="Group 24">
              <a:extLst>
                <a:ext uri="{FF2B5EF4-FFF2-40B4-BE49-F238E27FC236}">
                  <a16:creationId xmlns:a16="http://schemas.microsoft.com/office/drawing/2014/main" id="{AB4E6CE7-3629-492F-9369-F89DACA6D042}"/>
                </a:ext>
              </a:extLst>
            </p:cNvPr>
            <p:cNvGrpSpPr/>
            <p:nvPr/>
          </p:nvGrpSpPr>
          <p:grpSpPr>
            <a:xfrm>
              <a:off x="5794068" y="1905000"/>
              <a:ext cx="2393136" cy="1972372"/>
              <a:chOff x="5729278" y="1951172"/>
              <a:chExt cx="2393136" cy="1935028"/>
            </a:xfrm>
          </p:grpSpPr>
          <p:sp>
            <p:nvSpPr>
              <p:cNvPr id="37" name="Rounded Rectangle 6">
                <a:extLst>
                  <a:ext uri="{FF2B5EF4-FFF2-40B4-BE49-F238E27FC236}">
                    <a16:creationId xmlns:a16="http://schemas.microsoft.com/office/drawing/2014/main" id="{E9EAB55B-887E-4205-AB59-80397D7D0075}"/>
                  </a:ext>
                </a:extLst>
              </p:cNvPr>
              <p:cNvSpPr/>
              <p:nvPr/>
            </p:nvSpPr>
            <p:spPr>
              <a:xfrm>
                <a:off x="6191185" y="1951172"/>
                <a:ext cx="1162933" cy="566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Non Linear</a:t>
                </a:r>
                <a:endParaRPr lang="en-SE" sz="1400" dirty="0"/>
              </a:p>
            </p:txBody>
          </p:sp>
          <p:grpSp>
            <p:nvGrpSpPr>
              <p:cNvPr id="38" name="Group 37">
                <a:extLst>
                  <a:ext uri="{FF2B5EF4-FFF2-40B4-BE49-F238E27FC236}">
                    <a16:creationId xmlns:a16="http://schemas.microsoft.com/office/drawing/2014/main" id="{4130208E-298B-416B-89C4-C6C496E14FDA}"/>
                  </a:ext>
                </a:extLst>
              </p:cNvPr>
              <p:cNvGrpSpPr/>
              <p:nvPr/>
            </p:nvGrpSpPr>
            <p:grpSpPr>
              <a:xfrm>
                <a:off x="5729278" y="2514600"/>
                <a:ext cx="2393136" cy="1371600"/>
                <a:chOff x="5729278" y="2514600"/>
                <a:chExt cx="2393136" cy="1371600"/>
              </a:xfrm>
            </p:grpSpPr>
            <p:sp>
              <p:nvSpPr>
                <p:cNvPr id="39" name="Rounded Rectangle 6">
                  <a:extLst>
                    <a:ext uri="{FF2B5EF4-FFF2-40B4-BE49-F238E27FC236}">
                      <a16:creationId xmlns:a16="http://schemas.microsoft.com/office/drawing/2014/main" id="{4BC3B2F8-6D4D-4860-890A-A8876543536A}"/>
                    </a:ext>
                  </a:extLst>
                </p:cNvPr>
                <p:cNvSpPr/>
                <p:nvPr/>
              </p:nvSpPr>
              <p:spPr>
                <a:xfrm>
                  <a:off x="5729278" y="3259031"/>
                  <a:ext cx="959614" cy="609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Tensor</a:t>
                  </a:r>
                </a:p>
                <a:p>
                  <a:pPr algn="ctr"/>
                  <a:r>
                    <a:rPr lang="en-US" sz="1400" dirty="0">
                      <a:solidFill>
                        <a:schemeClr val="bg1"/>
                      </a:solidFill>
                    </a:rPr>
                    <a:t>CNN </a:t>
                  </a:r>
                  <a:endParaRPr lang="en-SE" sz="1400" dirty="0">
                    <a:solidFill>
                      <a:schemeClr val="bg1"/>
                    </a:solidFill>
                  </a:endParaRPr>
                </a:p>
              </p:txBody>
            </p:sp>
            <p:sp>
              <p:nvSpPr>
                <p:cNvPr id="40" name="Rounded Rectangle 6">
                  <a:extLst>
                    <a:ext uri="{FF2B5EF4-FFF2-40B4-BE49-F238E27FC236}">
                      <a16:creationId xmlns:a16="http://schemas.microsoft.com/office/drawing/2014/main" id="{52C4C0D7-7CEC-4609-9372-CC695019B5AF}"/>
                    </a:ext>
                  </a:extLst>
                </p:cNvPr>
                <p:cNvSpPr/>
                <p:nvPr/>
              </p:nvSpPr>
              <p:spPr>
                <a:xfrm>
                  <a:off x="7162800" y="3276600"/>
                  <a:ext cx="959614"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Tensor LSTM </a:t>
                  </a:r>
                  <a:endParaRPr lang="en-SE" sz="1400" dirty="0">
                    <a:solidFill>
                      <a:schemeClr val="bg1"/>
                    </a:solidFill>
                  </a:endParaRPr>
                </a:p>
              </p:txBody>
            </p:sp>
            <p:cxnSp>
              <p:nvCxnSpPr>
                <p:cNvPr id="41" name="Straight Arrow Connector 40">
                  <a:extLst>
                    <a:ext uri="{FF2B5EF4-FFF2-40B4-BE49-F238E27FC236}">
                      <a16:creationId xmlns:a16="http://schemas.microsoft.com/office/drawing/2014/main" id="{3EFF45C0-E83B-45DF-ABC7-D95E744EF497}"/>
                    </a:ext>
                  </a:extLst>
                </p:cNvPr>
                <p:cNvCxnSpPr>
                  <a:cxnSpLocks/>
                </p:cNvCxnSpPr>
                <p:nvPr/>
              </p:nvCxnSpPr>
              <p:spPr>
                <a:xfrm>
                  <a:off x="6747029" y="2514600"/>
                  <a:ext cx="720571" cy="76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14CF52B5-55DC-4AE0-804A-D15D5E914B4F}"/>
                    </a:ext>
                  </a:extLst>
                </p:cNvPr>
                <p:cNvCxnSpPr>
                  <a:cxnSpLocks/>
                </p:cNvCxnSpPr>
                <p:nvPr/>
              </p:nvCxnSpPr>
              <p:spPr>
                <a:xfrm flipH="1">
                  <a:off x="6141886" y="2518078"/>
                  <a:ext cx="630766" cy="762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p:nvGrpSpPr>
            <p:cNvPr id="26" name="Group 25">
              <a:extLst>
                <a:ext uri="{FF2B5EF4-FFF2-40B4-BE49-F238E27FC236}">
                  <a16:creationId xmlns:a16="http://schemas.microsoft.com/office/drawing/2014/main" id="{CF631238-095E-4A14-829E-C3585BF2BD1E}"/>
                </a:ext>
              </a:extLst>
            </p:cNvPr>
            <p:cNvGrpSpPr/>
            <p:nvPr/>
          </p:nvGrpSpPr>
          <p:grpSpPr>
            <a:xfrm>
              <a:off x="3062303" y="1945467"/>
              <a:ext cx="2606429" cy="1907869"/>
              <a:chOff x="3071050" y="1963995"/>
              <a:chExt cx="2606429" cy="1907869"/>
            </a:xfrm>
          </p:grpSpPr>
          <p:sp>
            <p:nvSpPr>
              <p:cNvPr id="31" name="Rounded Rectangle 6">
                <a:extLst>
                  <a:ext uri="{FF2B5EF4-FFF2-40B4-BE49-F238E27FC236}">
                    <a16:creationId xmlns:a16="http://schemas.microsoft.com/office/drawing/2014/main" id="{53F77B4F-7344-4C4C-8DFB-5788A406484A}"/>
                  </a:ext>
                </a:extLst>
              </p:cNvPr>
              <p:cNvSpPr/>
              <p:nvPr/>
            </p:nvSpPr>
            <p:spPr>
              <a:xfrm>
                <a:off x="3899767" y="1963995"/>
                <a:ext cx="1134739" cy="585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Multi Linear</a:t>
                </a:r>
                <a:endParaRPr lang="en-SE" sz="1400" dirty="0"/>
              </a:p>
            </p:txBody>
          </p:sp>
          <p:grpSp>
            <p:nvGrpSpPr>
              <p:cNvPr id="32" name="Group 31">
                <a:extLst>
                  <a:ext uri="{FF2B5EF4-FFF2-40B4-BE49-F238E27FC236}">
                    <a16:creationId xmlns:a16="http://schemas.microsoft.com/office/drawing/2014/main" id="{B776C737-C259-4C67-B7DB-84D5BFF3B84A}"/>
                  </a:ext>
                </a:extLst>
              </p:cNvPr>
              <p:cNvGrpSpPr/>
              <p:nvPr/>
            </p:nvGrpSpPr>
            <p:grpSpPr>
              <a:xfrm>
                <a:off x="3071050" y="2549556"/>
                <a:ext cx="2606429" cy="1322308"/>
                <a:chOff x="3071050" y="2549556"/>
                <a:chExt cx="2606429" cy="1322308"/>
              </a:xfrm>
            </p:grpSpPr>
            <p:cxnSp>
              <p:nvCxnSpPr>
                <p:cNvPr id="33" name="Straight Arrow Connector 32">
                  <a:extLst>
                    <a:ext uri="{FF2B5EF4-FFF2-40B4-BE49-F238E27FC236}">
                      <a16:creationId xmlns:a16="http://schemas.microsoft.com/office/drawing/2014/main" id="{4F4EC12C-0FFE-45A2-82DD-A8943B9DC222}"/>
                    </a:ext>
                  </a:extLst>
                </p:cNvPr>
                <p:cNvCxnSpPr>
                  <a:cxnSpLocks/>
                  <a:stCxn id="31" idx="2"/>
                </p:cNvCxnSpPr>
                <p:nvPr/>
              </p:nvCxnSpPr>
              <p:spPr>
                <a:xfrm flipH="1">
                  <a:off x="3899766" y="2549556"/>
                  <a:ext cx="567371" cy="690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5CB12F8-389E-4A01-B16A-CD127C16D286}"/>
                    </a:ext>
                  </a:extLst>
                </p:cNvPr>
                <p:cNvCxnSpPr>
                  <a:cxnSpLocks/>
                  <a:stCxn id="31" idx="2"/>
                  <a:endCxn id="36" idx="0"/>
                </p:cNvCxnSpPr>
                <p:nvPr/>
              </p:nvCxnSpPr>
              <p:spPr>
                <a:xfrm>
                  <a:off x="4467137" y="2549556"/>
                  <a:ext cx="605171" cy="712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ounded Rectangle 6">
                  <a:extLst>
                    <a:ext uri="{FF2B5EF4-FFF2-40B4-BE49-F238E27FC236}">
                      <a16:creationId xmlns:a16="http://schemas.microsoft.com/office/drawing/2014/main" id="{2F63A5F4-DD37-4018-92DE-6CD433D82523}"/>
                    </a:ext>
                  </a:extLst>
                </p:cNvPr>
                <p:cNvSpPr/>
                <p:nvPr/>
              </p:nvSpPr>
              <p:spPr>
                <a:xfrm>
                  <a:off x="3071050" y="3251714"/>
                  <a:ext cx="1120369" cy="620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Matrix Regression</a:t>
                  </a:r>
                  <a:endParaRPr lang="en-SE" sz="1400" dirty="0"/>
                </a:p>
              </p:txBody>
            </p:sp>
            <p:sp>
              <p:nvSpPr>
                <p:cNvPr id="36" name="Rounded Rectangle 6">
                  <a:extLst>
                    <a:ext uri="{FF2B5EF4-FFF2-40B4-BE49-F238E27FC236}">
                      <a16:creationId xmlns:a16="http://schemas.microsoft.com/office/drawing/2014/main" id="{F89C7100-3FF4-4B0E-82EF-904EC099354D}"/>
                    </a:ext>
                  </a:extLst>
                </p:cNvPr>
                <p:cNvSpPr/>
                <p:nvPr/>
              </p:nvSpPr>
              <p:spPr>
                <a:xfrm>
                  <a:off x="4467136" y="3262509"/>
                  <a:ext cx="1210343" cy="609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Tensor Regression</a:t>
                  </a:r>
                  <a:endParaRPr lang="en-SE" sz="1400" dirty="0"/>
                </a:p>
              </p:txBody>
            </p:sp>
          </p:grpSp>
        </p:grpSp>
        <p:grpSp>
          <p:nvGrpSpPr>
            <p:cNvPr id="27" name="Group 26">
              <a:extLst>
                <a:ext uri="{FF2B5EF4-FFF2-40B4-BE49-F238E27FC236}">
                  <a16:creationId xmlns:a16="http://schemas.microsoft.com/office/drawing/2014/main" id="{23686C89-19E3-476A-BB8B-62FAE071C9E6}"/>
                </a:ext>
              </a:extLst>
            </p:cNvPr>
            <p:cNvGrpSpPr/>
            <p:nvPr/>
          </p:nvGrpSpPr>
          <p:grpSpPr>
            <a:xfrm>
              <a:off x="1599739" y="1919898"/>
              <a:ext cx="1120369" cy="1933437"/>
              <a:chOff x="1886891" y="1945467"/>
              <a:chExt cx="1120369" cy="1791981"/>
            </a:xfrm>
          </p:grpSpPr>
          <p:cxnSp>
            <p:nvCxnSpPr>
              <p:cNvPr id="28" name="Straight Arrow Connector 27">
                <a:extLst>
                  <a:ext uri="{FF2B5EF4-FFF2-40B4-BE49-F238E27FC236}">
                    <a16:creationId xmlns:a16="http://schemas.microsoft.com/office/drawing/2014/main" id="{B8193A97-2AD2-4E91-9B5A-E2C02BC7B171}"/>
                  </a:ext>
                </a:extLst>
              </p:cNvPr>
              <p:cNvCxnSpPr>
                <a:cxnSpLocks/>
                <a:endCxn id="30" idx="0"/>
              </p:cNvCxnSpPr>
              <p:nvPr/>
            </p:nvCxnSpPr>
            <p:spPr>
              <a:xfrm>
                <a:off x="2438400" y="2531028"/>
                <a:ext cx="8676" cy="620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ounded Rectangle 6">
                <a:extLst>
                  <a:ext uri="{FF2B5EF4-FFF2-40B4-BE49-F238E27FC236}">
                    <a16:creationId xmlns:a16="http://schemas.microsoft.com/office/drawing/2014/main" id="{B07DCBAB-3A6D-4970-AF0F-CD29C3F91F22}"/>
                  </a:ext>
                </a:extLst>
              </p:cNvPr>
              <p:cNvSpPr/>
              <p:nvPr/>
            </p:nvSpPr>
            <p:spPr>
              <a:xfrm>
                <a:off x="1967155" y="1945467"/>
                <a:ext cx="940517" cy="585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Linear</a:t>
                </a:r>
                <a:endParaRPr lang="en-SE" sz="1400" dirty="0"/>
              </a:p>
            </p:txBody>
          </p:sp>
          <p:sp>
            <p:nvSpPr>
              <p:cNvPr id="30" name="Rounded Rectangle 6">
                <a:extLst>
                  <a:ext uri="{FF2B5EF4-FFF2-40B4-BE49-F238E27FC236}">
                    <a16:creationId xmlns:a16="http://schemas.microsoft.com/office/drawing/2014/main" id="{003EE0E2-1BE5-4EB3-9B8F-5563AAF55974}"/>
                  </a:ext>
                </a:extLst>
              </p:cNvPr>
              <p:cNvSpPr/>
              <p:nvPr/>
            </p:nvSpPr>
            <p:spPr>
              <a:xfrm>
                <a:off x="1886891" y="3151888"/>
                <a:ext cx="1120369" cy="5855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Linear Regression</a:t>
                </a:r>
                <a:endParaRPr lang="en-SE" sz="1400" dirty="0"/>
              </a:p>
            </p:txBody>
          </p:sp>
        </p:grpSp>
      </p:grpSp>
      <p:sp>
        <p:nvSpPr>
          <p:cNvPr id="47" name="TextBox 46">
            <a:extLst>
              <a:ext uri="{FF2B5EF4-FFF2-40B4-BE49-F238E27FC236}">
                <a16:creationId xmlns:a16="http://schemas.microsoft.com/office/drawing/2014/main" id="{05BC8F9F-C777-4FB8-B089-ADB7A6A20969}"/>
              </a:ext>
            </a:extLst>
          </p:cNvPr>
          <p:cNvSpPr txBox="1"/>
          <p:nvPr/>
        </p:nvSpPr>
        <p:spPr>
          <a:xfrm>
            <a:off x="1339466" y="4457905"/>
            <a:ext cx="6070008" cy="1991314"/>
          </a:xfrm>
          <a:prstGeom prst="rect">
            <a:avLst/>
          </a:prstGeom>
          <a:noFill/>
        </p:spPr>
        <p:txBody>
          <a:bodyPr wrap="square">
            <a:spAutoFit/>
          </a:bodyPr>
          <a:lstStyle/>
          <a:p>
            <a:pPr>
              <a:lnSpc>
                <a:spcPct val="90000"/>
              </a:lnSpc>
              <a:spcAft>
                <a:spcPts val="600"/>
              </a:spcAft>
            </a:pPr>
            <a:r>
              <a:rPr lang="en-US" sz="1800" dirty="0">
                <a:latin typeface="Times New Roman" panose="02020603050405020304" pitchFamily="18" charset="0"/>
                <a:cs typeface="Times New Roman" panose="02020603050405020304" pitchFamily="18" charset="0"/>
              </a:rPr>
              <a:t>Model prediction is done in linear regression (1-D Tensor), matrix regression (2D Tensor), tensor regression (3D Tensor) and non-linear models i.e., Tensor CNN (3d Tensor) and Tensor LSTM (3D Tensor) models and examine the performance with different experimental configuration.</a:t>
            </a:r>
          </a:p>
          <a:p>
            <a:pPr>
              <a:lnSpc>
                <a:spcPct val="90000"/>
              </a:lnSpc>
              <a:spcAft>
                <a:spcPts val="600"/>
              </a:spcAft>
            </a:pPr>
            <a:endParaRPr lang="en-US" sz="1800" dirty="0">
              <a:latin typeface="Times New Roman" panose="02020603050405020304" pitchFamily="18" charset="0"/>
              <a:cs typeface="Times New Roman" panose="02020603050405020304" pitchFamily="18" charset="0"/>
            </a:endParaRPr>
          </a:p>
          <a:p>
            <a:pPr>
              <a:lnSpc>
                <a:spcPct val="90000"/>
              </a:lnSpc>
              <a:spcAft>
                <a:spcPts val="600"/>
              </a:spcAft>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804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D755AB93-9190-4840-B58E-EDB67BA910D4}"/>
              </a:ext>
            </a:extLst>
          </p:cNvPr>
          <p:cNvSpPr>
            <a:spLocks noGrp="1"/>
          </p:cNvSpPr>
          <p:nvPr>
            <p:ph type="title"/>
          </p:nvPr>
        </p:nvSpPr>
        <p:spPr>
          <a:xfrm>
            <a:off x="1282548" y="328300"/>
            <a:ext cx="7375161" cy="1325563"/>
          </a:xfrm>
        </p:spPr>
        <p:txBody>
          <a:bodyPr anchor="b">
            <a:normAutofit/>
          </a:bodyPr>
          <a:lstStyle/>
          <a:p>
            <a:pPr algn="ctr"/>
            <a:r>
              <a:rPr lang="en-US" sz="3100" u="sng" dirty="0">
                <a:solidFill>
                  <a:schemeClr val="tx2"/>
                </a:solidFill>
                <a:latin typeface="Times New Roman" panose="02020603050405020304" pitchFamily="18" charset="0"/>
                <a:cs typeface="Times New Roman" panose="02020603050405020304" pitchFamily="18" charset="0"/>
              </a:rPr>
              <a:t>Experimental Configuration</a:t>
            </a:r>
            <a:endParaRPr lang="en-IN" sz="3100" u="sng" dirty="0">
              <a:solidFill>
                <a:schemeClr val="tx2"/>
              </a:solidFill>
              <a:latin typeface="Times New Roman" panose="02020603050405020304" pitchFamily="18" charset="0"/>
              <a:cs typeface="Times New Roman" panose="02020603050405020304" pitchFamily="18" charset="0"/>
            </a:endParaRPr>
          </a:p>
        </p:txBody>
      </p:sp>
      <p:grpSp>
        <p:nvGrpSpPr>
          <p:cNvPr id="27" name="Group 12">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509575" cy="2510865"/>
            <a:chOff x="-305" y="-1"/>
            <a:chExt cx="3832880" cy="2876136"/>
          </a:xfrm>
        </p:grpSpPr>
        <p:sp>
          <p:nvSpPr>
            <p:cNvPr id="28" name="Freeform: Shape 13">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4">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5">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6">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960E5A1-FA88-4F41-8AED-E92A2C775FD3}"/>
              </a:ext>
            </a:extLst>
          </p:cNvPr>
          <p:cNvSpPr>
            <a:spLocks noGrp="1"/>
          </p:cNvSpPr>
          <p:nvPr>
            <p:ph idx="1"/>
          </p:nvPr>
        </p:nvSpPr>
        <p:spPr>
          <a:xfrm>
            <a:off x="884304" y="2336092"/>
            <a:ext cx="7375161" cy="2457269"/>
          </a:xfrm>
        </p:spPr>
        <p:txBody>
          <a:bodyPr>
            <a:noAutofit/>
          </a:bodyPr>
          <a:lstStyle/>
          <a:p>
            <a:endParaRPr lang="en-US" sz="1800" dirty="0">
              <a:solidFill>
                <a:schemeClr val="tx2"/>
              </a:solidFill>
            </a:endParaRPr>
          </a:p>
          <a:p>
            <a:r>
              <a:rPr lang="en-US" sz="1800" dirty="0">
                <a:solidFill>
                  <a:schemeClr val="tx2"/>
                </a:solidFill>
              </a:rPr>
              <a:t> </a:t>
            </a:r>
            <a:r>
              <a:rPr lang="en-US" sz="1800" dirty="0">
                <a:latin typeface="Times New Roman" panose="02020603050405020304" pitchFamily="18" charset="0"/>
                <a:cs typeface="Times New Roman" panose="02020603050405020304" pitchFamily="18" charset="0"/>
              </a:rPr>
              <a:t>Machines used :  13, 14 &amp; 15</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Alarm Types : A33,  A69,  A502</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Time Granularity :  5 sec, 7 sec, 10 sec, 13 sec, 15 sec, 20 sec.</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Window Size : 1 min, 2 min, 3 min, 5 min, 10 min, 15 min, 20 min.</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Lag Size : 1, 2, 3, 4, 5, 6, 7, 8, 10.</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solidFill>
                <a:schemeClr val="tx2"/>
              </a:solidFill>
            </a:endParaRPr>
          </a:p>
          <a:p>
            <a:pPr marL="0" indent="0">
              <a:buNone/>
            </a:pPr>
            <a:r>
              <a:rPr lang="en-US" sz="1800" dirty="0">
                <a:solidFill>
                  <a:schemeClr val="tx2"/>
                </a:solidFill>
              </a:rPr>
              <a:t>  </a:t>
            </a: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r>
              <a:rPr lang="en-US" sz="1800" dirty="0">
                <a:solidFill>
                  <a:schemeClr val="tx2"/>
                </a:solidFill>
              </a:rPr>
              <a:t>      </a:t>
            </a:r>
          </a:p>
          <a:p>
            <a:endParaRPr lang="en-IN" sz="1800" dirty="0">
              <a:solidFill>
                <a:schemeClr val="tx2"/>
              </a:solidFill>
            </a:endParaRPr>
          </a:p>
        </p:txBody>
      </p:sp>
      <p:sp>
        <p:nvSpPr>
          <p:cNvPr id="4" name="Slide Number Placeholder 3">
            <a:extLst>
              <a:ext uri="{FF2B5EF4-FFF2-40B4-BE49-F238E27FC236}">
                <a16:creationId xmlns:a16="http://schemas.microsoft.com/office/drawing/2014/main" id="{BEA22F96-0688-4CF1-92DC-0630AA74D275}"/>
              </a:ext>
            </a:extLst>
          </p:cNvPr>
          <p:cNvSpPr>
            <a:spLocks noGrp="1"/>
          </p:cNvSpPr>
          <p:nvPr>
            <p:ph type="sldNum" sz="quarter" idx="12"/>
          </p:nvPr>
        </p:nvSpPr>
        <p:spPr>
          <a:xfrm>
            <a:off x="6457950" y="6356350"/>
            <a:ext cx="2057400" cy="365125"/>
          </a:xfrm>
        </p:spPr>
        <p:txBody>
          <a:bodyPr>
            <a:normAutofit/>
          </a:bodyPr>
          <a:lstStyle/>
          <a:p>
            <a:pPr>
              <a:spcAft>
                <a:spcPts val="600"/>
              </a:spcAft>
            </a:pPr>
            <a:fld id="{843500B3-8E66-4C5A-AD7B-2C91B0F68A7B}" type="slidenum">
              <a:rPr lang="en-IN" smtClean="0"/>
              <a:pPr>
                <a:spcAft>
                  <a:spcPts val="600"/>
                </a:spcAft>
              </a:pPr>
              <a:t>16</a:t>
            </a:fld>
            <a:endParaRPr lang="en-IN"/>
          </a:p>
        </p:txBody>
      </p:sp>
      <p:grpSp>
        <p:nvGrpSpPr>
          <p:cNvPr id="32" name="Group 18">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319752" y="4030420"/>
            <a:ext cx="3878664" cy="1776494"/>
            <a:chOff x="6867015" y="-1"/>
            <a:chExt cx="5324985" cy="3251912"/>
          </a:xfrm>
          <a:solidFill>
            <a:schemeClr val="accent5">
              <a:alpha val="10000"/>
            </a:schemeClr>
          </a:solidFill>
        </p:grpSpPr>
        <p:sp>
          <p:nvSpPr>
            <p:cNvPr id="33" name="Freeform: Shape 19">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0">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1">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2">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8343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D73E5E1-D9B2-944E-81FA-A9A0703AD92C}"/>
              </a:ext>
            </a:extLst>
          </p:cNvPr>
          <p:cNvSpPr txBox="1"/>
          <p:nvPr/>
        </p:nvSpPr>
        <p:spPr>
          <a:xfrm>
            <a:off x="304800" y="935506"/>
            <a:ext cx="7372350" cy="132588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100" kern="1200" dirty="0">
                <a:solidFill>
                  <a:schemeClr val="tx2"/>
                </a:solidFill>
                <a:latin typeface="+mj-lt"/>
                <a:ea typeface="+mj-ea"/>
                <a:cs typeface="+mj-cs"/>
              </a:rPr>
              <a:t>Convolutional Neural Network</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1"/>
            <a:ext cx="2521551"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09C78F7A-AB8A-FF42-AFA7-51C8D181D176}"/>
              </a:ext>
            </a:extLst>
          </p:cNvPr>
          <p:cNvSpPr txBox="1"/>
          <p:nvPr/>
        </p:nvSpPr>
        <p:spPr>
          <a:xfrm>
            <a:off x="603504" y="2827419"/>
            <a:ext cx="3845172" cy="322762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convolutional neural networks is the ability to automatically learn a large number of filters in parallel specific to a training dataset under the constraints of a specific predictive modelling. </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our experiment results, the below architecture convolutional model performed the best with the following parameter. </a:t>
            </a: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370340" y="5084569"/>
            <a:ext cx="2151670" cy="1395192"/>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descr="Table&#10;&#10;Description automatically generated">
            <a:extLst>
              <a:ext uri="{FF2B5EF4-FFF2-40B4-BE49-F238E27FC236}">
                <a16:creationId xmlns:a16="http://schemas.microsoft.com/office/drawing/2014/main" id="{56163FD7-76B7-924D-8D88-7A95E8658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2033" y="3295096"/>
            <a:ext cx="3716020" cy="2302565"/>
          </a:xfrm>
          <a:prstGeom prst="rect">
            <a:avLst/>
          </a:prstGeom>
        </p:spPr>
      </p:pic>
      <p:sp>
        <p:nvSpPr>
          <p:cNvPr id="5" name="Slide Number Placeholder 4">
            <a:extLst>
              <a:ext uri="{FF2B5EF4-FFF2-40B4-BE49-F238E27FC236}">
                <a16:creationId xmlns:a16="http://schemas.microsoft.com/office/drawing/2014/main" id="{7B2CAB56-FE1B-4622-9086-745E80A3011E}"/>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43500B3-8E66-4C5A-AD7B-2C91B0F68A7B}" type="slidenum">
              <a:rPr lang="en-US" sz="1200" smtClean="0"/>
              <a:pPr>
                <a:spcAft>
                  <a:spcPts val="600"/>
                </a:spcAft>
              </a:pPr>
              <a:t>17</a:t>
            </a:fld>
            <a:endParaRPr lang="en-US" sz="1200"/>
          </a:p>
        </p:txBody>
      </p:sp>
    </p:spTree>
    <p:extLst>
      <p:ext uri="{BB962C8B-B14F-4D97-AF65-F5344CB8AC3E}">
        <p14:creationId xmlns:p14="http://schemas.microsoft.com/office/powerpoint/2010/main" val="447501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8">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0">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0416541-B204-1040-ACF6-35BCA67DF2F5}"/>
              </a:ext>
            </a:extLst>
          </p:cNvPr>
          <p:cNvSpPr txBox="1"/>
          <p:nvPr/>
        </p:nvSpPr>
        <p:spPr>
          <a:xfrm>
            <a:off x="762000" y="562084"/>
            <a:ext cx="7372350" cy="132588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100" kern="1200" dirty="0">
                <a:solidFill>
                  <a:schemeClr val="tx2"/>
                </a:solidFill>
                <a:latin typeface="+mj-lt"/>
                <a:ea typeface="+mj-ea"/>
                <a:cs typeface="+mj-cs"/>
              </a:rPr>
              <a:t>Long Short-Term Memory</a:t>
            </a:r>
          </a:p>
        </p:txBody>
      </p:sp>
      <p:grpSp>
        <p:nvGrpSpPr>
          <p:cNvPr id="47" name="Group 32">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1"/>
            <a:ext cx="2521551" cy="2522848"/>
            <a:chOff x="-305" y="-1"/>
            <a:chExt cx="3832880" cy="2876136"/>
          </a:xfrm>
        </p:grpSpPr>
        <p:sp>
          <p:nvSpPr>
            <p:cNvPr id="48" name="Freeform: Shape 33">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34">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35">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36">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Table&#10;&#10;Description automatically generated">
            <a:extLst>
              <a:ext uri="{FF2B5EF4-FFF2-40B4-BE49-F238E27FC236}">
                <a16:creationId xmlns:a16="http://schemas.microsoft.com/office/drawing/2014/main" id="{330C4176-679D-F34A-A4A1-571C2F30A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28" y="2610271"/>
            <a:ext cx="3716020" cy="2643518"/>
          </a:xfrm>
          <a:prstGeom prst="rect">
            <a:avLst/>
          </a:prstGeom>
        </p:spPr>
      </p:pic>
      <p:sp>
        <p:nvSpPr>
          <p:cNvPr id="4" name="TextBox 3">
            <a:extLst>
              <a:ext uri="{FF2B5EF4-FFF2-40B4-BE49-F238E27FC236}">
                <a16:creationId xmlns:a16="http://schemas.microsoft.com/office/drawing/2014/main" id="{CDA75E23-D2A2-694F-ABCD-FB9AF3A86371}"/>
              </a:ext>
            </a:extLst>
          </p:cNvPr>
          <p:cNvSpPr txBox="1"/>
          <p:nvPr/>
        </p:nvSpPr>
        <p:spPr>
          <a:xfrm>
            <a:off x="4766153" y="1447800"/>
            <a:ext cx="3771900" cy="4607245"/>
          </a:xfrm>
          <a:prstGeom prst="rect">
            <a:avLst/>
          </a:prstGeom>
        </p:spPr>
        <p:txBody>
          <a:bodyPr vert="horz" lIns="91440" tIns="45720" rIns="91440" bIns="45720" rtlCol="0" anchor="ctr">
            <a:normAutofit/>
          </a:bodyPr>
          <a:lstStyle/>
          <a:p>
            <a:pPr>
              <a:lnSpc>
                <a:spcPct val="90000"/>
              </a:lnSpc>
              <a:spcAft>
                <a:spcPts val="600"/>
              </a:spcAft>
            </a:pPr>
            <a:r>
              <a:rPr lang="en-US" dirty="0">
                <a:latin typeface="Times New Roman" panose="02020603050405020304" pitchFamily="18" charset="0"/>
                <a:cs typeface="Times New Roman" panose="02020603050405020304" pitchFamily="18" charset="0"/>
              </a:rPr>
              <a:t>LSTM is known and capable for learning order dependency in sequence prediction problems. We have used Multivariate LSTM model. In our experiment result, the below architecture LSTM model performed the best with the following parameter. </a:t>
            </a:r>
          </a:p>
        </p:txBody>
      </p:sp>
      <p:sp>
        <p:nvSpPr>
          <p:cNvPr id="5" name="Slide Number Placeholder 4">
            <a:extLst>
              <a:ext uri="{FF2B5EF4-FFF2-40B4-BE49-F238E27FC236}">
                <a16:creationId xmlns:a16="http://schemas.microsoft.com/office/drawing/2014/main" id="{E12F6772-9F74-4746-ADC3-BFD293756977}"/>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43500B3-8E66-4C5A-AD7B-2C91B0F68A7B}" type="slidenum">
              <a:rPr lang="en-US" sz="1200" smtClean="0"/>
              <a:pPr>
                <a:spcAft>
                  <a:spcPts val="600"/>
                </a:spcAft>
              </a:pPr>
              <a:t>18</a:t>
            </a:fld>
            <a:endParaRPr lang="en-US" sz="1200"/>
          </a:p>
        </p:txBody>
      </p:sp>
      <p:grpSp>
        <p:nvGrpSpPr>
          <p:cNvPr id="52" name="Group 38">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370569" y="5084569"/>
            <a:ext cx="2151670" cy="1395192"/>
            <a:chOff x="-305" y="-4155"/>
            <a:chExt cx="2514948" cy="2174333"/>
          </a:xfrm>
        </p:grpSpPr>
        <p:sp>
          <p:nvSpPr>
            <p:cNvPr id="53" name="Freeform: Shape 39">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40">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41">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6" name="Freeform: Shape 42">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86652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FBAB1-2DED-4DAB-B8C6-F71C06EECFA8}"/>
              </a:ext>
            </a:extLst>
          </p:cNvPr>
          <p:cNvSpPr>
            <a:spLocks noGrp="1"/>
          </p:cNvSpPr>
          <p:nvPr>
            <p:ph type="title"/>
          </p:nvPr>
        </p:nvSpPr>
        <p:spPr>
          <a:xfrm>
            <a:off x="5181600" y="3411186"/>
            <a:ext cx="3604497" cy="1297115"/>
          </a:xfrm>
        </p:spPr>
        <p:txBody>
          <a:bodyPr vert="horz" lIns="91440" tIns="45720" rIns="91440" bIns="45720" rtlCol="0" anchor="t">
            <a:normAutofit/>
          </a:bodyPr>
          <a:lstStyle/>
          <a:p>
            <a:pPr defTabSz="914400"/>
            <a:r>
              <a:rPr lang="en-US" sz="5400" kern="1200" dirty="0">
                <a:solidFill>
                  <a:schemeClr val="tx2"/>
                </a:solidFill>
                <a:latin typeface="Times New Roman" panose="02020603050405020304" pitchFamily="18" charset="0"/>
                <a:cs typeface="Times New Roman" panose="02020603050405020304" pitchFamily="18" charset="0"/>
              </a:rPr>
              <a:t>Results</a:t>
            </a:r>
          </a:p>
        </p:txBody>
      </p:sp>
      <p:pic>
        <p:nvPicPr>
          <p:cNvPr id="8" name="Graphic 7" descr="Bar chart">
            <a:extLst>
              <a:ext uri="{FF2B5EF4-FFF2-40B4-BE49-F238E27FC236}">
                <a16:creationId xmlns:a16="http://schemas.microsoft.com/office/drawing/2014/main" id="{DF072E5A-CE99-4BD7-803B-C8035D7E75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52" y="2333040"/>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E9D6FE00-E5E2-496D-985A-5C87F558E24B}"/>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43500B3-8E66-4C5A-AD7B-2C91B0F68A7B}" type="slidenum">
              <a:rPr lang="en-US" sz="1200" smtClean="0"/>
              <a:pPr>
                <a:spcAft>
                  <a:spcPts val="600"/>
                </a:spcAft>
              </a:pPr>
              <a:t>19</a:t>
            </a:fld>
            <a:endParaRPr lang="en-US" sz="1200"/>
          </a:p>
        </p:txBody>
      </p:sp>
    </p:spTree>
    <p:extLst>
      <p:ext uri="{BB962C8B-B14F-4D97-AF65-F5344CB8AC3E}">
        <p14:creationId xmlns:p14="http://schemas.microsoft.com/office/powerpoint/2010/main" val="90132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41DC8EBD-F460-4A85-A152-195EA5EDCA53}"/>
              </a:ext>
            </a:extLst>
          </p:cNvPr>
          <p:cNvSpPr txBox="1"/>
          <p:nvPr/>
        </p:nvSpPr>
        <p:spPr>
          <a:xfrm>
            <a:off x="2699908" y="740443"/>
            <a:ext cx="7516084" cy="297634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kern="1200" dirty="0">
                <a:solidFill>
                  <a:schemeClr val="tx2"/>
                </a:solidFill>
                <a:latin typeface="Times New Roman" panose="02020603050405020304" pitchFamily="18" charset="0"/>
                <a:ea typeface="+mj-ea"/>
                <a:cs typeface="Times New Roman" panose="02020603050405020304" pitchFamily="18" charset="0"/>
              </a:rPr>
              <a:t>Introduction</a:t>
            </a:r>
          </a:p>
        </p:txBody>
      </p:sp>
      <p:grpSp>
        <p:nvGrpSpPr>
          <p:cNvPr id="12" name="Group 11">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9356" y="-40193"/>
            <a:ext cx="2895599" cy="2357750"/>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a:extLst>
              <a:ext uri="{FF2B5EF4-FFF2-40B4-BE49-F238E27FC236}">
                <a16:creationId xmlns:a16="http://schemas.microsoft.com/office/drawing/2014/main" id="{07B89F97-D34F-4A5E-A32B-95680CDDEFD3}"/>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43500B3-8E66-4C5A-AD7B-2C91B0F68A7B}" type="slidenum">
              <a:rPr lang="en-US" sz="1200" smtClean="0"/>
              <a:pPr>
                <a:spcAft>
                  <a:spcPts val="600"/>
                </a:spcAft>
              </a:pPr>
              <a:t>2</a:t>
            </a:fld>
            <a:endParaRPr lang="en-US" sz="1200"/>
          </a:p>
        </p:txBody>
      </p:sp>
      <p:grpSp>
        <p:nvGrpSpPr>
          <p:cNvPr id="18" name="Group 17">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257560" y="4683666"/>
            <a:ext cx="1886211" cy="2174333"/>
            <a:chOff x="-305" y="-4155"/>
            <a:chExt cx="2514948" cy="2174333"/>
          </a:xfrm>
        </p:grpSpPr>
        <p:sp>
          <p:nvSpPr>
            <p:cNvPr id="19" name="Freeform: Shape 18">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9">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0">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21">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62721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8" y="-1"/>
            <a:ext cx="91437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449307" y="442101"/>
            <a:ext cx="2514948" cy="1630750"/>
            <a:chOff x="-305" y="-4155"/>
            <a:chExt cx="2514948" cy="2174333"/>
          </a:xfrm>
        </p:grpSpPr>
        <p:sp>
          <p:nvSpPr>
            <p:cNvPr id="16" name="Freeform: Shape 15">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9" name="Freeform: Shape 18">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Slide Number Placeholder 1">
            <a:extLst>
              <a:ext uri="{FF2B5EF4-FFF2-40B4-BE49-F238E27FC236}">
                <a16:creationId xmlns:a16="http://schemas.microsoft.com/office/drawing/2014/main" id="{B28F7E33-CC1A-4327-A83E-88C5CF672533}"/>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43500B3-8E66-4C5A-AD7B-2C91B0F68A7B}" type="slidenum">
              <a:rPr lang="en-US" sz="1200" smtClean="0"/>
              <a:pPr>
                <a:spcAft>
                  <a:spcPts val="600"/>
                </a:spcAft>
              </a:pPr>
              <a:t>20</a:t>
            </a:fld>
            <a:endParaRPr lang="en-US" sz="1200"/>
          </a:p>
        </p:txBody>
      </p:sp>
      <p:graphicFrame>
        <p:nvGraphicFramePr>
          <p:cNvPr id="20" name="Table 19">
            <a:extLst>
              <a:ext uri="{FF2B5EF4-FFF2-40B4-BE49-F238E27FC236}">
                <a16:creationId xmlns:a16="http://schemas.microsoft.com/office/drawing/2014/main" id="{A65CEAD9-58B3-4E5F-8EA4-9F363AFDB7FF}"/>
              </a:ext>
            </a:extLst>
          </p:cNvPr>
          <p:cNvGraphicFramePr>
            <a:graphicFrameLocks noGrp="1"/>
          </p:cNvGraphicFramePr>
          <p:nvPr>
            <p:extLst>
              <p:ext uri="{D42A27DB-BD31-4B8C-83A1-F6EECF244321}">
                <p14:modId xmlns:p14="http://schemas.microsoft.com/office/powerpoint/2010/main" val="1933412987"/>
              </p:ext>
            </p:extLst>
          </p:nvPr>
        </p:nvGraphicFramePr>
        <p:xfrm>
          <a:off x="809725" y="698973"/>
          <a:ext cx="7935141" cy="1560650"/>
        </p:xfrm>
        <a:graphic>
          <a:graphicData uri="http://schemas.openxmlformats.org/drawingml/2006/table">
            <a:tbl>
              <a:tblPr/>
              <a:tblGrid>
                <a:gridCol w="2465116">
                  <a:extLst>
                    <a:ext uri="{9D8B030D-6E8A-4147-A177-3AD203B41FA5}">
                      <a16:colId xmlns:a16="http://schemas.microsoft.com/office/drawing/2014/main" val="305483235"/>
                    </a:ext>
                  </a:extLst>
                </a:gridCol>
                <a:gridCol w="1869154">
                  <a:extLst>
                    <a:ext uri="{9D8B030D-6E8A-4147-A177-3AD203B41FA5}">
                      <a16:colId xmlns:a16="http://schemas.microsoft.com/office/drawing/2014/main" val="3394508053"/>
                    </a:ext>
                  </a:extLst>
                </a:gridCol>
                <a:gridCol w="893346">
                  <a:extLst>
                    <a:ext uri="{9D8B030D-6E8A-4147-A177-3AD203B41FA5}">
                      <a16:colId xmlns:a16="http://schemas.microsoft.com/office/drawing/2014/main" val="1117238907"/>
                    </a:ext>
                  </a:extLst>
                </a:gridCol>
                <a:gridCol w="1814179">
                  <a:extLst>
                    <a:ext uri="{9D8B030D-6E8A-4147-A177-3AD203B41FA5}">
                      <a16:colId xmlns:a16="http://schemas.microsoft.com/office/drawing/2014/main" val="832359235"/>
                    </a:ext>
                  </a:extLst>
                </a:gridCol>
                <a:gridCol w="893346">
                  <a:extLst>
                    <a:ext uri="{9D8B030D-6E8A-4147-A177-3AD203B41FA5}">
                      <a16:colId xmlns:a16="http://schemas.microsoft.com/office/drawing/2014/main" val="3958449473"/>
                    </a:ext>
                  </a:extLst>
                </a:gridCol>
              </a:tblGrid>
              <a:tr h="250689">
                <a:tc>
                  <a:txBody>
                    <a:bodyPr/>
                    <a:lstStyle/>
                    <a:p>
                      <a:pPr algn="ctr" fontAlgn="b"/>
                      <a:r>
                        <a:rPr lang="en-IN" sz="1200" b="0" i="0" u="none" strike="noStrike" dirty="0">
                          <a:solidFill>
                            <a:srgbClr val="000000"/>
                          </a:solidFill>
                          <a:effectLst/>
                          <a:latin typeface="Calibri" panose="020F0502020204030204" pitchFamily="34" charset="0"/>
                        </a:rPr>
                        <a:t>Alarm A33</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IN" sz="1400" b="0" i="0" u="none" strike="noStrike" dirty="0">
                          <a:solidFill>
                            <a:srgbClr val="000000"/>
                          </a:solidFill>
                          <a:effectLst/>
                          <a:latin typeface="Calibri" panose="020F0502020204030204" pitchFamily="34" charset="0"/>
                        </a:rPr>
                        <a:t>Machine</a:t>
                      </a:r>
                      <a:r>
                        <a:rPr lang="en-IN" sz="1200" b="0" i="0" u="none" strike="noStrike" dirty="0">
                          <a:solidFill>
                            <a:srgbClr val="000000"/>
                          </a:solidFill>
                          <a:effectLst/>
                          <a:latin typeface="Calibri" panose="020F0502020204030204" pitchFamily="34" charset="0"/>
                        </a:rPr>
                        <a:t> 13</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fontAlgn="b"/>
                      <a:r>
                        <a:rPr lang="en-IN" sz="1200" b="0" i="0" u="none" strike="noStrike">
                          <a:solidFill>
                            <a:srgbClr val="000000"/>
                          </a:solidFill>
                          <a:effectLst/>
                          <a:latin typeface="Calibri" panose="020F0502020204030204" pitchFamily="34" charset="0"/>
                        </a:rPr>
                        <a:t>Machine 14</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659772206"/>
                  </a:ext>
                </a:extLst>
              </a:tr>
              <a:tr h="230361">
                <a:tc>
                  <a:txBody>
                    <a:bodyPr/>
                    <a:lstStyle/>
                    <a:p>
                      <a:pPr algn="ctr" fontAlgn="b"/>
                      <a:r>
                        <a:rPr lang="en-IN" sz="1200" b="0" i="0" u="none" strike="noStrike" dirty="0">
                          <a:solidFill>
                            <a:srgbClr val="000000"/>
                          </a:solidFill>
                          <a:effectLst/>
                          <a:latin typeface="Calibri" panose="020F0502020204030204" pitchFamily="34" charset="0"/>
                        </a:rPr>
                        <a:t>Methods</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Configuration</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Train MAE</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Configuration</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Train MAE</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9653119"/>
                  </a:ext>
                </a:extLst>
              </a:tr>
              <a:tr h="215920">
                <a:tc>
                  <a:txBody>
                    <a:bodyPr/>
                    <a:lstStyle/>
                    <a:p>
                      <a:pPr algn="ctr" fontAlgn="b"/>
                      <a:r>
                        <a:rPr lang="en-IN" sz="1200" b="0" i="0" u="none" strike="noStrike" dirty="0">
                          <a:solidFill>
                            <a:srgbClr val="000000"/>
                          </a:solidFill>
                          <a:effectLst/>
                          <a:latin typeface="Calibri" panose="020F0502020204030204" pitchFamily="34" charset="0"/>
                        </a:rPr>
                        <a:t>Tensor Regression</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a:solidFill>
                            <a:srgbClr val="000000"/>
                          </a:solidFill>
                          <a:effectLst/>
                          <a:latin typeface="Calibri" panose="020F0502020204030204" pitchFamily="34" charset="0"/>
                        </a:rPr>
                        <a:t>(TG:5,W:10,L:2,S1806)</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highlight>
                            <a:srgbClr val="FFFF00"/>
                          </a:highlight>
                          <a:latin typeface="Calibri" panose="020F0502020204030204" pitchFamily="34" charset="0"/>
                        </a:rPr>
                        <a:t>624.4</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a:solidFill>
                            <a:srgbClr val="000000"/>
                          </a:solidFill>
                          <a:effectLst/>
                          <a:latin typeface="Calibri" panose="020F0502020204030204" pitchFamily="34" charset="0"/>
                        </a:rPr>
                        <a:t>(TG:20,W:5,L:8,S543)</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highlight>
                            <a:srgbClr val="FFFF00"/>
                          </a:highlight>
                          <a:latin typeface="Calibri" panose="020F0502020204030204" pitchFamily="34" charset="0"/>
                        </a:rPr>
                        <a:t>688.2</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5256289"/>
                  </a:ext>
                </a:extLst>
              </a:tr>
              <a:tr h="215920">
                <a:tc>
                  <a:txBody>
                    <a:bodyPr/>
                    <a:lstStyle/>
                    <a:p>
                      <a:pPr algn="ctr" fontAlgn="b"/>
                      <a:r>
                        <a:rPr lang="en-IN" sz="1200" b="0" i="0" u="none" strike="noStrike" dirty="0">
                          <a:solidFill>
                            <a:srgbClr val="000000"/>
                          </a:solidFill>
                          <a:effectLst/>
                          <a:latin typeface="Calibri" panose="020F0502020204030204" pitchFamily="34" charset="0"/>
                        </a:rPr>
                        <a:t>Tensor-Convolutional Neural Network</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dirty="0">
                          <a:solidFill>
                            <a:srgbClr val="000000"/>
                          </a:solidFill>
                          <a:effectLst/>
                          <a:latin typeface="Calibri" panose="020F0502020204030204" pitchFamily="34" charset="0"/>
                        </a:rPr>
                        <a:t>(TG:20,W:5,L:8,S903)</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816.9</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a:solidFill>
                            <a:srgbClr val="000000"/>
                          </a:solidFill>
                          <a:effectLst/>
                          <a:latin typeface="Calibri" panose="020F0502020204030204" pitchFamily="34" charset="0"/>
                        </a:rPr>
                        <a:t>(TG:20,W:5,L:8,S903)</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panose="020F0502020204030204" pitchFamily="34" charset="0"/>
                        </a:rPr>
                        <a:t>867</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5319116"/>
                  </a:ext>
                </a:extLst>
              </a:tr>
              <a:tr h="215920">
                <a:tc>
                  <a:txBody>
                    <a:bodyPr/>
                    <a:lstStyle/>
                    <a:p>
                      <a:pPr algn="ctr" fontAlgn="b"/>
                      <a:r>
                        <a:rPr lang="en-IN" sz="1200" b="0" i="0" u="none" strike="noStrike" dirty="0">
                          <a:solidFill>
                            <a:srgbClr val="000000"/>
                          </a:solidFill>
                          <a:effectLst/>
                          <a:latin typeface="Calibri" panose="020F0502020204030204" pitchFamily="34" charset="0"/>
                        </a:rPr>
                        <a:t>Vector linear Regression</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dirty="0">
                          <a:solidFill>
                            <a:srgbClr val="000000"/>
                          </a:solidFill>
                          <a:effectLst/>
                          <a:latin typeface="Calibri" panose="020F0502020204030204" pitchFamily="34" charset="0"/>
                        </a:rPr>
                        <a:t>(TG:5,W:5,S3612)</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panose="020F0502020204030204" pitchFamily="34" charset="0"/>
                        </a:rPr>
                        <a:t>980.3</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a:solidFill>
                            <a:srgbClr val="000000"/>
                          </a:solidFill>
                          <a:effectLst/>
                          <a:latin typeface="Calibri" panose="020F0502020204030204" pitchFamily="34" charset="0"/>
                        </a:rPr>
                        <a:t>(TG:5,W:5,S2172)</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926.5</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2492272"/>
                  </a:ext>
                </a:extLst>
              </a:tr>
              <a:tr h="215920">
                <a:tc>
                  <a:txBody>
                    <a:bodyPr/>
                    <a:lstStyle/>
                    <a:p>
                      <a:pPr algn="ctr" fontAlgn="b"/>
                      <a:r>
                        <a:rPr lang="en-IN" sz="1200" b="0" i="0" u="none" strike="noStrike">
                          <a:solidFill>
                            <a:srgbClr val="000000"/>
                          </a:solidFill>
                          <a:effectLst/>
                          <a:latin typeface="Calibri" panose="020F0502020204030204" pitchFamily="34" charset="0"/>
                        </a:rPr>
                        <a:t>Matrix Regression</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dirty="0">
                          <a:solidFill>
                            <a:srgbClr val="000000"/>
                          </a:solidFill>
                          <a:effectLst/>
                          <a:latin typeface="Calibri" panose="020F0502020204030204" pitchFamily="34" charset="0"/>
                        </a:rPr>
                        <a:t>(TG:5,W:10,S1806)</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panose="020F0502020204030204" pitchFamily="34" charset="0"/>
                        </a:rPr>
                        <a:t>721.4</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dirty="0">
                          <a:solidFill>
                            <a:srgbClr val="000000"/>
                          </a:solidFill>
                          <a:effectLst/>
                          <a:latin typeface="Calibri" panose="020F0502020204030204" pitchFamily="34" charset="0"/>
                        </a:rPr>
                        <a:t>(TG:5,W:10,S1086)</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776.8</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6618825"/>
                  </a:ext>
                </a:extLst>
              </a:tr>
              <a:tr h="215920">
                <a:tc>
                  <a:txBody>
                    <a:bodyPr/>
                    <a:lstStyle/>
                    <a:p>
                      <a:pPr algn="ctr" fontAlgn="b"/>
                      <a:r>
                        <a:rPr lang="en-IN" sz="1200" b="0" i="0" u="none" strike="noStrike" dirty="0">
                          <a:solidFill>
                            <a:srgbClr val="000000"/>
                          </a:solidFill>
                          <a:effectLst/>
                          <a:latin typeface="Calibri" panose="020F0502020204030204" pitchFamily="34" charset="0"/>
                        </a:rPr>
                        <a:t>Tensor - lstm</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dirty="0">
                          <a:solidFill>
                            <a:srgbClr val="000000"/>
                          </a:solidFill>
                          <a:effectLst/>
                          <a:latin typeface="Calibri" panose="020F0502020204030204" pitchFamily="34" charset="0"/>
                        </a:rPr>
                        <a:t>(TG:10,W:1,L4,S9030)</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panose="020F0502020204030204" pitchFamily="34" charset="0"/>
                        </a:rPr>
                        <a:t>894.2</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dirty="0">
                          <a:solidFill>
                            <a:srgbClr val="000000"/>
                          </a:solidFill>
                          <a:effectLst/>
                          <a:latin typeface="Calibri" panose="020F0502020204030204" pitchFamily="34" charset="0"/>
                        </a:rPr>
                        <a:t>(TG:15,W:10,L6,S362)</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panose="020F0502020204030204" pitchFamily="34" charset="0"/>
                        </a:rPr>
                        <a:t>903.1</a:t>
                      </a:r>
                    </a:p>
                  </a:txBody>
                  <a:tcPr marL="6408" marR="6408" marT="64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0530760"/>
                  </a:ext>
                </a:extLst>
              </a:tr>
            </a:tbl>
          </a:graphicData>
        </a:graphic>
      </p:graphicFrame>
      <p:graphicFrame>
        <p:nvGraphicFramePr>
          <p:cNvPr id="21" name="Table 20">
            <a:extLst>
              <a:ext uri="{FF2B5EF4-FFF2-40B4-BE49-F238E27FC236}">
                <a16:creationId xmlns:a16="http://schemas.microsoft.com/office/drawing/2014/main" id="{A4C398B3-59B7-40A9-A77D-BE25A4C7CFAD}"/>
              </a:ext>
            </a:extLst>
          </p:cNvPr>
          <p:cNvGraphicFramePr>
            <a:graphicFrameLocks noGrp="1"/>
          </p:cNvGraphicFramePr>
          <p:nvPr>
            <p:extLst>
              <p:ext uri="{D42A27DB-BD31-4B8C-83A1-F6EECF244321}">
                <p14:modId xmlns:p14="http://schemas.microsoft.com/office/powerpoint/2010/main" val="1446473494"/>
              </p:ext>
            </p:extLst>
          </p:nvPr>
        </p:nvGraphicFramePr>
        <p:xfrm>
          <a:off x="809726" y="2908347"/>
          <a:ext cx="7935140" cy="1352339"/>
        </p:xfrm>
        <a:graphic>
          <a:graphicData uri="http://schemas.openxmlformats.org/drawingml/2006/table">
            <a:tbl>
              <a:tblPr/>
              <a:tblGrid>
                <a:gridCol w="2375130">
                  <a:extLst>
                    <a:ext uri="{9D8B030D-6E8A-4147-A177-3AD203B41FA5}">
                      <a16:colId xmlns:a16="http://schemas.microsoft.com/office/drawing/2014/main" val="751382639"/>
                    </a:ext>
                  </a:extLst>
                </a:gridCol>
                <a:gridCol w="1621045">
                  <a:extLst>
                    <a:ext uri="{9D8B030D-6E8A-4147-A177-3AD203B41FA5}">
                      <a16:colId xmlns:a16="http://schemas.microsoft.com/office/drawing/2014/main" val="3783054241"/>
                    </a:ext>
                  </a:extLst>
                </a:gridCol>
                <a:gridCol w="774764">
                  <a:extLst>
                    <a:ext uri="{9D8B030D-6E8A-4147-A177-3AD203B41FA5}">
                      <a16:colId xmlns:a16="http://schemas.microsoft.com/office/drawing/2014/main" val="4112946775"/>
                    </a:ext>
                  </a:extLst>
                </a:gridCol>
                <a:gridCol w="1382244">
                  <a:extLst>
                    <a:ext uri="{9D8B030D-6E8A-4147-A177-3AD203B41FA5}">
                      <a16:colId xmlns:a16="http://schemas.microsoft.com/office/drawing/2014/main" val="1198675393"/>
                    </a:ext>
                  </a:extLst>
                </a:gridCol>
                <a:gridCol w="1781957">
                  <a:extLst>
                    <a:ext uri="{9D8B030D-6E8A-4147-A177-3AD203B41FA5}">
                      <a16:colId xmlns:a16="http://schemas.microsoft.com/office/drawing/2014/main" val="179002343"/>
                    </a:ext>
                  </a:extLst>
                </a:gridCol>
              </a:tblGrid>
              <a:tr h="165882">
                <a:tc>
                  <a:txBody>
                    <a:bodyPr/>
                    <a:lstStyle/>
                    <a:p>
                      <a:pPr algn="ctr" fontAlgn="b"/>
                      <a:r>
                        <a:rPr lang="en-IN" sz="1200" b="0" i="0" u="none" strike="noStrike">
                          <a:solidFill>
                            <a:srgbClr val="000000"/>
                          </a:solidFill>
                          <a:effectLst/>
                          <a:latin typeface="Calibri" panose="020F0502020204030204" pitchFamily="34" charset="0"/>
                        </a:rPr>
                        <a:t>Alarm A33</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IN" sz="1400" b="0" i="0" u="none" strike="noStrike" dirty="0">
                          <a:solidFill>
                            <a:srgbClr val="000000"/>
                          </a:solidFill>
                          <a:effectLst/>
                          <a:latin typeface="Calibri" panose="020F0502020204030204" pitchFamily="34" charset="0"/>
                        </a:rPr>
                        <a:t>Machine</a:t>
                      </a:r>
                      <a:r>
                        <a:rPr lang="en-IN" sz="1200" b="0" i="0" u="none" strike="noStrike" dirty="0">
                          <a:solidFill>
                            <a:srgbClr val="000000"/>
                          </a:solidFill>
                          <a:effectLst/>
                          <a:latin typeface="Calibri" panose="020F0502020204030204" pitchFamily="34" charset="0"/>
                        </a:rPr>
                        <a:t> 13</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fontAlgn="b"/>
                      <a:r>
                        <a:rPr lang="en-IN" sz="1200" b="0" i="0" u="none" strike="noStrike">
                          <a:solidFill>
                            <a:srgbClr val="000000"/>
                          </a:solidFill>
                          <a:effectLst/>
                          <a:latin typeface="Calibri" panose="020F0502020204030204" pitchFamily="34" charset="0"/>
                        </a:rPr>
                        <a:t>Machine 14</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624540126"/>
                  </a:ext>
                </a:extLst>
              </a:tr>
              <a:tr h="165882">
                <a:tc>
                  <a:txBody>
                    <a:bodyPr/>
                    <a:lstStyle/>
                    <a:p>
                      <a:pPr algn="ctr" fontAlgn="b"/>
                      <a:r>
                        <a:rPr lang="en-IN" sz="1200" b="0" i="0" u="none" strike="noStrike">
                          <a:solidFill>
                            <a:srgbClr val="000000"/>
                          </a:solidFill>
                          <a:effectLst/>
                          <a:latin typeface="Calibri" panose="020F0502020204030204" pitchFamily="34" charset="0"/>
                        </a:rPr>
                        <a:t>Methods</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Configuration</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Test MAE</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Configuration</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Test MAE</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2266785"/>
                  </a:ext>
                </a:extLst>
              </a:tr>
              <a:tr h="165882">
                <a:tc>
                  <a:txBody>
                    <a:bodyPr/>
                    <a:lstStyle/>
                    <a:p>
                      <a:pPr algn="ctr" fontAlgn="b"/>
                      <a:r>
                        <a:rPr lang="en-IN" sz="1200" b="0" i="0" u="none" strike="noStrike" dirty="0">
                          <a:solidFill>
                            <a:srgbClr val="000000"/>
                          </a:solidFill>
                          <a:effectLst/>
                          <a:latin typeface="Calibri" panose="020F0502020204030204" pitchFamily="34" charset="0"/>
                        </a:rPr>
                        <a:t>Tensor Regression</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a:solidFill>
                            <a:srgbClr val="000000"/>
                          </a:solidFill>
                          <a:effectLst/>
                          <a:latin typeface="Calibri" panose="020F0502020204030204" pitchFamily="34" charset="0"/>
                        </a:rPr>
                        <a:t>(TG:5,W:10,L:2,S1806)</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883.6</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a:solidFill>
                            <a:srgbClr val="000000"/>
                          </a:solidFill>
                          <a:effectLst/>
                          <a:latin typeface="Calibri" panose="020F0502020204030204" pitchFamily="34" charset="0"/>
                        </a:rPr>
                        <a:t>(TG:20,W:5,L:8,S543)</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923.6</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830890"/>
                  </a:ext>
                </a:extLst>
              </a:tr>
              <a:tr h="165882">
                <a:tc>
                  <a:txBody>
                    <a:bodyPr/>
                    <a:lstStyle/>
                    <a:p>
                      <a:pPr algn="ctr" fontAlgn="b"/>
                      <a:r>
                        <a:rPr lang="en-IN" sz="1200" b="0" i="0" u="none" strike="noStrike">
                          <a:solidFill>
                            <a:srgbClr val="000000"/>
                          </a:solidFill>
                          <a:effectLst/>
                          <a:latin typeface="Calibri" panose="020F0502020204030204" pitchFamily="34" charset="0"/>
                        </a:rPr>
                        <a:t>Tensor-Convolutional Neural Network</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a:solidFill>
                            <a:srgbClr val="000000"/>
                          </a:solidFill>
                          <a:effectLst/>
                          <a:latin typeface="Calibri" panose="020F0502020204030204" pitchFamily="34" charset="0"/>
                        </a:rPr>
                        <a:t>(TG:20,W:5,L:8,S903)</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panose="020F0502020204030204" pitchFamily="34" charset="0"/>
                        </a:rPr>
                        <a:t>843.2</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a:solidFill>
                            <a:srgbClr val="000000"/>
                          </a:solidFill>
                          <a:effectLst/>
                          <a:latin typeface="Calibri" panose="020F0502020204030204" pitchFamily="34" charset="0"/>
                        </a:rPr>
                        <a:t>(TG:20,W:5,L:8,S903)</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panose="020F0502020204030204" pitchFamily="34" charset="0"/>
                        </a:rPr>
                        <a:t>835.3</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7424011"/>
                  </a:ext>
                </a:extLst>
              </a:tr>
              <a:tr h="165882">
                <a:tc>
                  <a:txBody>
                    <a:bodyPr/>
                    <a:lstStyle/>
                    <a:p>
                      <a:pPr algn="ctr" fontAlgn="b"/>
                      <a:r>
                        <a:rPr lang="en-IN" sz="1200" b="0" i="0" u="none" strike="noStrike">
                          <a:solidFill>
                            <a:srgbClr val="000000"/>
                          </a:solidFill>
                          <a:effectLst/>
                          <a:latin typeface="Calibri" panose="020F0502020204030204" pitchFamily="34" charset="0"/>
                        </a:rPr>
                        <a:t>Vector linear Regression</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a:solidFill>
                            <a:srgbClr val="000000"/>
                          </a:solidFill>
                          <a:effectLst/>
                          <a:latin typeface="Calibri" panose="020F0502020204030204" pitchFamily="34" charset="0"/>
                        </a:rPr>
                        <a:t>(TG:5,W:5,S3612)</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1104.8</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a:solidFill>
                            <a:srgbClr val="000000"/>
                          </a:solidFill>
                          <a:effectLst/>
                          <a:latin typeface="Calibri" panose="020F0502020204030204" pitchFamily="34" charset="0"/>
                        </a:rPr>
                        <a:t>(TG:5,W:5,S2172)</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1193.8</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454497"/>
                  </a:ext>
                </a:extLst>
              </a:tr>
              <a:tr h="165882">
                <a:tc>
                  <a:txBody>
                    <a:bodyPr/>
                    <a:lstStyle/>
                    <a:p>
                      <a:pPr algn="ctr" fontAlgn="b"/>
                      <a:r>
                        <a:rPr lang="en-IN" sz="1200" b="0" i="0" u="none" strike="noStrike">
                          <a:solidFill>
                            <a:srgbClr val="000000"/>
                          </a:solidFill>
                          <a:effectLst/>
                          <a:latin typeface="Calibri" panose="020F0502020204030204" pitchFamily="34" charset="0"/>
                        </a:rPr>
                        <a:t>Matrix Regression</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a:solidFill>
                            <a:srgbClr val="000000"/>
                          </a:solidFill>
                          <a:effectLst/>
                          <a:latin typeface="Calibri" panose="020F0502020204030204" pitchFamily="34" charset="0"/>
                        </a:rPr>
                        <a:t>(TG:5,W:10,S1806)</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1034.1</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a:solidFill>
                            <a:srgbClr val="000000"/>
                          </a:solidFill>
                          <a:effectLst/>
                          <a:latin typeface="Calibri" panose="020F0502020204030204" pitchFamily="34" charset="0"/>
                        </a:rPr>
                        <a:t>(TG:5,W:10,S1086)</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1080</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8129013"/>
                  </a:ext>
                </a:extLst>
              </a:tr>
              <a:tr h="165882">
                <a:tc>
                  <a:txBody>
                    <a:bodyPr/>
                    <a:lstStyle/>
                    <a:p>
                      <a:pPr algn="ctr" fontAlgn="b"/>
                      <a:r>
                        <a:rPr lang="en-IN" sz="1200" b="0" i="0" u="none" strike="noStrike" dirty="0">
                          <a:solidFill>
                            <a:srgbClr val="000000"/>
                          </a:solidFill>
                          <a:effectLst/>
                          <a:latin typeface="Calibri" panose="020F0502020204030204" pitchFamily="34" charset="0"/>
                        </a:rPr>
                        <a:t>Tensor - lstm</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a:solidFill>
                            <a:srgbClr val="000000"/>
                          </a:solidFill>
                          <a:effectLst/>
                          <a:latin typeface="Calibri" panose="020F0502020204030204" pitchFamily="34" charset="0"/>
                        </a:rPr>
                        <a:t>(TG:10,W:1,L4,S9030)</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920.4</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200" b="0" i="0" u="none" strike="noStrike">
                          <a:solidFill>
                            <a:srgbClr val="000000"/>
                          </a:solidFill>
                          <a:effectLst/>
                          <a:latin typeface="Calibri" panose="020F0502020204030204" pitchFamily="34" charset="0"/>
                        </a:rPr>
                        <a:t>(TG:15,W:10,L6,S362)</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panose="020F0502020204030204" pitchFamily="34" charset="0"/>
                        </a:rPr>
                        <a:t>965.7</a:t>
                      </a:r>
                    </a:p>
                  </a:txBody>
                  <a:tcPr marL="5957" marR="5957" marT="59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8681139"/>
                  </a:ext>
                </a:extLst>
              </a:tr>
            </a:tbl>
          </a:graphicData>
        </a:graphic>
      </p:graphicFrame>
      <p:sp>
        <p:nvSpPr>
          <p:cNvPr id="4" name="TextBox 3">
            <a:extLst>
              <a:ext uri="{FF2B5EF4-FFF2-40B4-BE49-F238E27FC236}">
                <a16:creationId xmlns:a16="http://schemas.microsoft.com/office/drawing/2014/main" id="{CBB16EB8-3093-4AAD-8C61-A85044E68832}"/>
              </a:ext>
            </a:extLst>
          </p:cNvPr>
          <p:cNvSpPr txBox="1"/>
          <p:nvPr/>
        </p:nvSpPr>
        <p:spPr>
          <a:xfrm flipH="1">
            <a:off x="809725" y="4758727"/>
            <a:ext cx="7935140"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Alarm A33 is present in Machine 13, 14 and 15. The train mean absolute error of tensor regression is optimal in all the machines with different configuration settings such as TG (Time granularity), window size and lag values.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Tensor convolutional neural network is robust to overfitting , as we can see there is a low variance in the train and test cases.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6AB39C8-739A-44B4-845E-28A0E5876282}"/>
              </a:ext>
            </a:extLst>
          </p:cNvPr>
          <p:cNvSpPr txBox="1"/>
          <p:nvPr/>
        </p:nvSpPr>
        <p:spPr>
          <a:xfrm>
            <a:off x="2283666" y="74314"/>
            <a:ext cx="457643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Train Results for Alarm A33</a:t>
            </a:r>
            <a:endParaRPr lang="en-IN"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56292551-9EA2-4E02-9121-F21C8F6E2658}"/>
              </a:ext>
            </a:extLst>
          </p:cNvPr>
          <p:cNvSpPr txBox="1"/>
          <p:nvPr/>
        </p:nvSpPr>
        <p:spPr>
          <a:xfrm>
            <a:off x="2345960" y="2402491"/>
            <a:ext cx="457643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Test Results for Alarm A33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350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7257560" y="-4155"/>
            <a:ext cx="1886211" cy="2174333"/>
            <a:chOff x="-305" y="-4155"/>
            <a:chExt cx="2514948" cy="2174333"/>
          </a:xfrm>
        </p:grpSpPr>
        <p:sp>
          <p:nvSpPr>
            <p:cNvPr id="14" name="Freeform: Shape 13">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60373FE0-14E4-3D4A-8E6C-56939077FBA0}"/>
              </a:ext>
            </a:extLst>
          </p:cNvPr>
          <p:cNvSpPr txBox="1"/>
          <p:nvPr/>
        </p:nvSpPr>
        <p:spPr>
          <a:xfrm>
            <a:off x="4567930" y="2421682"/>
            <a:ext cx="3733184"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600" dirty="0">
              <a:solidFill>
                <a:schemeClr val="tx2"/>
              </a:solidFill>
            </a:endParaRPr>
          </a:p>
        </p:txBody>
      </p:sp>
      <p:sp>
        <p:nvSpPr>
          <p:cNvPr id="2" name="Slide Number Placeholder 1">
            <a:extLst>
              <a:ext uri="{FF2B5EF4-FFF2-40B4-BE49-F238E27FC236}">
                <a16:creationId xmlns:a16="http://schemas.microsoft.com/office/drawing/2014/main" id="{B28F7E33-CC1A-4327-A83E-88C5CF672533}"/>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43500B3-8E66-4C5A-AD7B-2C91B0F68A7B}" type="slidenum">
              <a:rPr lang="en-US" sz="1200" smtClean="0"/>
              <a:pPr>
                <a:spcAft>
                  <a:spcPts val="600"/>
                </a:spcAft>
              </a:pPr>
              <a:t>21</a:t>
            </a:fld>
            <a:endParaRPr lang="en-US" sz="1200"/>
          </a:p>
        </p:txBody>
      </p:sp>
      <p:sp>
        <p:nvSpPr>
          <p:cNvPr id="21" name="Title 1">
            <a:extLst>
              <a:ext uri="{FF2B5EF4-FFF2-40B4-BE49-F238E27FC236}">
                <a16:creationId xmlns:a16="http://schemas.microsoft.com/office/drawing/2014/main" id="{C1401A7B-2674-464F-960B-D13245A087AB}"/>
              </a:ext>
            </a:extLst>
          </p:cNvPr>
          <p:cNvSpPr txBox="1">
            <a:spLocks/>
          </p:cNvSpPr>
          <p:nvPr/>
        </p:nvSpPr>
        <p:spPr>
          <a:xfrm>
            <a:off x="2501899" y="355331"/>
            <a:ext cx="3276600" cy="469354"/>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800" dirty="0">
                <a:latin typeface="Times New Roman" panose="02020603050405020304" pitchFamily="18" charset="0"/>
                <a:cs typeface="Times New Roman" panose="02020603050405020304" pitchFamily="18" charset="0"/>
              </a:rPr>
              <a:t>Train Results for Alarm A33</a:t>
            </a:r>
            <a:br>
              <a:rPr lang="en-IN" sz="1800" dirty="0">
                <a:latin typeface="Times New Roman" panose="02020603050405020304" pitchFamily="18" charset="0"/>
                <a:cs typeface="Times New Roman" panose="02020603050405020304" pitchFamily="18" charset="0"/>
              </a:rPr>
            </a:br>
            <a:endParaRPr lang="en-IN" sz="1800" dirty="0"/>
          </a:p>
        </p:txBody>
      </p:sp>
      <p:sp>
        <p:nvSpPr>
          <p:cNvPr id="22" name="TextBox 21">
            <a:extLst>
              <a:ext uri="{FF2B5EF4-FFF2-40B4-BE49-F238E27FC236}">
                <a16:creationId xmlns:a16="http://schemas.microsoft.com/office/drawing/2014/main" id="{2D3DB7B2-3512-5341-ADA6-BD1F5E2CE6E2}"/>
              </a:ext>
            </a:extLst>
          </p:cNvPr>
          <p:cNvSpPr txBox="1"/>
          <p:nvPr/>
        </p:nvSpPr>
        <p:spPr>
          <a:xfrm>
            <a:off x="2547792" y="2907893"/>
            <a:ext cx="457200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Test Results for Alarm A33</a:t>
            </a:r>
            <a:endParaRPr lang="en-IN" dirty="0"/>
          </a:p>
        </p:txBody>
      </p:sp>
      <p:graphicFrame>
        <p:nvGraphicFramePr>
          <p:cNvPr id="23" name="Table 22">
            <a:extLst>
              <a:ext uri="{FF2B5EF4-FFF2-40B4-BE49-F238E27FC236}">
                <a16:creationId xmlns:a16="http://schemas.microsoft.com/office/drawing/2014/main" id="{920B952E-4A55-F746-8A97-0F26C4398F9C}"/>
              </a:ext>
            </a:extLst>
          </p:cNvPr>
          <p:cNvGraphicFramePr>
            <a:graphicFrameLocks noGrp="1"/>
          </p:cNvGraphicFramePr>
          <p:nvPr>
            <p:extLst>
              <p:ext uri="{D42A27DB-BD31-4B8C-83A1-F6EECF244321}">
                <p14:modId xmlns:p14="http://schemas.microsoft.com/office/powerpoint/2010/main" val="218480406"/>
              </p:ext>
            </p:extLst>
          </p:nvPr>
        </p:nvGraphicFramePr>
        <p:xfrm>
          <a:off x="826362" y="3505201"/>
          <a:ext cx="6715023" cy="1600823"/>
        </p:xfrm>
        <a:graphic>
          <a:graphicData uri="http://schemas.openxmlformats.org/drawingml/2006/table">
            <a:tbl>
              <a:tblPr/>
              <a:tblGrid>
                <a:gridCol w="2893072">
                  <a:extLst>
                    <a:ext uri="{9D8B030D-6E8A-4147-A177-3AD203B41FA5}">
                      <a16:colId xmlns:a16="http://schemas.microsoft.com/office/drawing/2014/main" val="1752888838"/>
                    </a:ext>
                  </a:extLst>
                </a:gridCol>
                <a:gridCol w="2631824">
                  <a:extLst>
                    <a:ext uri="{9D8B030D-6E8A-4147-A177-3AD203B41FA5}">
                      <a16:colId xmlns:a16="http://schemas.microsoft.com/office/drawing/2014/main" val="903533771"/>
                    </a:ext>
                  </a:extLst>
                </a:gridCol>
                <a:gridCol w="1190127">
                  <a:extLst>
                    <a:ext uri="{9D8B030D-6E8A-4147-A177-3AD203B41FA5}">
                      <a16:colId xmlns:a16="http://schemas.microsoft.com/office/drawing/2014/main" val="2045983151"/>
                    </a:ext>
                  </a:extLst>
                </a:gridCol>
              </a:tblGrid>
              <a:tr h="229223">
                <a:tc>
                  <a:txBody>
                    <a:bodyPr/>
                    <a:lstStyle/>
                    <a:p>
                      <a:pPr algn="ctr" fontAlgn="b"/>
                      <a:r>
                        <a:rPr lang="en-IN" sz="1400" b="0" i="0" u="none" strike="noStrike">
                          <a:solidFill>
                            <a:srgbClr val="000000"/>
                          </a:solidFill>
                          <a:effectLst/>
                          <a:latin typeface="Calibri" panose="020F0502020204030204" pitchFamily="34" charset="0"/>
                        </a:rPr>
                        <a:t>Alarm A33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IN" sz="1400" b="0" i="0" u="none" strike="noStrike">
                          <a:solidFill>
                            <a:srgbClr val="000000"/>
                          </a:solidFill>
                          <a:effectLst/>
                          <a:latin typeface="Calibri" panose="020F0502020204030204" pitchFamily="34" charset="0"/>
                        </a:rPr>
                        <a:t>Machine 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517299176"/>
                  </a:ext>
                </a:extLst>
              </a:tr>
              <a:tr h="228600">
                <a:tc>
                  <a:txBody>
                    <a:bodyPr/>
                    <a:lstStyle/>
                    <a:p>
                      <a:pPr algn="ctr" fontAlgn="b"/>
                      <a:r>
                        <a:rPr lang="en-IN" sz="1400" b="0" i="0" u="none" strike="noStrike">
                          <a:solidFill>
                            <a:srgbClr val="000000"/>
                          </a:solidFill>
                          <a:effectLst/>
                          <a:latin typeface="Calibri" panose="020F0502020204030204" pitchFamily="34" charset="0"/>
                        </a:rPr>
                        <a:t>Methods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Configuration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Test MAE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2212723"/>
                  </a:ext>
                </a:extLst>
              </a:tr>
              <a:tr h="228600">
                <a:tc>
                  <a:txBody>
                    <a:bodyPr/>
                    <a:lstStyle/>
                    <a:p>
                      <a:pPr algn="ctr" fontAlgn="b"/>
                      <a:r>
                        <a:rPr lang="en-IN" sz="1400" b="0" i="0" u="none" strike="noStrike">
                          <a:solidFill>
                            <a:srgbClr val="000000"/>
                          </a:solidFill>
                          <a:effectLst/>
                          <a:latin typeface="Calibri" panose="020F0502020204030204" pitchFamily="34" charset="0"/>
                        </a:rPr>
                        <a:t>Tensor 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dirty="0">
                          <a:solidFill>
                            <a:srgbClr val="000000"/>
                          </a:solidFill>
                          <a:effectLst/>
                          <a:latin typeface="Calibri" panose="020F0502020204030204" pitchFamily="34" charset="0"/>
                        </a:rPr>
                        <a:t>(TG:20,W:5,L:8,</a:t>
                      </a:r>
                      <a:r>
                        <a:rPr lang="en-US" sz="1400" b="0" i="0" u="none" strike="noStrike" dirty="0">
                          <a:solidFill>
                            <a:srgbClr val="000000"/>
                          </a:solidFill>
                          <a:effectLst/>
                          <a:latin typeface="Calibri" panose="020F0502020204030204" pitchFamily="34" charset="0"/>
                        </a:rPr>
                        <a:t>S</a:t>
                      </a:r>
                      <a:r>
                        <a:rPr lang="pl-PL" sz="1400" b="0" i="0" u="none" strike="noStrike" dirty="0">
                          <a:solidFill>
                            <a:srgbClr val="000000"/>
                          </a:solidFill>
                          <a:effectLst/>
                          <a:latin typeface="Calibri" panose="020F0502020204030204" pitchFamily="34" charset="0"/>
                        </a:rPr>
                        <a:t>897)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1058.1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367506"/>
                  </a:ext>
                </a:extLst>
              </a:tr>
              <a:tr h="228600">
                <a:tc>
                  <a:txBody>
                    <a:bodyPr/>
                    <a:lstStyle/>
                    <a:p>
                      <a:pPr algn="ctr" fontAlgn="b"/>
                      <a:r>
                        <a:rPr lang="en-IN" sz="1400" b="0" i="0" u="none" strike="noStrike">
                          <a:solidFill>
                            <a:srgbClr val="000000"/>
                          </a:solidFill>
                          <a:effectLst/>
                          <a:latin typeface="Calibri" panose="020F0502020204030204" pitchFamily="34" charset="0"/>
                        </a:rPr>
                        <a:t>Tensor-Convolutional Neural Network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(TG:15,W:10,L:8,S598)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775.6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8491435"/>
                  </a:ext>
                </a:extLst>
              </a:tr>
              <a:tr h="228600">
                <a:tc>
                  <a:txBody>
                    <a:bodyPr/>
                    <a:lstStyle/>
                    <a:p>
                      <a:pPr algn="ctr" fontAlgn="b"/>
                      <a:r>
                        <a:rPr lang="en-IN" sz="1400" b="0" i="0" u="none" strike="noStrike">
                          <a:solidFill>
                            <a:srgbClr val="000000"/>
                          </a:solidFill>
                          <a:effectLst/>
                          <a:latin typeface="Calibri" panose="020F0502020204030204" pitchFamily="34" charset="0"/>
                        </a:rPr>
                        <a:t>Vector linear 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(TG:5,W:1,S17940)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1208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3123198"/>
                  </a:ext>
                </a:extLst>
              </a:tr>
              <a:tr h="228600">
                <a:tc>
                  <a:txBody>
                    <a:bodyPr/>
                    <a:lstStyle/>
                    <a:p>
                      <a:pPr algn="ctr" fontAlgn="b"/>
                      <a:r>
                        <a:rPr lang="en-IN" sz="1400" b="0" i="0" u="none" strike="noStrike">
                          <a:solidFill>
                            <a:srgbClr val="000000"/>
                          </a:solidFill>
                          <a:effectLst/>
                          <a:latin typeface="Calibri" panose="020F0502020204030204" pitchFamily="34" charset="0"/>
                        </a:rPr>
                        <a:t>Matrix 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(TG:15,W:10,S598)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1124.3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746294"/>
                  </a:ext>
                </a:extLst>
              </a:tr>
              <a:tr h="228600">
                <a:tc>
                  <a:txBody>
                    <a:bodyPr/>
                    <a:lstStyle/>
                    <a:p>
                      <a:pPr algn="ctr" fontAlgn="b"/>
                      <a:r>
                        <a:rPr lang="en-IN" sz="1400" b="0" i="0" u="none" strike="noStrike" dirty="0">
                          <a:solidFill>
                            <a:srgbClr val="000000"/>
                          </a:solidFill>
                          <a:effectLst/>
                          <a:latin typeface="Calibri" panose="020F0502020204030204" pitchFamily="34" charset="0"/>
                        </a:rPr>
                        <a:t>Tensor - lstm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(TG:15,W:2,L6,S1810)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954.3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9171421"/>
                  </a:ext>
                </a:extLst>
              </a:tr>
            </a:tbl>
          </a:graphicData>
        </a:graphic>
      </p:graphicFrame>
      <p:sp>
        <p:nvSpPr>
          <p:cNvPr id="24" name="TextBox 23">
            <a:extLst>
              <a:ext uri="{FF2B5EF4-FFF2-40B4-BE49-F238E27FC236}">
                <a16:creationId xmlns:a16="http://schemas.microsoft.com/office/drawing/2014/main" id="{1705F7AC-A253-F248-8815-8C769E9CF0E0}"/>
              </a:ext>
            </a:extLst>
          </p:cNvPr>
          <p:cNvSpPr txBox="1"/>
          <p:nvPr/>
        </p:nvSpPr>
        <p:spPr>
          <a:xfrm>
            <a:off x="533400" y="5361032"/>
            <a:ext cx="8241438"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Out of these three machines, Alarm A33 has a better performance in machine 15 with configuration settings (TG:20,W:5.L:8,S:897).However the variance is high in </a:t>
            </a:r>
          </a:p>
          <a:p>
            <a:r>
              <a:rPr lang="en-US" dirty="0">
                <a:latin typeface="Times New Roman" panose="02020603050405020304" pitchFamily="18" charset="0"/>
                <a:cs typeface="Times New Roman" panose="02020603050405020304" pitchFamily="18" charset="0"/>
              </a:rPr>
              <a:t>Tensor regression for all machines due to the non-linearity of the data. </a:t>
            </a:r>
          </a:p>
        </p:txBody>
      </p:sp>
      <p:graphicFrame>
        <p:nvGraphicFramePr>
          <p:cNvPr id="25" name="Content Placeholder 3">
            <a:extLst>
              <a:ext uri="{FF2B5EF4-FFF2-40B4-BE49-F238E27FC236}">
                <a16:creationId xmlns:a16="http://schemas.microsoft.com/office/drawing/2014/main" id="{385E496E-FED9-994F-BEB2-FA2A8CDAFDC9}"/>
              </a:ext>
            </a:extLst>
          </p:cNvPr>
          <p:cNvGraphicFramePr>
            <a:graphicFrameLocks/>
          </p:cNvGraphicFramePr>
          <p:nvPr>
            <p:extLst>
              <p:ext uri="{D42A27DB-BD31-4B8C-83A1-F6EECF244321}">
                <p14:modId xmlns:p14="http://schemas.microsoft.com/office/powerpoint/2010/main" val="1840436491"/>
              </p:ext>
            </p:extLst>
          </p:nvPr>
        </p:nvGraphicFramePr>
        <p:xfrm>
          <a:off x="727177" y="914400"/>
          <a:ext cx="6826045" cy="1752600"/>
        </p:xfrm>
        <a:graphic>
          <a:graphicData uri="http://schemas.openxmlformats.org/drawingml/2006/table">
            <a:tbl>
              <a:tblPr/>
              <a:tblGrid>
                <a:gridCol w="3320846">
                  <a:extLst>
                    <a:ext uri="{9D8B030D-6E8A-4147-A177-3AD203B41FA5}">
                      <a16:colId xmlns:a16="http://schemas.microsoft.com/office/drawing/2014/main" val="2718099074"/>
                    </a:ext>
                  </a:extLst>
                </a:gridCol>
                <a:gridCol w="2388962">
                  <a:extLst>
                    <a:ext uri="{9D8B030D-6E8A-4147-A177-3AD203B41FA5}">
                      <a16:colId xmlns:a16="http://schemas.microsoft.com/office/drawing/2014/main" val="3819877814"/>
                    </a:ext>
                  </a:extLst>
                </a:gridCol>
                <a:gridCol w="1116237">
                  <a:extLst>
                    <a:ext uri="{9D8B030D-6E8A-4147-A177-3AD203B41FA5}">
                      <a16:colId xmlns:a16="http://schemas.microsoft.com/office/drawing/2014/main" val="3255296143"/>
                    </a:ext>
                  </a:extLst>
                </a:gridCol>
              </a:tblGrid>
              <a:tr h="381000">
                <a:tc>
                  <a:txBody>
                    <a:bodyPr/>
                    <a:lstStyle/>
                    <a:p>
                      <a:pPr algn="ctr" fontAlgn="b"/>
                      <a:r>
                        <a:rPr lang="en-IN" sz="1400" b="0" i="0" u="none" strike="noStrike" dirty="0">
                          <a:solidFill>
                            <a:srgbClr val="000000"/>
                          </a:solidFill>
                          <a:effectLst/>
                          <a:latin typeface="Calibri" panose="020F0502020204030204" pitchFamily="34" charset="0"/>
                        </a:rPr>
                        <a:t>Alarm A33</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IN" sz="1400" b="0" i="0" u="none" strike="noStrike">
                          <a:solidFill>
                            <a:srgbClr val="000000"/>
                          </a:solidFill>
                          <a:effectLst/>
                          <a:latin typeface="Calibri" panose="020F0502020204030204" pitchFamily="34" charset="0"/>
                        </a:rPr>
                        <a:t>Machine 15</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45481443"/>
                  </a:ext>
                </a:extLst>
              </a:tr>
              <a:tr h="228600">
                <a:tc>
                  <a:txBody>
                    <a:bodyPr/>
                    <a:lstStyle/>
                    <a:p>
                      <a:pPr algn="ctr" fontAlgn="b"/>
                      <a:r>
                        <a:rPr lang="en-IN" sz="1400" b="0" i="0" u="none" strike="noStrike">
                          <a:solidFill>
                            <a:srgbClr val="000000"/>
                          </a:solidFill>
                          <a:effectLst/>
                          <a:latin typeface="Calibri" panose="020F0502020204030204" pitchFamily="34" charset="0"/>
                        </a:rPr>
                        <a:t>Methods</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Configuration</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Train MAE</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943252"/>
                  </a:ext>
                </a:extLst>
              </a:tr>
              <a:tr h="228600">
                <a:tc>
                  <a:txBody>
                    <a:bodyPr/>
                    <a:lstStyle/>
                    <a:p>
                      <a:pPr algn="ctr" fontAlgn="b"/>
                      <a:r>
                        <a:rPr lang="en-IN" sz="1400" b="0" i="0" u="none" strike="noStrike" dirty="0">
                          <a:solidFill>
                            <a:srgbClr val="000000"/>
                          </a:solidFill>
                          <a:effectLst/>
                          <a:latin typeface="Calibri" panose="020F0502020204030204" pitchFamily="34" charset="0"/>
                        </a:rPr>
                        <a:t>Tensor Regression</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dirty="0">
                          <a:solidFill>
                            <a:srgbClr val="000000"/>
                          </a:solidFill>
                          <a:effectLst/>
                          <a:latin typeface="Calibri" panose="020F0502020204030204" pitchFamily="34" charset="0"/>
                        </a:rPr>
                        <a:t>(TG:20,W:5,L:8,</a:t>
                      </a:r>
                      <a:r>
                        <a:rPr lang="en-US" sz="1400" b="0" i="0" u="none" strike="noStrike" dirty="0">
                          <a:solidFill>
                            <a:srgbClr val="000000"/>
                          </a:solidFill>
                          <a:effectLst/>
                          <a:latin typeface="Calibri" panose="020F0502020204030204" pitchFamily="34" charset="0"/>
                        </a:rPr>
                        <a:t>S</a:t>
                      </a:r>
                      <a:r>
                        <a:rPr lang="pl-PL" sz="1400" b="0" i="0" u="none" strike="noStrike" dirty="0">
                          <a:solidFill>
                            <a:srgbClr val="000000"/>
                          </a:solidFill>
                          <a:effectLst/>
                          <a:latin typeface="Calibri" panose="020F0502020204030204" pitchFamily="34" charset="0"/>
                        </a:rPr>
                        <a:t>897)</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highlight>
                            <a:srgbClr val="FFFF00"/>
                          </a:highlight>
                          <a:latin typeface="Calibri" panose="020F0502020204030204" pitchFamily="34" charset="0"/>
                        </a:rPr>
                        <a:t>611.5</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2804007"/>
                  </a:ext>
                </a:extLst>
              </a:tr>
              <a:tr h="228600">
                <a:tc>
                  <a:txBody>
                    <a:bodyPr/>
                    <a:lstStyle/>
                    <a:p>
                      <a:pPr algn="ctr" fontAlgn="b"/>
                      <a:r>
                        <a:rPr lang="en-IN" sz="1400" b="0" i="0" u="none" strike="noStrike">
                          <a:solidFill>
                            <a:srgbClr val="000000"/>
                          </a:solidFill>
                          <a:effectLst/>
                          <a:latin typeface="Calibri" panose="020F0502020204030204" pitchFamily="34" charset="0"/>
                        </a:rPr>
                        <a:t>Tensor-Convolutional Neural Network</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(TG:15,W:10,L:8,S598)</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662.3</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0668927"/>
                  </a:ext>
                </a:extLst>
              </a:tr>
              <a:tr h="228600">
                <a:tc>
                  <a:txBody>
                    <a:bodyPr/>
                    <a:lstStyle/>
                    <a:p>
                      <a:pPr algn="ctr" fontAlgn="b"/>
                      <a:r>
                        <a:rPr lang="en-IN" sz="1400" b="0" i="0" u="none" strike="noStrike">
                          <a:solidFill>
                            <a:srgbClr val="000000"/>
                          </a:solidFill>
                          <a:effectLst/>
                          <a:latin typeface="Calibri" panose="020F0502020204030204" pitchFamily="34" charset="0"/>
                        </a:rPr>
                        <a:t>Vector linear Regression</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dirty="0">
                          <a:solidFill>
                            <a:srgbClr val="000000"/>
                          </a:solidFill>
                          <a:effectLst/>
                          <a:latin typeface="Calibri" panose="020F0502020204030204" pitchFamily="34" charset="0"/>
                        </a:rPr>
                        <a:t>(TG:5,W:1,S17940)</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883.9</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3221956"/>
                  </a:ext>
                </a:extLst>
              </a:tr>
              <a:tr h="228600">
                <a:tc>
                  <a:txBody>
                    <a:bodyPr/>
                    <a:lstStyle/>
                    <a:p>
                      <a:pPr algn="ctr" fontAlgn="b"/>
                      <a:r>
                        <a:rPr lang="en-IN" sz="1400" b="0" i="0" u="none" strike="noStrike">
                          <a:solidFill>
                            <a:srgbClr val="000000"/>
                          </a:solidFill>
                          <a:effectLst/>
                          <a:latin typeface="Calibri" panose="020F0502020204030204" pitchFamily="34" charset="0"/>
                        </a:rPr>
                        <a:t>Matrix Regression</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(TG:15,W:10,S598)</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664.3</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1071598"/>
                  </a:ext>
                </a:extLst>
              </a:tr>
              <a:tr h="228600">
                <a:tc>
                  <a:txBody>
                    <a:bodyPr/>
                    <a:lstStyle/>
                    <a:p>
                      <a:pPr algn="ctr" fontAlgn="b"/>
                      <a:r>
                        <a:rPr lang="en-IN" sz="1400" b="0" i="0" u="none" strike="noStrike" dirty="0">
                          <a:solidFill>
                            <a:srgbClr val="000000"/>
                          </a:solidFill>
                          <a:effectLst/>
                          <a:latin typeface="Calibri" panose="020F0502020204030204" pitchFamily="34" charset="0"/>
                        </a:rPr>
                        <a:t>Tensor - lstm</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(TG:15,W:2,L6,S1810)</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949.8</a:t>
                      </a:r>
                    </a:p>
                  </a:txBody>
                  <a:tcPr marL="9434" marR="9434" marT="94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771103"/>
                  </a:ext>
                </a:extLst>
              </a:tr>
            </a:tbl>
          </a:graphicData>
        </a:graphic>
      </p:graphicFrame>
    </p:spTree>
    <p:extLst>
      <p:ext uri="{BB962C8B-B14F-4D97-AF65-F5344CB8AC3E}">
        <p14:creationId xmlns:p14="http://schemas.microsoft.com/office/powerpoint/2010/main" val="3333280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00351" y="0"/>
            <a:ext cx="3243649"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E14EC8D4-C022-D246-ADA5-002ADD341848}"/>
              </a:ext>
            </a:extLst>
          </p:cNvPr>
          <p:cNvSpPr/>
          <p:nvPr/>
        </p:nvSpPr>
        <p:spPr>
          <a:xfrm>
            <a:off x="884419" y="5175270"/>
            <a:ext cx="7630931" cy="96569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Alarm A502 is present in Machine 13 and 15. It is observed that Tensor regression  outperforms other methods, and has a better performance in machine 15 with a configuration settings (TG:5, W:2, L:2, S 360)</a:t>
            </a:r>
          </a:p>
        </p:txBody>
      </p:sp>
      <p:sp>
        <p:nvSpPr>
          <p:cNvPr id="2" name="Slide Number Placeholder 1">
            <a:extLst>
              <a:ext uri="{FF2B5EF4-FFF2-40B4-BE49-F238E27FC236}">
                <a16:creationId xmlns:a16="http://schemas.microsoft.com/office/drawing/2014/main" id="{B28F7E33-CC1A-4327-A83E-88C5CF672533}"/>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43500B3-8E66-4C5A-AD7B-2C91B0F68A7B}" type="slidenum">
              <a:rPr lang="en-US" sz="1200" smtClean="0"/>
              <a:pPr>
                <a:spcAft>
                  <a:spcPts val="600"/>
                </a:spcAft>
              </a:pPr>
              <a:t>22</a:t>
            </a:fld>
            <a:endParaRPr lang="en-US" sz="1200"/>
          </a:p>
        </p:txBody>
      </p:sp>
      <p:sp>
        <p:nvSpPr>
          <p:cNvPr id="30" name="TextBox 29">
            <a:extLst>
              <a:ext uri="{FF2B5EF4-FFF2-40B4-BE49-F238E27FC236}">
                <a16:creationId xmlns:a16="http://schemas.microsoft.com/office/drawing/2014/main" id="{CAC0F4AC-7FD3-024E-9C95-D1B24E21EEBB}"/>
              </a:ext>
            </a:extLst>
          </p:cNvPr>
          <p:cNvSpPr txBox="1"/>
          <p:nvPr/>
        </p:nvSpPr>
        <p:spPr>
          <a:xfrm>
            <a:off x="2590800" y="165413"/>
            <a:ext cx="3581400" cy="38100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Train Results for Alarm A502</a:t>
            </a:r>
            <a:endParaRPr lang="en-IN" dirty="0">
              <a:latin typeface="Times New Roman" panose="02020603050405020304" pitchFamily="18" charset="0"/>
              <a:cs typeface="Times New Roman" panose="02020603050405020304" pitchFamily="18" charset="0"/>
            </a:endParaRPr>
          </a:p>
        </p:txBody>
      </p:sp>
      <p:graphicFrame>
        <p:nvGraphicFramePr>
          <p:cNvPr id="31" name="Table 30">
            <a:extLst>
              <a:ext uri="{FF2B5EF4-FFF2-40B4-BE49-F238E27FC236}">
                <a16:creationId xmlns:a16="http://schemas.microsoft.com/office/drawing/2014/main" id="{51E2D437-A5ED-AE40-9DED-83ACC9410724}"/>
              </a:ext>
            </a:extLst>
          </p:cNvPr>
          <p:cNvGraphicFramePr>
            <a:graphicFrameLocks noGrp="1"/>
          </p:cNvGraphicFramePr>
          <p:nvPr>
            <p:extLst>
              <p:ext uri="{D42A27DB-BD31-4B8C-83A1-F6EECF244321}">
                <p14:modId xmlns:p14="http://schemas.microsoft.com/office/powerpoint/2010/main" val="2192609460"/>
              </p:ext>
            </p:extLst>
          </p:nvPr>
        </p:nvGraphicFramePr>
        <p:xfrm>
          <a:off x="381000" y="828383"/>
          <a:ext cx="7886700" cy="1545404"/>
        </p:xfrm>
        <a:graphic>
          <a:graphicData uri="http://schemas.openxmlformats.org/drawingml/2006/table">
            <a:tbl>
              <a:tblPr/>
              <a:tblGrid>
                <a:gridCol w="2982553">
                  <a:extLst>
                    <a:ext uri="{9D8B030D-6E8A-4147-A177-3AD203B41FA5}">
                      <a16:colId xmlns:a16="http://schemas.microsoft.com/office/drawing/2014/main" val="980988924"/>
                    </a:ext>
                  </a:extLst>
                </a:gridCol>
                <a:gridCol w="1617404">
                  <a:extLst>
                    <a:ext uri="{9D8B030D-6E8A-4147-A177-3AD203B41FA5}">
                      <a16:colId xmlns:a16="http://schemas.microsoft.com/office/drawing/2014/main" val="2109327175"/>
                    </a:ext>
                  </a:extLst>
                </a:gridCol>
                <a:gridCol w="905153">
                  <a:extLst>
                    <a:ext uri="{9D8B030D-6E8A-4147-A177-3AD203B41FA5}">
                      <a16:colId xmlns:a16="http://schemas.microsoft.com/office/drawing/2014/main" val="2024832817"/>
                    </a:ext>
                  </a:extLst>
                </a:gridCol>
                <a:gridCol w="1528373">
                  <a:extLst>
                    <a:ext uri="{9D8B030D-6E8A-4147-A177-3AD203B41FA5}">
                      <a16:colId xmlns:a16="http://schemas.microsoft.com/office/drawing/2014/main" val="1792898787"/>
                    </a:ext>
                  </a:extLst>
                </a:gridCol>
                <a:gridCol w="853217">
                  <a:extLst>
                    <a:ext uri="{9D8B030D-6E8A-4147-A177-3AD203B41FA5}">
                      <a16:colId xmlns:a16="http://schemas.microsoft.com/office/drawing/2014/main" val="1927868850"/>
                    </a:ext>
                  </a:extLst>
                </a:gridCol>
              </a:tblGrid>
              <a:tr h="177896">
                <a:tc>
                  <a:txBody>
                    <a:bodyPr/>
                    <a:lstStyle/>
                    <a:p>
                      <a:pPr algn="ctr" fontAlgn="b"/>
                      <a:r>
                        <a:rPr lang="en-IN" sz="1400" b="0" i="0" u="none" strike="noStrike">
                          <a:solidFill>
                            <a:srgbClr val="000000"/>
                          </a:solidFill>
                          <a:effectLst/>
                          <a:latin typeface="Calibri" panose="020F0502020204030204" pitchFamily="34" charset="0"/>
                        </a:rPr>
                        <a:t>Alarm A502</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b"/>
                      <a:r>
                        <a:rPr lang="en-IN" sz="1400" b="0" i="0" u="none" strike="noStrike">
                          <a:solidFill>
                            <a:srgbClr val="000000"/>
                          </a:solidFill>
                          <a:effectLst/>
                          <a:latin typeface="Calibri" panose="020F0502020204030204" pitchFamily="34" charset="0"/>
                        </a:rPr>
                        <a:t>Machine 13 </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gridSpan="2">
                  <a:txBody>
                    <a:bodyPr/>
                    <a:lstStyle/>
                    <a:p>
                      <a:pPr algn="ctr" fontAlgn="b"/>
                      <a:r>
                        <a:rPr lang="en-IN" sz="1400" b="0" i="0" u="none" strike="noStrike">
                          <a:solidFill>
                            <a:srgbClr val="000000"/>
                          </a:solidFill>
                          <a:effectLst/>
                          <a:latin typeface="Calibri" panose="020F0502020204030204" pitchFamily="34" charset="0"/>
                        </a:rPr>
                        <a:t>Machine 15</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4130017559"/>
                  </a:ext>
                </a:extLst>
              </a:tr>
              <a:tr h="177896">
                <a:tc>
                  <a:txBody>
                    <a:bodyPr/>
                    <a:lstStyle/>
                    <a:p>
                      <a:pPr algn="ctr" fontAlgn="b"/>
                      <a:r>
                        <a:rPr lang="en-IN" sz="1400" b="0" i="0" u="none" strike="noStrike">
                          <a:solidFill>
                            <a:srgbClr val="000000"/>
                          </a:solidFill>
                          <a:effectLst/>
                          <a:latin typeface="Calibri" panose="020F0502020204030204" pitchFamily="34" charset="0"/>
                        </a:rPr>
                        <a:t>Methods</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 Configuration</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 Train MAE</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Configuration</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Train MAE</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76842515"/>
                  </a:ext>
                </a:extLst>
              </a:tr>
              <a:tr h="177896">
                <a:tc>
                  <a:txBody>
                    <a:bodyPr/>
                    <a:lstStyle/>
                    <a:p>
                      <a:pPr algn="ctr" fontAlgn="b"/>
                      <a:r>
                        <a:rPr lang="en-IN" sz="1400" b="0" i="0" u="none" strike="noStrike">
                          <a:solidFill>
                            <a:srgbClr val="000000"/>
                          </a:solidFill>
                          <a:effectLst/>
                          <a:latin typeface="Calibri" panose="020F0502020204030204" pitchFamily="34" charset="0"/>
                        </a:rPr>
                        <a:t>Tensor Regression</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(TG:5,W:2,L:2,S330)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highlight>
                            <a:srgbClr val="FFFF00"/>
                          </a:highlight>
                          <a:latin typeface="Calibri" panose="020F0502020204030204" pitchFamily="34" charset="0"/>
                        </a:rPr>
                        <a:t>580.8</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(TG:5,W:2,L:2,S360)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highlight>
                            <a:srgbClr val="FFFF00"/>
                          </a:highlight>
                          <a:latin typeface="Calibri" panose="020F0502020204030204" pitchFamily="34" charset="0"/>
                        </a:rPr>
                        <a:t>480.4</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4296980"/>
                  </a:ext>
                </a:extLst>
              </a:tr>
              <a:tr h="177896">
                <a:tc>
                  <a:txBody>
                    <a:bodyPr/>
                    <a:lstStyle/>
                    <a:p>
                      <a:pPr algn="ctr" fontAlgn="b"/>
                      <a:r>
                        <a:rPr lang="en-IN" sz="1400" b="0" i="0" u="none" strike="noStrike" dirty="0">
                          <a:solidFill>
                            <a:srgbClr val="000000"/>
                          </a:solidFill>
                          <a:effectLst/>
                          <a:latin typeface="Calibri" panose="020F0502020204030204" pitchFamily="34" charset="0"/>
                        </a:rPr>
                        <a:t>Tensor-Convolutional Neural Network</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dirty="0">
                          <a:solidFill>
                            <a:srgbClr val="000000"/>
                          </a:solidFill>
                          <a:effectLst/>
                          <a:latin typeface="Calibri" panose="020F0502020204030204" pitchFamily="34" charset="0"/>
                        </a:rPr>
                        <a:t>(TG:10,W:1,L:2,S660)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824.2</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(TG:5,W:1,L:2,S720)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827.2</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3645475"/>
                  </a:ext>
                </a:extLst>
              </a:tr>
              <a:tr h="177896">
                <a:tc>
                  <a:txBody>
                    <a:bodyPr/>
                    <a:lstStyle/>
                    <a:p>
                      <a:pPr algn="ctr" fontAlgn="b"/>
                      <a:r>
                        <a:rPr lang="en-IN" sz="1400" b="0" i="0" u="none" strike="noStrike">
                          <a:solidFill>
                            <a:srgbClr val="000000"/>
                          </a:solidFill>
                          <a:effectLst/>
                          <a:latin typeface="Calibri" panose="020F0502020204030204" pitchFamily="34" charset="0"/>
                        </a:rPr>
                        <a:t>Vector linear Regression</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(TG:5,W:3,S220)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974.9</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(TG:5,W:2,S360)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774.6</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2083586"/>
                  </a:ext>
                </a:extLst>
              </a:tr>
              <a:tr h="177896">
                <a:tc>
                  <a:txBody>
                    <a:bodyPr/>
                    <a:lstStyle/>
                    <a:p>
                      <a:pPr algn="ctr" fontAlgn="b"/>
                      <a:r>
                        <a:rPr lang="en-IN" sz="1400" b="0" i="0" u="none" strike="noStrike">
                          <a:solidFill>
                            <a:srgbClr val="000000"/>
                          </a:solidFill>
                          <a:effectLst/>
                          <a:latin typeface="Calibri" panose="020F0502020204030204" pitchFamily="34" charset="0"/>
                        </a:rPr>
                        <a:t>Matrix Regression</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dirty="0">
                          <a:solidFill>
                            <a:srgbClr val="000000"/>
                          </a:solidFill>
                          <a:effectLst/>
                          <a:latin typeface="Calibri" panose="020F0502020204030204" pitchFamily="34" charset="0"/>
                        </a:rPr>
                        <a:t>(TG:5,W:2,S330)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584.5</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(TG:15,W:1,S240)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589.1</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120258"/>
                  </a:ext>
                </a:extLst>
              </a:tr>
              <a:tr h="177896">
                <a:tc>
                  <a:txBody>
                    <a:bodyPr/>
                    <a:lstStyle/>
                    <a:p>
                      <a:pPr algn="ctr" fontAlgn="b"/>
                      <a:r>
                        <a:rPr lang="en-IN" sz="1400" b="0" i="0" u="none" strike="noStrike" dirty="0">
                          <a:solidFill>
                            <a:srgbClr val="000000"/>
                          </a:solidFill>
                          <a:effectLst/>
                          <a:latin typeface="Calibri" panose="020F0502020204030204" pitchFamily="34" charset="0"/>
                        </a:rPr>
                        <a:t>Tensor - lstm</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(TG:10,W:1,L4,S330)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834.8</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(TG:5,W:1,L2,S720)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969.4</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0793553"/>
                  </a:ext>
                </a:extLst>
              </a:tr>
            </a:tbl>
          </a:graphicData>
        </a:graphic>
      </p:graphicFrame>
      <p:sp>
        <p:nvSpPr>
          <p:cNvPr id="32" name="TextBox 31">
            <a:extLst>
              <a:ext uri="{FF2B5EF4-FFF2-40B4-BE49-F238E27FC236}">
                <a16:creationId xmlns:a16="http://schemas.microsoft.com/office/drawing/2014/main" id="{1C86E665-98E9-1048-A80B-50635C232051}"/>
              </a:ext>
            </a:extLst>
          </p:cNvPr>
          <p:cNvSpPr txBox="1"/>
          <p:nvPr/>
        </p:nvSpPr>
        <p:spPr>
          <a:xfrm>
            <a:off x="2533650" y="2624780"/>
            <a:ext cx="3581400" cy="38100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Test Results for  Alarm A502</a:t>
            </a:r>
            <a:endParaRPr lang="en-IN" dirty="0">
              <a:latin typeface="Times New Roman" panose="02020603050405020304" pitchFamily="18" charset="0"/>
              <a:cs typeface="Times New Roman" panose="02020603050405020304" pitchFamily="18" charset="0"/>
            </a:endParaRPr>
          </a:p>
        </p:txBody>
      </p:sp>
      <p:graphicFrame>
        <p:nvGraphicFramePr>
          <p:cNvPr id="33" name="Table 32">
            <a:extLst>
              <a:ext uri="{FF2B5EF4-FFF2-40B4-BE49-F238E27FC236}">
                <a16:creationId xmlns:a16="http://schemas.microsoft.com/office/drawing/2014/main" id="{47A1CD02-A8CE-CC43-9D52-A7D6C4412383}"/>
              </a:ext>
            </a:extLst>
          </p:cNvPr>
          <p:cNvGraphicFramePr>
            <a:graphicFrameLocks noGrp="1"/>
          </p:cNvGraphicFramePr>
          <p:nvPr>
            <p:extLst>
              <p:ext uri="{D42A27DB-BD31-4B8C-83A1-F6EECF244321}">
                <p14:modId xmlns:p14="http://schemas.microsoft.com/office/powerpoint/2010/main" val="3895854006"/>
              </p:ext>
            </p:extLst>
          </p:nvPr>
        </p:nvGraphicFramePr>
        <p:xfrm>
          <a:off x="438150" y="2995106"/>
          <a:ext cx="7829550" cy="1545404"/>
        </p:xfrm>
        <a:graphic>
          <a:graphicData uri="http://schemas.openxmlformats.org/drawingml/2006/table">
            <a:tbl>
              <a:tblPr/>
              <a:tblGrid>
                <a:gridCol w="2960940">
                  <a:extLst>
                    <a:ext uri="{9D8B030D-6E8A-4147-A177-3AD203B41FA5}">
                      <a16:colId xmlns:a16="http://schemas.microsoft.com/office/drawing/2014/main" val="3550350638"/>
                    </a:ext>
                  </a:extLst>
                </a:gridCol>
                <a:gridCol w="1605684">
                  <a:extLst>
                    <a:ext uri="{9D8B030D-6E8A-4147-A177-3AD203B41FA5}">
                      <a16:colId xmlns:a16="http://schemas.microsoft.com/office/drawing/2014/main" val="421014239"/>
                    </a:ext>
                  </a:extLst>
                </a:gridCol>
                <a:gridCol w="898594">
                  <a:extLst>
                    <a:ext uri="{9D8B030D-6E8A-4147-A177-3AD203B41FA5}">
                      <a16:colId xmlns:a16="http://schemas.microsoft.com/office/drawing/2014/main" val="907796434"/>
                    </a:ext>
                  </a:extLst>
                </a:gridCol>
                <a:gridCol w="1517298">
                  <a:extLst>
                    <a:ext uri="{9D8B030D-6E8A-4147-A177-3AD203B41FA5}">
                      <a16:colId xmlns:a16="http://schemas.microsoft.com/office/drawing/2014/main" val="224033648"/>
                    </a:ext>
                  </a:extLst>
                </a:gridCol>
                <a:gridCol w="847034">
                  <a:extLst>
                    <a:ext uri="{9D8B030D-6E8A-4147-A177-3AD203B41FA5}">
                      <a16:colId xmlns:a16="http://schemas.microsoft.com/office/drawing/2014/main" val="3123037482"/>
                    </a:ext>
                  </a:extLst>
                </a:gridCol>
              </a:tblGrid>
              <a:tr h="177896">
                <a:tc>
                  <a:txBody>
                    <a:bodyPr/>
                    <a:lstStyle/>
                    <a:p>
                      <a:pPr algn="ctr" fontAlgn="b"/>
                      <a:r>
                        <a:rPr lang="en-IN" sz="1400" b="0" i="0" u="none" strike="noStrike">
                          <a:solidFill>
                            <a:srgbClr val="000000"/>
                          </a:solidFill>
                          <a:effectLst/>
                          <a:latin typeface="Calibri" panose="020F0502020204030204" pitchFamily="34" charset="0"/>
                        </a:rPr>
                        <a:t>Alarm A502</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2">
                  <a:txBody>
                    <a:bodyPr/>
                    <a:lstStyle/>
                    <a:p>
                      <a:pPr algn="ctr" fontAlgn="b"/>
                      <a:r>
                        <a:rPr lang="en-IN" sz="1400" b="0" i="0" u="none" strike="noStrike">
                          <a:solidFill>
                            <a:srgbClr val="000000"/>
                          </a:solidFill>
                          <a:effectLst/>
                          <a:latin typeface="Calibri" panose="020F0502020204030204" pitchFamily="34" charset="0"/>
                        </a:rPr>
                        <a:t>Machine 13</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gridSpan="2">
                  <a:txBody>
                    <a:bodyPr/>
                    <a:lstStyle/>
                    <a:p>
                      <a:pPr algn="ctr" fontAlgn="b"/>
                      <a:r>
                        <a:rPr lang="en-IN" sz="1400" b="0" i="0" u="none" strike="noStrike">
                          <a:solidFill>
                            <a:srgbClr val="000000"/>
                          </a:solidFill>
                          <a:effectLst/>
                          <a:latin typeface="Calibri" panose="020F0502020204030204" pitchFamily="34" charset="0"/>
                        </a:rPr>
                        <a:t>Machine 15</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3610545984"/>
                  </a:ext>
                </a:extLst>
              </a:tr>
              <a:tr h="177896">
                <a:tc>
                  <a:txBody>
                    <a:bodyPr/>
                    <a:lstStyle/>
                    <a:p>
                      <a:pPr algn="ctr" fontAlgn="b"/>
                      <a:r>
                        <a:rPr lang="en-IN" sz="1400" b="0" i="0" u="none" strike="noStrike">
                          <a:solidFill>
                            <a:srgbClr val="000000"/>
                          </a:solidFill>
                          <a:effectLst/>
                          <a:latin typeface="Calibri" panose="020F0502020204030204" pitchFamily="34" charset="0"/>
                        </a:rPr>
                        <a:t>Methods</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Configuration</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Test MAE</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Configuration</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400" b="0" i="0" u="none" strike="noStrike">
                          <a:solidFill>
                            <a:srgbClr val="000000"/>
                          </a:solidFill>
                          <a:effectLst/>
                          <a:latin typeface="Calibri" panose="020F0502020204030204" pitchFamily="34" charset="0"/>
                        </a:rPr>
                        <a:t>Test MAE</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30542450"/>
                  </a:ext>
                </a:extLst>
              </a:tr>
              <a:tr h="177896">
                <a:tc>
                  <a:txBody>
                    <a:bodyPr/>
                    <a:lstStyle/>
                    <a:p>
                      <a:pPr algn="ctr" fontAlgn="b"/>
                      <a:r>
                        <a:rPr lang="en-IN" sz="1400" b="0" i="0" u="none" strike="noStrike">
                          <a:solidFill>
                            <a:srgbClr val="000000"/>
                          </a:solidFill>
                          <a:effectLst/>
                          <a:latin typeface="Calibri" panose="020F0502020204030204" pitchFamily="34" charset="0"/>
                        </a:rPr>
                        <a:t>Tensor Regression</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(TG:5,W:2,L:2,S330)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1013.5</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(TG:5,W:2,L:2,S360)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991.6</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0601656"/>
                  </a:ext>
                </a:extLst>
              </a:tr>
              <a:tr h="177896">
                <a:tc>
                  <a:txBody>
                    <a:bodyPr/>
                    <a:lstStyle/>
                    <a:p>
                      <a:pPr algn="ctr" fontAlgn="b"/>
                      <a:r>
                        <a:rPr lang="en-IN" sz="1400" b="0" i="0" u="none" strike="noStrike">
                          <a:solidFill>
                            <a:srgbClr val="000000"/>
                          </a:solidFill>
                          <a:effectLst/>
                          <a:latin typeface="Calibri" panose="020F0502020204030204" pitchFamily="34" charset="0"/>
                        </a:rPr>
                        <a:t>Tensor-Convolutional Neural Network</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(TG:10,W:1,L:2,S660)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935.3</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(TG:5,W:1,L:2,S720)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980.9</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5082851"/>
                  </a:ext>
                </a:extLst>
              </a:tr>
              <a:tr h="177896">
                <a:tc>
                  <a:txBody>
                    <a:bodyPr/>
                    <a:lstStyle/>
                    <a:p>
                      <a:pPr algn="ctr" fontAlgn="b"/>
                      <a:r>
                        <a:rPr lang="en-IN" sz="1400" b="0" i="0" u="none" strike="noStrike">
                          <a:solidFill>
                            <a:srgbClr val="000000"/>
                          </a:solidFill>
                          <a:effectLst/>
                          <a:latin typeface="Calibri" panose="020F0502020204030204" pitchFamily="34" charset="0"/>
                        </a:rPr>
                        <a:t>Vector linear Regression</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(TG:5,W:3,S220)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1190.1</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(TG:5,W:2,S360)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1150.1</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1067997"/>
                  </a:ext>
                </a:extLst>
              </a:tr>
              <a:tr h="177896">
                <a:tc>
                  <a:txBody>
                    <a:bodyPr/>
                    <a:lstStyle/>
                    <a:p>
                      <a:pPr algn="ctr" fontAlgn="b"/>
                      <a:r>
                        <a:rPr lang="en-IN" sz="1400" b="0" i="0" u="none" strike="noStrike">
                          <a:solidFill>
                            <a:srgbClr val="000000"/>
                          </a:solidFill>
                          <a:effectLst/>
                          <a:latin typeface="Calibri" panose="020F0502020204030204" pitchFamily="34" charset="0"/>
                        </a:rPr>
                        <a:t>Matrix Regression</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(TG:5,W:2,S330)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1137.2</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(TG:15,W:1,S240)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1177.3</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2515837"/>
                  </a:ext>
                </a:extLst>
              </a:tr>
              <a:tr h="177896">
                <a:tc>
                  <a:txBody>
                    <a:bodyPr/>
                    <a:lstStyle/>
                    <a:p>
                      <a:pPr algn="ctr" fontAlgn="b"/>
                      <a:r>
                        <a:rPr lang="en-IN" sz="1400" b="0" i="0" u="none" strike="noStrike" dirty="0">
                          <a:solidFill>
                            <a:srgbClr val="000000"/>
                          </a:solidFill>
                          <a:effectLst/>
                          <a:latin typeface="Calibri" panose="020F0502020204030204" pitchFamily="34" charset="0"/>
                        </a:rPr>
                        <a:t>Tensor - lstm</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(TG:10,W:1,L4,S330)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972.8</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(TG:5,W:1,L2,S720)</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1252</a:t>
                      </a:r>
                    </a:p>
                  </a:txBody>
                  <a:tcPr marL="7412" marR="7412" marT="74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0713028"/>
                  </a:ext>
                </a:extLst>
              </a:tr>
            </a:tbl>
          </a:graphicData>
        </a:graphic>
      </p:graphicFrame>
    </p:spTree>
    <p:extLst>
      <p:ext uri="{BB962C8B-B14F-4D97-AF65-F5344CB8AC3E}">
        <p14:creationId xmlns:p14="http://schemas.microsoft.com/office/powerpoint/2010/main" val="3322948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8" y="-1"/>
            <a:ext cx="91437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449307" y="442101"/>
            <a:ext cx="2514948" cy="1630750"/>
            <a:chOff x="-305" y="-4155"/>
            <a:chExt cx="2514948" cy="2174333"/>
          </a:xfrm>
        </p:grpSpPr>
        <p:sp>
          <p:nvSpPr>
            <p:cNvPr id="16" name="Freeform: Shape 15">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9" name="Freeform: Shape 18">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Slide Number Placeholder 1">
            <a:extLst>
              <a:ext uri="{FF2B5EF4-FFF2-40B4-BE49-F238E27FC236}">
                <a16:creationId xmlns:a16="http://schemas.microsoft.com/office/drawing/2014/main" id="{B28F7E33-CC1A-4327-A83E-88C5CF672533}"/>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43500B3-8E66-4C5A-AD7B-2C91B0F68A7B}" type="slidenum">
              <a:rPr lang="en-US" sz="1200" smtClean="0"/>
              <a:pPr>
                <a:spcAft>
                  <a:spcPts val="600"/>
                </a:spcAft>
              </a:pPr>
              <a:t>23</a:t>
            </a:fld>
            <a:endParaRPr lang="en-US" sz="1200"/>
          </a:p>
        </p:txBody>
      </p:sp>
      <p:sp>
        <p:nvSpPr>
          <p:cNvPr id="14" name="TextBox 13">
            <a:extLst>
              <a:ext uri="{FF2B5EF4-FFF2-40B4-BE49-F238E27FC236}">
                <a16:creationId xmlns:a16="http://schemas.microsoft.com/office/drawing/2014/main" id="{E8D967EE-A913-E644-B195-D7619DC583D7}"/>
              </a:ext>
            </a:extLst>
          </p:cNvPr>
          <p:cNvSpPr txBox="1"/>
          <p:nvPr/>
        </p:nvSpPr>
        <p:spPr>
          <a:xfrm>
            <a:off x="1524000" y="442592"/>
            <a:ext cx="4572000" cy="646331"/>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Train Results for Alarm A69</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graphicFrame>
        <p:nvGraphicFramePr>
          <p:cNvPr id="21" name="Content Placeholder 6">
            <a:extLst>
              <a:ext uri="{FF2B5EF4-FFF2-40B4-BE49-F238E27FC236}">
                <a16:creationId xmlns:a16="http://schemas.microsoft.com/office/drawing/2014/main" id="{CBB8133F-BD4A-1E4B-A11E-602DBE6E73AF}"/>
              </a:ext>
            </a:extLst>
          </p:cNvPr>
          <p:cNvGraphicFramePr>
            <a:graphicFrameLocks/>
          </p:cNvGraphicFramePr>
          <p:nvPr>
            <p:extLst>
              <p:ext uri="{D42A27DB-BD31-4B8C-83A1-F6EECF244321}">
                <p14:modId xmlns:p14="http://schemas.microsoft.com/office/powerpoint/2010/main" val="3834882630"/>
              </p:ext>
            </p:extLst>
          </p:nvPr>
        </p:nvGraphicFramePr>
        <p:xfrm>
          <a:off x="381000" y="914400"/>
          <a:ext cx="7886700" cy="4191058"/>
        </p:xfrm>
        <a:graphic>
          <a:graphicData uri="http://schemas.openxmlformats.org/drawingml/2006/table">
            <a:tbl>
              <a:tblPr/>
              <a:tblGrid>
                <a:gridCol w="2898038">
                  <a:extLst>
                    <a:ext uri="{9D8B030D-6E8A-4147-A177-3AD203B41FA5}">
                      <a16:colId xmlns:a16="http://schemas.microsoft.com/office/drawing/2014/main" val="211926975"/>
                    </a:ext>
                  </a:extLst>
                </a:gridCol>
                <a:gridCol w="1665291">
                  <a:extLst>
                    <a:ext uri="{9D8B030D-6E8A-4147-A177-3AD203B41FA5}">
                      <a16:colId xmlns:a16="http://schemas.microsoft.com/office/drawing/2014/main" val="1584224491"/>
                    </a:ext>
                  </a:extLst>
                </a:gridCol>
                <a:gridCol w="829040">
                  <a:extLst>
                    <a:ext uri="{9D8B030D-6E8A-4147-A177-3AD203B41FA5}">
                      <a16:colId xmlns:a16="http://schemas.microsoft.com/office/drawing/2014/main" val="4229761718"/>
                    </a:ext>
                  </a:extLst>
                </a:gridCol>
                <a:gridCol w="1665291">
                  <a:extLst>
                    <a:ext uri="{9D8B030D-6E8A-4147-A177-3AD203B41FA5}">
                      <a16:colId xmlns:a16="http://schemas.microsoft.com/office/drawing/2014/main" val="1404711051"/>
                    </a:ext>
                  </a:extLst>
                </a:gridCol>
                <a:gridCol w="829040">
                  <a:extLst>
                    <a:ext uri="{9D8B030D-6E8A-4147-A177-3AD203B41FA5}">
                      <a16:colId xmlns:a16="http://schemas.microsoft.com/office/drawing/2014/main" val="426975455"/>
                    </a:ext>
                  </a:extLst>
                </a:gridCol>
              </a:tblGrid>
              <a:tr h="150223">
                <a:tc>
                  <a:txBody>
                    <a:bodyPr/>
                    <a:lstStyle/>
                    <a:p>
                      <a:pPr algn="ctr" fontAlgn="b"/>
                      <a:r>
                        <a:rPr lang="en-IN" sz="1400" b="0" i="0" u="none" strike="noStrike">
                          <a:solidFill>
                            <a:srgbClr val="000000"/>
                          </a:solidFill>
                          <a:effectLst/>
                          <a:latin typeface="Calibri" panose="020F0502020204030204" pitchFamily="34" charset="0"/>
                        </a:rPr>
                        <a:t>Alarm A69</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IN" sz="1400" b="0" i="0" u="none" strike="noStrike" dirty="0">
                          <a:solidFill>
                            <a:srgbClr val="000000"/>
                          </a:solidFill>
                          <a:effectLst/>
                          <a:latin typeface="Calibri" panose="020F0502020204030204" pitchFamily="34" charset="0"/>
                        </a:rPr>
                        <a:t>Machine 13</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fontAlgn="b"/>
                      <a:r>
                        <a:rPr lang="en-IN" sz="1400" b="0" i="0" u="none" strike="noStrike">
                          <a:solidFill>
                            <a:srgbClr val="000000"/>
                          </a:solidFill>
                          <a:effectLst/>
                          <a:latin typeface="Calibri" panose="020F0502020204030204" pitchFamily="34" charset="0"/>
                        </a:rPr>
                        <a:t>Machine 14</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663645931"/>
                  </a:ext>
                </a:extLst>
              </a:tr>
              <a:tr h="150223">
                <a:tc>
                  <a:txBody>
                    <a:bodyPr/>
                    <a:lstStyle/>
                    <a:p>
                      <a:pPr algn="ctr" fontAlgn="b"/>
                      <a:r>
                        <a:rPr lang="en-IN" sz="1400" b="0" i="0" u="none" strike="noStrike">
                          <a:solidFill>
                            <a:srgbClr val="000000"/>
                          </a:solidFill>
                          <a:effectLst/>
                          <a:latin typeface="Calibri" panose="020F0502020204030204" pitchFamily="34" charset="0"/>
                        </a:rPr>
                        <a:t>Methods</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Configuration</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Train MAE</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Configuration</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Train MAE</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7004843"/>
                  </a:ext>
                </a:extLst>
              </a:tr>
              <a:tr h="150223">
                <a:tc>
                  <a:txBody>
                    <a:bodyPr/>
                    <a:lstStyle/>
                    <a:p>
                      <a:pPr algn="ctr" fontAlgn="b"/>
                      <a:r>
                        <a:rPr lang="en-IN" sz="1400" b="0" i="0" u="none" strike="noStrike">
                          <a:solidFill>
                            <a:srgbClr val="000000"/>
                          </a:solidFill>
                          <a:effectLst/>
                          <a:latin typeface="Calibri" panose="020F0502020204030204" pitchFamily="34" charset="0"/>
                        </a:rPr>
                        <a:t>Tensor Regression</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(TG:5,W:10,L:2,S1812)</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highlight>
                            <a:srgbClr val="FFFF00"/>
                          </a:highlight>
                          <a:latin typeface="Calibri" panose="020F0502020204030204" pitchFamily="34" charset="0"/>
                        </a:rPr>
                        <a:t>633.9</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pl-PL" sz="1400" b="0" i="0" u="none" strike="noStrike">
                          <a:solidFill>
                            <a:srgbClr val="000000"/>
                          </a:solidFill>
                          <a:effectLst/>
                          <a:latin typeface="Calibri" panose="020F0502020204030204" pitchFamily="34" charset="0"/>
                        </a:rPr>
                        <a:t>(TG:20,W:5,L:8,S546)</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highlight>
                            <a:srgbClr val="FFFF00"/>
                          </a:highlight>
                          <a:latin typeface="Calibri" panose="020F0502020204030204" pitchFamily="34" charset="0"/>
                        </a:rPr>
                        <a:t>602.8</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7610796"/>
                  </a:ext>
                </a:extLst>
              </a:tr>
              <a:tr h="150223">
                <a:tc>
                  <a:txBody>
                    <a:bodyPr/>
                    <a:lstStyle/>
                    <a:p>
                      <a:pPr algn="ctr" fontAlgn="b"/>
                      <a:r>
                        <a:rPr lang="en-IN" sz="1400" b="0" i="0" u="none" strike="noStrike">
                          <a:solidFill>
                            <a:srgbClr val="000000"/>
                          </a:solidFill>
                          <a:effectLst/>
                          <a:latin typeface="Calibri" panose="020F0502020204030204" pitchFamily="34" charset="0"/>
                        </a:rPr>
                        <a:t>Tensor-Convolutional Neural Network</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(TG:20,W:5,L:8,S906)</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808.9</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l-PL" sz="1400" b="0" i="0" u="none" strike="noStrike" dirty="0">
                          <a:solidFill>
                            <a:srgbClr val="000000"/>
                          </a:solidFill>
                          <a:effectLst/>
                          <a:latin typeface="Calibri" panose="020F0502020204030204" pitchFamily="34" charset="0"/>
                        </a:rPr>
                        <a:t>(TG:10,W:10,L:4,S546)</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a:t>
                      </a:r>
                      <a:r>
                        <a:rPr lang="en-IN" sz="1400" b="0" i="0" u="none" strike="noStrike" dirty="0">
                          <a:solidFill>
                            <a:srgbClr val="000000"/>
                          </a:solidFill>
                          <a:effectLst/>
                          <a:latin typeface="Calibri" panose="020F0502020204030204" pitchFamily="34" charset="0"/>
                        </a:rPr>
                        <a:t>94.6</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2774520"/>
                  </a:ext>
                </a:extLst>
              </a:tr>
              <a:tr h="150223">
                <a:tc>
                  <a:txBody>
                    <a:bodyPr/>
                    <a:lstStyle/>
                    <a:p>
                      <a:pPr algn="ctr" fontAlgn="b"/>
                      <a:r>
                        <a:rPr lang="en-IN" sz="1400" b="0" i="0" u="none" strike="noStrike" dirty="0">
                          <a:solidFill>
                            <a:srgbClr val="000000"/>
                          </a:solidFill>
                          <a:effectLst/>
                          <a:latin typeface="Calibri" panose="020F0502020204030204" pitchFamily="34" charset="0"/>
                        </a:rPr>
                        <a:t>Vector linear Regression</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(TG:20,W:5,S906)</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880.3</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l-PL" sz="1400" b="0" i="0" u="none" strike="noStrike" dirty="0">
                          <a:solidFill>
                            <a:srgbClr val="000000"/>
                          </a:solidFill>
                          <a:effectLst/>
                          <a:latin typeface="Calibri" panose="020F0502020204030204" pitchFamily="34" charset="0"/>
                        </a:rPr>
                        <a:t>(TG:15,W:1,S3640)</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1057.6</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7239037"/>
                  </a:ext>
                </a:extLst>
              </a:tr>
              <a:tr h="150223">
                <a:tc>
                  <a:txBody>
                    <a:bodyPr/>
                    <a:lstStyle/>
                    <a:p>
                      <a:pPr algn="ctr" fontAlgn="b"/>
                      <a:r>
                        <a:rPr lang="en-IN" sz="1400" b="0" i="0" u="none" strike="noStrike">
                          <a:solidFill>
                            <a:srgbClr val="000000"/>
                          </a:solidFill>
                          <a:effectLst/>
                          <a:latin typeface="Calibri" panose="020F0502020204030204" pitchFamily="34" charset="0"/>
                        </a:rPr>
                        <a:t>Matrix Regression</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(TG:15,W:5,S1208)</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864.4</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l-PL" sz="1400" b="0" i="0" u="none" strike="noStrike">
                          <a:solidFill>
                            <a:srgbClr val="000000"/>
                          </a:solidFill>
                          <a:effectLst/>
                          <a:latin typeface="Calibri" panose="020F0502020204030204" pitchFamily="34" charset="0"/>
                        </a:rPr>
                        <a:t>(TG:15,W:5,S1208)</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774.2</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415977"/>
                  </a:ext>
                </a:extLst>
              </a:tr>
              <a:tr h="150223">
                <a:tc>
                  <a:txBody>
                    <a:bodyPr/>
                    <a:lstStyle/>
                    <a:p>
                      <a:pPr algn="ctr" fontAlgn="b"/>
                      <a:r>
                        <a:rPr lang="en-IN" sz="1400" b="0" i="0" u="none" strike="noStrike" dirty="0">
                          <a:solidFill>
                            <a:srgbClr val="000000"/>
                          </a:solidFill>
                          <a:effectLst/>
                          <a:latin typeface="Calibri" panose="020F0502020204030204" pitchFamily="34" charset="0"/>
                        </a:rPr>
                        <a:t>Tensor - lstm</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(TG:15,W:2,L6,S330)</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834.8</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(TG:5,W:2,L2,S5460)</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885.4</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0301483"/>
                  </a:ext>
                </a:extLst>
              </a:tr>
              <a:tr h="150223">
                <a:tc>
                  <a:txBody>
                    <a:bodyPr/>
                    <a:lstStyle/>
                    <a:p>
                      <a:pPr algn="l" fontAlgn="b"/>
                      <a:endParaRPr lang="en-IN" sz="1400" b="0" i="0" u="none" strike="noStrike" dirty="0">
                        <a:solidFill>
                          <a:srgbClr val="000000"/>
                        </a:solidFill>
                        <a:effectLst/>
                        <a:latin typeface="Calibri" panose="020F0502020204030204" pitchFamily="34" charset="0"/>
                      </a:endParaRPr>
                    </a:p>
                  </a:txBody>
                  <a:tcPr marL="7222" marR="7222" marT="722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65022049"/>
                  </a:ext>
                </a:extLst>
              </a:tr>
              <a:tr h="150223">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a:noFill/>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a:noFill/>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a:noFill/>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a:noFill/>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a:noFill/>
                    </a:lnB>
                  </a:tcPr>
                </a:tc>
                <a:extLst>
                  <a:ext uri="{0D108BD9-81ED-4DB2-BD59-A6C34878D82A}">
                    <a16:rowId xmlns:a16="http://schemas.microsoft.com/office/drawing/2014/main" val="1022575696"/>
                  </a:ext>
                </a:extLst>
              </a:tr>
              <a:tr h="150223">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a:noFill/>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a:noFill/>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a:noFill/>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a:noFill/>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a:noFill/>
                    </a:lnB>
                  </a:tcPr>
                </a:tc>
                <a:extLst>
                  <a:ext uri="{0D108BD9-81ED-4DB2-BD59-A6C34878D82A}">
                    <a16:rowId xmlns:a16="http://schemas.microsoft.com/office/drawing/2014/main" val="122240434"/>
                  </a:ext>
                </a:extLst>
              </a:tr>
              <a:tr h="150223">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a:noFill/>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a:noFill/>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a:noFill/>
                    </a:lnB>
                  </a:tcPr>
                </a:tc>
                <a:tc>
                  <a:txBody>
                    <a:bodyPr/>
                    <a:lstStyle/>
                    <a:p>
                      <a:pPr algn="l" fontAlgn="b"/>
                      <a:endParaRPr lang="en-IN" sz="1400" b="0" i="0" u="none" strike="noStrike" dirty="0">
                        <a:solidFill>
                          <a:srgbClr val="000000"/>
                        </a:solidFill>
                        <a:effectLst/>
                        <a:latin typeface="Calibri" panose="020F0502020204030204" pitchFamily="34" charset="0"/>
                      </a:endParaRPr>
                    </a:p>
                  </a:txBody>
                  <a:tcPr marL="7222" marR="7222" marT="7222" marB="0" anchor="b">
                    <a:lnL>
                      <a:noFill/>
                    </a:lnL>
                    <a:lnR>
                      <a:noFill/>
                    </a:lnR>
                    <a:lnT>
                      <a:noFill/>
                    </a:lnT>
                    <a:lnB>
                      <a:noFill/>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a:noFill/>
                    </a:lnB>
                  </a:tcPr>
                </a:tc>
                <a:extLst>
                  <a:ext uri="{0D108BD9-81ED-4DB2-BD59-A6C34878D82A}">
                    <a16:rowId xmlns:a16="http://schemas.microsoft.com/office/drawing/2014/main" val="1094524132"/>
                  </a:ext>
                </a:extLst>
              </a:tr>
              <a:tr h="0">
                <a:tc>
                  <a:txBody>
                    <a:bodyPr/>
                    <a:lstStyle/>
                    <a:p>
                      <a:pPr algn="l" fontAlgn="b"/>
                      <a:endParaRPr lang="en-IN" sz="1400" b="0" i="0" u="none" strike="noStrike" dirty="0">
                        <a:solidFill>
                          <a:srgbClr val="000000"/>
                        </a:solidFill>
                        <a:effectLst/>
                        <a:latin typeface="Calibri" panose="020F0502020204030204" pitchFamily="34" charset="0"/>
                      </a:endParaRPr>
                    </a:p>
                  </a:txBody>
                  <a:tcPr marL="7222" marR="7222" marT="722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IN" sz="1400" b="0" i="0" u="none" strike="noStrike">
                        <a:solidFill>
                          <a:srgbClr val="000000"/>
                        </a:solidFill>
                        <a:effectLst/>
                        <a:latin typeface="Calibri" panose="020F0502020204030204" pitchFamily="34" charset="0"/>
                      </a:endParaRPr>
                    </a:p>
                  </a:txBody>
                  <a:tcPr marL="7222" marR="7222" marT="7222"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7312376"/>
                  </a:ext>
                </a:extLst>
              </a:tr>
              <a:tr h="150223">
                <a:tc>
                  <a:txBody>
                    <a:bodyPr/>
                    <a:lstStyle/>
                    <a:p>
                      <a:pPr algn="ctr" fontAlgn="b"/>
                      <a:r>
                        <a:rPr lang="en-IN" sz="1400" b="0" i="0" u="none" strike="noStrike">
                          <a:solidFill>
                            <a:srgbClr val="000000"/>
                          </a:solidFill>
                          <a:effectLst/>
                          <a:latin typeface="Calibri" panose="020F0502020204030204" pitchFamily="34" charset="0"/>
                        </a:rPr>
                        <a:t>Alarm A69</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IN" sz="1400" b="0" i="0" u="none" strike="noStrike" dirty="0">
                          <a:solidFill>
                            <a:srgbClr val="000000"/>
                          </a:solidFill>
                          <a:effectLst/>
                          <a:latin typeface="Calibri" panose="020F0502020204030204" pitchFamily="34" charset="0"/>
                        </a:rPr>
                        <a:t>Machine 13</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fontAlgn="b"/>
                      <a:r>
                        <a:rPr lang="en-IN" sz="1400" b="0" i="0" u="none" strike="noStrike" dirty="0">
                          <a:solidFill>
                            <a:srgbClr val="000000"/>
                          </a:solidFill>
                          <a:effectLst/>
                          <a:latin typeface="Calibri" panose="020F0502020204030204" pitchFamily="34" charset="0"/>
                        </a:rPr>
                        <a:t>Machine 14</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376196647"/>
                  </a:ext>
                </a:extLst>
              </a:tr>
              <a:tr h="150223">
                <a:tc>
                  <a:txBody>
                    <a:bodyPr/>
                    <a:lstStyle/>
                    <a:p>
                      <a:pPr algn="ctr" fontAlgn="b"/>
                      <a:r>
                        <a:rPr lang="en-IN" sz="1400" b="0" i="0" u="none" strike="noStrike">
                          <a:solidFill>
                            <a:srgbClr val="000000"/>
                          </a:solidFill>
                          <a:effectLst/>
                          <a:latin typeface="Calibri" panose="020F0502020204030204" pitchFamily="34" charset="0"/>
                        </a:rPr>
                        <a:t>Methods</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Configuration</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Test MAE</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Configuration</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Test MAE</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5496766"/>
                  </a:ext>
                </a:extLst>
              </a:tr>
              <a:tr h="150223">
                <a:tc>
                  <a:txBody>
                    <a:bodyPr/>
                    <a:lstStyle/>
                    <a:p>
                      <a:pPr algn="ctr" fontAlgn="b"/>
                      <a:r>
                        <a:rPr lang="en-IN" sz="1400" b="0" i="0" u="none" strike="noStrike">
                          <a:solidFill>
                            <a:srgbClr val="000000"/>
                          </a:solidFill>
                          <a:effectLst/>
                          <a:latin typeface="Calibri" panose="020F0502020204030204" pitchFamily="34" charset="0"/>
                        </a:rPr>
                        <a:t>Tensor Regression</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(TG:5,W:10,L:2,S1812)</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1080.8</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l-PL" sz="1400" b="0" i="0" u="none" strike="noStrike" dirty="0">
                          <a:solidFill>
                            <a:srgbClr val="000000"/>
                          </a:solidFill>
                          <a:effectLst/>
                          <a:latin typeface="Calibri" panose="020F0502020204030204" pitchFamily="34" charset="0"/>
                        </a:rPr>
                        <a:t>(TG:20,W:5,L:8,S546)</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880.8</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5586090"/>
                  </a:ext>
                </a:extLst>
              </a:tr>
              <a:tr h="150223">
                <a:tc>
                  <a:txBody>
                    <a:bodyPr/>
                    <a:lstStyle/>
                    <a:p>
                      <a:pPr algn="ctr" fontAlgn="b"/>
                      <a:r>
                        <a:rPr lang="en-IN" sz="1400" b="0" i="0" u="none" strike="noStrike">
                          <a:solidFill>
                            <a:srgbClr val="000000"/>
                          </a:solidFill>
                          <a:effectLst/>
                          <a:latin typeface="Calibri" panose="020F0502020204030204" pitchFamily="34" charset="0"/>
                        </a:rPr>
                        <a:t>Tensor-Convolutional Neural Network</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(TG:20,W:5,L:8,S906)</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831.1</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(TG:10,W:10,L:4,S546)</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829.1</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7859076"/>
                  </a:ext>
                </a:extLst>
              </a:tr>
              <a:tr h="150223">
                <a:tc>
                  <a:txBody>
                    <a:bodyPr/>
                    <a:lstStyle/>
                    <a:p>
                      <a:pPr algn="ctr" fontAlgn="b"/>
                      <a:r>
                        <a:rPr lang="en-IN" sz="1400" b="0" i="0" u="none" strike="noStrike">
                          <a:solidFill>
                            <a:srgbClr val="000000"/>
                          </a:solidFill>
                          <a:effectLst/>
                          <a:latin typeface="Calibri" panose="020F0502020204030204" pitchFamily="34" charset="0"/>
                        </a:rPr>
                        <a:t>Vector linear Regression</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(TG:20,W:5,S906)</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1242.3</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l-PL" sz="1400" b="0" i="0" u="none" strike="noStrike">
                          <a:solidFill>
                            <a:srgbClr val="000000"/>
                          </a:solidFill>
                          <a:effectLst/>
                          <a:latin typeface="Calibri" panose="020F0502020204030204" pitchFamily="34" charset="0"/>
                        </a:rPr>
                        <a:t>(TG:15,W:1,S3640)</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1276.2</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3221700"/>
                  </a:ext>
                </a:extLst>
              </a:tr>
              <a:tr h="150223">
                <a:tc>
                  <a:txBody>
                    <a:bodyPr/>
                    <a:lstStyle/>
                    <a:p>
                      <a:pPr algn="ctr" fontAlgn="b"/>
                      <a:r>
                        <a:rPr lang="en-IN" sz="1400" b="0" i="0" u="none" strike="noStrike">
                          <a:solidFill>
                            <a:srgbClr val="000000"/>
                          </a:solidFill>
                          <a:effectLst/>
                          <a:latin typeface="Calibri" panose="020F0502020204030204" pitchFamily="34" charset="0"/>
                        </a:rPr>
                        <a:t>Matrix Regression</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(TG:15,W:5,S1208)</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1124.6</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l-PL" sz="1400" b="0" i="0" u="none" strike="noStrike">
                          <a:solidFill>
                            <a:srgbClr val="000000"/>
                          </a:solidFill>
                          <a:effectLst/>
                          <a:latin typeface="Calibri" panose="020F0502020204030204" pitchFamily="34" charset="0"/>
                        </a:rPr>
                        <a:t>(TG:15,W:5,S1208)</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919</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892892"/>
                  </a:ext>
                </a:extLst>
              </a:tr>
              <a:tr h="150223">
                <a:tc>
                  <a:txBody>
                    <a:bodyPr/>
                    <a:lstStyle/>
                    <a:p>
                      <a:pPr algn="ctr" fontAlgn="b"/>
                      <a:r>
                        <a:rPr lang="en-IN" sz="1400" b="0" i="0" u="none" strike="noStrike" dirty="0">
                          <a:solidFill>
                            <a:srgbClr val="000000"/>
                          </a:solidFill>
                          <a:effectLst/>
                          <a:latin typeface="Calibri" panose="020F0502020204030204" pitchFamily="34" charset="0"/>
                        </a:rPr>
                        <a:t>Tensor - lstm</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(TG:15,W:2,L6,S330)</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a:solidFill>
                            <a:srgbClr val="000000"/>
                          </a:solidFill>
                          <a:effectLst/>
                          <a:latin typeface="Calibri" panose="020F0502020204030204" pitchFamily="34" charset="0"/>
                        </a:rPr>
                        <a:t>972.8</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pl-PL" sz="1400" b="0" i="0" u="none" strike="noStrike">
                          <a:solidFill>
                            <a:srgbClr val="000000"/>
                          </a:solidFill>
                          <a:effectLst/>
                          <a:latin typeface="Calibri" panose="020F0502020204030204" pitchFamily="34" charset="0"/>
                        </a:rPr>
                        <a:t>(TG:5,W:2,L2,S5460)</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923.4</a:t>
                      </a:r>
                    </a:p>
                  </a:txBody>
                  <a:tcPr marL="7222" marR="7222" marT="72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3312993"/>
                  </a:ext>
                </a:extLst>
              </a:tr>
            </a:tbl>
          </a:graphicData>
        </a:graphic>
      </p:graphicFrame>
      <p:sp>
        <p:nvSpPr>
          <p:cNvPr id="22" name="TextBox 21">
            <a:extLst>
              <a:ext uri="{FF2B5EF4-FFF2-40B4-BE49-F238E27FC236}">
                <a16:creationId xmlns:a16="http://schemas.microsoft.com/office/drawing/2014/main" id="{6AA25A68-085F-8E4B-BA1A-6BA0B5B23149}"/>
              </a:ext>
            </a:extLst>
          </p:cNvPr>
          <p:cNvSpPr txBox="1"/>
          <p:nvPr/>
        </p:nvSpPr>
        <p:spPr>
          <a:xfrm>
            <a:off x="1676400" y="2774025"/>
            <a:ext cx="4572000" cy="646331"/>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Test Results for Alarm A69</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6F36655E-7C3A-DE47-964A-C84E321453A0}"/>
              </a:ext>
            </a:extLst>
          </p:cNvPr>
          <p:cNvSpPr txBox="1"/>
          <p:nvPr/>
        </p:nvSpPr>
        <p:spPr>
          <a:xfrm>
            <a:off x="228600" y="5446589"/>
            <a:ext cx="828675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Alarm A69 is present in Machine 13 and 14. The train performance in both the machines are almost similar, but the machine 14 has a clear edge over machine 13.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settings of (TG:20,W:5,L:8,S:546) is the best optimal settings for Alarm A69.</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868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363AEE6-A59D-4F77-9306-C47A0C2DFB07}"/>
              </a:ext>
            </a:extLst>
          </p:cNvPr>
          <p:cNvSpPr txBox="1"/>
          <p:nvPr/>
        </p:nvSpPr>
        <p:spPr>
          <a:xfrm>
            <a:off x="4835974" y="2774465"/>
            <a:ext cx="3810479" cy="1297115"/>
          </a:xfrm>
          <a:prstGeom prst="rect">
            <a:avLst/>
          </a:prstGeom>
        </p:spPr>
        <p:txBody>
          <a:bodyPr vert="horz" lIns="91440" tIns="45720" rIns="91440" bIns="45720" rtlCol="0" anchor="t">
            <a:normAutofit lnSpcReduction="10000"/>
          </a:bodyPr>
          <a:lstStyle/>
          <a:p>
            <a:pPr>
              <a:lnSpc>
                <a:spcPct val="90000"/>
              </a:lnSpc>
              <a:spcBef>
                <a:spcPct val="0"/>
              </a:spcBef>
              <a:spcAft>
                <a:spcPts val="600"/>
              </a:spcAft>
            </a:pPr>
            <a:r>
              <a:rPr lang="en-US" sz="4800" kern="1200" dirty="0">
                <a:solidFill>
                  <a:schemeClr val="tx2"/>
                </a:solidFill>
                <a:latin typeface="Times New Roman" panose="02020603050405020304" pitchFamily="18" charset="0"/>
                <a:ea typeface="+mj-ea"/>
                <a:cs typeface="Times New Roman" panose="02020603050405020304" pitchFamily="18" charset="0"/>
              </a:rPr>
              <a:t>Conclusion &amp; Plan ahead</a:t>
            </a:r>
          </a:p>
        </p:txBody>
      </p:sp>
      <p:pic>
        <p:nvPicPr>
          <p:cNvPr id="7" name="Graphic 6" descr="Gavel">
            <a:extLst>
              <a:ext uri="{FF2B5EF4-FFF2-40B4-BE49-F238E27FC236}">
                <a16:creationId xmlns:a16="http://schemas.microsoft.com/office/drawing/2014/main" id="{43186A97-30DC-4FDF-B515-7451E9D200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52" y="2333040"/>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Slide Number Placeholder 1">
            <a:extLst>
              <a:ext uri="{FF2B5EF4-FFF2-40B4-BE49-F238E27FC236}">
                <a16:creationId xmlns:a16="http://schemas.microsoft.com/office/drawing/2014/main" id="{9C836E2D-4D80-451F-91AB-7990ECBB8C7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43500B3-8E66-4C5A-AD7B-2C91B0F68A7B}" type="slidenum">
              <a:rPr lang="en-US" sz="1200" smtClean="0"/>
              <a:pPr>
                <a:spcAft>
                  <a:spcPts val="600"/>
                </a:spcAft>
              </a:pPr>
              <a:t>24</a:t>
            </a:fld>
            <a:endParaRPr lang="en-US" sz="1200"/>
          </a:p>
        </p:txBody>
      </p:sp>
    </p:spTree>
    <p:extLst>
      <p:ext uri="{BB962C8B-B14F-4D97-AF65-F5344CB8AC3E}">
        <p14:creationId xmlns:p14="http://schemas.microsoft.com/office/powerpoint/2010/main" val="358695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TextBox 2">
            <a:extLst>
              <a:ext uri="{FF2B5EF4-FFF2-40B4-BE49-F238E27FC236}">
                <a16:creationId xmlns:a16="http://schemas.microsoft.com/office/drawing/2014/main" id="{B48C5776-AB4B-274D-8EF0-5243BAAE964C}"/>
              </a:ext>
            </a:extLst>
          </p:cNvPr>
          <p:cNvSpPr txBox="1"/>
          <p:nvPr/>
        </p:nvSpPr>
        <p:spPr>
          <a:xfrm>
            <a:off x="533400" y="119927"/>
            <a:ext cx="7375161" cy="132556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100" kern="1200" dirty="0">
                <a:solidFill>
                  <a:schemeClr val="tx2"/>
                </a:solidFill>
                <a:latin typeface="Times New Roman" panose="02020603050405020304" pitchFamily="18" charset="0"/>
                <a:ea typeface="+mj-ea"/>
                <a:cs typeface="Times New Roman" panose="02020603050405020304" pitchFamily="18" charset="0"/>
              </a:rPr>
              <a:t>Conclusion</a:t>
            </a:r>
          </a:p>
        </p:txBody>
      </p:sp>
      <p:grpSp>
        <p:nvGrpSpPr>
          <p:cNvPr id="14" name="Group 1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5" name="Freeform: Shape 14">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2A4213F1-346D-8D48-AB2E-738765115BF0}"/>
              </a:ext>
            </a:extLst>
          </p:cNvPr>
          <p:cNvSpPr txBox="1"/>
          <p:nvPr/>
        </p:nvSpPr>
        <p:spPr>
          <a:xfrm>
            <a:off x="1140189" y="1852170"/>
            <a:ext cx="7375161" cy="2693976"/>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The proposed Tensor representation method performance on multi-sensor unequal-length time series machine dataset is better compared to Vector and Matrix models.</a:t>
            </a:r>
          </a:p>
          <a:p>
            <a:pPr marL="742950" lvl="1" indent="-228600">
              <a:lnSpc>
                <a:spcPct val="90000"/>
              </a:lnSpc>
              <a:spcAft>
                <a:spcPts val="600"/>
              </a:spcAft>
              <a:buFont typeface="Arial" panose="020B0604020202020204" pitchFamily="34" charset="0"/>
              <a:buChar char="•"/>
            </a:pPr>
            <a:r>
              <a:rPr lang="en-US" b="1" dirty="0">
                <a:solidFill>
                  <a:schemeClr val="tx2"/>
                </a:solidFill>
                <a:latin typeface="Times New Roman" panose="02020603050405020304" pitchFamily="18" charset="0"/>
                <a:cs typeface="Times New Roman" panose="02020603050405020304" pitchFamily="18" charset="0"/>
              </a:rPr>
              <a:t>Multi-linear methods outperforms linear method</a:t>
            </a:r>
          </a:p>
          <a:p>
            <a:pPr marL="285750" indent="-228600">
              <a:lnSpc>
                <a:spcPct val="90000"/>
              </a:lnSpc>
              <a:spcAft>
                <a:spcPts val="600"/>
              </a:spcAft>
              <a:buFont typeface="Arial" panose="020B0604020202020204" pitchFamily="34" charset="0"/>
              <a:buChar char="•"/>
            </a:pPr>
            <a:endParaRPr lang="en-US" dirty="0">
              <a:solidFill>
                <a:schemeClr val="tx2"/>
              </a:solidFill>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Comparing multilinear and nonlinear method shows that multilinear modelling suffers from overfitting problem.</a:t>
            </a:r>
          </a:p>
          <a:p>
            <a:pPr marL="285750" indent="-228600">
              <a:lnSpc>
                <a:spcPct val="90000"/>
              </a:lnSpc>
              <a:spcAft>
                <a:spcPts val="600"/>
              </a:spcAft>
              <a:buFont typeface="Arial" panose="020B0604020202020204" pitchFamily="34" charset="0"/>
              <a:buChar char="•"/>
            </a:pPr>
            <a:endParaRPr lang="en-US" dirty="0">
              <a:solidFill>
                <a:schemeClr val="tx2"/>
              </a:solidFill>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Tensor convolutional neural network is robust to overfitting however, train error is higher than Tensor Regression.</a:t>
            </a:r>
          </a:p>
          <a:p>
            <a:pPr marL="285750" indent="-228600">
              <a:lnSpc>
                <a:spcPct val="90000"/>
              </a:lnSpc>
              <a:spcAft>
                <a:spcPts val="600"/>
              </a:spcAft>
              <a:buFont typeface="Arial" panose="020B0604020202020204" pitchFamily="34" charset="0"/>
              <a:buChar char="•"/>
            </a:pPr>
            <a:endParaRPr lang="en-US" dirty="0">
              <a:solidFill>
                <a:schemeClr val="tx2"/>
              </a:solidFill>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Tensor LSTM vs. Tensor CNN vs. Tensor Regression</a:t>
            </a:r>
          </a:p>
        </p:txBody>
      </p:sp>
      <p:grpSp>
        <p:nvGrpSpPr>
          <p:cNvPr id="20" name="Group 19">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21" name="Freeform: Shape 20">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a:extLst>
              <a:ext uri="{FF2B5EF4-FFF2-40B4-BE49-F238E27FC236}">
                <a16:creationId xmlns:a16="http://schemas.microsoft.com/office/drawing/2014/main" id="{85ED8AE0-0426-4CA4-8F1C-AB5120CFE9D3}"/>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43500B3-8E66-4C5A-AD7B-2C91B0F68A7B}" type="slidenum">
              <a:rPr lang="en-US" sz="1200" smtClean="0"/>
              <a:pPr>
                <a:spcAft>
                  <a:spcPts val="600"/>
                </a:spcAft>
              </a:pPr>
              <a:t>25</a:t>
            </a:fld>
            <a:endParaRPr lang="en-US" sz="1200"/>
          </a:p>
        </p:txBody>
      </p:sp>
    </p:spTree>
    <p:extLst>
      <p:ext uri="{BB962C8B-B14F-4D97-AF65-F5344CB8AC3E}">
        <p14:creationId xmlns:p14="http://schemas.microsoft.com/office/powerpoint/2010/main" val="1281078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extBox 1">
            <a:extLst>
              <a:ext uri="{FF2B5EF4-FFF2-40B4-BE49-F238E27FC236}">
                <a16:creationId xmlns:a16="http://schemas.microsoft.com/office/drawing/2014/main" id="{58EFB130-7FE4-9C4D-B717-058DD97EB3C8}"/>
              </a:ext>
            </a:extLst>
          </p:cNvPr>
          <p:cNvSpPr txBox="1"/>
          <p:nvPr/>
        </p:nvSpPr>
        <p:spPr>
          <a:xfrm>
            <a:off x="884419" y="1280679"/>
            <a:ext cx="7375161" cy="132556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100" kern="1200" dirty="0">
                <a:solidFill>
                  <a:schemeClr val="tx2"/>
                </a:solidFill>
                <a:latin typeface="Times New Roman" panose="02020603050405020304" pitchFamily="18" charset="0"/>
                <a:ea typeface="+mj-ea"/>
                <a:cs typeface="Times New Roman" panose="02020603050405020304" pitchFamily="18" charset="0"/>
              </a:rPr>
              <a:t>Plan Ahead </a:t>
            </a:r>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25" name="Freeform: Shape 24">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B9E6FD42-27AF-2D42-BD0F-02BF53C64F97}"/>
              </a:ext>
            </a:extLst>
          </p:cNvPr>
          <p:cNvSpPr txBox="1"/>
          <p:nvPr/>
        </p:nvSpPr>
        <p:spPr>
          <a:xfrm>
            <a:off x="884419" y="2890979"/>
            <a:ext cx="7375161" cy="269397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600" dirty="0">
                <a:solidFill>
                  <a:schemeClr val="tx2"/>
                </a:solidFill>
              </a:rPr>
              <a:t>To reduce the variance of Tensor regression.</a:t>
            </a:r>
          </a:p>
          <a:p>
            <a:pPr marL="285750" indent="-228600">
              <a:lnSpc>
                <a:spcPct val="90000"/>
              </a:lnSpc>
              <a:spcAft>
                <a:spcPts val="600"/>
              </a:spcAft>
              <a:buFont typeface="Arial" panose="020B0604020202020204" pitchFamily="34" charset="0"/>
              <a:buChar char="•"/>
            </a:pPr>
            <a:r>
              <a:rPr lang="en-US" sz="1600" dirty="0">
                <a:solidFill>
                  <a:schemeClr val="tx2"/>
                </a:solidFill>
              </a:rPr>
              <a:t> Final </a:t>
            </a:r>
            <a:r>
              <a:rPr lang="en-US" dirty="0">
                <a:solidFill>
                  <a:schemeClr val="tx2"/>
                </a:solidFill>
                <a:latin typeface="Times New Roman" panose="02020603050405020304" pitchFamily="18" charset="0"/>
                <a:cs typeface="Times New Roman" panose="02020603050405020304" pitchFamily="18" charset="0"/>
              </a:rPr>
              <a:t>Report</a:t>
            </a:r>
            <a:r>
              <a:rPr lang="en-US" sz="1600" dirty="0">
                <a:solidFill>
                  <a:schemeClr val="tx2"/>
                </a:solidFill>
              </a:rPr>
              <a:t> Preparation.</a:t>
            </a:r>
          </a:p>
          <a:p>
            <a:pPr marL="285750" indent="-228600">
              <a:lnSpc>
                <a:spcPct val="90000"/>
              </a:lnSpc>
              <a:spcAft>
                <a:spcPts val="600"/>
              </a:spcAft>
              <a:buFont typeface="Arial" panose="020B0604020202020204" pitchFamily="34" charset="0"/>
              <a:buChar char="•"/>
            </a:pPr>
            <a:r>
              <a:rPr lang="en-US" sz="1600" dirty="0">
                <a:solidFill>
                  <a:schemeClr val="tx2"/>
                </a:solidFill>
              </a:rPr>
              <a:t> Final Presentation and submission.</a:t>
            </a:r>
          </a:p>
        </p:txBody>
      </p:sp>
      <p:grpSp>
        <p:nvGrpSpPr>
          <p:cNvPr id="30" name="Group 29">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31" name="Freeform: Shape 30">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lide Number Placeholder 2">
            <a:extLst>
              <a:ext uri="{FF2B5EF4-FFF2-40B4-BE49-F238E27FC236}">
                <a16:creationId xmlns:a16="http://schemas.microsoft.com/office/drawing/2014/main" id="{A899918C-7856-4B30-8756-BFCFBBDD6210}"/>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43500B3-8E66-4C5A-AD7B-2C91B0F68A7B}" type="slidenum">
              <a:rPr lang="en-US" sz="1200" smtClean="0"/>
              <a:pPr>
                <a:spcAft>
                  <a:spcPts val="600"/>
                </a:spcAft>
              </a:pPr>
              <a:t>26</a:t>
            </a:fld>
            <a:endParaRPr lang="en-US" sz="1200"/>
          </a:p>
        </p:txBody>
      </p:sp>
    </p:spTree>
    <p:extLst>
      <p:ext uri="{BB962C8B-B14F-4D97-AF65-F5344CB8AC3E}">
        <p14:creationId xmlns:p14="http://schemas.microsoft.com/office/powerpoint/2010/main" val="2723023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553998" y="473861"/>
            <a:ext cx="3142400" cy="2037604"/>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1809166"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a:extLst>
              <a:ext uri="{FF2B5EF4-FFF2-40B4-BE49-F238E27FC236}">
                <a16:creationId xmlns:a16="http://schemas.microsoft.com/office/drawing/2014/main" id="{4D7A74BA-5DA4-47BF-91FC-FBA2A0DC513E}"/>
              </a:ext>
            </a:extLst>
          </p:cNvPr>
          <p:cNvSpPr>
            <a:spLocks noGrp="1"/>
          </p:cNvSpPr>
          <p:nvPr>
            <p:ph type="sldNum" sz="quarter" idx="12"/>
          </p:nvPr>
        </p:nvSpPr>
        <p:spPr>
          <a:xfrm>
            <a:off x="6457950" y="6356350"/>
            <a:ext cx="2057400" cy="365125"/>
          </a:xfrm>
        </p:spPr>
        <p:txBody>
          <a:bodyPr>
            <a:normAutofit/>
          </a:bodyPr>
          <a:lstStyle/>
          <a:p>
            <a:pPr>
              <a:spcAft>
                <a:spcPts val="600"/>
              </a:spcAft>
            </a:pPr>
            <a:fld id="{843500B3-8E66-4C5A-AD7B-2C91B0F68A7B}" type="slidenum">
              <a:rPr lang="en-IN" smtClean="0"/>
              <a:pPr>
                <a:spcAft>
                  <a:spcPts val="600"/>
                </a:spcAft>
              </a:pPr>
              <a:t>27</a:t>
            </a:fld>
            <a:endParaRPr lang="en-IN"/>
          </a:p>
        </p:txBody>
      </p:sp>
      <p:sp>
        <p:nvSpPr>
          <p:cNvPr id="7" name="TextBox 6">
            <a:extLst>
              <a:ext uri="{FF2B5EF4-FFF2-40B4-BE49-F238E27FC236}">
                <a16:creationId xmlns:a16="http://schemas.microsoft.com/office/drawing/2014/main" id="{21FA5B6C-45E4-40BC-A3C5-D2579D4B35CD}"/>
              </a:ext>
            </a:extLst>
          </p:cNvPr>
          <p:cNvSpPr txBox="1"/>
          <p:nvPr/>
        </p:nvSpPr>
        <p:spPr>
          <a:xfrm>
            <a:off x="2362200" y="1905000"/>
            <a:ext cx="4572000"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Thank you!! </a:t>
            </a:r>
          </a:p>
          <a:p>
            <a:r>
              <a:rPr lang="en-US" sz="3600" dirty="0">
                <a:latin typeface="Times New Roman" panose="02020603050405020304" pitchFamily="18" charset="0"/>
                <a:cs typeface="Times New Roman" panose="02020603050405020304" pitchFamily="18" charset="0"/>
              </a:rPr>
              <a:t> &amp;</a:t>
            </a:r>
          </a:p>
          <a:p>
            <a:r>
              <a:rPr lang="en-US" sz="3600" dirty="0">
                <a:latin typeface="Times New Roman" panose="02020603050405020304" pitchFamily="18" charset="0"/>
                <a:cs typeface="Times New Roman" panose="02020603050405020304" pitchFamily="18" charset="0"/>
              </a:rPr>
              <a:t> Questions</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1"/>
            <a:ext cx="2521551" cy="2522848"/>
            <a:chOff x="-305" y="-1"/>
            <a:chExt cx="3832880" cy="2876136"/>
          </a:xfrm>
        </p:grpSpPr>
        <p:sp>
          <p:nvSpPr>
            <p:cNvPr id="15" name="Freeform: Shape 14">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descr="C:\Users\user\Desktop\separtaor.jpg">
            <a:extLst>
              <a:ext uri="{FF2B5EF4-FFF2-40B4-BE49-F238E27FC236}">
                <a16:creationId xmlns:a16="http://schemas.microsoft.com/office/drawing/2014/main" id="{4766DA0D-CF90-4B78-9EC8-B67B2F0655D6}"/>
              </a:ext>
            </a:extLst>
          </p:cNvPr>
          <p:cNvPicPr>
            <a:picLocks noChangeAspect="1" noChangeArrowheads="1"/>
          </p:cNvPicPr>
          <p:nvPr/>
        </p:nvPicPr>
        <p:blipFill>
          <a:blip r:embed="rId2"/>
          <a:stretch>
            <a:fillRect/>
          </a:stretch>
        </p:blipFill>
        <p:spPr bwMode="auto">
          <a:xfrm>
            <a:off x="605947" y="2133600"/>
            <a:ext cx="3716020" cy="3483613"/>
          </a:xfrm>
          <a:prstGeom prst="rect">
            <a:avLst/>
          </a:prstGeom>
          <a:noFill/>
        </p:spPr>
      </p:pic>
      <p:sp>
        <p:nvSpPr>
          <p:cNvPr id="3" name="Content Placeholder 2"/>
          <p:cNvSpPr>
            <a:spLocks noGrp="1"/>
          </p:cNvSpPr>
          <p:nvPr>
            <p:ph idx="1"/>
          </p:nvPr>
        </p:nvSpPr>
        <p:spPr>
          <a:xfrm>
            <a:off x="4766153" y="2827419"/>
            <a:ext cx="3771900" cy="3227626"/>
          </a:xfrm>
        </p:spPr>
        <p:txBody>
          <a:bodyPr anchor="ctr">
            <a:normAutofit/>
          </a:bodyPr>
          <a:lstStyle/>
          <a:p>
            <a:r>
              <a:rPr lang="en-IN" sz="1800" dirty="0">
                <a:latin typeface="Times New Roman" pitchFamily="18" charset="0"/>
                <a:cs typeface="Times New Roman" pitchFamily="18" charset="0"/>
              </a:rPr>
              <a:t>Examining different strategies for alarm prediction system for Alfa Laval’s Separator Machines</a:t>
            </a:r>
          </a:p>
          <a:p>
            <a:r>
              <a:rPr lang="en-IN" sz="1800" dirty="0">
                <a:latin typeface="Times New Roman" pitchFamily="18" charset="0"/>
                <a:cs typeface="Times New Roman" pitchFamily="18" charset="0"/>
              </a:rPr>
              <a:t>We investigate three types of tensor modelling:</a:t>
            </a:r>
          </a:p>
          <a:p>
            <a:pPr lvl="1"/>
            <a:r>
              <a:rPr lang="en-IN" dirty="0">
                <a:latin typeface="Times New Roman" pitchFamily="18" charset="0"/>
                <a:cs typeface="Times New Roman" pitchFamily="18" charset="0"/>
              </a:rPr>
              <a:t>Linear</a:t>
            </a:r>
          </a:p>
          <a:p>
            <a:pPr lvl="1"/>
            <a:r>
              <a:rPr lang="en-IN" dirty="0">
                <a:latin typeface="Times New Roman" pitchFamily="18" charset="0"/>
                <a:cs typeface="Times New Roman" pitchFamily="18" charset="0"/>
              </a:rPr>
              <a:t>Multi-linear</a:t>
            </a:r>
          </a:p>
          <a:p>
            <a:pPr lvl="1"/>
            <a:r>
              <a:rPr lang="en-IN" dirty="0">
                <a:latin typeface="Times New Roman" pitchFamily="18" charset="0"/>
                <a:cs typeface="Times New Roman" pitchFamily="18" charset="0"/>
              </a:rPr>
              <a:t>Non-linear</a:t>
            </a:r>
          </a:p>
          <a:p>
            <a:endParaRPr lang="en-IN" sz="1800" dirty="0">
              <a:solidFill>
                <a:schemeClr val="tx2"/>
              </a:solidFill>
              <a:latin typeface="Times New Roman" pitchFamily="18" charset="0"/>
              <a:cs typeface="Times New Roman" pitchFamily="18" charset="0"/>
            </a:endParaRPr>
          </a:p>
          <a:p>
            <a:endParaRPr lang="en-GB" sz="1800" dirty="0">
              <a:solidFill>
                <a:schemeClr val="tx2"/>
              </a:solidFill>
              <a:latin typeface="Times New Roman" pitchFamily="18" charset="0"/>
              <a:cs typeface="Times New Roman" pitchFamily="18" charset="0"/>
            </a:endParaRPr>
          </a:p>
          <a:p>
            <a:endParaRPr lang="en-GB" sz="1800" dirty="0">
              <a:solidFill>
                <a:schemeClr val="tx2"/>
              </a:solidFill>
              <a:latin typeface="Times New Roman" pitchFamily="18" charset="0"/>
              <a:cs typeface="Times New Roman" pitchFamily="18" charset="0"/>
            </a:endParaRPr>
          </a:p>
          <a:p>
            <a:endParaRPr lang="en-GB" sz="1800" dirty="0">
              <a:solidFill>
                <a:schemeClr val="tx2"/>
              </a:solidFill>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9DA9E8A4-3E3A-4E27-B677-AF63ED7BC1E2}"/>
              </a:ext>
            </a:extLst>
          </p:cNvPr>
          <p:cNvSpPr>
            <a:spLocks noGrp="1"/>
          </p:cNvSpPr>
          <p:nvPr>
            <p:ph type="sldNum" sz="quarter" idx="12"/>
          </p:nvPr>
        </p:nvSpPr>
        <p:spPr>
          <a:xfrm>
            <a:off x="6457950" y="6356350"/>
            <a:ext cx="2057400" cy="365125"/>
          </a:xfrm>
        </p:spPr>
        <p:txBody>
          <a:bodyPr>
            <a:normAutofit/>
          </a:bodyPr>
          <a:lstStyle/>
          <a:p>
            <a:pPr>
              <a:spcAft>
                <a:spcPts val="600"/>
              </a:spcAft>
            </a:pPr>
            <a:fld id="{843500B3-8E66-4C5A-AD7B-2C91B0F68A7B}" type="slidenum">
              <a:rPr lang="en-IN" smtClean="0"/>
              <a:pPr>
                <a:spcAft>
                  <a:spcPts val="600"/>
                </a:spcAft>
              </a:pPr>
              <a:t>3</a:t>
            </a:fld>
            <a:endParaRPr lang="en-IN"/>
          </a:p>
        </p:txBody>
      </p:sp>
      <p:grpSp>
        <p:nvGrpSpPr>
          <p:cNvPr id="20" name="Group 19">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370569" y="5084569"/>
            <a:ext cx="2151670" cy="1395192"/>
            <a:chOff x="-305" y="-4155"/>
            <a:chExt cx="2514948" cy="2174333"/>
          </a:xfrm>
        </p:grpSpPr>
        <p:sp>
          <p:nvSpPr>
            <p:cNvPr id="21" name="Freeform: Shape 20">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4201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F6A26E3-7981-434C-9B13-E2FF17E674EF}"/>
              </a:ext>
            </a:extLst>
          </p:cNvPr>
          <p:cNvSpPr>
            <a:spLocks noGrp="1"/>
          </p:cNvSpPr>
          <p:nvPr>
            <p:ph type="title"/>
          </p:nvPr>
        </p:nvSpPr>
        <p:spPr>
          <a:xfrm>
            <a:off x="-152400" y="1125676"/>
            <a:ext cx="7375161" cy="1325563"/>
          </a:xfrm>
        </p:spPr>
        <p:txBody>
          <a:bodyPr anchor="b">
            <a:normAutofit/>
          </a:bodyPr>
          <a:lstStyle/>
          <a:p>
            <a:pPr algn="ctr"/>
            <a:r>
              <a:rPr lang="en-US" sz="3100" dirty="0">
                <a:solidFill>
                  <a:schemeClr val="tx2"/>
                </a:solidFill>
                <a:latin typeface="Times New Roman" panose="02020603050405020304" pitchFamily="18" charset="0"/>
                <a:cs typeface="Times New Roman" panose="02020603050405020304" pitchFamily="18" charset="0"/>
              </a:rPr>
              <a:t>Objective</a:t>
            </a:r>
            <a:endParaRPr lang="en-IN" sz="3100" dirty="0">
              <a:solidFill>
                <a:schemeClr val="tx2"/>
              </a:solidFill>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6"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91AB74C-1696-43EC-B3DE-C6CE8B31B045}"/>
              </a:ext>
            </a:extLst>
          </p:cNvPr>
          <p:cNvSpPr>
            <a:spLocks noGrp="1"/>
          </p:cNvSpPr>
          <p:nvPr>
            <p:ph idx="1"/>
          </p:nvPr>
        </p:nvSpPr>
        <p:spPr>
          <a:xfrm>
            <a:off x="884419" y="2890979"/>
            <a:ext cx="7375161" cy="2693976"/>
          </a:xfrm>
        </p:spPr>
        <p:txBody>
          <a:bodyPr>
            <a:normAutofit/>
          </a:bodyPr>
          <a:lstStyle/>
          <a:p>
            <a:r>
              <a:rPr lang="en-IN" sz="1800" dirty="0">
                <a:latin typeface="Times New Roman" panose="02020603050405020304" pitchFamily="18" charset="0"/>
                <a:cs typeface="Times New Roman" panose="02020603050405020304" pitchFamily="18" charset="0"/>
              </a:rPr>
              <a:t>Alarm predictive model helps to overcome the problems of existing pre-defined</a:t>
            </a:r>
            <a:r>
              <a:rPr lang="en-US" sz="1800" dirty="0">
                <a:latin typeface="Times New Roman" panose="02020603050405020304" pitchFamily="18" charset="0"/>
                <a:cs typeface="Times New Roman" pitchFamily="18" charset="0"/>
              </a:rPr>
              <a:t> thresholds alarm </a:t>
            </a:r>
            <a:r>
              <a:rPr lang="en-IN" sz="1800" dirty="0">
                <a:latin typeface="Times New Roman" panose="02020603050405020304" pitchFamily="18" charset="0"/>
                <a:cs typeface="Times New Roman" panose="02020603050405020304" pitchFamily="18" charset="0"/>
              </a:rPr>
              <a:t>system.</a:t>
            </a:r>
          </a:p>
          <a:p>
            <a:pPr marL="0" indent="0">
              <a:buNone/>
            </a:pPr>
            <a:endParaRPr lang="en-IN" sz="1800" dirty="0"/>
          </a:p>
          <a:p>
            <a:r>
              <a:rPr lang="en-US" sz="1800" dirty="0">
                <a:latin typeface="Times New Roman" panose="02020603050405020304" pitchFamily="18" charset="0"/>
                <a:cs typeface="Times New Roman" panose="02020603050405020304" pitchFamily="18" charset="0"/>
              </a:rPr>
              <a:t>The state of black box models versus white box tensor models</a:t>
            </a:r>
            <a:endParaRPr lang="en-IN" sz="1800" dirty="0">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2"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91ECAA1D-C2A1-4ACF-8860-611416B073AC}"/>
              </a:ext>
            </a:extLst>
          </p:cNvPr>
          <p:cNvSpPr>
            <a:spLocks noGrp="1"/>
          </p:cNvSpPr>
          <p:nvPr>
            <p:ph type="sldNum" sz="quarter" idx="12"/>
          </p:nvPr>
        </p:nvSpPr>
        <p:spPr>
          <a:xfrm>
            <a:off x="6457950" y="6356350"/>
            <a:ext cx="2057400" cy="365125"/>
          </a:xfrm>
        </p:spPr>
        <p:txBody>
          <a:bodyPr>
            <a:normAutofit/>
          </a:bodyPr>
          <a:lstStyle/>
          <a:p>
            <a:pPr>
              <a:spcAft>
                <a:spcPts val="600"/>
              </a:spcAft>
            </a:pPr>
            <a:fld id="{843500B3-8E66-4C5A-AD7B-2C91B0F68A7B}" type="slidenum">
              <a:rPr lang="en-IN" smtClean="0"/>
              <a:pPr>
                <a:spcAft>
                  <a:spcPts val="600"/>
                </a:spcAft>
              </a:pPr>
              <a:t>4</a:t>
            </a:fld>
            <a:endParaRPr lang="en-IN"/>
          </a:p>
        </p:txBody>
      </p:sp>
    </p:spTree>
    <p:extLst>
      <p:ext uri="{BB962C8B-B14F-4D97-AF65-F5344CB8AC3E}">
        <p14:creationId xmlns:p14="http://schemas.microsoft.com/office/powerpoint/2010/main" val="131713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81BCBC0-ADFB-424A-AD94-1628F2E7A6AC}"/>
              </a:ext>
            </a:extLst>
          </p:cNvPr>
          <p:cNvSpPr>
            <a:spLocks noGrp="1"/>
          </p:cNvSpPr>
          <p:nvPr>
            <p:ph type="title"/>
          </p:nvPr>
        </p:nvSpPr>
        <p:spPr>
          <a:xfrm>
            <a:off x="848169" y="843167"/>
            <a:ext cx="7375161" cy="1325563"/>
          </a:xfrm>
        </p:spPr>
        <p:txBody>
          <a:bodyPr anchor="b">
            <a:normAutofit/>
          </a:bodyPr>
          <a:lstStyle/>
          <a:p>
            <a:pPr algn="ctr"/>
            <a:r>
              <a:rPr lang="en-US" sz="3100" dirty="0">
                <a:solidFill>
                  <a:schemeClr val="tx2"/>
                </a:solidFill>
                <a:latin typeface="Times New Roman" panose="02020603050405020304" pitchFamily="18" charset="0"/>
                <a:cs typeface="Times New Roman" panose="02020603050405020304" pitchFamily="18" charset="0"/>
              </a:rPr>
              <a:t>Research Questions</a:t>
            </a:r>
            <a:endParaRPr lang="en-IN" sz="3100" dirty="0">
              <a:solidFill>
                <a:schemeClr val="tx2"/>
              </a:solidFill>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509575" cy="2510865"/>
            <a:chOff x="-305" y="-1"/>
            <a:chExt cx="3832880" cy="2876136"/>
          </a:xfrm>
        </p:grpSpPr>
        <p:sp>
          <p:nvSpPr>
            <p:cNvPr id="14" name="Freeform: Shape 13">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FF1F426-B3C0-4289-BA21-3D6405FDAB7B}"/>
              </a:ext>
            </a:extLst>
          </p:cNvPr>
          <p:cNvSpPr>
            <a:spLocks noGrp="1"/>
          </p:cNvSpPr>
          <p:nvPr>
            <p:ph idx="1"/>
          </p:nvPr>
        </p:nvSpPr>
        <p:spPr>
          <a:xfrm>
            <a:off x="1066800" y="2510865"/>
            <a:ext cx="7375161" cy="2457269"/>
          </a:xfrm>
        </p:spPr>
        <p:txBody>
          <a:bodyPr>
            <a:normAutofit/>
          </a:bodyPr>
          <a:lstStyle/>
          <a:p>
            <a:r>
              <a:rPr lang="en-US" sz="1800" dirty="0">
                <a:latin typeface="Times New Roman" panose="02020603050405020304" pitchFamily="18" charset="0"/>
                <a:cs typeface="Times New Roman" panose="02020603050405020304" pitchFamily="18" charset="0"/>
              </a:rPr>
              <a:t>Which strategy provides better/interpretable predictions?</a:t>
            </a:r>
          </a:p>
          <a:p>
            <a:r>
              <a:rPr lang="en-US" sz="1800" dirty="0">
                <a:latin typeface="Times New Roman" panose="02020603050405020304" pitchFamily="18" charset="0"/>
                <a:cs typeface="Times New Roman" panose="02020603050405020304" pitchFamily="18" charset="0"/>
              </a:rPr>
              <a:t>Which sets of configuration settings makes a better predictive model.</a:t>
            </a:r>
          </a:p>
          <a:p>
            <a:pPr lvl="1"/>
            <a:r>
              <a:rPr lang="en-US" dirty="0">
                <a:latin typeface="Times New Roman" panose="02020603050405020304" pitchFamily="18" charset="0"/>
                <a:cs typeface="Times New Roman" panose="02020603050405020304" pitchFamily="18" charset="0"/>
              </a:rPr>
              <a:t>To determine the ideal window size for collecting samples prior to   the occurrence of alarms and warnings.</a:t>
            </a:r>
          </a:p>
          <a:p>
            <a:pPr lvl="1"/>
            <a:r>
              <a:rPr lang="en-US" dirty="0">
                <a:latin typeface="Times New Roman" panose="02020603050405020304" pitchFamily="18" charset="0"/>
                <a:cs typeface="Times New Roman" panose="02020603050405020304" pitchFamily="18" charset="0"/>
              </a:rPr>
              <a:t> To determine what sampling frequency in time series is best for making  better predictions.</a:t>
            </a:r>
          </a:p>
          <a:p>
            <a:pPr lvl="1"/>
            <a:r>
              <a:rPr lang="en-US" dirty="0">
                <a:latin typeface="Times New Roman" panose="02020603050405020304" pitchFamily="18" charset="0"/>
                <a:cs typeface="Times New Roman" panose="02020603050405020304" pitchFamily="18" charset="0"/>
              </a:rPr>
              <a:t>Best tuned models of different types together : fair comparison</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endParaRPr lang="en-IN" sz="1600" dirty="0">
              <a:solidFill>
                <a:schemeClr val="tx2"/>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9046921-2305-41FE-BBD9-CDA74F6BA615}"/>
              </a:ext>
            </a:extLst>
          </p:cNvPr>
          <p:cNvSpPr>
            <a:spLocks noGrp="1"/>
          </p:cNvSpPr>
          <p:nvPr>
            <p:ph type="sldNum" sz="quarter" idx="12"/>
          </p:nvPr>
        </p:nvSpPr>
        <p:spPr>
          <a:xfrm>
            <a:off x="6457950" y="6356350"/>
            <a:ext cx="2057400" cy="365125"/>
          </a:xfrm>
        </p:spPr>
        <p:txBody>
          <a:bodyPr>
            <a:normAutofit/>
          </a:bodyPr>
          <a:lstStyle/>
          <a:p>
            <a:pPr>
              <a:spcAft>
                <a:spcPts val="600"/>
              </a:spcAft>
            </a:pPr>
            <a:fld id="{843500B3-8E66-4C5A-AD7B-2C91B0F68A7B}" type="slidenum">
              <a:rPr lang="en-IN" smtClean="0"/>
              <a:pPr>
                <a:spcAft>
                  <a:spcPts val="600"/>
                </a:spcAft>
              </a:pPr>
              <a:t>5</a:t>
            </a:fld>
            <a:endParaRPr lang="en-IN"/>
          </a:p>
        </p:txBody>
      </p:sp>
      <p:grpSp>
        <p:nvGrpSpPr>
          <p:cNvPr id="19" name="Group 18">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319752" y="4030420"/>
            <a:ext cx="3878664" cy="1776494"/>
            <a:chOff x="6867015" y="-1"/>
            <a:chExt cx="5324985" cy="3251912"/>
          </a:xfrm>
          <a:solidFill>
            <a:schemeClr val="accent5">
              <a:alpha val="10000"/>
            </a:schemeClr>
          </a:solidFill>
        </p:grpSpPr>
        <p:sp>
          <p:nvSpPr>
            <p:cNvPr id="20" name="Freeform: Shape 19">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138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B7A3800-568B-468A-B565-3B5C20A79A66}"/>
              </a:ext>
            </a:extLst>
          </p:cNvPr>
          <p:cNvSpPr>
            <a:spLocks noGrp="1"/>
          </p:cNvSpPr>
          <p:nvPr>
            <p:ph type="title"/>
          </p:nvPr>
        </p:nvSpPr>
        <p:spPr>
          <a:xfrm>
            <a:off x="685800" y="1094020"/>
            <a:ext cx="7375161" cy="1325563"/>
          </a:xfrm>
        </p:spPr>
        <p:txBody>
          <a:bodyPr anchor="b">
            <a:normAutofit/>
          </a:bodyPr>
          <a:lstStyle/>
          <a:p>
            <a:pPr algn="ctr"/>
            <a:r>
              <a:rPr lang="en-IN" sz="3100" dirty="0">
                <a:solidFill>
                  <a:schemeClr val="tx2"/>
                </a:solidFill>
                <a:latin typeface="Times New Roman" pitchFamily="18" charset="0"/>
                <a:cs typeface="Times New Roman" pitchFamily="18" charset="0"/>
              </a:rPr>
              <a:t>Novelty</a:t>
            </a: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C79E7B9-3362-4D5C-B409-5AD1A7F60718}"/>
              </a:ext>
            </a:extLst>
          </p:cNvPr>
          <p:cNvSpPr>
            <a:spLocks noGrp="1"/>
          </p:cNvSpPr>
          <p:nvPr>
            <p:ph idx="1"/>
          </p:nvPr>
        </p:nvSpPr>
        <p:spPr>
          <a:xfrm>
            <a:off x="990600" y="2668027"/>
            <a:ext cx="7375161" cy="2693976"/>
          </a:xfrm>
        </p:spPr>
        <p:txBody>
          <a:bodyPr>
            <a:noAutofit/>
          </a:bodyPr>
          <a:lstStyle/>
          <a:p>
            <a:r>
              <a:rPr lang="en-US" sz="1800" dirty="0">
                <a:solidFill>
                  <a:schemeClr val="tx2"/>
                </a:solidFill>
                <a:latin typeface="Times New Roman" pitchFamily="18" charset="0"/>
                <a:cs typeface="Times New Roman" pitchFamily="18" charset="0"/>
              </a:rPr>
              <a:t> </a:t>
            </a:r>
            <a:r>
              <a:rPr lang="en-US" sz="1800" dirty="0">
                <a:latin typeface="Times New Roman" pitchFamily="18" charset="0"/>
                <a:cs typeface="Times New Roman" pitchFamily="18" charset="0"/>
              </a:rPr>
              <a:t>Industrial novelty: unfortunately, currently no predictive model is being used in the company! This is the first effort towards using machine learning in alarm prediction</a:t>
            </a:r>
          </a:p>
          <a:p>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Scientific novelty: Providing guidance towards choosing the right modeling strategy with regards to the company’s data characteristics. No previous investigation is made on trade-off between black-box tensor models and white-box tensor models on real-world data.  </a:t>
            </a:r>
          </a:p>
          <a:p>
            <a:pPr>
              <a:buNone/>
            </a:pP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a:t>
            </a:r>
          </a:p>
          <a:p>
            <a:endParaRPr lang="en-IN" sz="1800" dirty="0">
              <a:solidFill>
                <a:schemeClr val="tx2"/>
              </a:solidFill>
            </a:endParaRPr>
          </a:p>
        </p:txBody>
      </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FF025127-B157-4CFD-9360-6D0F2764CC36}"/>
              </a:ext>
            </a:extLst>
          </p:cNvPr>
          <p:cNvSpPr>
            <a:spLocks noGrp="1"/>
          </p:cNvSpPr>
          <p:nvPr>
            <p:ph type="sldNum" sz="quarter" idx="12"/>
          </p:nvPr>
        </p:nvSpPr>
        <p:spPr>
          <a:xfrm>
            <a:off x="6457950" y="6356350"/>
            <a:ext cx="2057400" cy="365125"/>
          </a:xfrm>
        </p:spPr>
        <p:txBody>
          <a:bodyPr>
            <a:normAutofit/>
          </a:bodyPr>
          <a:lstStyle/>
          <a:p>
            <a:pPr>
              <a:spcAft>
                <a:spcPts val="600"/>
              </a:spcAft>
            </a:pPr>
            <a:fld id="{843500B3-8E66-4C5A-AD7B-2C91B0F68A7B}" type="slidenum">
              <a:rPr lang="en-IN" smtClean="0"/>
              <a:pPr>
                <a:spcAft>
                  <a:spcPts val="600"/>
                </a:spcAft>
              </a:pPr>
              <a:t>6</a:t>
            </a:fld>
            <a:endParaRPr lang="en-IN"/>
          </a:p>
        </p:txBody>
      </p:sp>
    </p:spTree>
    <p:extLst>
      <p:ext uri="{BB962C8B-B14F-4D97-AF65-F5344CB8AC3E}">
        <p14:creationId xmlns:p14="http://schemas.microsoft.com/office/powerpoint/2010/main" val="303907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18C30031-8569-4815-B898-B6DB47189F63}"/>
              </a:ext>
            </a:extLst>
          </p:cNvPr>
          <p:cNvSpPr txBox="1"/>
          <p:nvPr/>
        </p:nvSpPr>
        <p:spPr>
          <a:xfrm>
            <a:off x="2438400" y="531041"/>
            <a:ext cx="7516084" cy="297634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kern="1200" dirty="0">
                <a:solidFill>
                  <a:schemeClr val="tx2"/>
                </a:solidFill>
                <a:latin typeface="Times New Roman" panose="02020603050405020304" pitchFamily="18" charset="0"/>
                <a:ea typeface="+mj-ea"/>
                <a:cs typeface="Times New Roman" panose="02020603050405020304" pitchFamily="18" charset="0"/>
              </a:rPr>
              <a:t>Methodology</a:t>
            </a:r>
          </a:p>
        </p:txBody>
      </p:sp>
      <p:grpSp>
        <p:nvGrpSpPr>
          <p:cNvPr id="12" name="Group 11">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9356" y="-40193"/>
            <a:ext cx="2895599" cy="2357750"/>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a:extLst>
              <a:ext uri="{FF2B5EF4-FFF2-40B4-BE49-F238E27FC236}">
                <a16:creationId xmlns:a16="http://schemas.microsoft.com/office/drawing/2014/main" id="{B28F7E33-CC1A-4327-A83E-88C5CF672533}"/>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843500B3-8E66-4C5A-AD7B-2C91B0F68A7B}" type="slidenum">
              <a:rPr lang="en-US" sz="1200" smtClean="0"/>
              <a:pPr>
                <a:spcAft>
                  <a:spcPts val="600"/>
                </a:spcAft>
              </a:pPr>
              <a:t>7</a:t>
            </a:fld>
            <a:endParaRPr lang="en-US" sz="1200"/>
          </a:p>
        </p:txBody>
      </p:sp>
      <p:grpSp>
        <p:nvGrpSpPr>
          <p:cNvPr id="18" name="Group 17">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257560" y="4683666"/>
            <a:ext cx="1886211" cy="2174333"/>
            <a:chOff x="-305" y="-4155"/>
            <a:chExt cx="2514948" cy="2174333"/>
          </a:xfrm>
        </p:grpSpPr>
        <p:sp>
          <p:nvSpPr>
            <p:cNvPr id="19" name="Freeform: Shape 18">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0043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585616-E872-CA4F-9771-CB8332D705F4}"/>
              </a:ext>
            </a:extLst>
          </p:cNvPr>
          <p:cNvSpPr txBox="1"/>
          <p:nvPr/>
        </p:nvSpPr>
        <p:spPr>
          <a:xfrm>
            <a:off x="3581400" y="6057900"/>
            <a:ext cx="3810000" cy="338554"/>
          </a:xfrm>
          <a:prstGeom prst="rect">
            <a:avLst/>
          </a:prstGeom>
          <a:noFill/>
        </p:spPr>
        <p:txBody>
          <a:bodyPr wrap="square" rtlCol="0">
            <a:spAutoFit/>
          </a:bodyPr>
          <a:lstStyle/>
          <a:p>
            <a:r>
              <a:rPr lang="en-SE" sz="1600" dirty="0">
                <a:latin typeface="Times New Roman" panose="02020603050405020304" pitchFamily="18" charset="0"/>
                <a:cs typeface="Times New Roman" panose="02020603050405020304" pitchFamily="18" charset="0"/>
              </a:rPr>
              <a:t>Fig: Flow Diagram of pr</a:t>
            </a:r>
            <a:r>
              <a:rPr lang="en-US" sz="1600" dirty="0">
                <a:latin typeface="Times New Roman" panose="02020603050405020304" pitchFamily="18" charset="0"/>
                <a:cs typeface="Times New Roman" panose="02020603050405020304" pitchFamily="18" charset="0"/>
              </a:rPr>
              <a:t>o</a:t>
            </a:r>
            <a:r>
              <a:rPr lang="en-SE" sz="1600" dirty="0">
                <a:latin typeface="Times New Roman" panose="02020603050405020304" pitchFamily="18" charset="0"/>
                <a:cs typeface="Times New Roman" panose="02020603050405020304" pitchFamily="18" charset="0"/>
              </a:rPr>
              <a:t>posed method</a:t>
            </a:r>
          </a:p>
        </p:txBody>
      </p:sp>
      <p:sp>
        <p:nvSpPr>
          <p:cNvPr id="5" name="TextBox 4">
            <a:extLst>
              <a:ext uri="{FF2B5EF4-FFF2-40B4-BE49-F238E27FC236}">
                <a16:creationId xmlns:a16="http://schemas.microsoft.com/office/drawing/2014/main" id="{9FEA3114-BFB8-4534-9BA0-D64D75B1DA88}"/>
              </a:ext>
            </a:extLst>
          </p:cNvPr>
          <p:cNvSpPr txBox="1"/>
          <p:nvPr/>
        </p:nvSpPr>
        <p:spPr>
          <a:xfrm>
            <a:off x="228600" y="1897943"/>
            <a:ext cx="4495800" cy="2951577"/>
          </a:xfrm>
          <a:prstGeom prst="rect">
            <a:avLst/>
          </a:prstGeom>
          <a:noFill/>
        </p:spPr>
        <p:txBody>
          <a:bodyPr wrap="square">
            <a:spAutoFit/>
          </a:bodyPr>
          <a:lstStyle/>
          <a:p>
            <a:pPr>
              <a:lnSpc>
                <a:spcPct val="90000"/>
              </a:lnSpc>
              <a:spcAft>
                <a:spcPts val="600"/>
              </a:spcAft>
            </a:pPr>
            <a:endParaRPr lang="en-US" dirty="0"/>
          </a:p>
          <a:p>
            <a:pPr>
              <a:lnSpc>
                <a:spcPct val="90000"/>
              </a:lnSpc>
              <a:spcAft>
                <a:spcPts val="600"/>
              </a:spcAft>
            </a:pPr>
            <a:r>
              <a:rPr lang="en-US" dirty="0"/>
              <a:t>  </a:t>
            </a:r>
          </a:p>
          <a:p>
            <a:pPr>
              <a:lnSpc>
                <a:spcPct val="90000"/>
              </a:lnSpc>
              <a:spcAft>
                <a:spcPts val="600"/>
              </a:spcAft>
            </a:pPr>
            <a:endParaRPr lang="en-US" dirty="0"/>
          </a:p>
          <a:p>
            <a:pPr marL="171450"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p>
          <a:p>
            <a:pPr marL="171450" indent="-228600">
              <a:lnSpc>
                <a:spcPct val="90000"/>
              </a:lnSpc>
              <a:spcAft>
                <a:spcPts val="600"/>
              </a:spcAft>
              <a:buFont typeface="Arial" panose="020B0604020202020204" pitchFamily="34" charset="0"/>
              <a:buChar char="•"/>
            </a:pPr>
            <a:endParaRPr lang="en-US" dirty="0"/>
          </a:p>
          <a:p>
            <a:pPr marL="171450" indent="-228600">
              <a:lnSpc>
                <a:spcPct val="90000"/>
              </a:lnSpc>
              <a:spcAft>
                <a:spcPts val="600"/>
              </a:spcAft>
              <a:buFont typeface="Arial" panose="020B0604020202020204" pitchFamily="34" charset="0"/>
              <a:buChar char="•"/>
            </a:pPr>
            <a:endParaRPr lang="en-US" sz="1800" dirty="0"/>
          </a:p>
          <a:p>
            <a:pPr marL="171450" indent="-228600">
              <a:lnSpc>
                <a:spcPct val="90000"/>
              </a:lnSpc>
              <a:spcAft>
                <a:spcPts val="600"/>
              </a:spcAft>
              <a:buFont typeface="Arial" panose="020B0604020202020204" pitchFamily="34" charset="0"/>
              <a:buChar char="•"/>
            </a:pPr>
            <a:endParaRPr lang="en-US" dirty="0"/>
          </a:p>
          <a:p>
            <a:pPr marL="171450" indent="-228600">
              <a:lnSpc>
                <a:spcPct val="90000"/>
              </a:lnSpc>
              <a:spcAft>
                <a:spcPts val="600"/>
              </a:spcAft>
              <a:buFont typeface="Arial" panose="020B0604020202020204" pitchFamily="34" charset="0"/>
              <a:buChar char="•"/>
            </a:pPr>
            <a:endParaRPr lang="en-US" sz="1800" dirty="0"/>
          </a:p>
        </p:txBody>
      </p:sp>
      <p:sp>
        <p:nvSpPr>
          <p:cNvPr id="3" name="TextBox 2">
            <a:extLst>
              <a:ext uri="{FF2B5EF4-FFF2-40B4-BE49-F238E27FC236}">
                <a16:creationId xmlns:a16="http://schemas.microsoft.com/office/drawing/2014/main" id="{9B5F1892-393B-3F47-821B-863F3024D5C7}"/>
              </a:ext>
            </a:extLst>
          </p:cNvPr>
          <p:cNvSpPr txBox="1"/>
          <p:nvPr/>
        </p:nvSpPr>
        <p:spPr>
          <a:xfrm>
            <a:off x="4700337" y="1591524"/>
            <a:ext cx="3429000" cy="369332"/>
          </a:xfrm>
          <a:prstGeom prst="rect">
            <a:avLst/>
          </a:prstGeom>
          <a:noFill/>
        </p:spPr>
        <p:txBody>
          <a:bodyPr wrap="square" rtlCol="0">
            <a:spAutoFit/>
          </a:bodyPr>
          <a:lstStyle/>
          <a:p>
            <a:r>
              <a:rPr lang="en-SE" dirty="0"/>
              <a:t> </a:t>
            </a:r>
          </a:p>
        </p:txBody>
      </p:sp>
      <p:grpSp>
        <p:nvGrpSpPr>
          <p:cNvPr id="24" name="Group 23">
            <a:extLst>
              <a:ext uri="{FF2B5EF4-FFF2-40B4-BE49-F238E27FC236}">
                <a16:creationId xmlns:a16="http://schemas.microsoft.com/office/drawing/2014/main" id="{7918B89E-2ABA-0043-96F9-60D5178EEB0D}"/>
              </a:ext>
            </a:extLst>
          </p:cNvPr>
          <p:cNvGrpSpPr/>
          <p:nvPr/>
        </p:nvGrpSpPr>
        <p:grpSpPr>
          <a:xfrm>
            <a:off x="546040" y="986254"/>
            <a:ext cx="2478505" cy="5410200"/>
            <a:chOff x="511950" y="914400"/>
            <a:chExt cx="2478505" cy="5410200"/>
          </a:xfrm>
        </p:grpSpPr>
        <p:sp>
          <p:nvSpPr>
            <p:cNvPr id="11" name="Rounded Rectangle 10">
              <a:extLst>
                <a:ext uri="{FF2B5EF4-FFF2-40B4-BE49-F238E27FC236}">
                  <a16:creationId xmlns:a16="http://schemas.microsoft.com/office/drawing/2014/main" id="{FE81C2E1-68DF-9044-B813-F4A9652A397F}"/>
                </a:ext>
              </a:extLst>
            </p:cNvPr>
            <p:cNvSpPr/>
            <p:nvPr/>
          </p:nvSpPr>
          <p:spPr>
            <a:xfrm>
              <a:off x="552055" y="914400"/>
              <a:ext cx="2438400" cy="533400"/>
            </a:xfrm>
            <a:prstGeom prst="roundRect">
              <a:avLst/>
            </a:prstGeom>
            <a:solidFill>
              <a:schemeClr val="accent6">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SE" dirty="0"/>
                <a:t>Data Collection </a:t>
              </a:r>
            </a:p>
          </p:txBody>
        </p:sp>
        <p:grpSp>
          <p:nvGrpSpPr>
            <p:cNvPr id="23" name="Group 22">
              <a:extLst>
                <a:ext uri="{FF2B5EF4-FFF2-40B4-BE49-F238E27FC236}">
                  <a16:creationId xmlns:a16="http://schemas.microsoft.com/office/drawing/2014/main" id="{A548A512-74B1-6044-988D-0CED043FBA12}"/>
                </a:ext>
              </a:extLst>
            </p:cNvPr>
            <p:cNvGrpSpPr/>
            <p:nvPr/>
          </p:nvGrpSpPr>
          <p:grpSpPr>
            <a:xfrm>
              <a:off x="511950" y="1447800"/>
              <a:ext cx="2459850" cy="4876800"/>
              <a:chOff x="511950" y="1447800"/>
              <a:chExt cx="2459850" cy="4876800"/>
            </a:xfrm>
          </p:grpSpPr>
          <p:sp>
            <p:nvSpPr>
              <p:cNvPr id="6" name="Rounded Rectangle 5">
                <a:extLst>
                  <a:ext uri="{FF2B5EF4-FFF2-40B4-BE49-F238E27FC236}">
                    <a16:creationId xmlns:a16="http://schemas.microsoft.com/office/drawing/2014/main" id="{56D97D85-5F2D-2044-9BCE-F49C5135BF03}"/>
                  </a:ext>
                </a:extLst>
              </p:cNvPr>
              <p:cNvSpPr/>
              <p:nvPr/>
            </p:nvSpPr>
            <p:spPr>
              <a:xfrm>
                <a:off x="533400" y="4800600"/>
                <a:ext cx="2438400" cy="533400"/>
              </a:xfrm>
              <a:prstGeom prst="roundRect">
                <a:avLst/>
              </a:prstGeom>
              <a:solidFill>
                <a:schemeClr val="accent2">
                  <a:lumMod val="7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SE" dirty="0"/>
                  <a:t>Data Transformation</a:t>
                </a:r>
              </a:p>
            </p:txBody>
          </p:sp>
          <p:sp>
            <p:nvSpPr>
              <p:cNvPr id="8" name="Rounded Rectangle 7">
                <a:extLst>
                  <a:ext uri="{FF2B5EF4-FFF2-40B4-BE49-F238E27FC236}">
                    <a16:creationId xmlns:a16="http://schemas.microsoft.com/office/drawing/2014/main" id="{5384D86D-8B74-E447-BEE8-947B3E96715E}"/>
                  </a:ext>
                </a:extLst>
              </p:cNvPr>
              <p:cNvSpPr/>
              <p:nvPr/>
            </p:nvSpPr>
            <p:spPr>
              <a:xfrm>
                <a:off x="511950" y="3810000"/>
                <a:ext cx="2438400" cy="533400"/>
              </a:xfrm>
              <a:prstGeom prst="roundRect">
                <a:avLst/>
              </a:prstGeom>
              <a:solidFill>
                <a:schemeClr val="accent6">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Dividing &amp; Selecting window samples    </a:t>
                </a:r>
                <a:endParaRPr lang="en-SE" dirty="0"/>
              </a:p>
            </p:txBody>
          </p:sp>
          <p:sp>
            <p:nvSpPr>
              <p:cNvPr id="9" name="Rounded Rectangle 8">
                <a:extLst>
                  <a:ext uri="{FF2B5EF4-FFF2-40B4-BE49-F238E27FC236}">
                    <a16:creationId xmlns:a16="http://schemas.microsoft.com/office/drawing/2014/main" id="{E66B5752-BC59-8749-B226-C7C792430E9C}"/>
                  </a:ext>
                </a:extLst>
              </p:cNvPr>
              <p:cNvSpPr/>
              <p:nvPr/>
            </p:nvSpPr>
            <p:spPr>
              <a:xfrm>
                <a:off x="511950" y="2819400"/>
                <a:ext cx="2438400" cy="533400"/>
              </a:xfrm>
              <a:prstGeom prst="roundRect">
                <a:avLst/>
              </a:prstGeom>
              <a:solidFill>
                <a:schemeClr val="accent6">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SE" dirty="0"/>
                  <a:t>Data Cleaning</a:t>
                </a:r>
              </a:p>
            </p:txBody>
          </p:sp>
          <p:sp>
            <p:nvSpPr>
              <p:cNvPr id="10" name="Rounded Rectangle 9">
                <a:extLst>
                  <a:ext uri="{FF2B5EF4-FFF2-40B4-BE49-F238E27FC236}">
                    <a16:creationId xmlns:a16="http://schemas.microsoft.com/office/drawing/2014/main" id="{4ECFD8E0-7E7D-214D-97E8-AFD15D48936A}"/>
                  </a:ext>
                </a:extLst>
              </p:cNvPr>
              <p:cNvSpPr/>
              <p:nvPr/>
            </p:nvSpPr>
            <p:spPr>
              <a:xfrm>
                <a:off x="511950" y="1905000"/>
                <a:ext cx="2438400" cy="533400"/>
              </a:xfrm>
              <a:prstGeom prst="roundRect">
                <a:avLst/>
              </a:prstGeom>
              <a:solidFill>
                <a:schemeClr val="accent6">
                  <a:lumMod val="40000"/>
                  <a:lumOff val="6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SE" dirty="0"/>
                  <a:t>Splitting Data</a:t>
                </a:r>
              </a:p>
            </p:txBody>
          </p:sp>
          <p:sp>
            <p:nvSpPr>
              <p:cNvPr id="12" name="Rounded Rectangle 11">
                <a:extLst>
                  <a:ext uri="{FF2B5EF4-FFF2-40B4-BE49-F238E27FC236}">
                    <a16:creationId xmlns:a16="http://schemas.microsoft.com/office/drawing/2014/main" id="{7734C1A3-4019-4345-BD06-677285A2FB4A}"/>
                  </a:ext>
                </a:extLst>
              </p:cNvPr>
              <p:cNvSpPr/>
              <p:nvPr/>
            </p:nvSpPr>
            <p:spPr>
              <a:xfrm>
                <a:off x="527992" y="5791200"/>
                <a:ext cx="2438400" cy="533400"/>
              </a:xfrm>
              <a:prstGeom prst="roundRect">
                <a:avLst/>
              </a:prstGeom>
              <a:solidFill>
                <a:schemeClr val="accent4"/>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Predictive Model</a:t>
                </a:r>
                <a:endParaRPr lang="en-SE" b="1" dirty="0"/>
              </a:p>
            </p:txBody>
          </p:sp>
          <p:cxnSp>
            <p:nvCxnSpPr>
              <p:cNvPr id="16" name="Straight Arrow Connector 15">
                <a:extLst>
                  <a:ext uri="{FF2B5EF4-FFF2-40B4-BE49-F238E27FC236}">
                    <a16:creationId xmlns:a16="http://schemas.microsoft.com/office/drawing/2014/main" id="{4EFECC72-2F5F-8F45-88E9-36B81504C622}"/>
                  </a:ext>
                </a:extLst>
              </p:cNvPr>
              <p:cNvCxnSpPr>
                <a:cxnSpLocks/>
              </p:cNvCxnSpPr>
              <p:nvPr/>
            </p:nvCxnSpPr>
            <p:spPr>
              <a:xfrm flipH="1">
                <a:off x="1747192" y="1447800"/>
                <a:ext cx="5408" cy="4045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7CA30C8E-39BE-0C47-B1EB-CD323BBB5DC8}"/>
                  </a:ext>
                </a:extLst>
              </p:cNvPr>
              <p:cNvCxnSpPr>
                <a:cxnSpLocks/>
              </p:cNvCxnSpPr>
              <p:nvPr/>
            </p:nvCxnSpPr>
            <p:spPr>
              <a:xfrm flipH="1">
                <a:off x="1752600" y="4343400"/>
                <a:ext cx="5408" cy="4045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E95B93DB-91E6-FD47-8527-7644A60EC271}"/>
                  </a:ext>
                </a:extLst>
              </p:cNvPr>
              <p:cNvCxnSpPr>
                <a:cxnSpLocks/>
              </p:cNvCxnSpPr>
              <p:nvPr/>
            </p:nvCxnSpPr>
            <p:spPr>
              <a:xfrm flipH="1">
                <a:off x="1747192" y="3352800"/>
                <a:ext cx="5408" cy="4045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FE49D5BF-9FF6-B840-83BA-73400C591B3D}"/>
                  </a:ext>
                </a:extLst>
              </p:cNvPr>
              <p:cNvCxnSpPr>
                <a:cxnSpLocks/>
              </p:cNvCxnSpPr>
              <p:nvPr/>
            </p:nvCxnSpPr>
            <p:spPr>
              <a:xfrm flipH="1">
                <a:off x="1747192" y="2438400"/>
                <a:ext cx="5408" cy="4045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47B9F408-5D95-3747-8C7B-F9925C730287}"/>
                  </a:ext>
                </a:extLst>
              </p:cNvPr>
              <p:cNvCxnSpPr>
                <a:cxnSpLocks/>
              </p:cNvCxnSpPr>
              <p:nvPr/>
            </p:nvCxnSpPr>
            <p:spPr>
              <a:xfrm flipH="1">
                <a:off x="1747192" y="5334000"/>
                <a:ext cx="5408" cy="4045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grpSp>
      <p:sp>
        <p:nvSpPr>
          <p:cNvPr id="25" name="TextBox 24">
            <a:extLst>
              <a:ext uri="{FF2B5EF4-FFF2-40B4-BE49-F238E27FC236}">
                <a16:creationId xmlns:a16="http://schemas.microsoft.com/office/drawing/2014/main" id="{0E3CED39-C6AC-EC4D-9120-E6827692A9B9}"/>
              </a:ext>
            </a:extLst>
          </p:cNvPr>
          <p:cNvSpPr txBox="1"/>
          <p:nvPr/>
        </p:nvSpPr>
        <p:spPr>
          <a:xfrm>
            <a:off x="3820816" y="1179016"/>
            <a:ext cx="4474168" cy="3170099"/>
          </a:xfrm>
          <a:prstGeom prst="rect">
            <a:avLst/>
          </a:prstGeom>
          <a:noFill/>
        </p:spPr>
        <p:txBody>
          <a:bodyPr wrap="square" rtlCol="0">
            <a:spAutoFit/>
          </a:bodyPr>
          <a:lstStyle/>
          <a:p>
            <a:r>
              <a:rPr lang="en-SE" sz="2000" dirty="0">
                <a:latin typeface="Times New Roman" panose="02020603050405020304" pitchFamily="18" charset="0"/>
                <a:cs typeface="Times New Roman" panose="02020603050405020304" pitchFamily="18" charset="0"/>
              </a:rPr>
              <a:t>The flow diagram is splited into three parts </a:t>
            </a:r>
            <a:r>
              <a:rPr lang="en-IN" sz="2000" dirty="0">
                <a:latin typeface="Times New Roman" panose="02020603050405020304" pitchFamily="18" charset="0"/>
                <a:cs typeface="Times New Roman" panose="02020603050405020304" pitchFamily="18" charset="0"/>
              </a:rPr>
              <a:t>i.e.,</a:t>
            </a:r>
            <a:r>
              <a:rPr lang="en-SE" sz="2000" dirty="0">
                <a:latin typeface="Times New Roman" panose="02020603050405020304" pitchFamily="18" charset="0"/>
                <a:cs typeface="Times New Roman" panose="02020603050405020304" pitchFamily="18" charset="0"/>
              </a:rPr>
              <a:t> Data PreProcess, Data Transformation and Model Prediction. </a:t>
            </a:r>
            <a:r>
              <a:rPr lang="en-US" sz="2000" dirty="0">
                <a:latin typeface="Times New Roman" panose="02020603050405020304" pitchFamily="18" charset="0"/>
                <a:cs typeface="Times New Roman" panose="02020603050405020304" pitchFamily="18" charset="0"/>
              </a:rPr>
              <a:t>In d</a:t>
            </a:r>
            <a:r>
              <a:rPr lang="en-SE" sz="2000" dirty="0">
                <a:latin typeface="Times New Roman" panose="02020603050405020304" pitchFamily="18" charset="0"/>
                <a:cs typeface="Times New Roman" panose="02020603050405020304" pitchFamily="18" charset="0"/>
              </a:rPr>
              <a:t>ata</a:t>
            </a:r>
            <a:r>
              <a:rPr lang="en-US" sz="2000" dirty="0">
                <a:latin typeface="Times New Roman" panose="02020603050405020304" pitchFamily="18" charset="0"/>
                <a:cs typeface="Times New Roman" panose="02020603050405020304" pitchFamily="18" charset="0"/>
              </a:rPr>
              <a:t> preprocess, raw data is cleaned and normalized then dividing and selecting the samples for further data t</a:t>
            </a:r>
            <a:r>
              <a:rPr lang="en-SE" sz="2000" dirty="0">
                <a:latin typeface="Times New Roman" panose="02020603050405020304" pitchFamily="18" charset="0"/>
                <a:cs typeface="Times New Roman" panose="02020603050405020304" pitchFamily="18" charset="0"/>
              </a:rPr>
              <a:t>ransformation</a:t>
            </a:r>
            <a:r>
              <a:rPr lang="en-US" sz="2000" dirty="0">
                <a:latin typeface="Times New Roman" panose="02020603050405020304" pitchFamily="18" charset="0"/>
                <a:cs typeface="Times New Roman" panose="02020603050405020304" pitchFamily="18" charset="0"/>
              </a:rPr>
              <a:t>. After data</a:t>
            </a:r>
            <a:r>
              <a:rPr lang="en-SE"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transformation in Linear and Multi-Linear, m</a:t>
            </a:r>
            <a:r>
              <a:rPr lang="en-SE" sz="2000" dirty="0">
                <a:latin typeface="Times New Roman" panose="02020603050405020304" pitchFamily="18" charset="0"/>
                <a:cs typeface="Times New Roman" panose="02020603050405020304" pitchFamily="18" charset="0"/>
              </a:rPr>
              <a:t>odel </a:t>
            </a:r>
            <a:r>
              <a:rPr lang="en-US" sz="2000" dirty="0">
                <a:latin typeface="Times New Roman" panose="02020603050405020304" pitchFamily="18" charset="0"/>
                <a:cs typeface="Times New Roman" panose="02020603050405020304" pitchFamily="18" charset="0"/>
              </a:rPr>
              <a:t>p</a:t>
            </a:r>
            <a:r>
              <a:rPr lang="en-SE" sz="2000" dirty="0">
                <a:latin typeface="Times New Roman" panose="02020603050405020304" pitchFamily="18" charset="0"/>
                <a:cs typeface="Times New Roman" panose="02020603050405020304" pitchFamily="18" charset="0"/>
              </a:rPr>
              <a:t>rediction is done </a:t>
            </a:r>
            <a:r>
              <a:rPr lang="en-US" sz="2000" dirty="0">
                <a:latin typeface="Times New Roman" panose="02020603050405020304" pitchFamily="18" charset="0"/>
                <a:cs typeface="Times New Roman" panose="02020603050405020304" pitchFamily="18" charset="0"/>
              </a:rPr>
              <a:t>in vector, matrix, tensor and non- linear models.</a:t>
            </a:r>
            <a:endParaRPr lang="en-SE" sz="2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4EB88B9B-47A8-0847-A940-9CA1152D65F3}"/>
              </a:ext>
            </a:extLst>
          </p:cNvPr>
          <p:cNvSpPr txBox="1"/>
          <p:nvPr/>
        </p:nvSpPr>
        <p:spPr>
          <a:xfrm>
            <a:off x="552055" y="0"/>
            <a:ext cx="4172345" cy="584775"/>
          </a:xfrm>
          <a:prstGeom prst="rect">
            <a:avLst/>
          </a:prstGeom>
          <a:noFill/>
        </p:spPr>
        <p:txBody>
          <a:bodyPr wrap="square" rtlCol="0">
            <a:spAutoFit/>
          </a:bodyPr>
          <a:lstStyle/>
          <a:p>
            <a:r>
              <a:rPr lang="en-SE" sz="3200" dirty="0">
                <a:latin typeface="Times New Roman" panose="02020603050405020304" pitchFamily="18" charset="0"/>
                <a:cs typeface="Times New Roman" panose="02020603050405020304" pitchFamily="18" charset="0"/>
              </a:rPr>
              <a:t>Methodology</a:t>
            </a:r>
          </a:p>
        </p:txBody>
      </p:sp>
      <p:sp>
        <p:nvSpPr>
          <p:cNvPr id="4" name="Slide Number Placeholder 3">
            <a:extLst>
              <a:ext uri="{FF2B5EF4-FFF2-40B4-BE49-F238E27FC236}">
                <a16:creationId xmlns:a16="http://schemas.microsoft.com/office/drawing/2014/main" id="{AA5DEF64-70A4-4F36-B0B4-4290F0B03332}"/>
              </a:ext>
            </a:extLst>
          </p:cNvPr>
          <p:cNvSpPr>
            <a:spLocks noGrp="1"/>
          </p:cNvSpPr>
          <p:nvPr>
            <p:ph type="sldNum" sz="quarter" idx="12"/>
          </p:nvPr>
        </p:nvSpPr>
        <p:spPr/>
        <p:txBody>
          <a:bodyPr/>
          <a:lstStyle/>
          <a:p>
            <a:fld id="{843500B3-8E66-4C5A-AD7B-2C91B0F68A7B}" type="slidenum">
              <a:rPr lang="en-IN" smtClean="0"/>
              <a:pPr/>
              <a:t>8</a:t>
            </a:fld>
            <a:endParaRPr lang="en-IN"/>
          </a:p>
        </p:txBody>
      </p:sp>
    </p:spTree>
    <p:extLst>
      <p:ext uri="{BB962C8B-B14F-4D97-AF65-F5344CB8AC3E}">
        <p14:creationId xmlns:p14="http://schemas.microsoft.com/office/powerpoint/2010/main" val="116950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509575" cy="2510865"/>
            <a:chOff x="-305" y="-1"/>
            <a:chExt cx="3832880" cy="2876136"/>
          </a:xfrm>
        </p:grpSpPr>
        <p:sp>
          <p:nvSpPr>
            <p:cNvPr id="14" name="Freeform: Shape 13">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53B34085-0369-42CB-8515-AE73B09D506C}"/>
              </a:ext>
            </a:extLst>
          </p:cNvPr>
          <p:cNvSpPr>
            <a:spLocks noGrp="1"/>
          </p:cNvSpPr>
          <p:nvPr>
            <p:ph type="sldNum" sz="quarter" idx="12"/>
          </p:nvPr>
        </p:nvSpPr>
        <p:spPr>
          <a:xfrm>
            <a:off x="6457950" y="6356350"/>
            <a:ext cx="2057400" cy="365125"/>
          </a:xfrm>
        </p:spPr>
        <p:txBody>
          <a:bodyPr>
            <a:normAutofit/>
          </a:bodyPr>
          <a:lstStyle/>
          <a:p>
            <a:pPr>
              <a:spcAft>
                <a:spcPts val="600"/>
              </a:spcAft>
            </a:pPr>
            <a:fld id="{843500B3-8E66-4C5A-AD7B-2C91B0F68A7B}" type="slidenum">
              <a:rPr lang="en-IN" smtClean="0"/>
              <a:pPr>
                <a:spcAft>
                  <a:spcPts val="600"/>
                </a:spcAft>
              </a:pPr>
              <a:t>9</a:t>
            </a:fld>
            <a:endParaRPr lang="en-IN"/>
          </a:p>
        </p:txBody>
      </p:sp>
      <p:grpSp>
        <p:nvGrpSpPr>
          <p:cNvPr id="19" name="Group 18">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319752" y="4030420"/>
            <a:ext cx="3878664" cy="1776494"/>
            <a:chOff x="6867015" y="-1"/>
            <a:chExt cx="5324985" cy="3251912"/>
          </a:xfrm>
          <a:solidFill>
            <a:schemeClr val="accent5">
              <a:alpha val="10000"/>
            </a:schemeClr>
          </a:solidFill>
        </p:grpSpPr>
        <p:sp>
          <p:nvSpPr>
            <p:cNvPr id="20" name="Freeform: Shape 19">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Content Placeholder 2">
            <a:extLst>
              <a:ext uri="{FF2B5EF4-FFF2-40B4-BE49-F238E27FC236}">
                <a16:creationId xmlns:a16="http://schemas.microsoft.com/office/drawing/2014/main" id="{09B3D1E1-905B-4C06-B8C9-A8AF7FFB2968}"/>
              </a:ext>
            </a:extLst>
          </p:cNvPr>
          <p:cNvSpPr>
            <a:spLocks noGrp="1"/>
          </p:cNvSpPr>
          <p:nvPr>
            <p:ph idx="1"/>
          </p:nvPr>
        </p:nvSpPr>
        <p:spPr>
          <a:xfrm>
            <a:off x="1295400" y="2649968"/>
            <a:ext cx="7375161" cy="2457269"/>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27 water purifier machines installed on different ships. These machines purifies oil and water supplies onboard marine vessels. </a:t>
            </a:r>
          </a:p>
          <a:p>
            <a:r>
              <a:rPr lang="en-US" sz="1800" dirty="0">
                <a:latin typeface="Times New Roman" panose="02020603050405020304" pitchFamily="18" charset="0"/>
                <a:cs typeface="Times New Roman" panose="02020603050405020304" pitchFamily="18" charset="0"/>
              </a:rPr>
              <a:t>Alarm: 30.</a:t>
            </a:r>
          </a:p>
          <a:p>
            <a:r>
              <a:rPr lang="en-US" sz="1800" dirty="0">
                <a:latin typeface="Times New Roman" panose="02020603050405020304" pitchFamily="18" charset="0"/>
                <a:cs typeface="Times New Roman" panose="02020603050405020304" pitchFamily="18" charset="0"/>
              </a:rPr>
              <a:t>Alarms types : A10, A13, A17, A33, A69, A501 , A502 and etc.</a:t>
            </a:r>
          </a:p>
          <a:p>
            <a:r>
              <a:rPr lang="en-US" sz="1800" dirty="0">
                <a:latin typeface="Times New Roman" panose="02020603050405020304" pitchFamily="18" charset="0"/>
                <a:cs typeface="Times New Roman" panose="02020603050405020304" pitchFamily="18" charset="0"/>
              </a:rPr>
              <a:t>Sensors: 102</a:t>
            </a:r>
          </a:p>
          <a:p>
            <a:r>
              <a:rPr lang="en-US" sz="1800" dirty="0">
                <a:latin typeface="Times New Roman" panose="02020603050405020304" pitchFamily="18" charset="0"/>
                <a:cs typeface="Times New Roman" panose="02020603050405020304" pitchFamily="18" charset="0"/>
              </a:rPr>
              <a:t>Features :  </a:t>
            </a:r>
            <a:r>
              <a:rPr lang="en-GB" sz="1800" dirty="0">
                <a:latin typeface="Times New Roman" panose="02020603050405020304" pitchFamily="18" charset="0"/>
                <a:cs typeface="Times New Roman" panose="02020603050405020304" pitchFamily="18" charset="0"/>
              </a:rPr>
              <a:t>PT201_16, PT201_71, LPS1_voltage_value, QIT201 and etc.</a:t>
            </a:r>
          </a:p>
          <a:p>
            <a:r>
              <a:rPr lang="en-GB" sz="1800" dirty="0">
                <a:latin typeface="Times New Roman" panose="02020603050405020304" pitchFamily="18" charset="0"/>
                <a:cs typeface="Times New Roman" panose="02020603050405020304" pitchFamily="18" charset="0"/>
              </a:rPr>
              <a:t>Time stamp</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Sampling: 3-12 months, depending on the machine</a:t>
            </a:r>
          </a:p>
          <a:p>
            <a:endParaRPr lang="en-US" sz="1600" dirty="0">
              <a:solidFill>
                <a:schemeClr val="tx2"/>
              </a:solidFill>
              <a:latin typeface="Times New Roman" panose="02020603050405020304" pitchFamily="18" charset="0"/>
              <a:cs typeface="Times New Roman" panose="02020603050405020304" pitchFamily="18" charset="0"/>
            </a:endParaRPr>
          </a:p>
        </p:txBody>
      </p:sp>
      <p:sp>
        <p:nvSpPr>
          <p:cNvPr id="24" name="Title 1">
            <a:extLst>
              <a:ext uri="{FF2B5EF4-FFF2-40B4-BE49-F238E27FC236}">
                <a16:creationId xmlns:a16="http://schemas.microsoft.com/office/drawing/2014/main" id="{BE3E10B7-9EEF-4C51-B575-A0C59C2A7BCC}"/>
              </a:ext>
            </a:extLst>
          </p:cNvPr>
          <p:cNvSpPr txBox="1">
            <a:spLocks/>
          </p:cNvSpPr>
          <p:nvPr/>
        </p:nvSpPr>
        <p:spPr>
          <a:xfrm>
            <a:off x="533400" y="944348"/>
            <a:ext cx="7375161" cy="1325563"/>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100" dirty="0">
                <a:solidFill>
                  <a:schemeClr val="tx2"/>
                </a:solidFill>
                <a:latin typeface="Times New Roman" panose="02020603050405020304" pitchFamily="18" charset="0"/>
                <a:cs typeface="Times New Roman" panose="02020603050405020304" pitchFamily="18" charset="0"/>
              </a:rPr>
              <a:t>Data Set</a:t>
            </a:r>
          </a:p>
        </p:txBody>
      </p:sp>
    </p:spTree>
    <p:extLst>
      <p:ext uri="{BB962C8B-B14F-4D97-AF65-F5344CB8AC3E}">
        <p14:creationId xmlns:p14="http://schemas.microsoft.com/office/powerpoint/2010/main" val="876977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18789</TotalTime>
  <Words>2477</Words>
  <Application>Microsoft Office PowerPoint</Application>
  <PresentationFormat>On-screen Show (4:3)</PresentationFormat>
  <Paragraphs>450</Paragraphs>
  <Slides>27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Office Theme</vt:lpstr>
      <vt:lpstr>Photoshop.Image.6</vt:lpstr>
      <vt:lpstr>On the performance characteristics of linear, multi-linear and non-linear tensor models for alarm prediction in multi-sensor data</vt:lpstr>
      <vt:lpstr>PowerPoint Presentation</vt:lpstr>
      <vt:lpstr>PowerPoint Presentation</vt:lpstr>
      <vt:lpstr>Objective</vt:lpstr>
      <vt:lpstr>Research Questions</vt:lpstr>
      <vt:lpstr>Novelty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Experimental Configuration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System Project</dc:title>
  <dc:creator>sony</dc:creator>
  <cp:lastModifiedBy>Ahamed Buhari</cp:lastModifiedBy>
  <cp:revision>372</cp:revision>
  <dcterms:created xsi:type="dcterms:W3CDTF">2020-03-08T17:44:48Z</dcterms:created>
  <dcterms:modified xsi:type="dcterms:W3CDTF">2021-09-02T14:00:54Z</dcterms:modified>
</cp:coreProperties>
</file>