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945EC-C56C-AF92-CD8C-C6C63723CA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76A8A7-4431-9922-71EC-51F5CF69E3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3693B-752C-E205-B8DD-8F4C71EB5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F1B5-971A-4A03-8FB0-0123DD920F2A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2CDCB-5EAC-E818-BC8C-722D8CDFC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C7C30-7FC3-9D6C-7380-C4C200735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F96B3-062E-49CD-9C6A-6FFB25DF32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659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B8AB1-56B8-14ED-A472-E4FB436C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D654EB-53AE-0690-03C5-D0F2E7BB3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D9C43-CB0F-790F-C94B-9FF24A281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F1B5-971A-4A03-8FB0-0123DD920F2A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B7B37-70D3-97F8-2382-BCEE9C673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0FD2E-7A47-7DB5-08DC-042FC2641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F96B3-062E-49CD-9C6A-6FFB25DF32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634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5E5C93-E3BD-941F-C836-D7FFEFA553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7FE70F-560F-5CB5-14FD-BED831949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FED35-F1CC-4D4A-B024-D90438A43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F1B5-971A-4A03-8FB0-0123DD920F2A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AE67D-5A30-0FED-88F6-2D598C81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953FD-DF30-2BD4-3B2C-A40B19FFF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F96B3-062E-49CD-9C6A-6FFB25DF32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113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30294-3698-1A7C-7B1F-ED0EE4AEE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77881-477B-FEAF-3FE1-7F0AF1D65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8CD5F-42A9-EBEA-F69D-A082279C7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F1B5-971A-4A03-8FB0-0123DD920F2A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ACABC-2C4C-6761-8889-27ED06C12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28385-AC2A-1C68-DBB3-66758EFB0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F96B3-062E-49CD-9C6A-6FFB25DF32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5246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A659E-A1AF-A7A0-AE3B-C97A0EFC2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86EF8A-8C84-4CC6-CC4B-6634ADDE1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BFF2A-BAD5-1124-49A8-891E2D18F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F1B5-971A-4A03-8FB0-0123DD920F2A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13461-8122-61F1-AFB3-3D3577C1B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EE91C-947F-006A-32B4-3AA9EEA22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F96B3-062E-49CD-9C6A-6FFB25DF32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6373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88FBA-E198-744A-4039-D331B593F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FF042-D09C-F086-EF11-854E245CDA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B33E46-B5B7-B1BB-13B8-0C518ACC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72B5F-F0BA-F128-10D7-E6AC14199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F1B5-971A-4A03-8FB0-0123DD920F2A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53C98-3D7F-22E3-F4BB-0476D2781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695246-A8A1-EEBA-51D5-11F80E5BF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F96B3-062E-49CD-9C6A-6FFB25DF32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546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4EDAC-A23B-4820-00F7-7655D2D40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AFC62D-3FF7-9739-EBC7-64D3F0F1D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03C135-502D-04A9-C600-F408B806CF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57D82-B399-EED2-E9CC-87799E72C2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30E38E-A701-480F-D3D9-A4FEEB9BD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18644A-D26F-9180-4D78-017B2AE3A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F1B5-971A-4A03-8FB0-0123DD920F2A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86608E-5871-052C-3FB8-C0510D1F7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205668-ABCA-BCEA-EB3D-0DFB6AD7E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F96B3-062E-49CD-9C6A-6FFB25DF32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3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485AC-E70B-36A9-B751-6F65F6121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08689E-5672-FE33-C4DF-28B4EF0EF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F1B5-971A-4A03-8FB0-0123DD920F2A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17CE30-6E5D-8B73-40D2-8028BC511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F10B0F-0191-27F1-881A-9F400353B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F96B3-062E-49CD-9C6A-6FFB25DF32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940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1E8EB7-4283-1C8A-083F-F1005C65B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F1B5-971A-4A03-8FB0-0123DD920F2A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3A887D-9DE4-595A-D18D-982968FFF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D439F7-BF6A-5157-E247-92C9BB228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F96B3-062E-49CD-9C6A-6FFB25DF32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1836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A4AF5-5385-8E2F-A553-F97D61A41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FD128-212D-932F-FD5D-1F92DD451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2D60E-5E1E-F1CD-A948-5AFBC4093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C0B16-A702-A003-D5C6-C4B395738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F1B5-971A-4A03-8FB0-0123DD920F2A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F11C00-2C80-DDBC-9B77-96689F246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CAAA6-04DA-67F0-4F90-7E6F2556D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F96B3-062E-49CD-9C6A-6FFB25DF32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967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3F790-1B16-1681-F49C-6EB41DC1C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1E5929-1E6A-9858-F0BA-C55CA41DE1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F97DDC-2CE4-7602-00D4-DA84A0595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CD685-1C17-940E-72B2-70C4CCCFF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F1B5-971A-4A03-8FB0-0123DD920F2A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46B8F2-1E9B-7FAF-0DF1-57BDCB99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D6BC62-51DC-1B2C-77C7-9F959F92F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F96B3-062E-49CD-9C6A-6FFB25DF32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836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971D94-38A9-3DE9-2537-BD913D2D9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A0F0E-761C-F603-9930-C5D5232C6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B9065-ECD0-6624-6DA1-AEB832A87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FF1B5-971A-4A03-8FB0-0123DD920F2A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BE13A-AE46-0AEE-7BC9-5ECC06A316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BE342-51C2-2046-8350-700E030DD2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F96B3-062E-49CD-9C6A-6FFB25DF32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328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p-Oh3QbfrCUEyKVocmY6RN2EdHBBniZS?usp=sharing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810F3-7A71-9096-CE82-400B995EF3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034A33-01EB-BF7A-37BC-0D1AB65FD2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89BDD5-36CF-7A76-A6FC-4F2909EB55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671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FA2CB-7D41-6861-44AA-5E31D7B18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00" y="1330325"/>
            <a:ext cx="10515600" cy="1325563"/>
          </a:xfrm>
        </p:spPr>
        <p:txBody>
          <a:bodyPr>
            <a:normAutofit/>
          </a:bodyPr>
          <a:lstStyle/>
          <a:p>
            <a:r>
              <a:rPr lang="en-IN" sz="4000" dirty="0"/>
              <a:t>Plot of the 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8CC4EC-7CE5-26C7-2EC1-91BDD29385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700" y="2305368"/>
            <a:ext cx="8566343" cy="43697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5A5EC3-E466-799A-EE5F-4333FA92E3B7}"/>
              </a:ext>
            </a:extLst>
          </p:cNvPr>
          <p:cNvSpPr txBox="1"/>
          <p:nvPr/>
        </p:nvSpPr>
        <p:spPr>
          <a:xfrm>
            <a:off x="1676400" y="745550"/>
            <a:ext cx="1051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Link to the Google </a:t>
            </a:r>
            <a:r>
              <a:rPr lang="en-IN" sz="3200" dirty="0" err="1"/>
              <a:t>Colab</a:t>
            </a:r>
            <a:r>
              <a:rPr lang="en-IN" sz="3200" dirty="0"/>
              <a:t> Notebook : </a:t>
            </a:r>
            <a:r>
              <a:rPr lang="en-IN" sz="3200" dirty="0">
                <a:hlinkClick r:id="rId3"/>
              </a:rPr>
              <a:t>LINK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782186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6579C-3207-B205-115B-4916BE525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Autofit/>
          </a:bodyPr>
          <a:lstStyle/>
          <a:p>
            <a:r>
              <a:rPr lang="en-IN" sz="2800" b="1" dirty="0"/>
              <a:t>Procedure Used to implement PINNs for Solving Burger’s Equation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C97C3-F78B-D364-B865-A10EE7678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1544"/>
            <a:ext cx="10515600" cy="5845176"/>
          </a:xfrm>
        </p:spPr>
        <p:txBody>
          <a:bodyPr>
            <a:normAutofit fontScale="92500" lnSpcReduction="20000"/>
          </a:bodyPr>
          <a:lstStyle/>
          <a:p>
            <a:r>
              <a:rPr lang="en-US" sz="1600" dirty="0"/>
              <a:t>1. Data Preparation:</a:t>
            </a:r>
          </a:p>
          <a:p>
            <a:r>
              <a:rPr lang="en-US" sz="1600" dirty="0"/>
              <a:t>   - Boundary training data (</a:t>
            </a:r>
            <a:r>
              <a:rPr lang="en-US" sz="1600" dirty="0" err="1"/>
              <a:t>X_u_train</a:t>
            </a:r>
            <a:r>
              <a:rPr lang="en-US" sz="1600" dirty="0"/>
              <a:t>) is collected as pairs of (x, t) coordinates.</a:t>
            </a:r>
          </a:p>
          <a:p>
            <a:r>
              <a:rPr lang="en-US" sz="1600" dirty="0"/>
              <a:t>   - Boundary solution data (</a:t>
            </a:r>
            <a:r>
              <a:rPr lang="en-US" sz="1600" dirty="0" err="1"/>
              <a:t>u_train</a:t>
            </a:r>
            <a:r>
              <a:rPr lang="en-US" sz="1600" dirty="0"/>
              <a:t>) is collected.</a:t>
            </a:r>
          </a:p>
          <a:p>
            <a:r>
              <a:rPr lang="en-US" sz="1600" dirty="0"/>
              <a:t>   - Collocation points (</a:t>
            </a:r>
            <a:r>
              <a:rPr lang="en-US" sz="1600" dirty="0" err="1"/>
              <a:t>X_f_train</a:t>
            </a:r>
            <a:r>
              <a:rPr lang="en-US" sz="1600" dirty="0"/>
              <a:t>) are collected as pairs of (x, t) coordinates.</a:t>
            </a:r>
          </a:p>
          <a:p>
            <a:endParaRPr lang="en-US" sz="1600" dirty="0"/>
          </a:p>
          <a:p>
            <a:r>
              <a:rPr lang="en-US" sz="1600" dirty="0"/>
              <a:t>2. PINN Initialization:</a:t>
            </a:r>
          </a:p>
          <a:p>
            <a:r>
              <a:rPr lang="en-US" sz="1600" dirty="0"/>
              <a:t>   - The data arrays are transformed into torch tensors.</a:t>
            </a:r>
          </a:p>
          <a:p>
            <a:r>
              <a:rPr lang="en-US" sz="1600" dirty="0"/>
              <a:t>   - The neural network (PINN) is defined as a class inheriting from </a:t>
            </a:r>
            <a:r>
              <a:rPr lang="en-US" sz="1600" dirty="0" err="1"/>
              <a:t>torch.nn.Module</a:t>
            </a:r>
            <a:r>
              <a:rPr lang="en-US" sz="1600" dirty="0"/>
              <a:t>.</a:t>
            </a:r>
          </a:p>
          <a:p>
            <a:r>
              <a:rPr lang="en-US" sz="1600" dirty="0"/>
              <a:t>   - The PINN architecture consists of multiple fully connected layers with a hyperbolic tangent activation function.</a:t>
            </a:r>
          </a:p>
          <a:p>
            <a:endParaRPr lang="en-US" sz="1600" dirty="0"/>
          </a:p>
          <a:p>
            <a:r>
              <a:rPr lang="en-US" sz="1600" dirty="0"/>
              <a:t>3. PINN Forward Pass:</a:t>
            </a:r>
          </a:p>
          <a:p>
            <a:r>
              <a:rPr lang="en-US" sz="1600" dirty="0"/>
              <a:t>   - The forward method in the </a:t>
            </a:r>
            <a:r>
              <a:rPr lang="en-US" sz="1600" dirty="0" err="1"/>
              <a:t>NeuralNetwork</a:t>
            </a:r>
            <a:r>
              <a:rPr lang="en-US" sz="1600" dirty="0"/>
              <a:t> class defines the forward pass of the PINN.</a:t>
            </a:r>
          </a:p>
          <a:p>
            <a:r>
              <a:rPr lang="en-US" sz="1600" dirty="0"/>
              <a:t>   - The input (x, t) is passed through the fully connected layers with the activation function.</a:t>
            </a:r>
          </a:p>
          <a:p>
            <a:r>
              <a:rPr lang="en-US" sz="1600" dirty="0"/>
              <a:t>   - The output represents the function u(x, t).</a:t>
            </a:r>
          </a:p>
          <a:p>
            <a:r>
              <a:rPr lang="en-US" sz="1600" dirty="0"/>
              <a:t>4. Physics-Informed Neural Network:</a:t>
            </a:r>
          </a:p>
          <a:p>
            <a:r>
              <a:rPr lang="en-US" sz="1600" dirty="0"/>
              <a:t>   - The </a:t>
            </a:r>
            <a:r>
              <a:rPr lang="en-US" sz="1600" dirty="0" err="1"/>
              <a:t>PhysicsInformedNN</a:t>
            </a:r>
            <a:r>
              <a:rPr lang="en-US" sz="1600" dirty="0"/>
              <a:t> class is defined to handle the PINN operations.</a:t>
            </a:r>
          </a:p>
          <a:p>
            <a:r>
              <a:rPr lang="en-US" sz="1600" dirty="0"/>
              <a:t>   - The class takes boundary and collocation data as inputs.</a:t>
            </a:r>
          </a:p>
          <a:p>
            <a:r>
              <a:rPr lang="en-US" sz="1600" dirty="0"/>
              <a:t>   - The class initializes the necessary tensors, the PINN model, and the optimizer (LBFGS).</a:t>
            </a:r>
          </a:p>
          <a:p>
            <a:r>
              <a:rPr lang="en-US" sz="1600" dirty="0"/>
              <a:t>   - The class defines methods to compute the predicted solution (u) and the residual (f) using automatic differentiation.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268763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90648-10BD-82F1-0B93-EA76BE13C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7520"/>
            <a:ext cx="10515600" cy="649224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5. Training the PINN:</a:t>
            </a:r>
          </a:p>
          <a:p>
            <a:r>
              <a:rPr lang="en-US" dirty="0"/>
              <a:t>   - The closure method is defined to compute the loss and update the gradients during each optimization step.</a:t>
            </a:r>
          </a:p>
          <a:p>
            <a:r>
              <a:rPr lang="en-US" dirty="0"/>
              <a:t>   - The train method is called to start the training loop.</a:t>
            </a:r>
          </a:p>
          <a:p>
            <a:r>
              <a:rPr lang="en-US" dirty="0"/>
              <a:t>   - The closure method is repeatedly called by the optimizer to update the PINN's weights and biases.</a:t>
            </a:r>
          </a:p>
          <a:p>
            <a:r>
              <a:rPr lang="en-US" dirty="0"/>
              <a:t>   - The loss consists of two components: the boundary condition loss (</a:t>
            </a:r>
            <a:r>
              <a:rPr lang="en-US" dirty="0" err="1"/>
              <a:t>u_loss</a:t>
            </a:r>
            <a:r>
              <a:rPr lang="en-US" dirty="0"/>
              <a:t>) and the PDE loss (</a:t>
            </a:r>
            <a:r>
              <a:rPr lang="en-US" dirty="0" err="1"/>
              <a:t>f_loss</a:t>
            </a:r>
            <a:r>
              <a:rPr lang="en-US" dirty="0"/>
              <a:t>).</a:t>
            </a:r>
          </a:p>
          <a:p>
            <a:r>
              <a:rPr lang="en-US" dirty="0"/>
              <a:t>   - The sum of these losses is minimized using the LBFGS optimizer.</a:t>
            </a:r>
          </a:p>
          <a:p>
            <a:endParaRPr lang="en-US" dirty="0"/>
          </a:p>
          <a:p>
            <a:r>
              <a:rPr lang="en-US" dirty="0"/>
              <a:t>6. Data Visualization:</a:t>
            </a:r>
          </a:p>
          <a:p>
            <a:r>
              <a:rPr lang="en-US" dirty="0"/>
              <a:t>   - The plot method is defined to visualize the solution on new data.</a:t>
            </a:r>
          </a:p>
          <a:p>
            <a:r>
              <a:rPr lang="en-US" dirty="0"/>
              <a:t>   - It generates a </a:t>
            </a:r>
            <a:r>
              <a:rPr lang="en-US" dirty="0" err="1"/>
              <a:t>meshgrid</a:t>
            </a:r>
            <a:r>
              <a:rPr lang="en-US" dirty="0"/>
              <a:t> of (x, t) points and evaluates the PINN's output.</a:t>
            </a:r>
          </a:p>
          <a:p>
            <a:r>
              <a:rPr lang="en-US" dirty="0"/>
              <a:t>   - The solution is reshaped and plotted using matplotlib.</a:t>
            </a:r>
          </a:p>
          <a:p>
            <a:endParaRPr lang="en-US" dirty="0"/>
          </a:p>
          <a:p>
            <a:r>
              <a:rPr lang="en-US" dirty="0"/>
              <a:t>7. Data Generation:</a:t>
            </a:r>
          </a:p>
          <a:p>
            <a:r>
              <a:rPr lang="en-US" dirty="0"/>
              <a:t>   - The </a:t>
            </a:r>
            <a:r>
              <a:rPr lang="en-US" dirty="0" err="1"/>
              <a:t>generate_data</a:t>
            </a:r>
            <a:r>
              <a:rPr lang="en-US" dirty="0"/>
              <a:t> function is defined to generate training points for boundary conditions and collocation points.</a:t>
            </a:r>
          </a:p>
          <a:p>
            <a:r>
              <a:rPr lang="en-US" dirty="0"/>
              <a:t>   - It samples points for boundary conditions (</a:t>
            </a:r>
            <a:r>
              <a:rPr lang="en-US" dirty="0" err="1"/>
              <a:t>X_u_train</a:t>
            </a:r>
            <a:r>
              <a:rPr lang="en-US" dirty="0"/>
              <a:t>) and collocation points (</a:t>
            </a:r>
            <a:r>
              <a:rPr lang="en-US" dirty="0" err="1"/>
              <a:t>X_f_train</a:t>
            </a:r>
            <a:r>
              <a:rPr lang="en-US" dirty="0"/>
              <a:t>).</a:t>
            </a:r>
          </a:p>
          <a:p>
            <a:r>
              <a:rPr lang="en-US" dirty="0"/>
              <a:t>   - The corresponding solution values (</a:t>
            </a:r>
            <a:r>
              <a:rPr lang="en-US" dirty="0" err="1"/>
              <a:t>u_train</a:t>
            </a:r>
            <a:r>
              <a:rPr lang="en-US" dirty="0"/>
              <a:t>) for the boundary conditions are also generated.</a:t>
            </a:r>
          </a:p>
          <a:p>
            <a:endParaRPr lang="en-US" dirty="0"/>
          </a:p>
          <a:p>
            <a:r>
              <a:rPr lang="en-US" dirty="0"/>
              <a:t>8. Training the Model:</a:t>
            </a:r>
          </a:p>
          <a:p>
            <a:r>
              <a:rPr lang="en-US" dirty="0"/>
              <a:t>   - The </a:t>
            </a:r>
            <a:r>
              <a:rPr lang="en-US" dirty="0" err="1"/>
              <a:t>generate_data</a:t>
            </a:r>
            <a:r>
              <a:rPr lang="en-US" dirty="0"/>
              <a:t> function is called to obtain the training data.</a:t>
            </a:r>
          </a:p>
          <a:p>
            <a:r>
              <a:rPr lang="en-US" dirty="0"/>
              <a:t>   - An instance of the </a:t>
            </a:r>
            <a:r>
              <a:rPr lang="en-US" dirty="0" err="1"/>
              <a:t>PhysicsInformedNN</a:t>
            </a:r>
            <a:r>
              <a:rPr lang="en-US" dirty="0"/>
              <a:t> class is created with the training data.</a:t>
            </a:r>
          </a:p>
          <a:p>
            <a:r>
              <a:rPr lang="en-US" dirty="0"/>
              <a:t>   - The train method is called to train the PINN and find the optimal weights.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5824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EECE4-C121-353F-B3C7-9AE1139E12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A3EDCC-44FB-A76B-9422-83ADB4D914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99D1B7-B81F-B71F-50CD-BC462A26A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432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DBEAEDE-056B-F393-CD36-BE4708C694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329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46444C-20D4-E889-16DA-6A1C9EB12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313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04270C-C038-5E4D-55E1-BA248AE13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211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93CB6F-E1C2-626A-70DD-731DE0D0A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02" y="536538"/>
            <a:ext cx="9804651" cy="260290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B0E466E-25AF-FA74-58B0-62BCCCBC3C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06" y="3139440"/>
            <a:ext cx="6608037" cy="293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037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B62CC2-7374-7014-2FD6-627C82ADA3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6" y="812800"/>
            <a:ext cx="11039950" cy="519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430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94FAAB-07A3-C2C9-C255-3591F5904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733" y="0"/>
            <a:ext cx="10059335" cy="18148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28304FD-FA09-B8DE-B47B-A784D7CF2D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732" y="1865667"/>
            <a:ext cx="9381067" cy="495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746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202A48-97DF-2FE7-14BF-47784BDB5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69" y="71120"/>
            <a:ext cx="9845520" cy="1879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3DBCA2-7A6E-10BA-88D3-031E3527C7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90" y="1950720"/>
            <a:ext cx="10982441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792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543</Words>
  <Application>Microsoft Office PowerPoint</Application>
  <PresentationFormat>Widescreen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Plot of the solution</vt:lpstr>
      <vt:lpstr>Procedure Used to implement PINNs for Solving Burger’s Equation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Chandra Prakash</dc:creator>
  <cp:lastModifiedBy>Chandra Prakash</cp:lastModifiedBy>
  <cp:revision>5</cp:revision>
  <dcterms:created xsi:type="dcterms:W3CDTF">2023-06-19T12:38:28Z</dcterms:created>
  <dcterms:modified xsi:type="dcterms:W3CDTF">2023-06-19T14:12:28Z</dcterms:modified>
</cp:coreProperties>
</file>