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9" r:id="rId4"/>
    <p:sldId id="264" r:id="rId5"/>
    <p:sldId id="260" r:id="rId6"/>
    <p:sldId id="265" r:id="rId7"/>
    <p:sldId id="261" r:id="rId8"/>
    <p:sldId id="266" r:id="rId9"/>
    <p:sldId id="263" r:id="rId10"/>
    <p:sldId id="268"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8855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332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723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5236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9827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2" y="2210128"/>
            <a:ext cx="9411169"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FactElytics | Drishti 2k21 | SIOM, Nashik</a:t>
            </a:r>
            <a:endParaRPr dirty="0"/>
          </a:p>
        </p:txBody>
      </p:sp>
      <p:sp>
        <p:nvSpPr>
          <p:cNvPr id="111" name="Shape 56"/>
          <p:cNvSpPr/>
          <p:nvPr/>
        </p:nvSpPr>
        <p:spPr>
          <a:xfrm>
            <a:off x="-2" y="3158932"/>
            <a:ext cx="6058831" cy="80018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r>
              <a:rPr lang="en-IN" dirty="0"/>
              <a:t>, Insights, Interpretations and recommendations. </a:t>
            </a:r>
            <a:endParaRPr dirty="0"/>
          </a:p>
        </p:txBody>
      </p:sp>
      <p:sp>
        <p:nvSpPr>
          <p:cNvPr id="113" name="Shape 58"/>
          <p:cNvSpPr/>
          <p:nvPr/>
        </p:nvSpPr>
        <p:spPr>
          <a:xfrm>
            <a:off x="0" y="395911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Chandraraj Singh –</a:t>
            </a:r>
            <a:r>
              <a:rPr dirty="0"/>
              <a:t> </a:t>
            </a:r>
            <a:r>
              <a:rPr lang="en-IN" dirty="0"/>
              <a:t>B.Tech – Manipal Institute of Technology, Manipal</a:t>
            </a:r>
            <a:endParaRPr dirty="0"/>
          </a:p>
        </p:txBody>
      </p:sp>
      <p:pic>
        <p:nvPicPr>
          <p:cNvPr id="3" name="Picture 2">
            <a:extLst>
              <a:ext uri="{FF2B5EF4-FFF2-40B4-BE49-F238E27FC236}">
                <a16:creationId xmlns:a16="http://schemas.microsoft.com/office/drawing/2014/main" id="{C91CB235-C575-43BE-AB1A-F630FCB5DF5E}"/>
              </a:ext>
            </a:extLst>
          </p:cNvPr>
          <p:cNvPicPr>
            <a:picLocks noChangeAspect="1"/>
          </p:cNvPicPr>
          <p:nvPr/>
        </p:nvPicPr>
        <p:blipFill>
          <a:blip r:embed="rId3"/>
          <a:stretch>
            <a:fillRect/>
          </a:stretch>
        </p:blipFill>
        <p:spPr>
          <a:xfrm>
            <a:off x="147490" y="161325"/>
            <a:ext cx="1767175" cy="171984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3" name="Shape 58"/>
          <p:cNvSpPr/>
          <p:nvPr/>
        </p:nvSpPr>
        <p:spPr>
          <a:xfrm>
            <a:off x="0" y="395911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dirty="0"/>
          </a:p>
        </p:txBody>
      </p:sp>
      <p:sp>
        <p:nvSpPr>
          <p:cNvPr id="2" name="Rectangle 1">
            <a:extLst>
              <a:ext uri="{FF2B5EF4-FFF2-40B4-BE49-F238E27FC236}">
                <a16:creationId xmlns:a16="http://schemas.microsoft.com/office/drawing/2014/main" id="{BB48A2CA-1B23-4C2A-A44D-33AC381FDBC9}"/>
              </a:ext>
            </a:extLst>
          </p:cNvPr>
          <p:cNvSpPr/>
          <p:nvPr/>
        </p:nvSpPr>
        <p:spPr>
          <a:xfrm>
            <a:off x="2863840" y="2110085"/>
            <a:ext cx="341632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
        <p:nvSpPr>
          <p:cNvPr id="4" name="TextBox 3">
            <a:extLst>
              <a:ext uri="{FF2B5EF4-FFF2-40B4-BE49-F238E27FC236}">
                <a16:creationId xmlns:a16="http://schemas.microsoft.com/office/drawing/2014/main" id="{ED5F3524-8C52-402A-886D-D375A7AEE726}"/>
              </a:ext>
            </a:extLst>
          </p:cNvPr>
          <p:cNvSpPr txBox="1"/>
          <p:nvPr/>
        </p:nvSpPr>
        <p:spPr>
          <a:xfrm>
            <a:off x="52040" y="4238462"/>
            <a:ext cx="269859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00" b="0" i="0" u="none" strike="noStrike" cap="none" spc="0" normalizeH="0" baseline="0" dirty="0">
                <a:ln>
                  <a:noFill/>
                </a:ln>
                <a:solidFill>
                  <a:schemeClr val="bg1"/>
                </a:solidFill>
                <a:effectLst/>
                <a:uFillTx/>
                <a:latin typeface="+mn-lt"/>
                <a:ea typeface="+mn-ea"/>
                <a:cs typeface="+mn-cs"/>
                <a:sym typeface="Arial"/>
              </a:rPr>
              <a:t>Files attached with this presentation – </a:t>
            </a:r>
          </a:p>
          <a:p>
            <a:pPr marL="177800" marR="0" indent="-177800" algn="l" defTabSz="914400" rtl="0" fontAlgn="auto" latinLnBrk="0" hangingPunct="0">
              <a:lnSpc>
                <a:spcPct val="100000"/>
              </a:lnSpc>
              <a:spcBef>
                <a:spcPts val="0"/>
              </a:spcBef>
              <a:spcAft>
                <a:spcPts val="0"/>
              </a:spcAft>
              <a:buClrTx/>
              <a:buSzTx/>
              <a:buFont typeface="+mj-lt"/>
              <a:buAutoNum type="arabicPeriod"/>
              <a:tabLst/>
            </a:pPr>
            <a:r>
              <a:rPr kumimoji="0" lang="en-IN" sz="1200" b="0" i="0" u="none" strike="noStrike" cap="none" spc="0" normalizeH="0" baseline="0" dirty="0">
                <a:ln>
                  <a:noFill/>
                </a:ln>
                <a:solidFill>
                  <a:schemeClr val="bg1"/>
                </a:solidFill>
                <a:effectLst/>
                <a:uFillTx/>
                <a:latin typeface="+mn-lt"/>
                <a:ea typeface="+mn-ea"/>
                <a:cs typeface="+mn-cs"/>
                <a:sym typeface="Arial"/>
              </a:rPr>
              <a:t>.csv file of test predictions </a:t>
            </a:r>
          </a:p>
          <a:p>
            <a:pPr marL="177800" marR="0" indent="-177800" algn="l" defTabSz="914400" rtl="0" fontAlgn="auto" latinLnBrk="0" hangingPunct="0">
              <a:lnSpc>
                <a:spcPct val="100000"/>
              </a:lnSpc>
              <a:spcBef>
                <a:spcPts val="0"/>
              </a:spcBef>
              <a:spcAft>
                <a:spcPts val="0"/>
              </a:spcAft>
              <a:buClrTx/>
              <a:buSzTx/>
              <a:buFont typeface="+mj-lt"/>
              <a:buAutoNum type="arabicPeriod"/>
              <a:tabLst/>
            </a:pPr>
            <a:r>
              <a:rPr lang="en-IN" sz="1200" dirty="0">
                <a:solidFill>
                  <a:schemeClr val="bg1"/>
                </a:solidFill>
              </a:rPr>
              <a:t>Jupyter Notebook saved as HTML</a:t>
            </a:r>
            <a:r>
              <a:rPr kumimoji="0" lang="en-IN" sz="1200" b="0" i="0" u="none" strike="noStrike" cap="none" spc="0" normalizeH="0" baseline="0" dirty="0">
                <a:ln>
                  <a:noFill/>
                </a:ln>
                <a:solidFill>
                  <a:schemeClr val="bg1"/>
                </a:solidFill>
                <a:effectLst/>
                <a:uFillTx/>
                <a:latin typeface="+mn-lt"/>
                <a:ea typeface="+mn-ea"/>
                <a:cs typeface="+mn-cs"/>
                <a:sym typeface="Arial"/>
              </a:rPr>
              <a:t> </a:t>
            </a:r>
          </a:p>
          <a:p>
            <a:pPr marL="0" marR="0" indent="0" algn="l" defTabSz="914400" rtl="0" fontAlgn="auto" latinLnBrk="0"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chemeClr val="bg1"/>
              </a:solidFill>
              <a:effectLst/>
              <a:uFillTx/>
              <a:latin typeface="+mn-lt"/>
              <a:ea typeface="+mn-ea"/>
              <a:cs typeface="+mn-cs"/>
              <a:sym typeface="Arial"/>
            </a:endParaRPr>
          </a:p>
        </p:txBody>
      </p:sp>
    </p:spTree>
    <p:extLst>
      <p:ext uri="{BB962C8B-B14F-4D97-AF65-F5344CB8AC3E}">
        <p14:creationId xmlns:p14="http://schemas.microsoft.com/office/powerpoint/2010/main" val="36340630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63777" y="912314"/>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Generating profits for a banking institution by increasing </a:t>
            </a:r>
          </a:p>
          <a:p>
            <a:r>
              <a:rPr lang="en-IN" dirty="0"/>
              <a:t>Term Deposits subscription</a:t>
            </a:r>
            <a:endParaRPr dirty="0"/>
          </a:p>
        </p:txBody>
      </p:sp>
      <p:sp>
        <p:nvSpPr>
          <p:cNvPr id="124" name="Shape 73"/>
          <p:cNvSpPr/>
          <p:nvPr/>
        </p:nvSpPr>
        <p:spPr>
          <a:xfrm>
            <a:off x="0" y="1774441"/>
            <a:ext cx="6470838" cy="338570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400" b="0" i="0" u="none" strike="noStrike" baseline="0" dirty="0">
                <a:solidFill>
                  <a:srgbClr val="000000"/>
                </a:solidFill>
                <a:latin typeface="Times New Roman" panose="02020603050405020304" pitchFamily="18" charset="0"/>
              </a:rPr>
              <a:t>There has been a revenue decline for the bank, and they would like to know what actions to take. After investigation, it was found that the root cause is that their clients are not depositing as frequently as before. </a:t>
            </a:r>
            <a:r>
              <a:rPr lang="en-US" sz="1400" b="0" i="0" u="sng" strike="noStrike" baseline="0" dirty="0">
                <a:solidFill>
                  <a:srgbClr val="000000"/>
                </a:solidFill>
                <a:latin typeface="Times New Roman" panose="02020603050405020304" pitchFamily="18" charset="0"/>
              </a:rPr>
              <a:t>Term deposits allow banks to hold onto a deposit for a specific amount of time</a:t>
            </a:r>
            <a:r>
              <a:rPr lang="en-US" sz="1400" b="0" i="0" u="none" strike="noStrike" baseline="0" dirty="0">
                <a:solidFill>
                  <a:srgbClr val="000000"/>
                </a:solidFill>
                <a:latin typeface="Times New Roman" panose="02020603050405020304" pitchFamily="18" charset="0"/>
              </a:rPr>
              <a:t>, </a:t>
            </a:r>
            <a:r>
              <a:rPr lang="en-US" sz="1400" b="0" i="0" u="sng" strike="noStrike" baseline="0" dirty="0">
                <a:solidFill>
                  <a:srgbClr val="000000"/>
                </a:solidFill>
                <a:latin typeface="Times New Roman" panose="02020603050405020304" pitchFamily="18" charset="0"/>
              </a:rPr>
              <a:t>so banks can lend more and thus make more profits.</a:t>
            </a:r>
            <a:r>
              <a:rPr lang="en-US" sz="1400" b="0" i="0" u="none" strike="noStrike" baseline="0" dirty="0">
                <a:solidFill>
                  <a:srgbClr val="000000"/>
                </a:solidFill>
                <a:latin typeface="Times New Roman" panose="02020603050405020304" pitchFamily="18" charset="0"/>
              </a:rPr>
              <a:t> In addition, banks also hold better chances to persuade term deposit clients into buying other products such as funds or insurance to further increase their revenues.</a:t>
            </a:r>
          </a:p>
          <a:p>
            <a:pPr algn="just"/>
            <a:endParaRPr lang="en-US" sz="1000" b="0" i="0" u="none" strike="noStrike" baseline="0" dirty="0">
              <a:solidFill>
                <a:srgbClr val="000000"/>
              </a:solidFill>
              <a:latin typeface="Times New Roman" panose="02020603050405020304" pitchFamily="18" charset="0"/>
            </a:endParaRPr>
          </a:p>
          <a:p>
            <a:pPr algn="just"/>
            <a:r>
              <a:rPr lang="en-US" sz="1400" dirty="0">
                <a:latin typeface="Times New Roman" panose="02020603050405020304" pitchFamily="18" charset="0"/>
              </a:rPr>
              <a:t>As the leader of marketing and analytics team, approach to the </a:t>
            </a:r>
            <a:r>
              <a:rPr lang="en-US" sz="1400" b="1" dirty="0">
                <a:latin typeface="Times New Roman" panose="02020603050405020304" pitchFamily="18" charset="0"/>
              </a:rPr>
              <a:t>‘Term</a:t>
            </a:r>
            <a:r>
              <a:rPr lang="en-US" sz="1400" dirty="0">
                <a:latin typeface="Times New Roman" panose="02020603050405020304" pitchFamily="18" charset="0"/>
              </a:rPr>
              <a:t> </a:t>
            </a:r>
            <a:r>
              <a:rPr lang="en-US" sz="1400" b="1" dirty="0">
                <a:latin typeface="Times New Roman" panose="02020603050405020304" pitchFamily="18" charset="0"/>
              </a:rPr>
              <a:t>Deposit’ </a:t>
            </a:r>
            <a:r>
              <a:rPr lang="en-US" sz="1400" dirty="0">
                <a:latin typeface="Times New Roman" panose="02020603050405020304" pitchFamily="18" charset="0"/>
              </a:rPr>
              <a:t>campaign, is divided into 3 very important aspect : </a:t>
            </a:r>
          </a:p>
          <a:p>
            <a:pPr marL="285750" indent="-285750" algn="just">
              <a:buFont typeface="Arial" panose="020B0604020202020204" pitchFamily="34" charset="0"/>
              <a:buChar char="•"/>
            </a:pPr>
            <a:r>
              <a:rPr lang="en-US" sz="1400" b="1" dirty="0">
                <a:latin typeface="Times New Roman" panose="02020603050405020304" pitchFamily="18" charset="0"/>
              </a:rPr>
              <a:t>Segment of population </a:t>
            </a:r>
            <a:r>
              <a:rPr lang="en-US" sz="1400" dirty="0">
                <a:latin typeface="Times New Roman" panose="02020603050405020304" pitchFamily="18" charset="0"/>
              </a:rPr>
              <a:t>– Which segment of population the campaign will address.</a:t>
            </a: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Distribution channel to reach the customer's place </a:t>
            </a:r>
            <a:r>
              <a:rPr lang="en-US" sz="1400" dirty="0">
                <a:latin typeface="Times New Roman" panose="02020603050405020304" pitchFamily="18" charset="0"/>
                <a:cs typeface="Times New Roman" panose="02020603050405020304" pitchFamily="18" charset="0"/>
              </a:rPr>
              <a:t>– Which medium is to be used.</a:t>
            </a: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Promotional Strategy </a:t>
            </a:r>
            <a:r>
              <a:rPr lang="en-US" sz="1400" dirty="0">
                <a:latin typeface="Times New Roman" panose="02020603050405020304" pitchFamily="18" charset="0"/>
                <a:cs typeface="Times New Roman" panose="02020603050405020304" pitchFamily="18" charset="0"/>
              </a:rPr>
              <a:t>– How the campaign will be promoted.</a:t>
            </a:r>
          </a:p>
        </p:txBody>
      </p:sp>
      <p:pic>
        <p:nvPicPr>
          <p:cNvPr id="3" name="Picture 2">
            <a:extLst>
              <a:ext uri="{FF2B5EF4-FFF2-40B4-BE49-F238E27FC236}">
                <a16:creationId xmlns:a16="http://schemas.microsoft.com/office/drawing/2014/main" id="{9FA8C2D5-A6E6-49F0-8BF3-A62A8BD79938}"/>
              </a:ext>
            </a:extLst>
          </p:cNvPr>
          <p:cNvPicPr>
            <a:picLocks noChangeAspect="1"/>
          </p:cNvPicPr>
          <p:nvPr/>
        </p:nvPicPr>
        <p:blipFill>
          <a:blip r:embed="rId3"/>
          <a:stretch>
            <a:fillRect/>
          </a:stretch>
        </p:blipFill>
        <p:spPr>
          <a:xfrm>
            <a:off x="6557355" y="1926887"/>
            <a:ext cx="2522868" cy="1111305"/>
          </a:xfrm>
          <a:prstGeom prst="rect">
            <a:avLst/>
          </a:prstGeom>
        </p:spPr>
      </p:pic>
      <p:pic>
        <p:nvPicPr>
          <p:cNvPr id="5" name="Picture 4">
            <a:extLst>
              <a:ext uri="{FF2B5EF4-FFF2-40B4-BE49-F238E27FC236}">
                <a16:creationId xmlns:a16="http://schemas.microsoft.com/office/drawing/2014/main" id="{68A770B3-9DF4-4A5E-A235-54F9EF84545F}"/>
              </a:ext>
            </a:extLst>
          </p:cNvPr>
          <p:cNvPicPr>
            <a:picLocks noChangeAspect="1"/>
          </p:cNvPicPr>
          <p:nvPr/>
        </p:nvPicPr>
        <p:blipFill>
          <a:blip r:embed="rId4"/>
          <a:stretch>
            <a:fillRect/>
          </a:stretch>
        </p:blipFill>
        <p:spPr>
          <a:xfrm>
            <a:off x="6534615" y="3324150"/>
            <a:ext cx="2522868" cy="1403967"/>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0" y="978107"/>
            <a:ext cx="6315403" cy="49202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900" dirty="0"/>
              <a:t>Distribution, feature examination and analysis:</a:t>
            </a:r>
            <a:endParaRPr sz="1900" dirty="0"/>
          </a:p>
        </p:txBody>
      </p:sp>
      <p:sp>
        <p:nvSpPr>
          <p:cNvPr id="133" name="Shape 82"/>
          <p:cNvSpPr/>
          <p:nvPr/>
        </p:nvSpPr>
        <p:spPr>
          <a:xfrm>
            <a:off x="108711" y="1560041"/>
            <a:ext cx="5845732" cy="397028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lnSpc>
                <a:spcPct val="100000"/>
              </a:lnSpc>
              <a:buFont typeface="Arial" panose="020B0604020202020204" pitchFamily="34" charset="0"/>
              <a:buChar char="•"/>
            </a:pPr>
            <a:r>
              <a:rPr lang="en-US" sz="1200" dirty="0">
                <a:latin typeface="Arial" panose="020B0604020202020204" pitchFamily="34" charset="0"/>
              </a:rPr>
              <a:t>T</a:t>
            </a:r>
            <a:r>
              <a:rPr lang="en-US" sz="1200" b="0" i="0" dirty="0">
                <a:effectLst/>
                <a:latin typeface="Arial" panose="020B0604020202020204" pitchFamily="34" charset="0"/>
              </a:rPr>
              <a:t>he dataset is </a:t>
            </a:r>
            <a:r>
              <a:rPr lang="en-US" sz="1200" b="0" i="0" u="sng" dirty="0">
                <a:effectLst/>
                <a:latin typeface="Arial" panose="020B0604020202020204" pitchFamily="34" charset="0"/>
              </a:rPr>
              <a:t>slightly skewed</a:t>
            </a:r>
            <a:r>
              <a:rPr lang="en-US" sz="1200" b="0" i="0" dirty="0">
                <a:effectLst/>
                <a:latin typeface="Arial" panose="020B0604020202020204" pitchFamily="34" charset="0"/>
              </a:rPr>
              <a:t> towards people with </a:t>
            </a:r>
            <a:r>
              <a:rPr lang="en-US" sz="1200" b="1" i="0" dirty="0">
                <a:effectLst/>
                <a:latin typeface="Arial" panose="020B0604020202020204" pitchFamily="34" charset="0"/>
              </a:rPr>
              <a:t>secondary</a:t>
            </a:r>
            <a:r>
              <a:rPr lang="en-US" sz="1200" b="0" i="0" dirty="0">
                <a:effectLst/>
                <a:latin typeface="Arial" panose="020B0604020202020204" pitchFamily="34" charset="0"/>
              </a:rPr>
              <a:t> level of </a:t>
            </a:r>
            <a:r>
              <a:rPr lang="en-US" sz="1200" b="1" i="0" dirty="0">
                <a:effectLst/>
                <a:latin typeface="Arial" panose="020B0604020202020204" pitchFamily="34" charset="0"/>
              </a:rPr>
              <a:t>education</a:t>
            </a:r>
            <a:r>
              <a:rPr lang="en-US" sz="1200" b="0" i="0" dirty="0">
                <a:effectLst/>
                <a:latin typeface="Arial" panose="020B0604020202020204" pitchFamily="34" charset="0"/>
              </a:rPr>
              <a:t> and </a:t>
            </a:r>
            <a:r>
              <a:rPr lang="en-US" sz="1200" b="1" i="0" dirty="0">
                <a:effectLst/>
                <a:latin typeface="Arial" panose="020B0604020202020204" pitchFamily="34" charset="0"/>
              </a:rPr>
              <a:t>married</a:t>
            </a:r>
            <a:r>
              <a:rPr lang="en-US" sz="1200" b="0" i="0" dirty="0">
                <a:effectLst/>
                <a:latin typeface="Arial" panose="020B0604020202020204" pitchFamily="34" charset="0"/>
              </a:rPr>
              <a:t> marital status, which also represent the distribution of </a:t>
            </a:r>
            <a:r>
              <a:rPr lang="en-US" sz="1200" b="1" i="0" dirty="0">
                <a:effectLst/>
                <a:latin typeface="Arial" panose="020B0604020202020204" pitchFamily="34" charset="0"/>
              </a:rPr>
              <a:t>general population</a:t>
            </a:r>
            <a:r>
              <a:rPr lang="en-US" sz="1200" b="0" i="0" dirty="0">
                <a:effectLst/>
                <a:latin typeface="Arial" panose="020B0604020202020204" pitchFamily="34" charset="0"/>
              </a:rPr>
              <a:t>.</a:t>
            </a:r>
          </a:p>
          <a:p>
            <a:pPr marL="171450" indent="-171450" algn="just">
              <a:lnSpc>
                <a:spcPct val="100000"/>
              </a:lnSpc>
              <a:buFont typeface="Arial" panose="020B0604020202020204" pitchFamily="34" charset="0"/>
              <a:buChar char="•"/>
            </a:pPr>
            <a:endParaRPr lang="en-US" sz="700" dirty="0">
              <a:latin typeface="Arial" panose="020B0604020202020204" pitchFamily="34" charset="0"/>
            </a:endParaRPr>
          </a:p>
          <a:p>
            <a:pPr marL="171450" indent="-171450" algn="just">
              <a:lnSpc>
                <a:spcPct val="100000"/>
              </a:lnSpc>
              <a:buFont typeface="Arial" panose="020B0604020202020204" pitchFamily="34" charset="0"/>
              <a:buChar char="•"/>
            </a:pPr>
            <a:r>
              <a:rPr lang="en-US" sz="1200" b="0" i="0" dirty="0">
                <a:effectLst/>
                <a:latin typeface="Arial" panose="020B0604020202020204" pitchFamily="34" charset="0"/>
              </a:rPr>
              <a:t>Correlation analysis and feature importance from a tree-based ML model signifies the gravitas of some features</a:t>
            </a:r>
            <a:r>
              <a:rPr lang="en-US" sz="1200" dirty="0">
                <a:latin typeface="Arial" panose="020B0604020202020204" pitchFamily="34" charset="0"/>
              </a:rPr>
              <a:t> like </a:t>
            </a:r>
            <a:r>
              <a:rPr lang="en-US" sz="1200" b="1" dirty="0">
                <a:latin typeface="Arial" panose="020B0604020202020204" pitchFamily="34" charset="0"/>
              </a:rPr>
              <a:t>contact duration, balance, age and previous campaign outcome</a:t>
            </a:r>
            <a:r>
              <a:rPr lang="en-US" sz="1200" dirty="0">
                <a:latin typeface="Arial" panose="020B0604020202020204" pitchFamily="34" charset="0"/>
              </a:rPr>
              <a:t> in determining the target feature(Term deposit subscription).</a:t>
            </a:r>
          </a:p>
          <a:p>
            <a:pPr marL="171450" indent="-171450" algn="just">
              <a:lnSpc>
                <a:spcPct val="100000"/>
              </a:lnSpc>
              <a:buFont typeface="Arial" panose="020B0604020202020204" pitchFamily="34" charset="0"/>
              <a:buChar char="•"/>
            </a:pPr>
            <a:endParaRPr lang="en-US" sz="700" dirty="0"/>
          </a:p>
          <a:p>
            <a:pPr marL="171450" indent="-171450" algn="just">
              <a:lnSpc>
                <a:spcPct val="100000"/>
              </a:lnSpc>
              <a:buFont typeface="Arial" panose="020B0604020202020204" pitchFamily="34" charset="0"/>
              <a:buChar char="•"/>
            </a:pPr>
            <a:r>
              <a:rPr lang="en-US" sz="1200" dirty="0"/>
              <a:t>Around </a:t>
            </a:r>
            <a:r>
              <a:rPr lang="en-US" sz="1200" b="1" dirty="0"/>
              <a:t>3,900</a:t>
            </a:r>
            <a:r>
              <a:rPr lang="en-US" sz="1200" dirty="0"/>
              <a:t> bank accounts have </a:t>
            </a:r>
            <a:r>
              <a:rPr lang="en-US" sz="1200" b="1" dirty="0"/>
              <a:t>negative balances</a:t>
            </a:r>
            <a:r>
              <a:rPr lang="en-US" sz="1200" dirty="0"/>
              <a:t>, implying customers tried to make payments larger than the amount in their account</a:t>
            </a:r>
            <a:r>
              <a:rPr lang="en-US" sz="1400" dirty="0"/>
              <a:t>. </a:t>
            </a:r>
          </a:p>
          <a:p>
            <a:pPr marL="171450" indent="-171450" algn="just">
              <a:lnSpc>
                <a:spcPct val="100000"/>
              </a:lnSpc>
              <a:buFont typeface="Arial" panose="020B0604020202020204" pitchFamily="34" charset="0"/>
              <a:buChar char="•"/>
            </a:pPr>
            <a:endParaRPr lang="en-US" sz="700" dirty="0"/>
          </a:p>
          <a:p>
            <a:pPr marL="171450" indent="-171450" algn="just">
              <a:lnSpc>
                <a:spcPct val="100000"/>
              </a:lnSpc>
              <a:buFont typeface="Arial" panose="020B0604020202020204" pitchFamily="34" charset="0"/>
              <a:buChar char="•"/>
            </a:pPr>
            <a:r>
              <a:rPr lang="en-US" sz="1200" dirty="0"/>
              <a:t>This led to another insight; only about </a:t>
            </a:r>
            <a:r>
              <a:rPr lang="en-US" sz="1200" b="1" dirty="0"/>
              <a:t>5% </a:t>
            </a:r>
            <a:r>
              <a:rPr lang="en-US" sz="1200" dirty="0"/>
              <a:t>customers with negative bank balance tend to </a:t>
            </a:r>
            <a:r>
              <a:rPr lang="en-US" sz="1200" b="1" dirty="0"/>
              <a:t>not</a:t>
            </a:r>
            <a:r>
              <a:rPr lang="en-US" sz="1200" dirty="0"/>
              <a:t> shy away from subscribing for term deposit, whereas for customers with </a:t>
            </a:r>
            <a:r>
              <a:rPr lang="en-US" sz="1200" b="1" dirty="0"/>
              <a:t>positive</a:t>
            </a:r>
            <a:r>
              <a:rPr lang="en-US" sz="1200" dirty="0"/>
              <a:t> </a:t>
            </a:r>
            <a:r>
              <a:rPr lang="en-US" sz="1200" b="1" dirty="0"/>
              <a:t>balances</a:t>
            </a:r>
            <a:r>
              <a:rPr lang="en-US" sz="1200" dirty="0"/>
              <a:t> have a subscription percentage of </a:t>
            </a:r>
            <a:r>
              <a:rPr lang="en-US" sz="1200" b="1" dirty="0"/>
              <a:t>11%</a:t>
            </a:r>
            <a:r>
              <a:rPr lang="en-US" sz="1200" dirty="0"/>
              <a:t>. </a:t>
            </a:r>
          </a:p>
          <a:p>
            <a:pPr marL="171450" indent="-171450" algn="just">
              <a:lnSpc>
                <a:spcPct val="100000"/>
              </a:lnSpc>
              <a:buFont typeface="Arial" panose="020B0604020202020204" pitchFamily="34" charset="0"/>
              <a:buChar char="•"/>
            </a:pPr>
            <a:endParaRPr lang="en-US" sz="700" dirty="0"/>
          </a:p>
          <a:p>
            <a:pPr marL="171450" indent="-171450" algn="just">
              <a:lnSpc>
                <a:spcPct val="100000"/>
              </a:lnSpc>
              <a:buFont typeface="Arial" panose="020B0604020202020204" pitchFamily="34" charset="0"/>
              <a:buChar char="•"/>
            </a:pPr>
            <a:r>
              <a:rPr lang="en-US" sz="1200" dirty="0"/>
              <a:t>Further, subscription percentage rate gradually </a:t>
            </a:r>
            <a:r>
              <a:rPr lang="en-US" sz="1200" b="1" dirty="0"/>
              <a:t>increases</a:t>
            </a:r>
            <a:r>
              <a:rPr lang="en-US" sz="1200" dirty="0"/>
              <a:t> with increase in balance.</a:t>
            </a:r>
            <a:endParaRPr lang="en-US" sz="1400" dirty="0"/>
          </a:p>
          <a:p>
            <a:pPr marL="171450" indent="-171450" algn="just">
              <a:lnSpc>
                <a:spcPct val="100000"/>
              </a:lnSpc>
              <a:buFont typeface="Arial" panose="020B0604020202020204" pitchFamily="34" charset="0"/>
              <a:buChar char="•"/>
            </a:pPr>
            <a:endParaRPr lang="en-US" sz="700" dirty="0"/>
          </a:p>
          <a:p>
            <a:pPr marL="171450" indent="-171450" algn="just">
              <a:lnSpc>
                <a:spcPct val="100000"/>
              </a:lnSpc>
              <a:buFont typeface="Arial" panose="020B0604020202020204" pitchFamily="34" charset="0"/>
              <a:buChar char="•"/>
            </a:pPr>
            <a:r>
              <a:rPr lang="en-US" sz="1200" dirty="0"/>
              <a:t>Month has a significant impact on the reach as well as the success of the campaign. </a:t>
            </a:r>
            <a:r>
              <a:rPr lang="en-US" sz="1200" b="1" dirty="0"/>
              <a:t>May to August</a:t>
            </a:r>
            <a:r>
              <a:rPr lang="en-US" sz="1200" dirty="0"/>
              <a:t> being the </a:t>
            </a:r>
            <a:r>
              <a:rPr lang="en-US" sz="1200" b="1" dirty="0"/>
              <a:t>most prominent</a:t>
            </a:r>
            <a:r>
              <a:rPr lang="en-US" sz="1200" dirty="0"/>
              <a:t> part of the campaign. </a:t>
            </a:r>
          </a:p>
          <a:p>
            <a:pPr marL="171450" indent="-171450" algn="just">
              <a:lnSpc>
                <a:spcPct val="100000"/>
              </a:lnSpc>
              <a:buFont typeface="Arial" panose="020B0604020202020204" pitchFamily="34" charset="0"/>
              <a:buChar char="•"/>
            </a:pPr>
            <a:endParaRPr lang="en-US" sz="1200" dirty="0"/>
          </a:p>
          <a:p>
            <a:pPr marL="171450" indent="-171450" algn="just">
              <a:lnSpc>
                <a:spcPct val="100000"/>
              </a:lnSpc>
              <a:buFont typeface="Arial" panose="020B0604020202020204" pitchFamily="34" charset="0"/>
              <a:buChar char="•"/>
            </a:pPr>
            <a:endParaRPr lang="en-US" sz="1200" dirty="0"/>
          </a:p>
        </p:txBody>
      </p:sp>
      <p:pic>
        <p:nvPicPr>
          <p:cNvPr id="5" name="Picture 4">
            <a:extLst>
              <a:ext uri="{FF2B5EF4-FFF2-40B4-BE49-F238E27FC236}">
                <a16:creationId xmlns:a16="http://schemas.microsoft.com/office/drawing/2014/main" id="{C166209F-1B10-4291-A42B-C9A156F134D3}"/>
              </a:ext>
            </a:extLst>
          </p:cNvPr>
          <p:cNvPicPr>
            <a:picLocks noChangeAspect="1"/>
          </p:cNvPicPr>
          <p:nvPr/>
        </p:nvPicPr>
        <p:blipFill>
          <a:blip r:embed="rId2"/>
          <a:stretch>
            <a:fillRect/>
          </a:stretch>
        </p:blipFill>
        <p:spPr>
          <a:xfrm>
            <a:off x="6112424" y="820525"/>
            <a:ext cx="2946179" cy="309497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9716" y="956244"/>
            <a:ext cx="5845732" cy="22467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lnSpc>
                <a:spcPct val="100000"/>
              </a:lnSpc>
              <a:buFont typeface="Arial" panose="020B0604020202020204" pitchFamily="34" charset="0"/>
              <a:buChar char="•"/>
            </a:pPr>
            <a:r>
              <a:rPr lang="en-US" sz="1200" b="1" dirty="0"/>
              <a:t>Cellular</a:t>
            </a:r>
            <a:r>
              <a:rPr lang="en-US" sz="1200" dirty="0"/>
              <a:t> and </a:t>
            </a:r>
            <a:r>
              <a:rPr lang="en-US" sz="1200" b="1" dirty="0"/>
              <a:t>telephone</a:t>
            </a:r>
            <a:r>
              <a:rPr lang="en-US" sz="1200" dirty="0"/>
              <a:t> communication types are the </a:t>
            </a:r>
            <a:r>
              <a:rPr lang="en-US" sz="1200" b="1" dirty="0"/>
              <a:t>most efficient </a:t>
            </a:r>
            <a:r>
              <a:rPr lang="en-US" sz="1200" dirty="0"/>
              <a:t>with </a:t>
            </a:r>
            <a:r>
              <a:rPr lang="en-US" sz="1200" b="1" dirty="0"/>
              <a:t>13%</a:t>
            </a:r>
            <a:r>
              <a:rPr lang="en-US" sz="1200" dirty="0"/>
              <a:t> success rate. “unknown" has an efficiency of only 3.5%. “</a:t>
            </a:r>
            <a:r>
              <a:rPr lang="en-US" sz="1200" b="1" dirty="0"/>
              <a:t>unknown</a:t>
            </a:r>
            <a:r>
              <a:rPr lang="en-US" sz="1200" dirty="0"/>
              <a:t>” is </a:t>
            </a:r>
            <a:r>
              <a:rPr lang="en-US" sz="1200" b="1" dirty="0"/>
              <a:t>prominent</a:t>
            </a:r>
            <a:r>
              <a:rPr lang="en-US" sz="1200" dirty="0"/>
              <a:t> on the months of </a:t>
            </a:r>
            <a:r>
              <a:rPr lang="en-US" sz="1200" b="1" dirty="0"/>
              <a:t>May</a:t>
            </a:r>
            <a:r>
              <a:rPr lang="en-US" sz="1200" dirty="0"/>
              <a:t> and </a:t>
            </a:r>
            <a:r>
              <a:rPr lang="en-US" sz="1200" b="1" dirty="0"/>
              <a:t>June</a:t>
            </a:r>
            <a:r>
              <a:rPr lang="en-US" sz="1200" dirty="0"/>
              <a:t>. For the remaining months, it has negligible contribution in terms of campaign reach.</a:t>
            </a:r>
          </a:p>
          <a:p>
            <a:pPr marL="171450" indent="-171450" algn="just">
              <a:lnSpc>
                <a:spcPct val="100000"/>
              </a:lnSpc>
              <a:buFont typeface="Arial" panose="020B0604020202020204" pitchFamily="34" charset="0"/>
              <a:buChar char="•"/>
            </a:pPr>
            <a:endParaRPr lang="en-US" sz="700" dirty="0"/>
          </a:p>
          <a:p>
            <a:pPr marL="171450" indent="-171450" algn="just">
              <a:lnSpc>
                <a:spcPct val="100000"/>
              </a:lnSpc>
              <a:buFont typeface="Arial" panose="020B0604020202020204" pitchFamily="34" charset="0"/>
              <a:buChar char="•"/>
            </a:pPr>
            <a:r>
              <a:rPr lang="en-US" sz="1200" dirty="0"/>
              <a:t>The </a:t>
            </a:r>
            <a:r>
              <a:rPr lang="en-US" sz="1200" b="1" dirty="0"/>
              <a:t>target</a:t>
            </a:r>
            <a:r>
              <a:rPr lang="en-US" sz="1200" dirty="0"/>
              <a:t> </a:t>
            </a:r>
            <a:r>
              <a:rPr lang="en-US" sz="1200" b="1" dirty="0"/>
              <a:t>value</a:t>
            </a:r>
            <a:r>
              <a:rPr lang="en-US" sz="1200" dirty="0"/>
              <a:t>, “term_deposit_subscribed” is </a:t>
            </a:r>
            <a:r>
              <a:rPr lang="en-US" sz="1200" b="1" dirty="0"/>
              <a:t>skewed</a:t>
            </a:r>
            <a:r>
              <a:rPr lang="en-US" sz="1200" dirty="0"/>
              <a:t> with only </a:t>
            </a:r>
            <a:r>
              <a:rPr lang="en-US" sz="1200" b="1" dirty="0"/>
              <a:t>10%</a:t>
            </a:r>
            <a:r>
              <a:rPr lang="en-US" sz="1200" dirty="0"/>
              <a:t> of customers taking the subscription. </a:t>
            </a:r>
          </a:p>
          <a:p>
            <a:pPr marL="171450" indent="-171450" algn="just">
              <a:lnSpc>
                <a:spcPct val="100000"/>
              </a:lnSpc>
              <a:buFont typeface="Arial" panose="020B0604020202020204" pitchFamily="34" charset="0"/>
              <a:buChar char="•"/>
            </a:pPr>
            <a:endParaRPr lang="en-US" sz="700" dirty="0"/>
          </a:p>
          <a:p>
            <a:pPr marL="171450" indent="-171450" algn="just">
              <a:lnSpc>
                <a:spcPct val="100000"/>
              </a:lnSpc>
              <a:buFont typeface="Arial" panose="020B0604020202020204" pitchFamily="34" charset="0"/>
              <a:buChar char="•"/>
            </a:pPr>
            <a:r>
              <a:rPr lang="en-US" sz="1200" dirty="0"/>
              <a:t>The </a:t>
            </a:r>
            <a:r>
              <a:rPr lang="en-US" sz="1200" b="1" dirty="0"/>
              <a:t>distribution</a:t>
            </a:r>
            <a:r>
              <a:rPr lang="en-US" sz="1200" dirty="0"/>
              <a:t> of </a:t>
            </a:r>
            <a:r>
              <a:rPr lang="en-US" sz="1200" b="1" dirty="0"/>
              <a:t>train</a:t>
            </a:r>
            <a:r>
              <a:rPr lang="en-US" sz="1200" dirty="0"/>
              <a:t> and </a:t>
            </a:r>
            <a:r>
              <a:rPr lang="en-US" sz="1200" b="1" dirty="0"/>
              <a:t>test</a:t>
            </a:r>
            <a:r>
              <a:rPr lang="en-US" sz="1200" dirty="0"/>
              <a:t> appears to be the </a:t>
            </a:r>
            <a:r>
              <a:rPr lang="en-US" sz="1200" b="1" dirty="0"/>
              <a:t>same</a:t>
            </a:r>
            <a:r>
              <a:rPr lang="en-US" sz="1200" dirty="0"/>
              <a:t>. Thus, improving model on training set will also improve the predictions on test set. </a:t>
            </a:r>
          </a:p>
          <a:p>
            <a:pPr algn="just">
              <a:lnSpc>
                <a:spcPct val="100000"/>
              </a:lnSpc>
            </a:pPr>
            <a:endParaRPr lang="en-US" sz="1200" dirty="0"/>
          </a:p>
          <a:p>
            <a:pPr marL="171450" indent="-171450" algn="just">
              <a:lnSpc>
                <a:spcPct val="100000"/>
              </a:lnSpc>
              <a:buFont typeface="Arial" panose="020B0604020202020204" pitchFamily="34" charset="0"/>
              <a:buChar char="•"/>
            </a:pPr>
            <a:endParaRPr lang="en-US" sz="1200" dirty="0"/>
          </a:p>
        </p:txBody>
      </p:sp>
      <p:pic>
        <p:nvPicPr>
          <p:cNvPr id="6" name="Picture 5">
            <a:extLst>
              <a:ext uri="{FF2B5EF4-FFF2-40B4-BE49-F238E27FC236}">
                <a16:creationId xmlns:a16="http://schemas.microsoft.com/office/drawing/2014/main" id="{BCEA6832-0735-4A02-8082-8322D53F2407}"/>
              </a:ext>
            </a:extLst>
          </p:cNvPr>
          <p:cNvPicPr>
            <a:picLocks noChangeAspect="1"/>
          </p:cNvPicPr>
          <p:nvPr/>
        </p:nvPicPr>
        <p:blipFill>
          <a:blip r:embed="rId3"/>
          <a:stretch>
            <a:fillRect/>
          </a:stretch>
        </p:blipFill>
        <p:spPr>
          <a:xfrm>
            <a:off x="6211418" y="1617388"/>
            <a:ext cx="2811138" cy="644351"/>
          </a:xfrm>
          <a:prstGeom prst="rect">
            <a:avLst/>
          </a:prstGeom>
        </p:spPr>
      </p:pic>
      <p:cxnSp>
        <p:nvCxnSpPr>
          <p:cNvPr id="8" name="Straight Arrow Connector 7">
            <a:extLst>
              <a:ext uri="{FF2B5EF4-FFF2-40B4-BE49-F238E27FC236}">
                <a16:creationId xmlns:a16="http://schemas.microsoft.com/office/drawing/2014/main" id="{DB54952E-65FF-4424-B568-F2D47443C213}"/>
              </a:ext>
            </a:extLst>
          </p:cNvPr>
          <p:cNvCxnSpPr>
            <a:cxnSpLocks/>
          </p:cNvCxnSpPr>
          <p:nvPr/>
        </p:nvCxnSpPr>
        <p:spPr>
          <a:xfrm>
            <a:off x="5812440" y="1985963"/>
            <a:ext cx="3121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96356769-E525-4619-B161-AC347746CCC3}"/>
              </a:ext>
            </a:extLst>
          </p:cNvPr>
          <p:cNvPicPr>
            <a:picLocks noChangeAspect="1"/>
          </p:cNvPicPr>
          <p:nvPr/>
        </p:nvPicPr>
        <p:blipFill>
          <a:blip r:embed="rId4"/>
          <a:stretch>
            <a:fillRect/>
          </a:stretch>
        </p:blipFill>
        <p:spPr>
          <a:xfrm>
            <a:off x="121443" y="3025103"/>
            <a:ext cx="4262921" cy="2028845"/>
          </a:xfrm>
          <a:prstGeom prst="rect">
            <a:avLst/>
          </a:prstGeom>
        </p:spPr>
      </p:pic>
      <p:pic>
        <p:nvPicPr>
          <p:cNvPr id="17" name="Picture 16">
            <a:extLst>
              <a:ext uri="{FF2B5EF4-FFF2-40B4-BE49-F238E27FC236}">
                <a16:creationId xmlns:a16="http://schemas.microsoft.com/office/drawing/2014/main" id="{6ACB7F8F-C44C-415B-B432-BF430E9F7BE8}"/>
              </a:ext>
            </a:extLst>
          </p:cNvPr>
          <p:cNvPicPr>
            <a:picLocks noChangeAspect="1"/>
          </p:cNvPicPr>
          <p:nvPr/>
        </p:nvPicPr>
        <p:blipFill>
          <a:blip r:embed="rId5"/>
          <a:stretch>
            <a:fillRect/>
          </a:stretch>
        </p:blipFill>
        <p:spPr>
          <a:xfrm>
            <a:off x="4384364" y="3025103"/>
            <a:ext cx="2361705" cy="2028843"/>
          </a:xfrm>
          <a:prstGeom prst="rect">
            <a:avLst/>
          </a:prstGeom>
        </p:spPr>
      </p:pic>
      <p:pic>
        <p:nvPicPr>
          <p:cNvPr id="19" name="Picture 18">
            <a:extLst>
              <a:ext uri="{FF2B5EF4-FFF2-40B4-BE49-F238E27FC236}">
                <a16:creationId xmlns:a16="http://schemas.microsoft.com/office/drawing/2014/main" id="{BA74442F-2DF6-4453-A78D-E8F9C8968D81}"/>
              </a:ext>
            </a:extLst>
          </p:cNvPr>
          <p:cNvPicPr>
            <a:picLocks noChangeAspect="1"/>
          </p:cNvPicPr>
          <p:nvPr/>
        </p:nvPicPr>
        <p:blipFill rotWithShape="1">
          <a:blip r:embed="rId6"/>
          <a:srcRect r="6504"/>
          <a:stretch/>
        </p:blipFill>
        <p:spPr>
          <a:xfrm>
            <a:off x="6818195" y="3058603"/>
            <a:ext cx="2204362" cy="2041970"/>
          </a:xfrm>
          <a:prstGeom prst="rect">
            <a:avLst/>
          </a:prstGeom>
        </p:spPr>
      </p:pic>
      <p:sp>
        <p:nvSpPr>
          <p:cNvPr id="22" name="Arrow: Bent 21">
            <a:extLst>
              <a:ext uri="{FF2B5EF4-FFF2-40B4-BE49-F238E27FC236}">
                <a16:creationId xmlns:a16="http://schemas.microsoft.com/office/drawing/2014/main" id="{6C97681C-E6EB-4818-83CE-79BAA919BE0C}"/>
              </a:ext>
            </a:extLst>
          </p:cNvPr>
          <p:cNvSpPr/>
          <p:nvPr/>
        </p:nvSpPr>
        <p:spPr>
          <a:xfrm rot="5400000">
            <a:off x="6073279" y="2172772"/>
            <a:ext cx="276279" cy="797956"/>
          </a:xfrm>
          <a:prstGeom prst="ben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n-lt"/>
              <a:ea typeface="+mn-ea"/>
              <a:cs typeface="+mn-cs"/>
              <a:sym typeface="Arial"/>
            </a:endParaRPr>
          </a:p>
        </p:txBody>
      </p:sp>
      <p:sp>
        <p:nvSpPr>
          <p:cNvPr id="23" name="TextBox 22">
            <a:extLst>
              <a:ext uri="{FF2B5EF4-FFF2-40B4-BE49-F238E27FC236}">
                <a16:creationId xmlns:a16="http://schemas.microsoft.com/office/drawing/2014/main" id="{9545EDE0-4FB4-40F7-9CA4-07F9B5AE27FF}"/>
              </a:ext>
            </a:extLst>
          </p:cNvPr>
          <p:cNvSpPr txBox="1"/>
          <p:nvPr/>
        </p:nvSpPr>
        <p:spPr>
          <a:xfrm>
            <a:off x="7931463" y="2571750"/>
            <a:ext cx="121253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kumimoji="0" lang="en-IN" b="1" i="0" u="none" strike="noStrike" cap="none" normalizeH="0" baseline="0" dirty="0">
                <a:ln>
                  <a:noFill/>
                </a:ln>
                <a:solidFill>
                  <a:srgbClr val="0070C0"/>
                </a:solidFill>
                <a:effectLst/>
                <a:uFillTx/>
                <a:latin typeface="Arial Black" panose="020B0A04020102020204" pitchFamily="34" charset="0"/>
                <a:sym typeface="Arial"/>
              </a:rPr>
              <a:t>Train</a:t>
            </a:r>
          </a:p>
          <a:p>
            <a:pPr marL="0" marR="0" indent="0" algn="r" defTabSz="914400" rtl="0" fontAlgn="auto" latinLnBrk="0" hangingPunct="0">
              <a:lnSpc>
                <a:spcPct val="100000"/>
              </a:lnSpc>
              <a:spcBef>
                <a:spcPts val="0"/>
              </a:spcBef>
              <a:spcAft>
                <a:spcPts val="0"/>
              </a:spcAft>
              <a:buClrTx/>
              <a:buSzTx/>
              <a:buFontTx/>
              <a:buNone/>
              <a:tabLst/>
            </a:pPr>
            <a:r>
              <a:rPr lang="en-IN" b="1" dirty="0">
                <a:solidFill>
                  <a:schemeClr val="accent1">
                    <a:lumMod val="75000"/>
                  </a:schemeClr>
                </a:solidFill>
                <a:latin typeface="Arial Black" panose="020B0A04020102020204" pitchFamily="34" charset="0"/>
              </a:rPr>
              <a:t>Test</a:t>
            </a:r>
            <a:endParaRPr kumimoji="0" lang="en-IN" b="1" i="0" u="none" strike="noStrike" cap="none" normalizeH="0" baseline="0" dirty="0">
              <a:ln>
                <a:noFill/>
              </a:ln>
              <a:solidFill>
                <a:schemeClr val="accent1">
                  <a:lumMod val="75000"/>
                </a:schemeClr>
              </a:solidFill>
              <a:effectLst/>
              <a:uFillTx/>
              <a:latin typeface="Arial Black" panose="020B0A04020102020204" pitchFamily="34" charset="0"/>
              <a:sym typeface="Arial"/>
            </a:endParaRPr>
          </a:p>
        </p:txBody>
      </p:sp>
    </p:spTree>
    <p:extLst>
      <p:ext uri="{BB962C8B-B14F-4D97-AF65-F5344CB8AC3E}">
        <p14:creationId xmlns:p14="http://schemas.microsoft.com/office/powerpoint/2010/main" val="22473798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Preparation</a:t>
            </a:r>
            <a:endParaRPr dirty="0"/>
          </a:p>
        </p:txBody>
      </p:sp>
      <p:sp>
        <p:nvSpPr>
          <p:cNvPr id="5" name="TextBox 4">
            <a:extLst>
              <a:ext uri="{FF2B5EF4-FFF2-40B4-BE49-F238E27FC236}">
                <a16:creationId xmlns:a16="http://schemas.microsoft.com/office/drawing/2014/main" id="{032454B5-945E-41E5-BC67-051E5ED675F3}"/>
              </a:ext>
            </a:extLst>
          </p:cNvPr>
          <p:cNvSpPr txBox="1"/>
          <p:nvPr/>
        </p:nvSpPr>
        <p:spPr>
          <a:xfrm>
            <a:off x="65193" y="1468743"/>
            <a:ext cx="5499788"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lang="en-IN" sz="1300" dirty="0"/>
              <a:t>Data preparation will be focused around a </a:t>
            </a:r>
            <a:r>
              <a:rPr lang="en-IN" sz="1300" b="1" dirty="0"/>
              <a:t>Neural</a:t>
            </a:r>
            <a:r>
              <a:rPr lang="en-IN" sz="1300" dirty="0"/>
              <a:t> </a:t>
            </a:r>
            <a:r>
              <a:rPr lang="en-IN" sz="1300" b="1" dirty="0"/>
              <a:t>Network</a:t>
            </a:r>
            <a:r>
              <a:rPr lang="en-IN" sz="1300" dirty="0"/>
              <a:t> model. </a:t>
            </a:r>
            <a:endParaRPr kumimoji="0" lang="en-IN" sz="1300" b="0" i="0" u="none" strike="noStrike" cap="none" spc="0" normalizeH="0" baseline="0" dirty="0">
              <a:ln>
                <a:noFill/>
              </a:ln>
              <a:solidFill>
                <a:srgbClr val="00000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F987B96D-3638-420C-BAD8-A3E4ED01E5CE}"/>
              </a:ext>
            </a:extLst>
          </p:cNvPr>
          <p:cNvSpPr txBox="1"/>
          <p:nvPr/>
        </p:nvSpPr>
        <p:spPr>
          <a:xfrm>
            <a:off x="31005" y="1832358"/>
            <a:ext cx="5893647"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dirty="0"/>
              <a:t>Imputing values using </a:t>
            </a:r>
            <a:r>
              <a:rPr lang="en-IN" sz="1200" b="1" dirty="0"/>
              <a:t>KNN</a:t>
            </a:r>
            <a:r>
              <a:rPr lang="en-IN" sz="1200" dirty="0"/>
              <a:t> </a:t>
            </a:r>
            <a:r>
              <a:rPr lang="en-IN" sz="1200" b="1" dirty="0"/>
              <a:t>Imputer</a:t>
            </a:r>
            <a:r>
              <a:rPr lang="en-IN" sz="1200" dirty="0"/>
              <a:t> (nearest neighbour imputation) is </a:t>
            </a:r>
            <a:r>
              <a:rPr lang="en-IN" sz="1200" b="1" dirty="0"/>
              <a:t>more</a:t>
            </a:r>
            <a:r>
              <a:rPr lang="en-IN" sz="1200" dirty="0"/>
              <a:t> </a:t>
            </a:r>
            <a:r>
              <a:rPr lang="en-IN" sz="1200" b="1" dirty="0"/>
              <a:t>effective</a:t>
            </a:r>
            <a:r>
              <a:rPr lang="en-IN" sz="1200" dirty="0"/>
              <a:t> than just using mean, mode or median to fill </a:t>
            </a:r>
            <a:r>
              <a:rPr lang="en-IN" sz="1200" b="1" dirty="0"/>
              <a:t>NaN</a:t>
            </a:r>
            <a:r>
              <a:rPr lang="en-IN" sz="1200" dirty="0"/>
              <a:t> </a:t>
            </a:r>
            <a:r>
              <a:rPr lang="en-IN" sz="1200" b="1" dirty="0"/>
              <a:t>values</a:t>
            </a:r>
            <a:r>
              <a:rPr lang="en-IN" sz="1200" dirty="0"/>
              <a:t> for features. </a:t>
            </a:r>
            <a:r>
              <a:rPr lang="en-US" sz="1200" dirty="0"/>
              <a:t>A </a:t>
            </a:r>
            <a:r>
              <a:rPr lang="en-US" sz="1200" b="1" dirty="0"/>
              <a:t>new</a:t>
            </a:r>
            <a:r>
              <a:rPr lang="en-US" sz="1200" dirty="0"/>
              <a:t> </a:t>
            </a:r>
            <a:r>
              <a:rPr lang="en-US" sz="1200" b="1" dirty="0"/>
              <a:t>sample</a:t>
            </a:r>
            <a:r>
              <a:rPr lang="en-US" sz="1200" dirty="0"/>
              <a:t> is imputed by finding the samples in the </a:t>
            </a:r>
            <a:r>
              <a:rPr lang="en-US" sz="1200" b="1" dirty="0"/>
              <a:t>training</a:t>
            </a:r>
            <a:r>
              <a:rPr lang="en-US" sz="1200" dirty="0"/>
              <a:t> set “</a:t>
            </a:r>
            <a:r>
              <a:rPr lang="en-US" sz="1200" b="1" dirty="0"/>
              <a:t>closest</a:t>
            </a:r>
            <a:r>
              <a:rPr lang="en-US" sz="1200" dirty="0"/>
              <a:t>” to it and </a:t>
            </a:r>
            <a:r>
              <a:rPr lang="en-US" sz="1200" b="1" dirty="0"/>
              <a:t>averages</a:t>
            </a:r>
            <a:r>
              <a:rPr lang="en-US" sz="1200" dirty="0"/>
              <a:t> these nearby points to fill in the value.</a:t>
            </a:r>
            <a:endParaRPr lang="en-IN" sz="1200" dirty="0"/>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700" dirty="0"/>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b="1" dirty="0"/>
              <a:t>Combining</a:t>
            </a:r>
            <a:r>
              <a:rPr lang="en-IN" sz="1200" dirty="0"/>
              <a:t> the </a:t>
            </a:r>
            <a:r>
              <a:rPr lang="en-IN" sz="1200" b="1" dirty="0"/>
              <a:t>power</a:t>
            </a:r>
            <a:r>
              <a:rPr lang="en-IN" sz="1200" dirty="0"/>
              <a:t> of </a:t>
            </a:r>
            <a:r>
              <a:rPr lang="en-IN" sz="1200" b="1" dirty="0"/>
              <a:t>correlation</a:t>
            </a:r>
            <a:r>
              <a:rPr lang="en-IN" sz="1200" dirty="0"/>
              <a:t> with </a:t>
            </a:r>
            <a:r>
              <a:rPr lang="en-IN" sz="1200" b="1" dirty="0"/>
              <a:t>KNN</a:t>
            </a:r>
            <a:r>
              <a:rPr lang="en-IN" sz="1200" dirty="0"/>
              <a:t> </a:t>
            </a:r>
            <a:r>
              <a:rPr lang="en-IN" sz="1200" b="1" dirty="0"/>
              <a:t>imputer</a:t>
            </a:r>
            <a:r>
              <a:rPr lang="en-IN" sz="1200" dirty="0"/>
              <a:t> by using features which have </a:t>
            </a:r>
            <a:r>
              <a:rPr lang="en-IN" sz="1200" b="1" dirty="0"/>
              <a:t>significant</a:t>
            </a:r>
            <a:r>
              <a:rPr lang="en-IN" sz="1200" dirty="0"/>
              <a:t> </a:t>
            </a:r>
            <a:r>
              <a:rPr lang="en-IN" sz="1200" b="1" dirty="0"/>
              <a:t>correlation</a:t>
            </a:r>
            <a:r>
              <a:rPr lang="en-IN" sz="1200" dirty="0"/>
              <a:t> with a particular feature and passing them to the KNN Imputer to </a:t>
            </a:r>
            <a:r>
              <a:rPr lang="en-IN" sz="1200" b="1" dirty="0"/>
              <a:t>avoid</a:t>
            </a:r>
            <a:r>
              <a:rPr lang="en-IN" sz="1200" dirty="0"/>
              <a:t> </a:t>
            </a:r>
            <a:r>
              <a:rPr lang="en-IN" sz="1200" b="1" dirty="0"/>
              <a:t>additional</a:t>
            </a:r>
            <a:r>
              <a:rPr lang="en-IN" sz="1200" dirty="0"/>
              <a:t> </a:t>
            </a:r>
            <a:r>
              <a:rPr lang="en-IN" sz="1200" b="1" dirty="0"/>
              <a:t>noise</a:t>
            </a:r>
            <a:r>
              <a:rPr lang="en-IN" sz="1200" dirty="0"/>
              <a:t> by other less correlated features.</a:t>
            </a: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700" b="0" i="0" u="none" strike="noStrike" cap="none" spc="0" normalizeH="0" baseline="0" dirty="0">
              <a:ln>
                <a:noFill/>
              </a:ln>
              <a:solidFill>
                <a:srgbClr val="000000"/>
              </a:solidFill>
              <a:effectLst/>
              <a:uFillTx/>
              <a:latin typeface="+mn-lt"/>
              <a:ea typeface="+mn-ea"/>
              <a:cs typeface="+mn-cs"/>
              <a:sym typeface="Arial"/>
            </a:endParaRP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1" i="0" u="none" strike="noStrike" cap="none" spc="0" normalizeH="0" baseline="0" dirty="0">
                <a:ln>
                  <a:noFill/>
                </a:ln>
                <a:solidFill>
                  <a:srgbClr val="000000"/>
                </a:solidFill>
                <a:effectLst/>
                <a:uFillTx/>
                <a:latin typeface="+mn-lt"/>
                <a:ea typeface="+mn-ea"/>
                <a:cs typeface="+mn-cs"/>
                <a:sym typeface="Arial"/>
              </a:rPr>
              <a:t>Balance</a:t>
            </a:r>
            <a:r>
              <a:rPr kumimoji="0" lang="en-US" sz="1200" i="0" u="none" strike="noStrike" cap="none" spc="0" normalizeH="0" baseline="0" dirty="0">
                <a:ln>
                  <a:noFill/>
                </a:ln>
                <a:solidFill>
                  <a:srgbClr val="000000"/>
                </a:solidFill>
                <a:effectLst/>
                <a:uFillTx/>
                <a:latin typeface="+mn-lt"/>
                <a:ea typeface="+mn-ea"/>
                <a:cs typeface="+mn-cs"/>
                <a:sym typeface="Arial"/>
              </a:rPr>
              <a:t> and </a:t>
            </a:r>
            <a:r>
              <a:rPr kumimoji="0" lang="en-US" sz="1200" b="1" i="0" u="none" strike="noStrike" cap="none" spc="0" normalizeH="0" baseline="0" dirty="0">
                <a:ln>
                  <a:noFill/>
                </a:ln>
                <a:solidFill>
                  <a:srgbClr val="000000"/>
                </a:solidFill>
                <a:effectLst/>
                <a:uFillTx/>
                <a:latin typeface="+mn-lt"/>
                <a:ea typeface="+mn-ea"/>
                <a:cs typeface="+mn-cs"/>
                <a:sym typeface="Arial"/>
              </a:rPr>
              <a:t>customer</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age</a:t>
            </a:r>
            <a:r>
              <a:rPr kumimoji="0" lang="en-US" sz="1200" i="0" u="none" strike="noStrike" cap="none" spc="0" normalizeH="0" baseline="0" dirty="0">
                <a:ln>
                  <a:noFill/>
                </a:ln>
                <a:solidFill>
                  <a:srgbClr val="000000"/>
                </a:solidFill>
                <a:effectLst/>
                <a:uFillTx/>
                <a:latin typeface="+mn-lt"/>
                <a:ea typeface="+mn-ea"/>
                <a:cs typeface="+mn-cs"/>
                <a:sym typeface="Arial"/>
              </a:rPr>
              <a:t> have </a:t>
            </a:r>
            <a:r>
              <a:rPr kumimoji="0" lang="en-US" sz="1200" b="1" i="0" u="none" strike="noStrike" cap="none" spc="0" normalizeH="0" baseline="0" dirty="0">
                <a:ln>
                  <a:noFill/>
                </a:ln>
                <a:solidFill>
                  <a:srgbClr val="000000"/>
                </a:solidFill>
                <a:effectLst/>
                <a:uFillTx/>
                <a:latin typeface="+mn-lt"/>
                <a:ea typeface="+mn-ea"/>
                <a:cs typeface="+mn-cs"/>
                <a:sym typeface="Arial"/>
              </a:rPr>
              <a:t>highest</a:t>
            </a:r>
            <a:r>
              <a:rPr kumimoji="0" lang="en-US" sz="1200" i="0" u="none" strike="noStrike" cap="none" spc="0" normalizeH="0" baseline="0" dirty="0">
                <a:ln>
                  <a:noFill/>
                </a:ln>
                <a:solidFill>
                  <a:srgbClr val="000000"/>
                </a:solidFill>
                <a:effectLst/>
                <a:uFillTx/>
                <a:latin typeface="+mn-lt"/>
                <a:ea typeface="+mn-ea"/>
                <a:cs typeface="+mn-cs"/>
                <a:sym typeface="Arial"/>
              </a:rPr>
              <a:t> correlation. Using one of these to </a:t>
            </a:r>
            <a:r>
              <a:rPr kumimoji="0" lang="en-US" sz="1200" b="1" i="0" u="none" strike="noStrike" cap="none" spc="0" normalizeH="0" baseline="0" dirty="0">
                <a:ln>
                  <a:noFill/>
                </a:ln>
                <a:solidFill>
                  <a:srgbClr val="000000"/>
                </a:solidFill>
                <a:effectLst/>
                <a:uFillTx/>
                <a:latin typeface="+mn-lt"/>
                <a:ea typeface="+mn-ea"/>
                <a:cs typeface="+mn-cs"/>
                <a:sym typeface="Arial"/>
              </a:rPr>
              <a:t>fill</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NaN</a:t>
            </a:r>
            <a:r>
              <a:rPr kumimoji="0" lang="en-US" sz="1200" i="0" u="none" strike="noStrike" cap="none" spc="0" normalizeH="0" baseline="0" dirty="0">
                <a:ln>
                  <a:noFill/>
                </a:ln>
                <a:solidFill>
                  <a:srgbClr val="000000"/>
                </a:solidFill>
                <a:effectLst/>
                <a:uFillTx/>
                <a:latin typeface="+mn-lt"/>
                <a:ea typeface="+mn-ea"/>
                <a:cs typeface="+mn-cs"/>
                <a:sym typeface="Arial"/>
              </a:rPr>
              <a:t> values of the other.</a:t>
            </a:r>
            <a:endParaRPr kumimoji="0" lang="en-IN" sz="1200" i="0" u="none" strike="noStrike" cap="none" spc="0" normalizeH="0" baseline="0" dirty="0">
              <a:ln>
                <a:noFill/>
              </a:ln>
              <a:solidFill>
                <a:srgbClr val="000000"/>
              </a:solidFill>
              <a:effectLst/>
              <a:uFillTx/>
              <a:latin typeface="+mn-lt"/>
              <a:ea typeface="+mn-ea"/>
              <a:cs typeface="+mn-cs"/>
              <a:sym typeface="Arial"/>
            </a:endParaRP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700" b="1" dirty="0"/>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200" b="1" i="0" u="none" strike="noStrike" cap="none" spc="0" normalizeH="0" baseline="0" dirty="0">
                <a:ln>
                  <a:noFill/>
                </a:ln>
                <a:solidFill>
                  <a:srgbClr val="000000"/>
                </a:solidFill>
                <a:effectLst/>
                <a:uFillTx/>
                <a:latin typeface="+mn-lt"/>
                <a:ea typeface="+mn-ea"/>
                <a:cs typeface="+mn-cs"/>
                <a:sym typeface="Arial"/>
              </a:rPr>
              <a:t>Outliers</a:t>
            </a:r>
            <a:r>
              <a:rPr kumimoji="0" lang="en-IN" sz="1200" b="0" i="0" u="none" strike="noStrike" cap="none" spc="0" normalizeH="0" baseline="0" dirty="0">
                <a:ln>
                  <a:noFill/>
                </a:ln>
                <a:solidFill>
                  <a:srgbClr val="000000"/>
                </a:solidFill>
                <a:effectLst/>
                <a:uFillTx/>
                <a:latin typeface="+mn-lt"/>
                <a:ea typeface="+mn-ea"/>
                <a:cs typeface="+mn-cs"/>
                <a:sym typeface="Arial"/>
              </a:rPr>
              <a:t> are </a:t>
            </a:r>
            <a:r>
              <a:rPr kumimoji="0" lang="en-IN" sz="1200" b="1" i="0" u="none" strike="noStrike" cap="none" spc="0" normalizeH="0" baseline="0" dirty="0">
                <a:ln>
                  <a:noFill/>
                </a:ln>
                <a:solidFill>
                  <a:srgbClr val="000000"/>
                </a:solidFill>
                <a:effectLst/>
                <a:uFillTx/>
                <a:latin typeface="+mn-lt"/>
                <a:ea typeface="+mn-ea"/>
                <a:cs typeface="+mn-cs"/>
                <a:sym typeface="Arial"/>
              </a:rPr>
              <a:t>clipped</a:t>
            </a:r>
            <a:r>
              <a:rPr kumimoji="0" lang="en-IN" sz="1200" b="0" i="0" u="none" strike="noStrike" cap="none" spc="0" normalizeH="0" baseline="0" dirty="0">
                <a:ln>
                  <a:noFill/>
                </a:ln>
                <a:solidFill>
                  <a:srgbClr val="000000"/>
                </a:solidFill>
                <a:effectLst/>
                <a:uFillTx/>
                <a:latin typeface="+mn-lt"/>
                <a:ea typeface="+mn-ea"/>
                <a:cs typeface="+mn-cs"/>
                <a:sym typeface="Arial"/>
              </a:rPr>
              <a:t> using appropriate thresholds for features like </a:t>
            </a:r>
            <a:r>
              <a:rPr kumimoji="0" lang="en-IN" sz="1200" b="1" i="0" u="none" strike="noStrike" cap="none" spc="0" normalizeH="0" baseline="0" dirty="0">
                <a:ln>
                  <a:noFill/>
                </a:ln>
                <a:solidFill>
                  <a:srgbClr val="000000"/>
                </a:solidFill>
                <a:effectLst/>
                <a:uFillTx/>
                <a:latin typeface="+mn-lt"/>
                <a:ea typeface="+mn-ea"/>
                <a:cs typeface="+mn-cs"/>
                <a:sym typeface="Arial"/>
              </a:rPr>
              <a:t>balance</a:t>
            </a:r>
            <a:r>
              <a:rPr kumimoji="0" lang="en-IN" sz="1200" b="0" i="0" u="none" strike="noStrike" cap="none" spc="0" normalizeH="0" baseline="0" dirty="0">
                <a:ln>
                  <a:noFill/>
                </a:ln>
                <a:solidFill>
                  <a:srgbClr val="000000"/>
                </a:solidFill>
                <a:effectLst/>
                <a:uFillTx/>
                <a:latin typeface="+mn-lt"/>
                <a:ea typeface="+mn-ea"/>
                <a:cs typeface="+mn-cs"/>
                <a:sym typeface="Arial"/>
              </a:rPr>
              <a:t>, </a:t>
            </a:r>
            <a:r>
              <a:rPr kumimoji="0" lang="en-IN" sz="1200" b="1" i="0" u="none" strike="noStrike" cap="none" spc="0" normalizeH="0" baseline="0" dirty="0">
                <a:ln>
                  <a:noFill/>
                </a:ln>
                <a:solidFill>
                  <a:srgbClr val="000000"/>
                </a:solidFill>
                <a:effectLst/>
                <a:uFillTx/>
                <a:latin typeface="+mn-lt"/>
                <a:ea typeface="+mn-ea"/>
                <a:cs typeface="+mn-cs"/>
                <a:sym typeface="Arial"/>
              </a:rPr>
              <a:t>contact</a:t>
            </a:r>
            <a:r>
              <a:rPr kumimoji="0" lang="en-IN" sz="1200" b="0" i="0" u="none" strike="noStrike" cap="none" spc="0" normalizeH="0" baseline="0" dirty="0">
                <a:ln>
                  <a:noFill/>
                </a:ln>
                <a:solidFill>
                  <a:srgbClr val="000000"/>
                </a:solidFill>
                <a:effectLst/>
                <a:uFillTx/>
                <a:latin typeface="+mn-lt"/>
                <a:ea typeface="+mn-ea"/>
                <a:cs typeface="+mn-cs"/>
                <a:sym typeface="Arial"/>
              </a:rPr>
              <a:t> </a:t>
            </a:r>
            <a:r>
              <a:rPr kumimoji="0" lang="en-IN" sz="1200" b="1" i="0" u="none" strike="noStrike" cap="none" spc="0" normalizeH="0" baseline="0" dirty="0">
                <a:ln>
                  <a:noFill/>
                </a:ln>
                <a:solidFill>
                  <a:srgbClr val="000000"/>
                </a:solidFill>
                <a:effectLst/>
                <a:uFillTx/>
                <a:latin typeface="+mn-lt"/>
                <a:ea typeface="+mn-ea"/>
                <a:cs typeface="+mn-cs"/>
                <a:sym typeface="Arial"/>
              </a:rPr>
              <a:t>durations</a:t>
            </a:r>
            <a:r>
              <a:rPr kumimoji="0" lang="en-IN" sz="1200" b="0" i="0" u="none" strike="noStrike" cap="none" spc="0" normalizeH="0" baseline="0" dirty="0">
                <a:ln>
                  <a:noFill/>
                </a:ln>
                <a:solidFill>
                  <a:srgbClr val="000000"/>
                </a:solidFill>
                <a:effectLst/>
                <a:uFillTx/>
                <a:latin typeface="+mn-lt"/>
                <a:ea typeface="+mn-ea"/>
                <a:cs typeface="+mn-cs"/>
                <a:sym typeface="Arial"/>
              </a:rPr>
              <a:t> and </a:t>
            </a:r>
            <a:r>
              <a:rPr kumimoji="0" lang="en-IN" sz="1200" b="1" i="0" u="none" strike="noStrike" cap="none" spc="0" normalizeH="0" baseline="0" dirty="0">
                <a:ln>
                  <a:noFill/>
                </a:ln>
                <a:solidFill>
                  <a:srgbClr val="000000"/>
                </a:solidFill>
                <a:effectLst/>
                <a:uFillTx/>
                <a:latin typeface="+mn-lt"/>
                <a:ea typeface="+mn-ea"/>
                <a:cs typeface="+mn-cs"/>
                <a:sym typeface="Arial"/>
              </a:rPr>
              <a:t>contact</a:t>
            </a:r>
            <a:r>
              <a:rPr kumimoji="0" lang="en-IN" sz="1200" b="0" i="0" u="none" strike="noStrike" cap="none" spc="0" normalizeH="0" baseline="0" dirty="0">
                <a:ln>
                  <a:noFill/>
                </a:ln>
                <a:solidFill>
                  <a:srgbClr val="000000"/>
                </a:solidFill>
                <a:effectLst/>
                <a:uFillTx/>
                <a:latin typeface="+mn-lt"/>
                <a:ea typeface="+mn-ea"/>
                <a:cs typeface="+mn-cs"/>
                <a:sym typeface="Arial"/>
              </a:rPr>
              <a:t> </a:t>
            </a:r>
            <a:r>
              <a:rPr kumimoji="0" lang="en-IN" sz="1200" b="1" i="0" u="none" strike="noStrike" cap="none" spc="0" normalizeH="0" baseline="0" dirty="0">
                <a:ln>
                  <a:noFill/>
                </a:ln>
                <a:solidFill>
                  <a:srgbClr val="000000"/>
                </a:solidFill>
                <a:effectLst/>
                <a:uFillTx/>
                <a:latin typeface="+mn-lt"/>
                <a:ea typeface="+mn-ea"/>
                <a:cs typeface="+mn-cs"/>
                <a:sym typeface="Arial"/>
              </a:rPr>
              <a:t>days</a:t>
            </a:r>
            <a:r>
              <a:rPr kumimoji="0" lang="en-IN" sz="1200" b="0" i="0" u="none" strike="noStrike" cap="none" spc="0" normalizeH="0" baseline="0" dirty="0">
                <a:ln>
                  <a:noFill/>
                </a:ln>
                <a:solidFill>
                  <a:srgbClr val="000000"/>
                </a:solidFill>
                <a:effectLst/>
                <a:uFillTx/>
                <a:latin typeface="+mn-lt"/>
                <a:ea typeface="+mn-ea"/>
                <a:cs typeface="+mn-cs"/>
                <a:sym typeface="Arial"/>
              </a:rPr>
              <a:t>. </a:t>
            </a: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700" dirty="0"/>
          </a:p>
          <a:p>
            <a:pPr marL="171450" indent="-171450" algn="just">
              <a:buFont typeface="Arial" panose="020B0604020202020204" pitchFamily="34" charset="0"/>
              <a:buChar char="•"/>
            </a:pPr>
            <a:r>
              <a:rPr lang="en-IN" sz="1200" dirty="0"/>
              <a:t>Features are scaled to have </a:t>
            </a:r>
            <a:r>
              <a:rPr lang="en-IN" sz="1200" b="1" dirty="0"/>
              <a:t>zero</a:t>
            </a:r>
            <a:r>
              <a:rPr lang="en-IN" sz="1200" dirty="0"/>
              <a:t> </a:t>
            </a:r>
            <a:r>
              <a:rPr lang="en-IN" sz="1200" b="1" dirty="0"/>
              <a:t>mean</a:t>
            </a:r>
            <a:r>
              <a:rPr lang="en-IN" sz="1200" dirty="0"/>
              <a:t> and </a:t>
            </a:r>
            <a:r>
              <a:rPr lang="en-IN" sz="1200" b="1" dirty="0"/>
              <a:t>unit</a:t>
            </a:r>
            <a:r>
              <a:rPr lang="en-IN" sz="1200" dirty="0"/>
              <a:t> </a:t>
            </a:r>
            <a:r>
              <a:rPr lang="en-IN" sz="1200" b="1" dirty="0"/>
              <a:t>variance</a:t>
            </a:r>
            <a:r>
              <a:rPr lang="en-IN" sz="1200" dirty="0"/>
              <a:t>. This helps faster in convergence of gradient. </a:t>
            </a:r>
            <a:r>
              <a:rPr lang="en-US" sz="1200" b="1" dirty="0"/>
              <a:t>Gradients</a:t>
            </a:r>
            <a:r>
              <a:rPr lang="en-US" sz="1200" dirty="0"/>
              <a:t> in Neural Networks tend to </a:t>
            </a:r>
            <a:r>
              <a:rPr lang="en-US" sz="1200" b="1" dirty="0"/>
              <a:t>explode</a:t>
            </a:r>
            <a:r>
              <a:rPr lang="en-US" sz="1200" dirty="0"/>
              <a:t> or </a:t>
            </a:r>
            <a:r>
              <a:rPr lang="en-US" sz="1200" b="1" dirty="0"/>
              <a:t>vanish</a:t>
            </a:r>
            <a:r>
              <a:rPr lang="en-US" sz="1200" dirty="0"/>
              <a:t> on </a:t>
            </a:r>
            <a:r>
              <a:rPr lang="en-US" sz="1200" b="1" dirty="0"/>
              <a:t>unscaled</a:t>
            </a:r>
            <a:r>
              <a:rPr lang="en-US" sz="1200" dirty="0"/>
              <a:t> features.</a:t>
            </a:r>
            <a:endParaRPr lang="en-IN" sz="1200" dirty="0"/>
          </a:p>
        </p:txBody>
      </p:sp>
      <p:pic>
        <p:nvPicPr>
          <p:cNvPr id="7" name="Picture 6">
            <a:extLst>
              <a:ext uri="{FF2B5EF4-FFF2-40B4-BE49-F238E27FC236}">
                <a16:creationId xmlns:a16="http://schemas.microsoft.com/office/drawing/2014/main" id="{11FD7E80-8644-438E-8B60-FCC172838399}"/>
              </a:ext>
            </a:extLst>
          </p:cNvPr>
          <p:cNvPicPr>
            <a:picLocks noChangeAspect="1"/>
          </p:cNvPicPr>
          <p:nvPr/>
        </p:nvPicPr>
        <p:blipFill rotWithShape="1">
          <a:blip r:embed="rId3"/>
          <a:srcRect l="1118" t="1957" r="1805" b="2587"/>
          <a:stretch/>
        </p:blipFill>
        <p:spPr>
          <a:xfrm>
            <a:off x="5924652" y="911013"/>
            <a:ext cx="3062715" cy="1981200"/>
          </a:xfrm>
          <a:prstGeom prst="rect">
            <a:avLst/>
          </a:prstGeom>
        </p:spPr>
      </p:pic>
      <p:sp>
        <p:nvSpPr>
          <p:cNvPr id="18" name="TextBox 17">
            <a:extLst>
              <a:ext uri="{FF2B5EF4-FFF2-40B4-BE49-F238E27FC236}">
                <a16:creationId xmlns:a16="http://schemas.microsoft.com/office/drawing/2014/main" id="{80A3BF67-1663-4C8F-B862-47E2E9D95D8D}"/>
              </a:ext>
            </a:extLst>
          </p:cNvPr>
          <p:cNvSpPr txBox="1"/>
          <p:nvPr/>
        </p:nvSpPr>
        <p:spPr>
          <a:xfrm>
            <a:off x="6211408" y="2892213"/>
            <a:ext cx="313563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200" b="0" i="0" u="sng" dirty="0">
                <a:effectLst/>
                <a:latin typeface="Roboto"/>
              </a:rPr>
              <a:t>Missing Value Imputation using KNN </a:t>
            </a:r>
          </a:p>
        </p:txBody>
      </p:sp>
      <p:sp>
        <p:nvSpPr>
          <p:cNvPr id="11" name="TextBox 10">
            <a:extLst>
              <a:ext uri="{FF2B5EF4-FFF2-40B4-BE49-F238E27FC236}">
                <a16:creationId xmlns:a16="http://schemas.microsoft.com/office/drawing/2014/main" id="{A8FECDCE-43A2-49BF-93A0-0E72A773FE34}"/>
              </a:ext>
            </a:extLst>
          </p:cNvPr>
          <p:cNvSpPr txBox="1"/>
          <p:nvPr/>
        </p:nvSpPr>
        <p:spPr>
          <a:xfrm>
            <a:off x="72294" y="911013"/>
            <a:ext cx="5811067" cy="384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900" b="1" i="0" u="none" strike="noStrike" cap="none" spc="0" normalizeH="0" baseline="0" dirty="0">
                <a:ln>
                  <a:noFill/>
                </a:ln>
                <a:solidFill>
                  <a:srgbClr val="000000"/>
                </a:solidFill>
                <a:effectLst/>
                <a:uFillTx/>
                <a:latin typeface="Open Sans"/>
                <a:sym typeface="Arial"/>
              </a:rPr>
              <a:t>NaN values, encoding, scaling and sampling:</a:t>
            </a:r>
          </a:p>
        </p:txBody>
      </p:sp>
      <p:sp>
        <p:nvSpPr>
          <p:cNvPr id="2" name="TextBox 1">
            <a:extLst>
              <a:ext uri="{FF2B5EF4-FFF2-40B4-BE49-F238E27FC236}">
                <a16:creationId xmlns:a16="http://schemas.microsoft.com/office/drawing/2014/main" id="{2362D318-692F-4314-95C5-BC392379CDC0}"/>
              </a:ext>
            </a:extLst>
          </p:cNvPr>
          <p:cNvSpPr txBox="1"/>
          <p:nvPr/>
        </p:nvSpPr>
        <p:spPr>
          <a:xfrm>
            <a:off x="5924652" y="3813558"/>
            <a:ext cx="313562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7800" marR="0" indent="-17780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Combining "personal_loan" and "housing_loan" to </a:t>
            </a:r>
            <a:r>
              <a:rPr kumimoji="0" lang="en-US" sz="1200" b="1" i="0" u="none" strike="noStrike" cap="none" spc="0" normalizeH="0" baseline="0" dirty="0">
                <a:ln>
                  <a:noFill/>
                </a:ln>
                <a:solidFill>
                  <a:srgbClr val="000000"/>
                </a:solidFill>
                <a:effectLst/>
                <a:uFillTx/>
                <a:latin typeface="+mn-lt"/>
                <a:ea typeface="+mn-ea"/>
                <a:cs typeface="+mn-cs"/>
                <a:sym typeface="Arial"/>
              </a:rPr>
              <a:t>generate</a:t>
            </a:r>
            <a:r>
              <a:rPr kumimoji="0" lang="en-US" sz="1200" b="0" i="0" u="none" strike="noStrike" cap="none" spc="0" normalizeH="0" baseline="0" dirty="0">
                <a:ln>
                  <a:noFill/>
                </a:ln>
                <a:solidFill>
                  <a:srgbClr val="000000"/>
                </a:solidFill>
                <a:effectLst/>
                <a:uFillTx/>
                <a:latin typeface="+mn-lt"/>
                <a:ea typeface="+mn-ea"/>
                <a:cs typeface="+mn-cs"/>
                <a:sym typeface="Arial"/>
              </a:rPr>
              <a:t> a </a:t>
            </a:r>
            <a:r>
              <a:rPr kumimoji="0" lang="en-US" sz="1200" b="1" i="0" u="none" strike="noStrike" cap="none" spc="0" normalizeH="0" baseline="0" dirty="0">
                <a:ln>
                  <a:noFill/>
                </a:ln>
                <a:solidFill>
                  <a:srgbClr val="000000"/>
                </a:solidFill>
                <a:effectLst/>
                <a:uFillTx/>
                <a:latin typeface="+mn-lt"/>
                <a:ea typeface="+mn-ea"/>
                <a:cs typeface="+mn-cs"/>
                <a:sym typeface="Arial"/>
              </a:rPr>
              <a:t>new</a:t>
            </a:r>
            <a:r>
              <a:rPr kumimoji="0" lang="en-US" sz="1200" b="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feature</a:t>
            </a:r>
            <a:r>
              <a:rPr kumimoji="0" lang="en-US" sz="1200" b="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loan</a:t>
            </a:r>
            <a:r>
              <a:rPr kumimoji="0" lang="en-US" sz="1200" b="0" i="0" u="none" strike="noStrike" cap="none" spc="0" normalizeH="0" baseline="0" dirty="0">
                <a:ln>
                  <a:noFill/>
                </a:ln>
                <a:solidFill>
                  <a:srgbClr val="000000"/>
                </a:solidFill>
                <a:effectLst/>
                <a:uFillTx/>
                <a:latin typeface="+mn-lt"/>
                <a:ea typeface="+mn-ea"/>
                <a:cs typeface="+mn-cs"/>
                <a:sym typeface="Arial"/>
              </a:rPr>
              <a:t>“ which represent both the </a:t>
            </a:r>
            <a:r>
              <a:rPr kumimoji="0" lang="en-US" sz="1200" i="0" u="none" strike="noStrike" cap="none" spc="0" normalizeH="0" baseline="0" dirty="0">
                <a:ln>
                  <a:noFill/>
                </a:ln>
                <a:solidFill>
                  <a:srgbClr val="000000"/>
                </a:solidFill>
                <a:effectLst/>
                <a:uFillTx/>
                <a:latin typeface="+mn-lt"/>
                <a:ea typeface="+mn-ea"/>
                <a:cs typeface="+mn-cs"/>
                <a:sym typeface="Arial"/>
              </a:rPr>
              <a:t>initial</a:t>
            </a:r>
            <a:r>
              <a:rPr kumimoji="0" lang="en-US" sz="1200" b="0" i="0" u="none" strike="noStrike" cap="none" spc="0" normalizeH="0" baseline="0" dirty="0">
                <a:ln>
                  <a:noFill/>
                </a:ln>
                <a:solidFill>
                  <a:srgbClr val="000000"/>
                </a:solidFill>
                <a:effectLst/>
                <a:uFillTx/>
                <a:latin typeface="+mn-lt"/>
                <a:ea typeface="+mn-ea"/>
                <a:cs typeface="+mn-cs"/>
                <a:sym typeface="Arial"/>
              </a:rPr>
              <a:t> features and helps in </a:t>
            </a:r>
            <a:r>
              <a:rPr kumimoji="0" lang="en-US" sz="1200" b="1" i="0" u="none" strike="noStrike" cap="none" spc="0" normalizeH="0" baseline="0" dirty="0">
                <a:ln>
                  <a:noFill/>
                </a:ln>
                <a:solidFill>
                  <a:srgbClr val="000000"/>
                </a:solidFill>
                <a:effectLst/>
                <a:uFillTx/>
                <a:latin typeface="+mn-lt"/>
                <a:ea typeface="+mn-ea"/>
                <a:cs typeface="+mn-cs"/>
                <a:sym typeface="Arial"/>
              </a:rPr>
              <a:t>improving</a:t>
            </a:r>
            <a:r>
              <a:rPr kumimoji="0" lang="en-US" sz="1200" b="0" i="0" u="none" strike="noStrike" cap="none" spc="0" normalizeH="0" baseline="0" dirty="0">
                <a:ln>
                  <a:noFill/>
                </a:ln>
                <a:solidFill>
                  <a:srgbClr val="000000"/>
                </a:solidFill>
                <a:effectLst/>
                <a:uFillTx/>
                <a:latin typeface="+mn-lt"/>
                <a:ea typeface="+mn-ea"/>
                <a:cs typeface="+mn-cs"/>
                <a:sym typeface="Arial"/>
              </a:rPr>
              <a:t> the </a:t>
            </a:r>
            <a:r>
              <a:rPr kumimoji="0" lang="en-US" sz="1200" b="1" i="0" u="none" strike="noStrike" cap="none" spc="0" normalizeH="0" baseline="0" dirty="0">
                <a:ln>
                  <a:noFill/>
                </a:ln>
                <a:solidFill>
                  <a:srgbClr val="000000"/>
                </a:solidFill>
                <a:effectLst/>
                <a:uFillTx/>
                <a:latin typeface="+mn-lt"/>
                <a:ea typeface="+mn-ea"/>
                <a:cs typeface="+mn-cs"/>
                <a:sym typeface="Arial"/>
              </a:rPr>
              <a:t>model</a:t>
            </a:r>
            <a:r>
              <a:rPr kumimoji="0" lang="en-US" sz="1200" b="0" i="0" u="none" strike="noStrike" cap="none" spc="0" normalizeH="0" baseline="0" dirty="0">
                <a:ln>
                  <a:noFill/>
                </a:ln>
                <a:solidFill>
                  <a:srgbClr val="000000"/>
                </a:solidFill>
                <a:effectLst/>
                <a:uFillTx/>
                <a:latin typeface="+mn-lt"/>
                <a:ea typeface="+mn-ea"/>
                <a:cs typeface="+mn-cs"/>
                <a:sym typeface="Arial"/>
              </a:rPr>
              <a:t> by a </a:t>
            </a:r>
            <a:r>
              <a:rPr kumimoji="0" lang="en-US" sz="1200" b="1" i="0" u="none" strike="noStrike" cap="none" spc="0" normalizeH="0" baseline="0" dirty="0">
                <a:ln>
                  <a:noFill/>
                </a:ln>
                <a:solidFill>
                  <a:srgbClr val="000000"/>
                </a:solidFill>
                <a:effectLst/>
                <a:uFillTx/>
                <a:latin typeface="+mn-lt"/>
                <a:ea typeface="+mn-ea"/>
                <a:cs typeface="+mn-cs"/>
                <a:sym typeface="Arial"/>
              </a:rPr>
              <a:t>small</a:t>
            </a:r>
            <a:r>
              <a:rPr kumimoji="0" lang="en-US" sz="1200" b="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margin</a:t>
            </a:r>
            <a:r>
              <a:rPr kumimoji="0" lang="en-US" sz="1200" b="0" i="0" u="none" strike="noStrike" cap="none" spc="0" normalizeH="0" baseline="0" dirty="0">
                <a:ln>
                  <a:noFill/>
                </a:ln>
                <a:solidFill>
                  <a:srgbClr val="000000"/>
                </a:solidFill>
                <a:effectLst/>
                <a:uFillTx/>
                <a:latin typeface="+mn-lt"/>
                <a:ea typeface="+mn-ea"/>
                <a:cs typeface="+mn-cs"/>
                <a:sym typeface="Arial"/>
              </a:rPr>
              <a:t>. </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Preparation</a:t>
            </a:r>
            <a:endParaRPr dirty="0"/>
          </a:p>
        </p:txBody>
      </p:sp>
      <p:sp>
        <p:nvSpPr>
          <p:cNvPr id="4" name="TextBox 3">
            <a:extLst>
              <a:ext uri="{FF2B5EF4-FFF2-40B4-BE49-F238E27FC236}">
                <a16:creationId xmlns:a16="http://schemas.microsoft.com/office/drawing/2014/main" id="{45FD5DF9-8071-402D-A9E6-AB6561D96CCA}"/>
              </a:ext>
            </a:extLst>
          </p:cNvPr>
          <p:cNvSpPr txBox="1"/>
          <p:nvPr/>
        </p:nvSpPr>
        <p:spPr>
          <a:xfrm>
            <a:off x="29080" y="1168373"/>
            <a:ext cx="6023664" cy="38933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700" b="1" dirty="0"/>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b="1" dirty="0"/>
              <a:t>Education</a:t>
            </a:r>
            <a:r>
              <a:rPr lang="en-IN" sz="1200" dirty="0"/>
              <a:t> is an </a:t>
            </a:r>
            <a:r>
              <a:rPr lang="en-IN" sz="1200" b="1" dirty="0"/>
              <a:t>ordinal</a:t>
            </a:r>
            <a:r>
              <a:rPr lang="en-IN" sz="1200" dirty="0"/>
              <a:t> feature and thus is </a:t>
            </a:r>
            <a:r>
              <a:rPr lang="en-IN" sz="1200" b="1" dirty="0"/>
              <a:t>label</a:t>
            </a:r>
            <a:r>
              <a:rPr lang="en-IN" sz="1200" dirty="0"/>
              <a:t> </a:t>
            </a:r>
            <a:r>
              <a:rPr lang="en-IN" sz="1200" b="1" dirty="0"/>
              <a:t>encoded</a:t>
            </a:r>
            <a:r>
              <a:rPr lang="en-IN" sz="1200" dirty="0"/>
              <a:t>. This helps in </a:t>
            </a:r>
            <a:r>
              <a:rPr lang="en-IN" sz="1200" b="1" dirty="0"/>
              <a:t>preserving</a:t>
            </a:r>
            <a:r>
              <a:rPr lang="en-IN" sz="1200" dirty="0"/>
              <a:t> the feature’s </a:t>
            </a:r>
            <a:r>
              <a:rPr lang="en-IN" sz="1200" b="1" dirty="0"/>
              <a:t>ordinance</a:t>
            </a:r>
            <a:r>
              <a:rPr lang="en-IN" sz="1200" dirty="0"/>
              <a:t>.</a:t>
            </a: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200" i="0" u="none" strike="noStrike" cap="none" spc="0" normalizeH="0" baseline="0" dirty="0">
              <a:ln>
                <a:noFill/>
              </a:ln>
              <a:solidFill>
                <a:srgbClr val="000000"/>
              </a:solidFill>
              <a:effectLst/>
              <a:uFillTx/>
              <a:latin typeface="+mn-lt"/>
              <a:ea typeface="+mn-ea"/>
              <a:cs typeface="+mn-cs"/>
              <a:sym typeface="Arial"/>
            </a:endParaRP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dirty="0"/>
              <a:t>Categorical features other than “month” and “</a:t>
            </a:r>
            <a:r>
              <a:rPr lang="en-IN" sz="1200" dirty="0" err="1"/>
              <a:t>job_type</a:t>
            </a:r>
            <a:r>
              <a:rPr lang="en-IN" sz="1200" dirty="0"/>
              <a:t>” are </a:t>
            </a:r>
            <a:r>
              <a:rPr lang="en-IN" sz="1200" b="1" dirty="0"/>
              <a:t>One-Hot</a:t>
            </a:r>
            <a:r>
              <a:rPr lang="en-IN" sz="1200" dirty="0"/>
              <a:t> </a:t>
            </a:r>
            <a:r>
              <a:rPr lang="en-IN" sz="1200" b="1" dirty="0"/>
              <a:t>Encoded</a:t>
            </a:r>
            <a:r>
              <a:rPr lang="en-IN" sz="1200" dirty="0"/>
              <a:t>. </a:t>
            </a:r>
            <a:r>
              <a:rPr lang="en-US" sz="1200" dirty="0"/>
              <a:t>For a Neural Network architecture, One-Hot encoding is </a:t>
            </a:r>
            <a:r>
              <a:rPr lang="en-US" sz="1200" b="1" dirty="0"/>
              <a:t>more</a:t>
            </a:r>
            <a:r>
              <a:rPr lang="en-US" sz="1200" dirty="0"/>
              <a:t> </a:t>
            </a:r>
            <a:r>
              <a:rPr lang="en-US" sz="1200" b="1" dirty="0"/>
              <a:t>effective</a:t>
            </a:r>
            <a:r>
              <a:rPr lang="en-US" sz="1200" dirty="0"/>
              <a:t> in </a:t>
            </a:r>
            <a:r>
              <a:rPr lang="en-US" sz="1200" b="1" dirty="0"/>
              <a:t>recognizing</a:t>
            </a:r>
            <a:r>
              <a:rPr lang="en-US" sz="1200" dirty="0"/>
              <a:t> </a:t>
            </a:r>
            <a:r>
              <a:rPr lang="en-US" sz="1200" b="1" dirty="0"/>
              <a:t>patterns</a:t>
            </a:r>
            <a:r>
              <a:rPr lang="en-US" sz="1200" dirty="0"/>
              <a:t> than Label/Frequency Encoding.</a:t>
            </a: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200" i="0" u="none" strike="noStrike" cap="none" spc="0" normalizeH="0" baseline="0" dirty="0">
              <a:ln>
                <a:noFill/>
              </a:ln>
              <a:solidFill>
                <a:srgbClr val="000000"/>
              </a:solidFill>
              <a:effectLst/>
              <a:uFillTx/>
              <a:latin typeface="+mn-lt"/>
              <a:ea typeface="+mn-ea"/>
              <a:cs typeface="+mn-cs"/>
              <a:sym typeface="Arial"/>
            </a:endParaRP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1" i="0" u="none" strike="noStrike" cap="none" spc="0" normalizeH="0" baseline="0" dirty="0">
                <a:ln>
                  <a:noFill/>
                </a:ln>
                <a:solidFill>
                  <a:srgbClr val="000000"/>
                </a:solidFill>
                <a:effectLst/>
                <a:uFillTx/>
                <a:latin typeface="+mn-lt"/>
                <a:ea typeface="+mn-ea"/>
                <a:cs typeface="+mn-cs"/>
                <a:sym typeface="Arial"/>
              </a:rPr>
              <a:t>OHE</a:t>
            </a:r>
            <a:r>
              <a:rPr kumimoji="0" lang="en-US" sz="1200" i="0" u="none" strike="noStrike" cap="none" spc="0" normalizeH="0" baseline="0" dirty="0">
                <a:ln>
                  <a:noFill/>
                </a:ln>
                <a:solidFill>
                  <a:srgbClr val="000000"/>
                </a:solidFill>
                <a:effectLst/>
                <a:uFillTx/>
                <a:latin typeface="+mn-lt"/>
                <a:ea typeface="+mn-ea"/>
                <a:cs typeface="+mn-cs"/>
                <a:sym typeface="Arial"/>
              </a:rPr>
              <a:t> “month” and “job_type” did not prove to be </a:t>
            </a:r>
            <a:r>
              <a:rPr kumimoji="0" lang="en-US" sz="1200" b="1" i="0" u="none" strike="noStrike" cap="none" spc="0" normalizeH="0" baseline="0" dirty="0">
                <a:ln>
                  <a:noFill/>
                </a:ln>
                <a:solidFill>
                  <a:srgbClr val="000000"/>
                </a:solidFill>
                <a:effectLst/>
                <a:uFillTx/>
                <a:latin typeface="+mn-lt"/>
                <a:ea typeface="+mn-ea"/>
                <a:cs typeface="+mn-cs"/>
                <a:sym typeface="Arial"/>
              </a:rPr>
              <a:t>efficient</a:t>
            </a:r>
            <a:r>
              <a:rPr kumimoji="0" lang="en-US" sz="1200" i="0" u="none" strike="noStrike" cap="none" spc="0" normalizeH="0" baseline="0" dirty="0">
                <a:ln>
                  <a:noFill/>
                </a:ln>
                <a:solidFill>
                  <a:srgbClr val="000000"/>
                </a:solidFill>
                <a:effectLst/>
                <a:uFillTx/>
                <a:latin typeface="+mn-lt"/>
                <a:ea typeface="+mn-ea"/>
                <a:cs typeface="+mn-cs"/>
                <a:sym typeface="Arial"/>
              </a:rPr>
              <a:t> from model’s point of few, due to </a:t>
            </a:r>
            <a:r>
              <a:rPr kumimoji="0" lang="en-US" sz="1200" b="1" i="0" u="none" strike="noStrike" cap="none" spc="0" normalizeH="0" baseline="0" dirty="0">
                <a:ln>
                  <a:noFill/>
                </a:ln>
                <a:solidFill>
                  <a:srgbClr val="000000"/>
                </a:solidFill>
                <a:effectLst/>
                <a:uFillTx/>
                <a:latin typeface="+mn-lt"/>
                <a:ea typeface="+mn-ea"/>
                <a:cs typeface="+mn-cs"/>
                <a:sym typeface="Arial"/>
              </a:rPr>
              <a:t>large</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number</a:t>
            </a:r>
            <a:r>
              <a:rPr kumimoji="0" lang="en-US" sz="1200" i="0" u="none" strike="noStrike" cap="none" spc="0" normalizeH="0" baseline="0" dirty="0">
                <a:ln>
                  <a:noFill/>
                </a:ln>
                <a:solidFill>
                  <a:srgbClr val="000000"/>
                </a:solidFill>
                <a:effectLst/>
                <a:uFillTx/>
                <a:latin typeface="+mn-lt"/>
                <a:ea typeface="+mn-ea"/>
                <a:cs typeface="+mn-cs"/>
                <a:sym typeface="Arial"/>
              </a:rPr>
              <a:t> of </a:t>
            </a:r>
            <a:r>
              <a:rPr kumimoji="0" lang="en-US" sz="1200" b="1" i="0" u="none" strike="noStrike" cap="none" spc="0" normalizeH="0" baseline="0" dirty="0">
                <a:ln>
                  <a:noFill/>
                </a:ln>
                <a:solidFill>
                  <a:srgbClr val="000000"/>
                </a:solidFill>
                <a:effectLst/>
                <a:uFillTx/>
                <a:latin typeface="+mn-lt"/>
                <a:ea typeface="+mn-ea"/>
                <a:cs typeface="+mn-cs"/>
                <a:sym typeface="Arial"/>
              </a:rPr>
              <a:t>distinct</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categories</a:t>
            </a:r>
            <a:r>
              <a:rPr kumimoji="0" lang="en-US" sz="1200" i="0" u="none" strike="noStrike" cap="none" spc="0" normalizeH="0" baseline="0" dirty="0">
                <a:ln>
                  <a:noFill/>
                </a:ln>
                <a:solidFill>
                  <a:srgbClr val="000000"/>
                </a:solidFill>
                <a:effectLst/>
                <a:uFillTx/>
                <a:latin typeface="+mn-lt"/>
                <a:ea typeface="+mn-ea"/>
                <a:cs typeface="+mn-cs"/>
                <a:sym typeface="Arial"/>
              </a:rPr>
              <a:t>. </a:t>
            </a:r>
            <a:r>
              <a:rPr lang="en-US" sz="1200" dirty="0"/>
              <a:t>Therefore, both features are label encoded and then scaled.</a:t>
            </a:r>
            <a:endParaRPr kumimoji="0" lang="en-US" sz="1200" i="0" u="none" strike="noStrike" cap="none" spc="0" normalizeH="0" baseline="0" dirty="0">
              <a:ln>
                <a:noFill/>
              </a:ln>
              <a:solidFill>
                <a:srgbClr val="000000"/>
              </a:solidFill>
              <a:effectLst/>
              <a:uFillTx/>
              <a:latin typeface="+mn-lt"/>
              <a:ea typeface="+mn-ea"/>
              <a:cs typeface="+mn-cs"/>
              <a:sym typeface="Arial"/>
            </a:endParaRP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200" i="0" u="none" strike="noStrike" cap="none" spc="0" normalizeH="0" baseline="0" dirty="0">
              <a:ln>
                <a:noFill/>
              </a:ln>
              <a:solidFill>
                <a:srgbClr val="000000"/>
              </a:solidFill>
              <a:effectLst/>
              <a:uFillTx/>
              <a:latin typeface="+mn-lt"/>
              <a:ea typeface="+mn-ea"/>
              <a:cs typeface="+mn-cs"/>
              <a:sym typeface="Arial"/>
            </a:endParaRP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i="0" u="none" strike="noStrike" cap="none" spc="0" normalizeH="0" baseline="0" dirty="0">
                <a:ln>
                  <a:noFill/>
                </a:ln>
                <a:solidFill>
                  <a:srgbClr val="000000"/>
                </a:solidFill>
                <a:effectLst/>
                <a:uFillTx/>
                <a:latin typeface="+mn-lt"/>
                <a:ea typeface="+mn-ea"/>
                <a:cs typeface="+mn-cs"/>
                <a:sym typeface="Arial"/>
              </a:rPr>
              <a:t>Because of </a:t>
            </a:r>
            <a:r>
              <a:rPr kumimoji="0" lang="en-US" sz="1200" b="1" i="0" u="none" strike="noStrike" cap="none" spc="0" normalizeH="0" baseline="0" dirty="0">
                <a:ln>
                  <a:noFill/>
                </a:ln>
                <a:solidFill>
                  <a:srgbClr val="000000"/>
                </a:solidFill>
                <a:effectLst/>
                <a:uFillTx/>
                <a:latin typeface="+mn-lt"/>
                <a:ea typeface="+mn-ea"/>
                <a:cs typeface="+mn-cs"/>
                <a:sym typeface="Arial"/>
              </a:rPr>
              <a:t>skewed</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target</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values</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Stratified</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shuffle</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split</a:t>
            </a:r>
            <a:r>
              <a:rPr kumimoji="0" lang="en-US" sz="1200" i="0" u="none" strike="noStrike" cap="none" spc="0" normalizeH="0" baseline="0" dirty="0">
                <a:ln>
                  <a:noFill/>
                </a:ln>
                <a:solidFill>
                  <a:srgbClr val="000000"/>
                </a:solidFill>
                <a:effectLst/>
                <a:uFillTx/>
                <a:latin typeface="+mn-lt"/>
                <a:ea typeface="+mn-ea"/>
                <a:cs typeface="+mn-cs"/>
                <a:sym typeface="Arial"/>
              </a:rPr>
              <a:t> is used so the </a:t>
            </a:r>
            <a:r>
              <a:rPr kumimoji="0" lang="en-US" sz="1200" b="1" i="0" u="none" strike="noStrike" cap="none" spc="0" normalizeH="0" baseline="0" dirty="0">
                <a:ln>
                  <a:noFill/>
                </a:ln>
                <a:solidFill>
                  <a:srgbClr val="000000"/>
                </a:solidFill>
                <a:effectLst/>
                <a:uFillTx/>
                <a:latin typeface="+mn-lt"/>
                <a:ea typeface="+mn-ea"/>
                <a:cs typeface="+mn-cs"/>
                <a:sym typeface="Arial"/>
              </a:rPr>
              <a:t>distribution</a:t>
            </a:r>
            <a:r>
              <a:rPr kumimoji="0" lang="en-US" sz="1200" i="0" u="none" strike="noStrike" cap="none" spc="0" normalizeH="0" baseline="0" dirty="0">
                <a:ln>
                  <a:noFill/>
                </a:ln>
                <a:solidFill>
                  <a:srgbClr val="000000"/>
                </a:solidFill>
                <a:effectLst/>
                <a:uFillTx/>
                <a:latin typeface="+mn-lt"/>
                <a:ea typeface="+mn-ea"/>
                <a:cs typeface="+mn-cs"/>
                <a:sym typeface="Arial"/>
              </a:rPr>
              <a:t> of </a:t>
            </a:r>
            <a:r>
              <a:rPr kumimoji="0" lang="en-US" sz="1200" b="1" i="0" u="none" strike="noStrike" cap="none" spc="0" normalizeH="0" baseline="0" dirty="0">
                <a:ln>
                  <a:noFill/>
                </a:ln>
                <a:solidFill>
                  <a:srgbClr val="000000"/>
                </a:solidFill>
                <a:effectLst/>
                <a:uFillTx/>
                <a:latin typeface="+mn-lt"/>
                <a:ea typeface="+mn-ea"/>
                <a:cs typeface="+mn-cs"/>
                <a:sym typeface="Arial"/>
              </a:rPr>
              <a:t>target</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values</a:t>
            </a:r>
            <a:r>
              <a:rPr kumimoji="0" lang="en-US" sz="1200" i="0" u="none" strike="noStrike" cap="none" spc="0" normalizeH="0" baseline="0" dirty="0">
                <a:ln>
                  <a:noFill/>
                </a:ln>
                <a:solidFill>
                  <a:srgbClr val="000000"/>
                </a:solidFill>
                <a:effectLst/>
                <a:uFillTx/>
                <a:latin typeface="+mn-lt"/>
                <a:ea typeface="+mn-ea"/>
                <a:cs typeface="+mn-cs"/>
                <a:sym typeface="Arial"/>
              </a:rPr>
              <a:t> are the </a:t>
            </a:r>
            <a:r>
              <a:rPr kumimoji="0" lang="en-US" sz="1200" b="1" i="0" u="none" strike="noStrike" cap="none" spc="0" normalizeH="0" baseline="0" dirty="0">
                <a:ln>
                  <a:noFill/>
                </a:ln>
                <a:solidFill>
                  <a:srgbClr val="000000"/>
                </a:solidFill>
                <a:effectLst/>
                <a:uFillTx/>
                <a:latin typeface="+mn-lt"/>
                <a:ea typeface="+mn-ea"/>
                <a:cs typeface="+mn-cs"/>
                <a:sym typeface="Arial"/>
              </a:rPr>
              <a:t>same</a:t>
            </a:r>
            <a:r>
              <a:rPr kumimoji="0" lang="en-US" sz="1200" i="0" u="none" strike="noStrike" cap="none" spc="0" normalizeH="0" baseline="0" dirty="0">
                <a:ln>
                  <a:noFill/>
                </a:ln>
                <a:solidFill>
                  <a:srgbClr val="000000"/>
                </a:solidFill>
                <a:effectLst/>
                <a:uFillTx/>
                <a:latin typeface="+mn-lt"/>
                <a:ea typeface="+mn-ea"/>
                <a:cs typeface="+mn-cs"/>
                <a:sym typeface="Arial"/>
              </a:rPr>
              <a:t> in </a:t>
            </a:r>
            <a:r>
              <a:rPr kumimoji="0" lang="en-US" sz="1200" b="1" i="0" u="none" strike="noStrike" cap="none" spc="0" normalizeH="0" baseline="0" dirty="0">
                <a:ln>
                  <a:noFill/>
                </a:ln>
                <a:solidFill>
                  <a:srgbClr val="000000"/>
                </a:solidFill>
                <a:effectLst/>
                <a:uFillTx/>
                <a:latin typeface="+mn-lt"/>
                <a:ea typeface="+mn-ea"/>
                <a:cs typeface="+mn-cs"/>
                <a:sym typeface="Arial"/>
              </a:rPr>
              <a:t>train</a:t>
            </a:r>
            <a:r>
              <a:rPr kumimoji="0" lang="en-US" sz="1200" i="0" u="none" strike="noStrike" cap="none" spc="0" normalizeH="0" baseline="0" dirty="0">
                <a:ln>
                  <a:noFill/>
                </a:ln>
                <a:solidFill>
                  <a:srgbClr val="000000"/>
                </a:solidFill>
                <a:effectLst/>
                <a:uFillTx/>
                <a:latin typeface="+mn-lt"/>
                <a:ea typeface="+mn-ea"/>
                <a:cs typeface="+mn-cs"/>
                <a:sym typeface="Arial"/>
              </a:rPr>
              <a:t> and </a:t>
            </a:r>
            <a:r>
              <a:rPr kumimoji="0" lang="en-US" sz="1200" b="1" i="0" u="none" strike="noStrike" cap="none" spc="0" normalizeH="0" baseline="0" dirty="0">
                <a:ln>
                  <a:noFill/>
                </a:ln>
                <a:solidFill>
                  <a:srgbClr val="000000"/>
                </a:solidFill>
                <a:effectLst/>
                <a:uFillTx/>
                <a:latin typeface="+mn-lt"/>
                <a:ea typeface="+mn-ea"/>
                <a:cs typeface="+mn-cs"/>
                <a:sym typeface="Arial"/>
              </a:rPr>
              <a:t>validation</a:t>
            </a:r>
            <a:r>
              <a:rPr kumimoji="0" lang="en-US" sz="1200" i="0" u="none" strike="noStrike" cap="none" spc="0" normalizeH="0" baseline="0" dirty="0">
                <a:ln>
                  <a:noFill/>
                </a:ln>
                <a:solidFill>
                  <a:srgbClr val="000000"/>
                </a:solidFill>
                <a:effectLst/>
                <a:uFillTx/>
                <a:latin typeface="+mn-lt"/>
                <a:ea typeface="+mn-ea"/>
                <a:cs typeface="+mn-cs"/>
                <a:sym typeface="Arial"/>
              </a:rPr>
              <a:t> set. This is a  very </a:t>
            </a:r>
            <a:r>
              <a:rPr kumimoji="0" lang="en-US" sz="1200" b="1" i="0" u="none" strike="noStrike" cap="none" spc="0" normalizeH="0" baseline="0" dirty="0">
                <a:ln>
                  <a:noFill/>
                </a:ln>
                <a:solidFill>
                  <a:srgbClr val="000000"/>
                </a:solidFill>
                <a:effectLst/>
                <a:uFillTx/>
                <a:latin typeface="+mn-lt"/>
                <a:ea typeface="+mn-ea"/>
                <a:cs typeface="+mn-cs"/>
                <a:sym typeface="Arial"/>
              </a:rPr>
              <a:t>significant</a:t>
            </a:r>
            <a:r>
              <a:rPr kumimoji="0" lang="en-US" sz="1200" i="0" u="none" strike="noStrike" cap="none" spc="0" normalizeH="0" baseline="0" dirty="0">
                <a:ln>
                  <a:noFill/>
                </a:ln>
                <a:solidFill>
                  <a:srgbClr val="000000"/>
                </a:solidFill>
                <a:effectLst/>
                <a:uFillTx/>
                <a:latin typeface="+mn-lt"/>
                <a:ea typeface="+mn-ea"/>
                <a:cs typeface="+mn-cs"/>
                <a:sym typeface="Arial"/>
              </a:rPr>
              <a:t> when </a:t>
            </a:r>
            <a:r>
              <a:rPr kumimoji="0" lang="en-US" sz="1200" b="1" i="0" u="none" strike="noStrike" cap="none" spc="0" normalizeH="0" baseline="0" dirty="0">
                <a:ln>
                  <a:noFill/>
                </a:ln>
                <a:solidFill>
                  <a:srgbClr val="000000"/>
                </a:solidFill>
                <a:effectLst/>
                <a:uFillTx/>
                <a:latin typeface="+mn-lt"/>
                <a:ea typeface="+mn-ea"/>
                <a:cs typeface="+mn-cs"/>
                <a:sym typeface="Arial"/>
              </a:rPr>
              <a:t>working</a:t>
            </a:r>
            <a:r>
              <a:rPr kumimoji="0" lang="en-US" sz="1200" i="0" u="none" strike="noStrike" cap="none" spc="0" normalizeH="0" baseline="0" dirty="0">
                <a:ln>
                  <a:noFill/>
                </a:ln>
                <a:solidFill>
                  <a:srgbClr val="000000"/>
                </a:solidFill>
                <a:effectLst/>
                <a:uFillTx/>
                <a:latin typeface="+mn-lt"/>
                <a:ea typeface="+mn-ea"/>
                <a:cs typeface="+mn-cs"/>
                <a:sym typeface="Arial"/>
              </a:rPr>
              <a:t> with </a:t>
            </a:r>
            <a:r>
              <a:rPr kumimoji="0" lang="en-US" sz="1200" b="1" i="0" u="none" strike="noStrike" cap="none" spc="0" normalizeH="0" baseline="0" dirty="0">
                <a:ln>
                  <a:noFill/>
                </a:ln>
                <a:solidFill>
                  <a:srgbClr val="000000"/>
                </a:solidFill>
                <a:effectLst/>
                <a:uFillTx/>
                <a:latin typeface="+mn-lt"/>
                <a:ea typeface="+mn-ea"/>
                <a:cs typeface="+mn-cs"/>
                <a:sym typeface="Arial"/>
              </a:rPr>
              <a:t>skewed</a:t>
            </a:r>
            <a:r>
              <a:rPr kumimoji="0" lang="en-US" sz="1200" i="0" u="none" strike="noStrike" cap="none" spc="0" normalizeH="0" baseline="0" dirty="0">
                <a:ln>
                  <a:noFill/>
                </a:ln>
                <a:solidFill>
                  <a:srgbClr val="000000"/>
                </a:solidFill>
                <a:effectLst/>
                <a:uFillTx/>
                <a:latin typeface="+mn-lt"/>
                <a:ea typeface="+mn-ea"/>
                <a:cs typeface="+mn-cs"/>
                <a:sym typeface="Arial"/>
              </a:rPr>
              <a:t> </a:t>
            </a:r>
            <a:r>
              <a:rPr kumimoji="0" lang="en-US" sz="1200" b="1" i="0" u="none" strike="noStrike" cap="none" spc="0" normalizeH="0" baseline="0" dirty="0">
                <a:ln>
                  <a:noFill/>
                </a:ln>
                <a:solidFill>
                  <a:srgbClr val="000000"/>
                </a:solidFill>
                <a:effectLst/>
                <a:uFillTx/>
                <a:latin typeface="+mn-lt"/>
                <a:ea typeface="+mn-ea"/>
                <a:cs typeface="+mn-cs"/>
                <a:sym typeface="Arial"/>
              </a:rPr>
              <a:t>data</a:t>
            </a:r>
            <a:r>
              <a:rPr kumimoji="0" lang="en-US" sz="1200" i="0" u="none" strike="noStrike" cap="none" spc="0" normalizeH="0" baseline="0" dirty="0">
                <a:ln>
                  <a:noFill/>
                </a:ln>
                <a:solidFill>
                  <a:srgbClr val="000000"/>
                </a:solidFill>
                <a:effectLst/>
                <a:uFillTx/>
                <a:latin typeface="+mn-lt"/>
                <a:ea typeface="+mn-ea"/>
                <a:cs typeface="+mn-cs"/>
                <a:sym typeface="Arial"/>
              </a:rPr>
              <a:t>.</a:t>
            </a:r>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p>
          <a:p>
            <a:pPr marL="171450" marR="0" indent="-1714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Using </a:t>
            </a:r>
            <a:r>
              <a:rPr lang="en-US" sz="1200" b="1" dirty="0"/>
              <a:t>Stratified</a:t>
            </a:r>
            <a:r>
              <a:rPr lang="en-US" sz="1200" dirty="0"/>
              <a:t> </a:t>
            </a:r>
            <a:r>
              <a:rPr lang="en-US" sz="1200" b="1" dirty="0"/>
              <a:t>split</a:t>
            </a:r>
            <a:r>
              <a:rPr lang="en-US" sz="1200" dirty="0"/>
              <a:t> </a:t>
            </a:r>
            <a:r>
              <a:rPr lang="en-US" sz="1200" b="1" dirty="0"/>
              <a:t>technique</a:t>
            </a:r>
            <a:r>
              <a:rPr lang="en-US" sz="1200" dirty="0"/>
              <a:t> ensures that there will be selection from </a:t>
            </a:r>
            <a:r>
              <a:rPr lang="en-US" sz="1200" b="1" dirty="0"/>
              <a:t>each</a:t>
            </a:r>
            <a:r>
              <a:rPr lang="en-US" sz="1200" dirty="0"/>
              <a:t> </a:t>
            </a:r>
            <a:r>
              <a:rPr lang="en-US" sz="1200" b="1" dirty="0"/>
              <a:t>sub-groups</a:t>
            </a:r>
            <a:r>
              <a:rPr lang="en-US" sz="1200" dirty="0"/>
              <a:t> (subscribed and not subscribed) and </a:t>
            </a:r>
            <a:r>
              <a:rPr lang="en-US" sz="1200" b="1" dirty="0"/>
              <a:t>prevents</a:t>
            </a:r>
            <a:r>
              <a:rPr lang="en-US" sz="1200" dirty="0"/>
              <a:t> the chance of </a:t>
            </a:r>
            <a:r>
              <a:rPr lang="en-US" sz="1200" b="1" dirty="0"/>
              <a:t>omitting</a:t>
            </a:r>
            <a:r>
              <a:rPr lang="en-US" sz="1200" dirty="0"/>
              <a:t> one sub-group </a:t>
            </a:r>
            <a:r>
              <a:rPr lang="en-US" sz="1200" b="1" dirty="0"/>
              <a:t>leading</a:t>
            </a:r>
            <a:r>
              <a:rPr lang="en-US" sz="1200" dirty="0"/>
              <a:t> to </a:t>
            </a:r>
            <a:r>
              <a:rPr lang="en-US" sz="1200" b="1" dirty="0"/>
              <a:t>sampling</a:t>
            </a:r>
            <a:r>
              <a:rPr lang="en-US" sz="1200" dirty="0"/>
              <a:t> </a:t>
            </a:r>
            <a:r>
              <a:rPr lang="en-US" sz="1200" b="1" dirty="0"/>
              <a:t>bias</a:t>
            </a:r>
            <a:r>
              <a:rPr lang="en-US" sz="1200" dirty="0"/>
              <a:t>, which results in a poor performing model on new data.</a:t>
            </a:r>
          </a:p>
          <a:p>
            <a:pPr marL="0" marR="0" indent="0" algn="just" defTabSz="914400" rtl="0" fontAlgn="auto" latinLnBrk="0" hangingPunct="0">
              <a:lnSpc>
                <a:spcPct val="100000"/>
              </a:lnSpc>
              <a:spcBef>
                <a:spcPts val="0"/>
              </a:spcBef>
              <a:spcAft>
                <a:spcPts val="0"/>
              </a:spcAft>
              <a:buClrTx/>
              <a:buSzTx/>
              <a:buFontTx/>
              <a:buNone/>
              <a:tabLst/>
            </a:pPr>
            <a:endParaRPr kumimoji="0" lang="en-IN" sz="1200" i="0" u="none" strike="noStrike" cap="none" spc="0" normalizeH="0" baseline="0" dirty="0">
              <a:ln>
                <a:noFill/>
              </a:ln>
              <a:solidFill>
                <a:srgbClr val="000000"/>
              </a:solidFill>
              <a:effectLst/>
              <a:uFillTx/>
              <a:latin typeface="+mn-lt"/>
              <a:ea typeface="+mn-ea"/>
              <a:cs typeface="+mn-cs"/>
              <a:sym typeface="Arial"/>
            </a:endParaRPr>
          </a:p>
        </p:txBody>
      </p:sp>
      <p:pic>
        <p:nvPicPr>
          <p:cNvPr id="8" name="Picture 7">
            <a:extLst>
              <a:ext uri="{FF2B5EF4-FFF2-40B4-BE49-F238E27FC236}">
                <a16:creationId xmlns:a16="http://schemas.microsoft.com/office/drawing/2014/main" id="{B8723452-F848-4DBD-9E17-772D9AF23D22}"/>
              </a:ext>
            </a:extLst>
          </p:cNvPr>
          <p:cNvPicPr>
            <a:picLocks noChangeAspect="1"/>
          </p:cNvPicPr>
          <p:nvPr/>
        </p:nvPicPr>
        <p:blipFill>
          <a:blip r:embed="rId2"/>
          <a:stretch>
            <a:fillRect/>
          </a:stretch>
        </p:blipFill>
        <p:spPr>
          <a:xfrm>
            <a:off x="6226940" y="943880"/>
            <a:ext cx="2844724" cy="1344656"/>
          </a:xfrm>
          <a:prstGeom prst="rect">
            <a:avLst/>
          </a:prstGeom>
        </p:spPr>
      </p:pic>
      <p:pic>
        <p:nvPicPr>
          <p:cNvPr id="10" name="Picture 9">
            <a:extLst>
              <a:ext uri="{FF2B5EF4-FFF2-40B4-BE49-F238E27FC236}">
                <a16:creationId xmlns:a16="http://schemas.microsoft.com/office/drawing/2014/main" id="{B717E756-2FDC-42DD-ACC1-5EE9DE0E0CEE}"/>
              </a:ext>
            </a:extLst>
          </p:cNvPr>
          <p:cNvPicPr>
            <a:picLocks noChangeAspect="1"/>
          </p:cNvPicPr>
          <p:nvPr/>
        </p:nvPicPr>
        <p:blipFill rotWithShape="1">
          <a:blip r:embed="rId3"/>
          <a:srcRect l="1658" r="1658" b="3561"/>
          <a:stretch/>
        </p:blipFill>
        <p:spPr>
          <a:xfrm>
            <a:off x="6052744" y="2748247"/>
            <a:ext cx="3091256" cy="1579913"/>
          </a:xfrm>
          <a:prstGeom prst="rect">
            <a:avLst/>
          </a:prstGeom>
        </p:spPr>
      </p:pic>
      <p:sp>
        <p:nvSpPr>
          <p:cNvPr id="11" name="TextBox 10">
            <a:extLst>
              <a:ext uri="{FF2B5EF4-FFF2-40B4-BE49-F238E27FC236}">
                <a16:creationId xmlns:a16="http://schemas.microsoft.com/office/drawing/2014/main" id="{6BC91FD1-66FE-4AA7-A77B-FFCE4877CAA9}"/>
              </a:ext>
            </a:extLst>
          </p:cNvPr>
          <p:cNvSpPr txBox="1"/>
          <p:nvPr/>
        </p:nvSpPr>
        <p:spPr>
          <a:xfrm>
            <a:off x="6554432" y="4328160"/>
            <a:ext cx="208788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100" b="0" i="0" u="sng" strike="noStrike" cap="none" spc="0" normalizeH="0" baseline="0" dirty="0">
                <a:ln>
                  <a:noFill/>
                </a:ln>
                <a:solidFill>
                  <a:srgbClr val="000000"/>
                </a:solidFill>
                <a:effectLst/>
                <a:uFillTx/>
                <a:latin typeface="+mn-lt"/>
                <a:ea typeface="+mn-ea"/>
                <a:cs typeface="+mn-cs"/>
                <a:sym typeface="Arial"/>
              </a:rPr>
              <a:t>Example of Stratified Sampling</a:t>
            </a:r>
          </a:p>
        </p:txBody>
      </p:sp>
    </p:spTree>
    <p:extLst>
      <p:ext uri="{BB962C8B-B14F-4D97-AF65-F5344CB8AC3E}">
        <p14:creationId xmlns:p14="http://schemas.microsoft.com/office/powerpoint/2010/main" val="33607936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Model Development</a:t>
            </a:r>
          </a:p>
          <a:p>
            <a:endParaRPr dirty="0"/>
          </a:p>
        </p:txBody>
      </p:sp>
      <p:sp>
        <p:nvSpPr>
          <p:cNvPr id="150" name="Shape 99"/>
          <p:cNvSpPr/>
          <p:nvPr/>
        </p:nvSpPr>
        <p:spPr>
          <a:xfrm>
            <a:off x="113585" y="921025"/>
            <a:ext cx="3379472"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Neural Network Model</a:t>
            </a:r>
            <a:endParaRPr dirty="0"/>
          </a:p>
        </p:txBody>
      </p:sp>
      <p:sp>
        <p:nvSpPr>
          <p:cNvPr id="151" name="Shape 100"/>
          <p:cNvSpPr/>
          <p:nvPr/>
        </p:nvSpPr>
        <p:spPr>
          <a:xfrm>
            <a:off x="0" y="1429208"/>
            <a:ext cx="5839753" cy="364571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buFont typeface="Arial" panose="020B0604020202020204" pitchFamily="34" charset="0"/>
              <a:buChar char="•"/>
            </a:pPr>
            <a:r>
              <a:rPr lang="en-IN" sz="1200" dirty="0"/>
              <a:t>Neural Network comprising of </a:t>
            </a:r>
            <a:r>
              <a:rPr lang="en-IN" sz="1200" b="1" dirty="0"/>
              <a:t>6 Dense layers</a:t>
            </a:r>
            <a:r>
              <a:rPr lang="en-IN" sz="1200" dirty="0"/>
              <a:t> with </a:t>
            </a:r>
            <a:r>
              <a:rPr lang="en-IN" sz="1200" b="1" dirty="0" err="1"/>
              <a:t>ReLu</a:t>
            </a:r>
            <a:r>
              <a:rPr lang="en-IN" sz="1200" dirty="0"/>
              <a:t> activation, 1 </a:t>
            </a:r>
            <a:r>
              <a:rPr lang="en-IN" sz="1200" b="1" dirty="0"/>
              <a:t>output</a:t>
            </a:r>
            <a:r>
              <a:rPr lang="en-IN" sz="1200" dirty="0"/>
              <a:t> </a:t>
            </a:r>
            <a:r>
              <a:rPr lang="en-IN" sz="1200" b="1" dirty="0"/>
              <a:t>layer</a:t>
            </a:r>
            <a:r>
              <a:rPr lang="en-IN" sz="1200" dirty="0"/>
              <a:t> with </a:t>
            </a:r>
            <a:r>
              <a:rPr lang="en-IN" sz="1200" b="1" dirty="0"/>
              <a:t>Sigmoid</a:t>
            </a:r>
            <a:r>
              <a:rPr lang="en-IN" sz="1200" dirty="0"/>
              <a:t> activation (</a:t>
            </a:r>
            <a:r>
              <a:rPr lang="en-IN" sz="1200" b="1" dirty="0"/>
              <a:t>Binary classification </a:t>
            </a:r>
            <a:r>
              <a:rPr lang="en-IN" sz="1200" dirty="0"/>
              <a:t>task), and </a:t>
            </a:r>
            <a:r>
              <a:rPr lang="en-IN" sz="1200" b="1" dirty="0"/>
              <a:t>4 Dropout layers</a:t>
            </a:r>
            <a:r>
              <a:rPr lang="en-IN" sz="1200" dirty="0"/>
              <a:t> with </a:t>
            </a:r>
            <a:r>
              <a:rPr lang="en-IN" sz="1200" b="1" dirty="0"/>
              <a:t>dropout</a:t>
            </a:r>
            <a:r>
              <a:rPr lang="en-IN" sz="1200" dirty="0"/>
              <a:t> </a:t>
            </a:r>
            <a:r>
              <a:rPr lang="en-IN" sz="1200" b="1" dirty="0"/>
              <a:t>rate</a:t>
            </a:r>
            <a:r>
              <a:rPr lang="en-IN" sz="1200" dirty="0"/>
              <a:t> of </a:t>
            </a:r>
            <a:r>
              <a:rPr lang="en-IN" sz="1200" b="1" dirty="0"/>
              <a:t>0.4</a:t>
            </a:r>
            <a:r>
              <a:rPr lang="en-IN" sz="1200" dirty="0"/>
              <a:t>, to tackle </a:t>
            </a:r>
            <a:r>
              <a:rPr lang="en-IN" sz="1200" b="1" dirty="0"/>
              <a:t>overfitting</a:t>
            </a:r>
            <a:r>
              <a:rPr lang="en-IN" sz="1200" dirty="0"/>
              <a:t>. </a:t>
            </a:r>
          </a:p>
          <a:p>
            <a:pPr marL="171450" indent="-171450" algn="just">
              <a:buFont typeface="Arial" panose="020B0604020202020204" pitchFamily="34" charset="0"/>
              <a:buChar char="•"/>
            </a:pPr>
            <a:endParaRPr lang="en-IN" sz="700" dirty="0"/>
          </a:p>
          <a:p>
            <a:pPr marL="171450" indent="-171450" algn="just">
              <a:buFont typeface="Arial" panose="020B0604020202020204" pitchFamily="34" charset="0"/>
              <a:buChar char="•"/>
            </a:pPr>
            <a:r>
              <a:rPr lang="en-US" sz="1200" dirty="0"/>
              <a:t>Dropout is a technique where randomly selected neurons are </a:t>
            </a:r>
            <a:r>
              <a:rPr lang="en-US" sz="1200" b="1" dirty="0"/>
              <a:t>ignored</a:t>
            </a:r>
            <a:r>
              <a:rPr lang="en-US" sz="1200" dirty="0"/>
              <a:t> during </a:t>
            </a:r>
            <a:r>
              <a:rPr lang="en-US" sz="1200" b="1" dirty="0"/>
              <a:t>training</a:t>
            </a:r>
            <a:r>
              <a:rPr lang="en-US" sz="1200" dirty="0"/>
              <a:t>. This helps in </a:t>
            </a:r>
            <a:r>
              <a:rPr lang="en-US" sz="1200" b="1" dirty="0"/>
              <a:t>reducing</a:t>
            </a:r>
            <a:r>
              <a:rPr lang="en-US" sz="1200" dirty="0"/>
              <a:t> the “</a:t>
            </a:r>
            <a:r>
              <a:rPr lang="en-US" sz="1200" b="1" dirty="0"/>
              <a:t>dependency</a:t>
            </a:r>
            <a:r>
              <a:rPr lang="en-US" sz="1200" dirty="0"/>
              <a:t>” on previous </a:t>
            </a:r>
            <a:r>
              <a:rPr lang="en-US" sz="1200" b="1" dirty="0"/>
              <a:t>neurons</a:t>
            </a:r>
            <a:r>
              <a:rPr lang="en-US" sz="1200" dirty="0"/>
              <a:t> and helps to </a:t>
            </a:r>
            <a:r>
              <a:rPr lang="en-US" sz="1200" b="1" dirty="0"/>
              <a:t>generalize</a:t>
            </a:r>
            <a:r>
              <a:rPr lang="en-US" sz="1200" dirty="0"/>
              <a:t> the </a:t>
            </a:r>
            <a:r>
              <a:rPr lang="en-US" sz="1200" b="1" dirty="0"/>
              <a:t>model</a:t>
            </a:r>
            <a:r>
              <a:rPr lang="en-US" sz="1200" dirty="0"/>
              <a:t>, thus helping with overfitting. </a:t>
            </a:r>
          </a:p>
          <a:p>
            <a:pPr marL="171450" indent="-171450" algn="just">
              <a:buFont typeface="Arial" panose="020B0604020202020204" pitchFamily="34" charset="0"/>
              <a:buChar char="•"/>
            </a:pPr>
            <a:endParaRPr lang="en-US" sz="700" dirty="0"/>
          </a:p>
          <a:p>
            <a:pPr marL="171450" indent="-171450" algn="just">
              <a:buFont typeface="Arial" panose="020B0604020202020204" pitchFamily="34" charset="0"/>
              <a:buChar char="•"/>
            </a:pPr>
            <a:r>
              <a:rPr lang="en-US" sz="1200" b="1" dirty="0"/>
              <a:t>Adam</a:t>
            </a:r>
            <a:r>
              <a:rPr lang="en-US" sz="1200" dirty="0"/>
              <a:t> </a:t>
            </a:r>
            <a:r>
              <a:rPr lang="en-US" sz="1200" b="1" dirty="0"/>
              <a:t>optimizer</a:t>
            </a:r>
            <a:r>
              <a:rPr lang="en-US" sz="1200" dirty="0"/>
              <a:t> is used for model optimization with a function which calculates </a:t>
            </a:r>
            <a:r>
              <a:rPr lang="en-US" sz="1200" b="1" dirty="0"/>
              <a:t>F1</a:t>
            </a:r>
            <a:r>
              <a:rPr lang="en-US" sz="1200" dirty="0"/>
              <a:t> </a:t>
            </a:r>
            <a:r>
              <a:rPr lang="en-US" sz="1200" b="1" dirty="0"/>
              <a:t>score</a:t>
            </a:r>
            <a:r>
              <a:rPr lang="en-US" sz="1200" dirty="0"/>
              <a:t> after every epoch with “</a:t>
            </a:r>
            <a:r>
              <a:rPr lang="en-US" sz="1200" b="1" dirty="0"/>
              <a:t>AUC</a:t>
            </a:r>
            <a:r>
              <a:rPr lang="en-US" sz="1200" dirty="0"/>
              <a:t>” as </a:t>
            </a:r>
            <a:r>
              <a:rPr lang="en-US" sz="1200" b="1" dirty="0"/>
              <a:t>metrics</a:t>
            </a:r>
            <a:r>
              <a:rPr lang="en-US" sz="1200" dirty="0"/>
              <a:t>.  Model has total </a:t>
            </a:r>
            <a:r>
              <a:rPr lang="en-US" sz="1200" b="1" dirty="0"/>
              <a:t>14,497</a:t>
            </a:r>
            <a:r>
              <a:rPr lang="en-US" sz="1200" dirty="0"/>
              <a:t> </a:t>
            </a:r>
            <a:r>
              <a:rPr lang="en-US" sz="1200" b="1" dirty="0"/>
              <a:t>trainable</a:t>
            </a:r>
            <a:r>
              <a:rPr lang="en-US" sz="1200" dirty="0"/>
              <a:t> </a:t>
            </a:r>
            <a:r>
              <a:rPr lang="en-US" sz="1200" b="1" dirty="0"/>
              <a:t>parameters</a:t>
            </a:r>
            <a:r>
              <a:rPr lang="en-US" sz="1200" dirty="0"/>
              <a:t>.</a:t>
            </a:r>
          </a:p>
          <a:p>
            <a:pPr marL="171450" indent="-171450" algn="just">
              <a:buFont typeface="Arial" panose="020B0604020202020204" pitchFamily="34" charset="0"/>
              <a:buChar char="•"/>
            </a:pPr>
            <a:endParaRPr lang="en-US" sz="700" dirty="0"/>
          </a:p>
          <a:p>
            <a:pPr marL="171450" indent="-171450" algn="just">
              <a:buFont typeface="Arial" panose="020B0604020202020204" pitchFamily="34" charset="0"/>
              <a:buChar char="•"/>
            </a:pPr>
            <a:r>
              <a:rPr lang="en-US" sz="1200" dirty="0"/>
              <a:t>Training data is split into </a:t>
            </a:r>
            <a:r>
              <a:rPr lang="en-US" sz="1200" b="1" dirty="0"/>
              <a:t>validation</a:t>
            </a:r>
            <a:r>
              <a:rPr lang="en-US" sz="1200" dirty="0"/>
              <a:t> and </a:t>
            </a:r>
            <a:r>
              <a:rPr lang="en-US" sz="1200" b="1" dirty="0"/>
              <a:t>training</a:t>
            </a:r>
            <a:r>
              <a:rPr lang="en-US" sz="1200" dirty="0"/>
              <a:t> </a:t>
            </a:r>
            <a:r>
              <a:rPr lang="en-US" sz="1200" b="1" dirty="0"/>
              <a:t>set</a:t>
            </a:r>
            <a:r>
              <a:rPr lang="en-US" sz="1200" dirty="0"/>
              <a:t> with </a:t>
            </a:r>
            <a:r>
              <a:rPr lang="en-US" sz="1200" b="1" dirty="0"/>
              <a:t>validation</a:t>
            </a:r>
            <a:r>
              <a:rPr lang="en-US" sz="1200" dirty="0"/>
              <a:t> </a:t>
            </a:r>
            <a:r>
              <a:rPr lang="en-US" sz="1200" b="1" dirty="0"/>
              <a:t>size</a:t>
            </a:r>
            <a:r>
              <a:rPr lang="en-US" sz="1200" dirty="0"/>
              <a:t> of </a:t>
            </a:r>
            <a:r>
              <a:rPr lang="en-US" sz="1200" b="1" dirty="0"/>
              <a:t>20%</a:t>
            </a:r>
            <a:r>
              <a:rPr lang="en-US" sz="1200" dirty="0"/>
              <a:t>.</a:t>
            </a:r>
          </a:p>
          <a:p>
            <a:pPr marL="171450" indent="-171450" algn="just">
              <a:buFont typeface="Arial" panose="020B0604020202020204" pitchFamily="34" charset="0"/>
              <a:buChar char="•"/>
            </a:pPr>
            <a:endParaRPr lang="en-US" sz="700" dirty="0"/>
          </a:p>
          <a:p>
            <a:pPr marL="171450" indent="-171450" algn="just">
              <a:buFont typeface="Arial" panose="020B0604020202020204" pitchFamily="34" charset="0"/>
              <a:buChar char="•"/>
            </a:pPr>
            <a:r>
              <a:rPr lang="en-US" sz="1200" dirty="0"/>
              <a:t>Model is trained for </a:t>
            </a:r>
            <a:r>
              <a:rPr lang="en-US" sz="1200" b="1" dirty="0"/>
              <a:t>200</a:t>
            </a:r>
            <a:r>
              <a:rPr lang="en-US" sz="1200" dirty="0"/>
              <a:t> </a:t>
            </a:r>
            <a:r>
              <a:rPr lang="en-US" sz="1200" b="1" dirty="0"/>
              <a:t>epochs </a:t>
            </a:r>
            <a:r>
              <a:rPr lang="en-US" sz="1200" dirty="0"/>
              <a:t>resulting in </a:t>
            </a:r>
            <a:r>
              <a:rPr lang="en-US" sz="1200" b="1" dirty="0"/>
              <a:t>validation</a:t>
            </a:r>
            <a:r>
              <a:rPr lang="en-US" sz="1200" dirty="0"/>
              <a:t> </a:t>
            </a:r>
            <a:r>
              <a:rPr lang="en-US" sz="1200" b="1" dirty="0"/>
              <a:t>F1</a:t>
            </a:r>
            <a:r>
              <a:rPr lang="en-US" sz="1200" dirty="0"/>
              <a:t> </a:t>
            </a:r>
            <a:r>
              <a:rPr lang="en-US" sz="1200" b="1" dirty="0"/>
              <a:t>score</a:t>
            </a:r>
            <a:r>
              <a:rPr lang="en-US" sz="1200" dirty="0"/>
              <a:t> around </a:t>
            </a:r>
            <a:r>
              <a:rPr lang="en-US" sz="1200" b="1" dirty="0"/>
              <a:t>0.580</a:t>
            </a:r>
            <a:r>
              <a:rPr lang="en-US" sz="1200" dirty="0"/>
              <a:t> and ‘</a:t>
            </a:r>
            <a:r>
              <a:rPr lang="en-US" sz="1200" b="1" dirty="0"/>
              <a:t>AUC</a:t>
            </a:r>
            <a:r>
              <a:rPr lang="en-US" sz="1200" dirty="0"/>
              <a:t>’ </a:t>
            </a:r>
            <a:r>
              <a:rPr lang="en-US" sz="1200" b="1" dirty="0"/>
              <a:t>around</a:t>
            </a:r>
            <a:r>
              <a:rPr lang="en-US" sz="1200" dirty="0"/>
              <a:t> </a:t>
            </a:r>
            <a:r>
              <a:rPr lang="en-US" sz="1200" b="1" dirty="0"/>
              <a:t>0.928</a:t>
            </a:r>
            <a:r>
              <a:rPr lang="en-US" sz="1200" dirty="0"/>
              <a:t>. For </a:t>
            </a:r>
            <a:r>
              <a:rPr lang="en-US" sz="1200" b="1" dirty="0"/>
              <a:t>training</a:t>
            </a:r>
            <a:r>
              <a:rPr lang="en-US" sz="1200" dirty="0"/>
              <a:t> </a:t>
            </a:r>
            <a:r>
              <a:rPr lang="en-US" sz="1200" b="1" dirty="0"/>
              <a:t>set</a:t>
            </a:r>
            <a:r>
              <a:rPr lang="en-US" sz="1200" dirty="0"/>
              <a:t>, </a:t>
            </a:r>
            <a:r>
              <a:rPr lang="en-US" sz="1200" b="1" dirty="0"/>
              <a:t>F1</a:t>
            </a:r>
            <a:r>
              <a:rPr lang="en-US" sz="1200" dirty="0"/>
              <a:t> </a:t>
            </a:r>
            <a:r>
              <a:rPr lang="en-US" sz="1200" b="1" dirty="0"/>
              <a:t>score is</a:t>
            </a:r>
            <a:r>
              <a:rPr lang="en-US" sz="1200" dirty="0"/>
              <a:t> around </a:t>
            </a:r>
            <a:r>
              <a:rPr lang="en-US" sz="1200" b="1" dirty="0"/>
              <a:t>0.600</a:t>
            </a:r>
            <a:r>
              <a:rPr lang="en-US" sz="1200" dirty="0"/>
              <a:t> and ‘</a:t>
            </a:r>
            <a:r>
              <a:rPr lang="en-US" sz="1200" b="1" dirty="0"/>
              <a:t>AUC</a:t>
            </a:r>
            <a:r>
              <a:rPr lang="en-US" sz="1200" dirty="0"/>
              <a:t>’ around </a:t>
            </a:r>
            <a:r>
              <a:rPr lang="en-US" sz="1200" b="1" dirty="0"/>
              <a:t>0.950</a:t>
            </a:r>
            <a:r>
              <a:rPr lang="en-US" sz="1200" dirty="0"/>
              <a:t>.</a:t>
            </a:r>
            <a:endParaRPr sz="1200" b="1" dirty="0"/>
          </a:p>
        </p:txBody>
      </p:sp>
      <p:pic>
        <p:nvPicPr>
          <p:cNvPr id="10" name="Picture 9">
            <a:extLst>
              <a:ext uri="{FF2B5EF4-FFF2-40B4-BE49-F238E27FC236}">
                <a16:creationId xmlns:a16="http://schemas.microsoft.com/office/drawing/2014/main" id="{8740D641-FB37-4D32-A594-7871D3DFB53F}"/>
              </a:ext>
            </a:extLst>
          </p:cNvPr>
          <p:cNvPicPr>
            <a:picLocks noChangeAspect="1"/>
          </p:cNvPicPr>
          <p:nvPr/>
        </p:nvPicPr>
        <p:blipFill>
          <a:blip r:embed="rId2"/>
          <a:stretch>
            <a:fillRect/>
          </a:stretch>
        </p:blipFill>
        <p:spPr>
          <a:xfrm>
            <a:off x="5997025" y="1323512"/>
            <a:ext cx="3062715" cy="1462292"/>
          </a:xfrm>
          <a:prstGeom prst="rect">
            <a:avLst/>
          </a:prstGeom>
        </p:spPr>
      </p:pic>
      <p:pic>
        <p:nvPicPr>
          <p:cNvPr id="3074" name="Picture 2" descr="Dropout Neural Network Layer In Keras Explained | by Cory Maklin | Towards  Data Science">
            <a:extLst>
              <a:ext uri="{FF2B5EF4-FFF2-40B4-BE49-F238E27FC236}">
                <a16:creationId xmlns:a16="http://schemas.microsoft.com/office/drawing/2014/main" id="{A03AB192-A478-483C-97A5-59E5A14288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753" y="3045155"/>
            <a:ext cx="3304247" cy="1554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r>
              <a:rPr lang="en-US" dirty="0"/>
              <a:t> and recommendations</a:t>
            </a:r>
            <a:endParaRPr dirty="0"/>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0" y="944137"/>
            <a:ext cx="5865541" cy="383486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200" dirty="0"/>
              <a:t>After analyzing tons of insights, rejecting and confirming many hypotheses, some recommendation to the bank to get a promising result for the next campaign is :</a:t>
            </a:r>
          </a:p>
          <a:p>
            <a:pPr algn="just"/>
            <a:endParaRPr lang="en-US" sz="1200" dirty="0"/>
          </a:p>
          <a:p>
            <a:pPr marL="285750" indent="-285750" algn="just">
              <a:buFont typeface="Arial" panose="020B0604020202020204" pitchFamily="34" charset="0"/>
              <a:buChar char="•"/>
            </a:pPr>
            <a:r>
              <a:rPr lang="en-US" sz="1200" dirty="0"/>
              <a:t>Focusing on certain customer demographics like customers with:</a:t>
            </a:r>
          </a:p>
          <a:p>
            <a:pPr marL="1077913" lvl="1" indent="-285750" algn="just">
              <a:buFont typeface="Wingdings" panose="05000000000000000000" pitchFamily="2" charset="2"/>
              <a:buChar char="Ø"/>
            </a:pPr>
            <a:r>
              <a:rPr lang="en-US" sz="1200" b="1" dirty="0"/>
              <a:t>Positive</a:t>
            </a:r>
            <a:r>
              <a:rPr lang="en-US" sz="1200" dirty="0"/>
              <a:t> </a:t>
            </a:r>
            <a:r>
              <a:rPr lang="en-US" sz="1200" b="1" dirty="0"/>
              <a:t>balances</a:t>
            </a:r>
            <a:r>
              <a:rPr lang="en-US" sz="1200" dirty="0"/>
              <a:t>, if not high.</a:t>
            </a:r>
          </a:p>
          <a:p>
            <a:pPr marL="1077913" lvl="1" indent="-285750" algn="just">
              <a:buFont typeface="Wingdings" panose="05000000000000000000" pitchFamily="2" charset="2"/>
              <a:buChar char="Ø"/>
            </a:pPr>
            <a:r>
              <a:rPr lang="en-US" sz="1200" dirty="0"/>
              <a:t>“</a:t>
            </a:r>
            <a:r>
              <a:rPr lang="en-US" sz="1200" b="1" dirty="0"/>
              <a:t>single</a:t>
            </a:r>
            <a:r>
              <a:rPr lang="en-US" sz="1200" dirty="0"/>
              <a:t>” marital status.</a:t>
            </a:r>
          </a:p>
          <a:p>
            <a:pPr marL="1077913" lvl="1" indent="-285750" algn="just">
              <a:buFont typeface="Wingdings" panose="05000000000000000000" pitchFamily="2" charset="2"/>
              <a:buChar char="Ø"/>
            </a:pPr>
            <a:r>
              <a:rPr lang="en-US" sz="1200" b="1" dirty="0"/>
              <a:t>Management</a:t>
            </a:r>
            <a:r>
              <a:rPr lang="en-US" sz="1200" dirty="0"/>
              <a:t>, </a:t>
            </a:r>
            <a:r>
              <a:rPr lang="en-US" sz="1200" b="1" dirty="0"/>
              <a:t>student</a:t>
            </a:r>
            <a:r>
              <a:rPr lang="en-US" sz="1200" dirty="0"/>
              <a:t> or </a:t>
            </a:r>
            <a:r>
              <a:rPr lang="en-US" sz="1200" b="1" dirty="0"/>
              <a:t>unemployed</a:t>
            </a:r>
            <a:r>
              <a:rPr lang="en-US" sz="1200" dirty="0"/>
              <a:t> job types.</a:t>
            </a:r>
          </a:p>
          <a:p>
            <a:pPr marL="1077913" lvl="1" indent="-285750" algn="just">
              <a:buFont typeface="Wingdings" panose="05000000000000000000" pitchFamily="2" charset="2"/>
              <a:buChar char="Ø"/>
            </a:pPr>
            <a:r>
              <a:rPr lang="en-US" sz="1200" b="1" dirty="0"/>
              <a:t>Successful</a:t>
            </a:r>
            <a:r>
              <a:rPr lang="en-US" sz="1200" dirty="0"/>
              <a:t> subscription in </a:t>
            </a:r>
            <a:r>
              <a:rPr lang="en-US" sz="1200" b="1" dirty="0"/>
              <a:t>previous</a:t>
            </a:r>
            <a:r>
              <a:rPr lang="en-US" sz="1200" dirty="0"/>
              <a:t> </a:t>
            </a:r>
            <a:r>
              <a:rPr lang="en-US" sz="1200" b="1" dirty="0"/>
              <a:t>campaign</a:t>
            </a:r>
            <a:r>
              <a:rPr lang="en-US" sz="1200" dirty="0"/>
              <a:t> are most likely to subscribe again.</a:t>
            </a:r>
          </a:p>
          <a:p>
            <a:pPr marL="1077913" lvl="1" indent="-285750" algn="just">
              <a:buFont typeface="Wingdings" panose="05000000000000000000" pitchFamily="2" charset="2"/>
              <a:buChar char="Ø"/>
            </a:pPr>
            <a:endParaRPr lang="en-US" sz="1200" dirty="0"/>
          </a:p>
          <a:p>
            <a:pPr marL="285750" lvl="1" indent="-285750" algn="just">
              <a:buFont typeface="Arial" panose="020B0604020202020204" pitchFamily="34" charset="0"/>
              <a:buChar char="•"/>
            </a:pPr>
            <a:r>
              <a:rPr lang="en-US" sz="1200" dirty="0"/>
              <a:t>If the </a:t>
            </a:r>
            <a:r>
              <a:rPr lang="en-US" sz="1200" b="1" dirty="0"/>
              <a:t>last</a:t>
            </a:r>
            <a:r>
              <a:rPr lang="en-US" sz="1200" dirty="0"/>
              <a:t> </a:t>
            </a:r>
            <a:r>
              <a:rPr lang="en-US" sz="1200" b="1" dirty="0"/>
              <a:t>contact</a:t>
            </a:r>
            <a:r>
              <a:rPr lang="en-US" sz="1200" dirty="0"/>
              <a:t> </a:t>
            </a:r>
            <a:r>
              <a:rPr lang="en-US" sz="1200" b="1" dirty="0"/>
              <a:t>duration</a:t>
            </a:r>
            <a:r>
              <a:rPr lang="en-US" sz="1200" dirty="0"/>
              <a:t> was </a:t>
            </a:r>
            <a:r>
              <a:rPr lang="en-US" sz="1200" b="1" dirty="0"/>
              <a:t>high</a:t>
            </a:r>
            <a:r>
              <a:rPr lang="en-US" sz="1200" dirty="0"/>
              <a:t>, the chances of the customer subscribing is </a:t>
            </a:r>
            <a:r>
              <a:rPr lang="en-US" sz="1200" b="1" dirty="0"/>
              <a:t>high</a:t>
            </a:r>
            <a:r>
              <a:rPr lang="en-US" sz="1200" dirty="0"/>
              <a:t>, as longer duration implies </a:t>
            </a:r>
            <a:r>
              <a:rPr lang="en-US" sz="1200" b="1" dirty="0"/>
              <a:t>interest</a:t>
            </a:r>
            <a:r>
              <a:rPr lang="en-US" sz="1200" dirty="0"/>
              <a:t> of the </a:t>
            </a:r>
            <a:r>
              <a:rPr lang="en-US" sz="1200" b="1" dirty="0"/>
              <a:t>customer</a:t>
            </a:r>
            <a:r>
              <a:rPr lang="en-US" sz="1200" dirty="0"/>
              <a:t> in </a:t>
            </a:r>
            <a:r>
              <a:rPr lang="en-US" sz="1200" b="1" dirty="0"/>
              <a:t>services</a:t>
            </a:r>
            <a:r>
              <a:rPr lang="en-US" sz="1200" dirty="0"/>
              <a:t> offered by the </a:t>
            </a:r>
            <a:r>
              <a:rPr lang="en-US" sz="1200" b="1" dirty="0"/>
              <a:t>bank</a:t>
            </a:r>
            <a:r>
              <a:rPr lang="en-US" dirty="0"/>
              <a:t>. </a:t>
            </a:r>
            <a:r>
              <a:rPr lang="en-US" sz="1200" dirty="0"/>
              <a:t>Hence, duration of last call is an important marker while prioritizing reach. </a:t>
            </a:r>
            <a:endParaRPr lang="en-US" dirty="0"/>
          </a:p>
          <a:p>
            <a:pPr lvl="1" algn="just"/>
            <a:endParaRPr lang="en-US" sz="1200" dirty="0"/>
          </a:p>
          <a:p>
            <a:pPr marL="171450" lvl="1" indent="-171450" algn="just">
              <a:buFont typeface="Arial" panose="020B0604020202020204" pitchFamily="34" charset="0"/>
              <a:buChar char="•"/>
            </a:pPr>
            <a:r>
              <a:rPr lang="en-US" sz="1200" dirty="0"/>
              <a:t>Reach via </a:t>
            </a:r>
            <a:r>
              <a:rPr lang="en-US" sz="1200" b="1" dirty="0"/>
              <a:t>cellular</a:t>
            </a:r>
            <a:r>
              <a:rPr lang="en-US" sz="1200" dirty="0"/>
              <a:t> and </a:t>
            </a:r>
            <a:r>
              <a:rPr lang="en-US" sz="1200" b="1" dirty="0"/>
              <a:t>telephonic</a:t>
            </a:r>
            <a:r>
              <a:rPr lang="en-US" sz="1200" dirty="0"/>
              <a:t> mediums should be </a:t>
            </a:r>
            <a:r>
              <a:rPr lang="en-US" sz="1200" b="1" dirty="0"/>
              <a:t>prioritized</a:t>
            </a:r>
            <a:r>
              <a:rPr lang="en-US" sz="1200" dirty="0"/>
              <a:t> as they have a much </a:t>
            </a:r>
            <a:r>
              <a:rPr lang="en-US" sz="1200" b="1" dirty="0"/>
              <a:t>higher</a:t>
            </a:r>
            <a:r>
              <a:rPr lang="en-US" sz="1200" dirty="0"/>
              <a:t> </a:t>
            </a:r>
            <a:r>
              <a:rPr lang="en-US" sz="1200" b="1" dirty="0"/>
              <a:t>success</a:t>
            </a:r>
            <a:r>
              <a:rPr lang="en-US" sz="1200" dirty="0"/>
              <a:t> rate. </a:t>
            </a:r>
          </a:p>
          <a:p>
            <a:pPr lvl="1" algn="just"/>
            <a:endParaRPr lang="en-US" sz="1200" dirty="0"/>
          </a:p>
          <a:p>
            <a:pPr lvl="1" algn="just"/>
            <a:endParaRPr lang="en-US" sz="1200" dirty="0"/>
          </a:p>
        </p:txBody>
      </p:sp>
      <p:pic>
        <p:nvPicPr>
          <p:cNvPr id="5" name="Picture 4">
            <a:extLst>
              <a:ext uri="{FF2B5EF4-FFF2-40B4-BE49-F238E27FC236}">
                <a16:creationId xmlns:a16="http://schemas.microsoft.com/office/drawing/2014/main" id="{8CDF74ED-5864-4048-8CFE-A921744DCBCA}"/>
              </a:ext>
            </a:extLst>
          </p:cNvPr>
          <p:cNvPicPr>
            <a:picLocks noChangeAspect="1"/>
          </p:cNvPicPr>
          <p:nvPr/>
        </p:nvPicPr>
        <p:blipFill rotWithShape="1">
          <a:blip r:embed="rId2"/>
          <a:srcRect t="1645" r="1801" b="5040"/>
          <a:stretch/>
        </p:blipFill>
        <p:spPr>
          <a:xfrm>
            <a:off x="5999355" y="2774806"/>
            <a:ext cx="3144645" cy="1739590"/>
          </a:xfrm>
          <a:prstGeom prst="rect">
            <a:avLst/>
          </a:prstGeom>
        </p:spPr>
      </p:pic>
      <p:pic>
        <p:nvPicPr>
          <p:cNvPr id="9" name="Picture 8">
            <a:extLst>
              <a:ext uri="{FF2B5EF4-FFF2-40B4-BE49-F238E27FC236}">
                <a16:creationId xmlns:a16="http://schemas.microsoft.com/office/drawing/2014/main" id="{E4C403FF-DA70-4C0D-9941-3583A9F174D3}"/>
              </a:ext>
            </a:extLst>
          </p:cNvPr>
          <p:cNvPicPr>
            <a:picLocks noChangeAspect="1"/>
          </p:cNvPicPr>
          <p:nvPr/>
        </p:nvPicPr>
        <p:blipFill>
          <a:blip r:embed="rId3"/>
          <a:stretch>
            <a:fillRect/>
          </a:stretch>
        </p:blipFill>
        <p:spPr>
          <a:xfrm>
            <a:off x="6475033" y="1341635"/>
            <a:ext cx="2500617" cy="912061"/>
          </a:xfrm>
          <a:prstGeom prst="rect">
            <a:avLst/>
          </a:prstGeom>
        </p:spPr>
      </p:pic>
    </p:spTree>
    <p:extLst>
      <p:ext uri="{BB962C8B-B14F-4D97-AF65-F5344CB8AC3E}">
        <p14:creationId xmlns:p14="http://schemas.microsoft.com/office/powerpoint/2010/main" val="8911552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Interpretation and recommendations</a:t>
            </a:r>
          </a:p>
          <a:p>
            <a:endParaRPr dirty="0"/>
          </a:p>
        </p:txBody>
      </p:sp>
      <p:pic>
        <p:nvPicPr>
          <p:cNvPr id="2" name="Picture 1">
            <a:extLst>
              <a:ext uri="{FF2B5EF4-FFF2-40B4-BE49-F238E27FC236}">
                <a16:creationId xmlns:a16="http://schemas.microsoft.com/office/drawing/2014/main" id="{6E8E6EF1-1444-4FD3-ABC0-1A63FD0A9E16}"/>
              </a:ext>
            </a:extLst>
          </p:cNvPr>
          <p:cNvPicPr>
            <a:picLocks noChangeAspect="1"/>
          </p:cNvPicPr>
          <p:nvPr/>
        </p:nvPicPr>
        <p:blipFill>
          <a:blip r:embed="rId2"/>
          <a:stretch>
            <a:fillRect/>
          </a:stretch>
        </p:blipFill>
        <p:spPr>
          <a:xfrm>
            <a:off x="6155465" y="1011044"/>
            <a:ext cx="2904595" cy="1879444"/>
          </a:xfrm>
          <a:prstGeom prst="rect">
            <a:avLst/>
          </a:prstGeom>
        </p:spPr>
      </p:pic>
      <p:pic>
        <p:nvPicPr>
          <p:cNvPr id="1028" name="Picture 4" descr="Benefits of Fixed Deposits (FDs) in India">
            <a:extLst>
              <a:ext uri="{FF2B5EF4-FFF2-40B4-BE49-F238E27FC236}">
                <a16:creationId xmlns:a16="http://schemas.microsoft.com/office/drawing/2014/main" id="{CAF8AE25-15D2-402A-8BDE-70446582CF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4768" y="2890488"/>
            <a:ext cx="2904594" cy="18850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E658FB-BCB3-4681-B36B-0C0955702C79}"/>
              </a:ext>
            </a:extLst>
          </p:cNvPr>
          <p:cNvSpPr txBox="1"/>
          <p:nvPr/>
        </p:nvSpPr>
        <p:spPr>
          <a:xfrm>
            <a:off x="83940" y="4835725"/>
            <a:ext cx="90919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none" strike="noStrike" cap="none" spc="0" normalizeH="0" baseline="0" dirty="0">
                <a:ln>
                  <a:noFill/>
                </a:ln>
                <a:solidFill>
                  <a:srgbClr val="000000"/>
                </a:solidFill>
                <a:effectLst/>
                <a:uFillTx/>
                <a:latin typeface="+mn-lt"/>
                <a:ea typeface="+mn-ea"/>
                <a:cs typeface="+mn-cs"/>
                <a:sym typeface="Arial"/>
              </a:rPr>
              <a:t>[All insights and observations are well documented in a descriptive Jupyter Notebook written in Python.] </a:t>
            </a:r>
          </a:p>
        </p:txBody>
      </p:sp>
      <p:sp>
        <p:nvSpPr>
          <p:cNvPr id="4" name="TextBox 3">
            <a:extLst>
              <a:ext uri="{FF2B5EF4-FFF2-40B4-BE49-F238E27FC236}">
                <a16:creationId xmlns:a16="http://schemas.microsoft.com/office/drawing/2014/main" id="{C461FF68-31AA-45A5-A683-4A4A8DF2DAAB}"/>
              </a:ext>
            </a:extLst>
          </p:cNvPr>
          <p:cNvSpPr txBox="1"/>
          <p:nvPr/>
        </p:nvSpPr>
        <p:spPr>
          <a:xfrm>
            <a:off x="3242" y="1086464"/>
            <a:ext cx="5990828"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IN" sz="1200" b="0" i="0" u="none" strike="noStrike" cap="none" spc="0" normalizeH="0" baseline="0" dirty="0">
                <a:ln>
                  <a:noFill/>
                </a:ln>
                <a:solidFill>
                  <a:srgbClr val="000000"/>
                </a:solidFill>
                <a:effectLst/>
                <a:uFillTx/>
                <a:latin typeface="+mn-lt"/>
                <a:ea typeface="+mn-ea"/>
                <a:cs typeface="+mn-cs"/>
                <a:sym typeface="Arial"/>
              </a:rPr>
              <a:t>To </a:t>
            </a:r>
            <a:r>
              <a:rPr lang="en-IN" sz="1200" dirty="0"/>
              <a:t>further improve the outcome of the next campaign following steps can be taken by the baking institution :</a:t>
            </a:r>
          </a:p>
          <a:p>
            <a:pPr marL="0" marR="0" indent="0" algn="just" defTabSz="914400" rtl="0" fontAlgn="auto" latinLnBrk="0" hangingPunct="0">
              <a:lnSpc>
                <a:spcPct val="100000"/>
              </a:lnSpc>
              <a:spcBef>
                <a:spcPts val="0"/>
              </a:spcBef>
              <a:spcAft>
                <a:spcPts val="0"/>
              </a:spcAft>
              <a:buClrTx/>
              <a:buSzTx/>
              <a:buFontTx/>
              <a:buNone/>
              <a:tabLst/>
            </a:pPr>
            <a:endParaRPr lang="en-IN" sz="1200" dirty="0"/>
          </a:p>
          <a:p>
            <a:pPr marL="177800" marR="0" indent="-8890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dirty="0"/>
              <a:t>Notch up </a:t>
            </a:r>
            <a:r>
              <a:rPr lang="en-IN" sz="1200" b="1" dirty="0"/>
              <a:t>data</a:t>
            </a:r>
            <a:r>
              <a:rPr lang="en-IN" sz="1200" dirty="0"/>
              <a:t> </a:t>
            </a:r>
            <a:r>
              <a:rPr lang="en-IN" sz="1200" b="1" dirty="0"/>
              <a:t>collection</a:t>
            </a:r>
            <a:r>
              <a:rPr lang="en-IN" sz="1200" dirty="0"/>
              <a:t> by gathering </a:t>
            </a:r>
            <a:r>
              <a:rPr lang="en-IN" sz="1200" b="1" dirty="0"/>
              <a:t>family</a:t>
            </a:r>
            <a:r>
              <a:rPr lang="en-IN" sz="1200" dirty="0"/>
              <a:t> </a:t>
            </a:r>
            <a:r>
              <a:rPr lang="en-IN" sz="1200" b="1" dirty="0"/>
              <a:t>info</a:t>
            </a:r>
            <a:r>
              <a:rPr lang="en-IN" sz="1200" dirty="0"/>
              <a:t> for the customer, number of </a:t>
            </a:r>
            <a:r>
              <a:rPr lang="en-IN" sz="1200" b="1" dirty="0"/>
              <a:t>family</a:t>
            </a:r>
            <a:r>
              <a:rPr lang="en-IN" sz="1200" dirty="0"/>
              <a:t> </a:t>
            </a:r>
            <a:r>
              <a:rPr lang="en-IN" sz="1200" b="1" dirty="0"/>
              <a:t>income</a:t>
            </a:r>
            <a:r>
              <a:rPr lang="en-IN" sz="1200" dirty="0"/>
              <a:t> </a:t>
            </a:r>
            <a:r>
              <a:rPr lang="en-IN" sz="1200" b="1" dirty="0"/>
              <a:t>sources</a:t>
            </a:r>
            <a:r>
              <a:rPr lang="en-IN" sz="1200" dirty="0"/>
              <a:t>, how the costumer would rate their </a:t>
            </a:r>
            <a:r>
              <a:rPr lang="en-IN" sz="1200" b="1" dirty="0"/>
              <a:t>job</a:t>
            </a:r>
            <a:r>
              <a:rPr lang="en-IN" sz="1200" dirty="0"/>
              <a:t> </a:t>
            </a:r>
            <a:r>
              <a:rPr lang="en-IN" sz="1200" b="1" dirty="0"/>
              <a:t>security </a:t>
            </a:r>
            <a:r>
              <a:rPr lang="en-IN" sz="1200" dirty="0"/>
              <a:t>and other such factors that reflect upon the </a:t>
            </a:r>
            <a:r>
              <a:rPr lang="en-IN" sz="1200" b="1" dirty="0"/>
              <a:t>long term behaviour </a:t>
            </a:r>
            <a:r>
              <a:rPr lang="en-IN" sz="1200" dirty="0"/>
              <a:t>of the customer and their chances of subscribing to long term deposits.  </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200" dirty="0"/>
          </a:p>
          <a:p>
            <a:pPr marL="171450" marR="0" indent="-82550" algn="just" defTabSz="914400" rtl="0" fontAlgn="auto" latinLnBrk="0" hangingPunct="0">
              <a:lnSpc>
                <a:spcPct val="100000"/>
              </a:lnSpc>
              <a:spcBef>
                <a:spcPts val="0"/>
              </a:spcBef>
              <a:spcAft>
                <a:spcPts val="0"/>
              </a:spcAft>
              <a:buClrTx/>
              <a:buSzTx/>
              <a:buFont typeface="Arial" panose="020B0604020202020204" pitchFamily="34" charset="0"/>
              <a:buChar char="•"/>
              <a:tabLst>
                <a:tab pos="177800" algn="l"/>
              </a:tabLst>
            </a:pPr>
            <a:r>
              <a:rPr lang="en-IN" sz="1200" dirty="0"/>
              <a:t>	Banks could use the </a:t>
            </a:r>
            <a:r>
              <a:rPr lang="en-IN" sz="1200" b="1" dirty="0"/>
              <a:t>most</a:t>
            </a:r>
            <a:r>
              <a:rPr lang="en-IN" sz="1200" dirty="0"/>
              <a:t> </a:t>
            </a:r>
            <a:r>
              <a:rPr lang="en-IN" sz="1200" b="1" dirty="0"/>
              <a:t>efficient</a:t>
            </a:r>
            <a:r>
              <a:rPr lang="en-IN" sz="1200" dirty="0"/>
              <a:t> </a:t>
            </a:r>
            <a:r>
              <a:rPr lang="en-IN" sz="1200" b="1" dirty="0"/>
              <a:t>modern</a:t>
            </a:r>
            <a:r>
              <a:rPr lang="en-IN" sz="1200" dirty="0"/>
              <a:t> </a:t>
            </a:r>
            <a:r>
              <a:rPr lang="en-IN" sz="1200" b="1" dirty="0"/>
              <a:t>day</a:t>
            </a:r>
            <a:r>
              <a:rPr lang="en-IN" sz="1200" dirty="0"/>
              <a:t> </a:t>
            </a:r>
            <a:r>
              <a:rPr lang="en-IN" sz="1200" b="1" dirty="0"/>
              <a:t>medium</a:t>
            </a:r>
            <a:r>
              <a:rPr lang="en-IN" sz="1200" dirty="0"/>
              <a:t>, </a:t>
            </a:r>
            <a:r>
              <a:rPr lang="en-IN" sz="1200" b="1" dirty="0"/>
              <a:t>social</a:t>
            </a:r>
            <a:r>
              <a:rPr lang="en-IN" sz="1200" dirty="0"/>
              <a:t> </a:t>
            </a:r>
            <a:r>
              <a:rPr lang="en-IN" sz="1200" b="1" dirty="0"/>
              <a:t>media</a:t>
            </a:r>
            <a:r>
              <a:rPr lang="en-IN" sz="1200" dirty="0"/>
              <a:t>, to spread 	</a:t>
            </a:r>
            <a:r>
              <a:rPr lang="en-IN" sz="1200" b="1" dirty="0"/>
              <a:t>awareness</a:t>
            </a:r>
            <a:r>
              <a:rPr lang="en-IN" sz="1200" dirty="0"/>
              <a:t> amongst the </a:t>
            </a:r>
            <a:r>
              <a:rPr lang="en-IN" sz="1200" b="1" dirty="0"/>
              <a:t>youth</a:t>
            </a:r>
            <a:r>
              <a:rPr lang="en-IN" sz="1200" dirty="0"/>
              <a:t> regarding finances, it’s importance and related procedures. </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200" dirty="0"/>
          </a:p>
          <a:p>
            <a:pPr marL="177800" marR="0" indent="-8890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dirty="0"/>
              <a:t>According to </a:t>
            </a:r>
            <a:r>
              <a:rPr lang="en-IN" sz="1200" b="1" dirty="0"/>
              <a:t>ETMONEY</a:t>
            </a:r>
            <a:r>
              <a:rPr lang="en-IN" sz="1200" dirty="0"/>
              <a:t> </a:t>
            </a:r>
            <a:r>
              <a:rPr lang="en-IN" sz="1200" b="1" dirty="0"/>
              <a:t>India</a:t>
            </a:r>
            <a:r>
              <a:rPr lang="en-IN" sz="1200" dirty="0"/>
              <a:t> </a:t>
            </a:r>
            <a:r>
              <a:rPr lang="en-IN" sz="1200" b="1" dirty="0"/>
              <a:t>Investment</a:t>
            </a:r>
            <a:r>
              <a:rPr lang="en-IN" sz="1200" dirty="0"/>
              <a:t> </a:t>
            </a:r>
            <a:r>
              <a:rPr lang="en-IN" sz="1200" b="1" dirty="0"/>
              <a:t>report</a:t>
            </a:r>
            <a:r>
              <a:rPr lang="en-IN" sz="1200" dirty="0"/>
              <a:t> </a:t>
            </a:r>
            <a:r>
              <a:rPr lang="en-IN" sz="1200" b="1" dirty="0"/>
              <a:t>2020</a:t>
            </a:r>
            <a:r>
              <a:rPr lang="en-IN" sz="1200" dirty="0"/>
              <a:t>, we are witnessing a large participation in the investment market coming from </a:t>
            </a:r>
            <a:r>
              <a:rPr lang="en-IN" sz="1200" b="1" dirty="0"/>
              <a:t>millennials</a:t>
            </a:r>
            <a:r>
              <a:rPr lang="en-IN" sz="1200" dirty="0"/>
              <a:t>. This wave of millennials taking </a:t>
            </a:r>
            <a:r>
              <a:rPr lang="en-IN" sz="1200" b="1" dirty="0"/>
              <a:t>active</a:t>
            </a:r>
            <a:r>
              <a:rPr lang="en-IN" sz="1200" dirty="0"/>
              <a:t> </a:t>
            </a:r>
            <a:r>
              <a:rPr lang="en-IN" sz="1200" b="1" dirty="0"/>
              <a:t>interest</a:t>
            </a:r>
            <a:r>
              <a:rPr lang="en-IN" sz="1200" dirty="0"/>
              <a:t> in </a:t>
            </a:r>
            <a:r>
              <a:rPr lang="en-IN" sz="1200" b="1" dirty="0"/>
              <a:t>finances</a:t>
            </a:r>
            <a:r>
              <a:rPr lang="en-IN" sz="1200" dirty="0"/>
              <a:t> should be treated as next </a:t>
            </a:r>
            <a:r>
              <a:rPr lang="en-IN" sz="1200" b="1" dirty="0"/>
              <a:t>high</a:t>
            </a:r>
            <a:r>
              <a:rPr lang="en-IN" sz="1200" dirty="0"/>
              <a:t> </a:t>
            </a:r>
            <a:r>
              <a:rPr lang="en-IN" sz="1200" b="1" dirty="0"/>
              <a:t>priority</a:t>
            </a:r>
            <a:r>
              <a:rPr lang="en-IN" sz="1200" dirty="0"/>
              <a:t> </a:t>
            </a:r>
            <a:r>
              <a:rPr lang="en-IN" sz="1200" b="1" dirty="0"/>
              <a:t>customers</a:t>
            </a:r>
            <a:r>
              <a:rPr lang="en-IN" sz="1200" dirty="0"/>
              <a:t> for baking services.</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1055</TotalTime>
  <Words>1373</Words>
  <Application>Microsoft Office PowerPoint</Application>
  <PresentationFormat>On-screen Show (16:9)</PresentationFormat>
  <Paragraphs>95</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Open Sans</vt:lpstr>
      <vt:lpstr>Open Sans Extrabold</vt:lpstr>
      <vt:lpstr>Open Sans Light</vt:lpstr>
      <vt:lpstr>Roboto</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Chandraraj Singh</dc:creator>
  <cp:lastModifiedBy>CHANDRARAJ SINGH - 190909488</cp:lastModifiedBy>
  <cp:revision>59</cp:revision>
  <dcterms:modified xsi:type="dcterms:W3CDTF">2021-04-08T06:36:01Z</dcterms:modified>
</cp:coreProperties>
</file>