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6576000" cy="29260800"/>
  <p:notesSz cx="6858000" cy="9144000"/>
  <p:defaultTextStyle>
    <a:defPPr>
      <a:defRPr lang="en-US"/>
    </a:defPPr>
    <a:lvl1pPr marL="0" algn="l" defTabSz="3160166" rtl="0" eaLnBrk="1" latinLnBrk="0" hangingPunct="1">
      <a:defRPr sz="6221" kern="1200">
        <a:solidFill>
          <a:schemeClr val="tx1"/>
        </a:solidFill>
        <a:latin typeface="+mn-lt"/>
        <a:ea typeface="+mn-ea"/>
        <a:cs typeface="+mn-cs"/>
      </a:defRPr>
    </a:lvl1pPr>
    <a:lvl2pPr marL="1580083" algn="l" defTabSz="3160166" rtl="0" eaLnBrk="1" latinLnBrk="0" hangingPunct="1">
      <a:defRPr sz="6221" kern="1200">
        <a:solidFill>
          <a:schemeClr val="tx1"/>
        </a:solidFill>
        <a:latin typeface="+mn-lt"/>
        <a:ea typeface="+mn-ea"/>
        <a:cs typeface="+mn-cs"/>
      </a:defRPr>
    </a:lvl2pPr>
    <a:lvl3pPr marL="3160166" algn="l" defTabSz="3160166" rtl="0" eaLnBrk="1" latinLnBrk="0" hangingPunct="1">
      <a:defRPr sz="6221" kern="1200">
        <a:solidFill>
          <a:schemeClr val="tx1"/>
        </a:solidFill>
        <a:latin typeface="+mn-lt"/>
        <a:ea typeface="+mn-ea"/>
        <a:cs typeface="+mn-cs"/>
      </a:defRPr>
    </a:lvl3pPr>
    <a:lvl4pPr marL="4740250" algn="l" defTabSz="3160166" rtl="0" eaLnBrk="1" latinLnBrk="0" hangingPunct="1">
      <a:defRPr sz="6221" kern="1200">
        <a:solidFill>
          <a:schemeClr val="tx1"/>
        </a:solidFill>
        <a:latin typeface="+mn-lt"/>
        <a:ea typeface="+mn-ea"/>
        <a:cs typeface="+mn-cs"/>
      </a:defRPr>
    </a:lvl4pPr>
    <a:lvl5pPr marL="6320333" algn="l" defTabSz="3160166" rtl="0" eaLnBrk="1" latinLnBrk="0" hangingPunct="1">
      <a:defRPr sz="6221" kern="1200">
        <a:solidFill>
          <a:schemeClr val="tx1"/>
        </a:solidFill>
        <a:latin typeface="+mn-lt"/>
        <a:ea typeface="+mn-ea"/>
        <a:cs typeface="+mn-cs"/>
      </a:defRPr>
    </a:lvl5pPr>
    <a:lvl6pPr marL="7900416" algn="l" defTabSz="3160166" rtl="0" eaLnBrk="1" latinLnBrk="0" hangingPunct="1">
      <a:defRPr sz="6221" kern="1200">
        <a:solidFill>
          <a:schemeClr val="tx1"/>
        </a:solidFill>
        <a:latin typeface="+mn-lt"/>
        <a:ea typeface="+mn-ea"/>
        <a:cs typeface="+mn-cs"/>
      </a:defRPr>
    </a:lvl6pPr>
    <a:lvl7pPr marL="9480499" algn="l" defTabSz="3160166" rtl="0" eaLnBrk="1" latinLnBrk="0" hangingPunct="1">
      <a:defRPr sz="6221" kern="1200">
        <a:solidFill>
          <a:schemeClr val="tx1"/>
        </a:solidFill>
        <a:latin typeface="+mn-lt"/>
        <a:ea typeface="+mn-ea"/>
        <a:cs typeface="+mn-cs"/>
      </a:defRPr>
    </a:lvl7pPr>
    <a:lvl8pPr marL="11060582" algn="l" defTabSz="3160166" rtl="0" eaLnBrk="1" latinLnBrk="0" hangingPunct="1">
      <a:defRPr sz="6221" kern="1200">
        <a:solidFill>
          <a:schemeClr val="tx1"/>
        </a:solidFill>
        <a:latin typeface="+mn-lt"/>
        <a:ea typeface="+mn-ea"/>
        <a:cs typeface="+mn-cs"/>
      </a:defRPr>
    </a:lvl8pPr>
    <a:lvl9pPr marL="12640666" algn="l" defTabSz="3160166" rtl="0" eaLnBrk="1" latinLnBrk="0" hangingPunct="1">
      <a:defRPr sz="6221"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5" d="100"/>
          <a:sy n="55" d="100"/>
        </p:scale>
        <p:origin x="-756" y="-49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788749"/>
            <a:ext cx="31089600" cy="10187093"/>
          </a:xfrm>
        </p:spPr>
        <p:txBody>
          <a:bodyPr anchor="b"/>
          <a:lstStyle>
            <a:lvl1pPr algn="ctr">
              <a:defRPr sz="24000"/>
            </a:lvl1pPr>
          </a:lstStyle>
          <a:p>
            <a:r>
              <a:rPr lang="en-US" smtClean="0"/>
              <a:t>Click to edit Master title style</a:t>
            </a:r>
            <a:endParaRPr lang="en-US" dirty="0"/>
          </a:p>
        </p:txBody>
      </p:sp>
      <p:sp>
        <p:nvSpPr>
          <p:cNvPr id="3" name="Subtitle 2"/>
          <p:cNvSpPr>
            <a:spLocks noGrp="1"/>
          </p:cNvSpPr>
          <p:nvPr>
            <p:ph type="subTitle" idx="1"/>
          </p:nvPr>
        </p:nvSpPr>
        <p:spPr>
          <a:xfrm>
            <a:off x="4572000" y="15368695"/>
            <a:ext cx="27432000" cy="7064585"/>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914AEA-276A-41AF-A0ED-9277ABA49C2E}"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51704-971E-4236-8016-87620D82150E}" type="slidenum">
              <a:rPr lang="en-US" smtClean="0"/>
              <a:t>‹#›</a:t>
            </a:fld>
            <a:endParaRPr lang="en-US"/>
          </a:p>
        </p:txBody>
      </p:sp>
    </p:spTree>
    <p:extLst>
      <p:ext uri="{BB962C8B-B14F-4D97-AF65-F5344CB8AC3E}">
        <p14:creationId xmlns:p14="http://schemas.microsoft.com/office/powerpoint/2010/main" val="3850632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914AEA-276A-41AF-A0ED-9277ABA49C2E}"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51704-971E-4236-8016-87620D82150E}" type="slidenum">
              <a:rPr lang="en-US" smtClean="0"/>
              <a:t>‹#›</a:t>
            </a:fld>
            <a:endParaRPr lang="en-US"/>
          </a:p>
        </p:txBody>
      </p:sp>
    </p:spTree>
    <p:extLst>
      <p:ext uri="{BB962C8B-B14F-4D97-AF65-F5344CB8AC3E}">
        <p14:creationId xmlns:p14="http://schemas.microsoft.com/office/powerpoint/2010/main" val="452756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557867"/>
            <a:ext cx="7886700" cy="2479717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14602" y="1557867"/>
            <a:ext cx="23202900" cy="24797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914AEA-276A-41AF-A0ED-9277ABA49C2E}"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51704-971E-4236-8016-87620D82150E}" type="slidenum">
              <a:rPr lang="en-US" smtClean="0"/>
              <a:t>‹#›</a:t>
            </a:fld>
            <a:endParaRPr lang="en-US"/>
          </a:p>
        </p:txBody>
      </p:sp>
    </p:spTree>
    <p:extLst>
      <p:ext uri="{BB962C8B-B14F-4D97-AF65-F5344CB8AC3E}">
        <p14:creationId xmlns:p14="http://schemas.microsoft.com/office/powerpoint/2010/main" val="1529963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914AEA-276A-41AF-A0ED-9277ABA49C2E}"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51704-971E-4236-8016-87620D82150E}" type="slidenum">
              <a:rPr lang="en-US" smtClean="0"/>
              <a:t>‹#›</a:t>
            </a:fld>
            <a:endParaRPr lang="en-US"/>
          </a:p>
        </p:txBody>
      </p:sp>
    </p:spTree>
    <p:extLst>
      <p:ext uri="{BB962C8B-B14F-4D97-AF65-F5344CB8AC3E}">
        <p14:creationId xmlns:p14="http://schemas.microsoft.com/office/powerpoint/2010/main" val="411176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7294888"/>
            <a:ext cx="31546800" cy="12171678"/>
          </a:xfrm>
        </p:spPr>
        <p:txBody>
          <a:bodyPr anchor="b"/>
          <a:lstStyle>
            <a:lvl1pPr>
              <a:defRPr sz="24000"/>
            </a:lvl1pPr>
          </a:lstStyle>
          <a:p>
            <a:r>
              <a:rPr lang="en-US" smtClean="0"/>
              <a:t>Click to edit Master title style</a:t>
            </a:r>
            <a:endParaRPr lang="en-US" dirty="0"/>
          </a:p>
        </p:txBody>
      </p:sp>
      <p:sp>
        <p:nvSpPr>
          <p:cNvPr id="3" name="Text Placeholder 2"/>
          <p:cNvSpPr>
            <a:spLocks noGrp="1"/>
          </p:cNvSpPr>
          <p:nvPr>
            <p:ph type="body" idx="1"/>
          </p:nvPr>
        </p:nvSpPr>
        <p:spPr>
          <a:xfrm>
            <a:off x="2495552" y="19581715"/>
            <a:ext cx="31546800" cy="640079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914AEA-276A-41AF-A0ED-9277ABA49C2E}"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51704-971E-4236-8016-87620D82150E}" type="slidenum">
              <a:rPr lang="en-US" smtClean="0"/>
              <a:t>‹#›</a:t>
            </a:fld>
            <a:endParaRPr lang="en-US"/>
          </a:p>
        </p:txBody>
      </p:sp>
    </p:spTree>
    <p:extLst>
      <p:ext uri="{BB962C8B-B14F-4D97-AF65-F5344CB8AC3E}">
        <p14:creationId xmlns:p14="http://schemas.microsoft.com/office/powerpoint/2010/main" val="1585152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14600" y="7789333"/>
            <a:ext cx="15544800" cy="185657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8516600" y="7789333"/>
            <a:ext cx="15544800" cy="185657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914AEA-276A-41AF-A0ED-9277ABA49C2E}" type="datetimeFigureOut">
              <a:rPr lang="en-US" smtClean="0"/>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51704-971E-4236-8016-87620D82150E}" type="slidenum">
              <a:rPr lang="en-US" smtClean="0"/>
              <a:t>‹#›</a:t>
            </a:fld>
            <a:endParaRPr lang="en-US"/>
          </a:p>
        </p:txBody>
      </p:sp>
    </p:spTree>
    <p:extLst>
      <p:ext uri="{BB962C8B-B14F-4D97-AF65-F5344CB8AC3E}">
        <p14:creationId xmlns:p14="http://schemas.microsoft.com/office/powerpoint/2010/main" val="3344684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557873"/>
            <a:ext cx="31546800" cy="565573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519368" y="7172962"/>
            <a:ext cx="15473360" cy="351535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2519368" y="10688320"/>
            <a:ext cx="15473360" cy="157209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8516602" y="7172962"/>
            <a:ext cx="15549564" cy="351535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16602" y="10688320"/>
            <a:ext cx="15549564" cy="157209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914AEA-276A-41AF-A0ED-9277ABA49C2E}" type="datetimeFigureOut">
              <a:rPr lang="en-US" smtClean="0"/>
              <a:t>5/16/2017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551704-971E-4236-8016-87620D82150E}" type="slidenum">
              <a:rPr lang="en-US" smtClean="0"/>
              <a:t>‹#›</a:t>
            </a:fld>
            <a:endParaRPr lang="en-US"/>
          </a:p>
        </p:txBody>
      </p:sp>
    </p:spTree>
    <p:extLst>
      <p:ext uri="{BB962C8B-B14F-4D97-AF65-F5344CB8AC3E}">
        <p14:creationId xmlns:p14="http://schemas.microsoft.com/office/powerpoint/2010/main" val="1564539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914AEA-276A-41AF-A0ED-9277ABA49C2E}" type="datetimeFigureOut">
              <a:rPr lang="en-US" smtClean="0"/>
              <a:t>5/16/2017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551704-971E-4236-8016-87620D82150E}" type="slidenum">
              <a:rPr lang="en-US" smtClean="0"/>
              <a:t>‹#›</a:t>
            </a:fld>
            <a:endParaRPr lang="en-US"/>
          </a:p>
        </p:txBody>
      </p:sp>
    </p:spTree>
    <p:extLst>
      <p:ext uri="{BB962C8B-B14F-4D97-AF65-F5344CB8AC3E}">
        <p14:creationId xmlns:p14="http://schemas.microsoft.com/office/powerpoint/2010/main" val="1771906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14AEA-276A-41AF-A0ED-9277ABA49C2E}" type="datetimeFigureOut">
              <a:rPr lang="en-US" smtClean="0"/>
              <a:t>5/16/2017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551704-971E-4236-8016-87620D82150E}" type="slidenum">
              <a:rPr lang="en-US" smtClean="0"/>
              <a:t>‹#›</a:t>
            </a:fld>
            <a:endParaRPr lang="en-US"/>
          </a:p>
        </p:txBody>
      </p:sp>
    </p:spTree>
    <p:extLst>
      <p:ext uri="{BB962C8B-B14F-4D97-AF65-F5344CB8AC3E}">
        <p14:creationId xmlns:p14="http://schemas.microsoft.com/office/powerpoint/2010/main" val="753746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50720"/>
            <a:ext cx="11796712" cy="6827520"/>
          </a:xfrm>
        </p:spPr>
        <p:txBody>
          <a:bodyPr anchor="b"/>
          <a:lstStyle>
            <a:lvl1pPr>
              <a:defRPr sz="12800"/>
            </a:lvl1pPr>
          </a:lstStyle>
          <a:p>
            <a:r>
              <a:rPr lang="en-US" smtClean="0"/>
              <a:t>Click to edit Master title style</a:t>
            </a:r>
            <a:endParaRPr lang="en-US" dirty="0"/>
          </a:p>
        </p:txBody>
      </p:sp>
      <p:sp>
        <p:nvSpPr>
          <p:cNvPr id="3" name="Content Placeholder 2"/>
          <p:cNvSpPr>
            <a:spLocks noGrp="1"/>
          </p:cNvSpPr>
          <p:nvPr>
            <p:ph idx="1"/>
          </p:nvPr>
        </p:nvSpPr>
        <p:spPr>
          <a:xfrm>
            <a:off x="15549564" y="4213020"/>
            <a:ext cx="18516600" cy="20794133"/>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19364" y="8778240"/>
            <a:ext cx="11796712" cy="16262775"/>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914AEA-276A-41AF-A0ED-9277ABA49C2E}" type="datetimeFigureOut">
              <a:rPr lang="en-US" smtClean="0"/>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51704-971E-4236-8016-87620D82150E}" type="slidenum">
              <a:rPr lang="en-US" smtClean="0"/>
              <a:t>‹#›</a:t>
            </a:fld>
            <a:endParaRPr lang="en-US"/>
          </a:p>
        </p:txBody>
      </p:sp>
    </p:spTree>
    <p:extLst>
      <p:ext uri="{BB962C8B-B14F-4D97-AF65-F5344CB8AC3E}">
        <p14:creationId xmlns:p14="http://schemas.microsoft.com/office/powerpoint/2010/main" val="3532806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50720"/>
            <a:ext cx="11796712" cy="6827520"/>
          </a:xfrm>
        </p:spPr>
        <p:txBody>
          <a:bodyPr anchor="b"/>
          <a:lstStyle>
            <a:lvl1pPr>
              <a:defRPr sz="1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549564" y="4213020"/>
            <a:ext cx="18516600" cy="20794133"/>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smtClean="0"/>
              <a:t>Click icon to add picture</a:t>
            </a:r>
            <a:endParaRPr lang="en-US" dirty="0"/>
          </a:p>
        </p:txBody>
      </p:sp>
      <p:sp>
        <p:nvSpPr>
          <p:cNvPr id="4" name="Text Placeholder 3"/>
          <p:cNvSpPr>
            <a:spLocks noGrp="1"/>
          </p:cNvSpPr>
          <p:nvPr>
            <p:ph type="body" sz="half" idx="2"/>
          </p:nvPr>
        </p:nvSpPr>
        <p:spPr>
          <a:xfrm>
            <a:off x="2519364" y="8778240"/>
            <a:ext cx="11796712" cy="16262775"/>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914AEA-276A-41AF-A0ED-9277ABA49C2E}" type="datetimeFigureOut">
              <a:rPr lang="en-US" smtClean="0"/>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51704-971E-4236-8016-87620D82150E}" type="slidenum">
              <a:rPr lang="en-US" smtClean="0"/>
              <a:t>‹#›</a:t>
            </a:fld>
            <a:endParaRPr lang="en-US"/>
          </a:p>
        </p:txBody>
      </p:sp>
    </p:spTree>
    <p:extLst>
      <p:ext uri="{BB962C8B-B14F-4D97-AF65-F5344CB8AC3E}">
        <p14:creationId xmlns:p14="http://schemas.microsoft.com/office/powerpoint/2010/main" val="89253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557873"/>
            <a:ext cx="31546800" cy="565573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14600" y="7789333"/>
            <a:ext cx="31546800" cy="1856570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514600" y="27120433"/>
            <a:ext cx="8229600" cy="1557867"/>
          </a:xfrm>
          <a:prstGeom prst="rect">
            <a:avLst/>
          </a:prstGeom>
        </p:spPr>
        <p:txBody>
          <a:bodyPr vert="horz" lIns="91440" tIns="45720" rIns="91440" bIns="45720" rtlCol="0" anchor="ctr"/>
          <a:lstStyle>
            <a:lvl1pPr algn="l">
              <a:defRPr sz="4800">
                <a:solidFill>
                  <a:schemeClr val="tx1">
                    <a:tint val="75000"/>
                  </a:schemeClr>
                </a:solidFill>
              </a:defRPr>
            </a:lvl1pPr>
          </a:lstStyle>
          <a:p>
            <a:fld id="{DB914AEA-276A-41AF-A0ED-9277ABA49C2E}" type="datetimeFigureOut">
              <a:rPr lang="en-US" smtClean="0"/>
              <a:t>5/16/2017</a:t>
            </a:fld>
            <a:endParaRPr lang="en-US"/>
          </a:p>
        </p:txBody>
      </p:sp>
      <p:sp>
        <p:nvSpPr>
          <p:cNvPr id="5" name="Footer Placeholder 4"/>
          <p:cNvSpPr>
            <a:spLocks noGrp="1"/>
          </p:cNvSpPr>
          <p:nvPr>
            <p:ph type="ftr" sz="quarter" idx="3"/>
          </p:nvPr>
        </p:nvSpPr>
        <p:spPr>
          <a:xfrm>
            <a:off x="12115800" y="27120433"/>
            <a:ext cx="12344400" cy="1557867"/>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7120433"/>
            <a:ext cx="8229600" cy="1557867"/>
          </a:xfrm>
          <a:prstGeom prst="rect">
            <a:avLst/>
          </a:prstGeom>
        </p:spPr>
        <p:txBody>
          <a:bodyPr vert="horz" lIns="91440" tIns="45720" rIns="91440" bIns="45720" rtlCol="0" anchor="ctr"/>
          <a:lstStyle>
            <a:lvl1pPr algn="r">
              <a:defRPr sz="4800">
                <a:solidFill>
                  <a:schemeClr val="tx1">
                    <a:tint val="75000"/>
                  </a:schemeClr>
                </a:solidFill>
              </a:defRPr>
            </a:lvl1pPr>
          </a:lstStyle>
          <a:p>
            <a:fld id="{05551704-971E-4236-8016-87620D82150E}" type="slidenum">
              <a:rPr lang="en-US" smtClean="0"/>
              <a:t>‹#›</a:t>
            </a:fld>
            <a:endParaRPr lang="en-US"/>
          </a:p>
        </p:txBody>
      </p:sp>
    </p:spTree>
    <p:extLst>
      <p:ext uri="{BB962C8B-B14F-4D97-AF65-F5344CB8AC3E}">
        <p14:creationId xmlns:p14="http://schemas.microsoft.com/office/powerpoint/2010/main" val="371445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jpg"/><Relationship Id="rId18" Type="http://schemas.openxmlformats.org/officeDocument/2006/relationships/image" Target="../media/image17.png"/><Relationship Id="rId3" Type="http://schemas.openxmlformats.org/officeDocument/2006/relationships/image" Target="../media/image2.jpeg"/><Relationship Id="rId21" Type="http://schemas.openxmlformats.org/officeDocument/2006/relationships/image" Target="../media/image20.jpeg"/><Relationship Id="rId7" Type="http://schemas.openxmlformats.org/officeDocument/2006/relationships/image" Target="../media/image6.jpeg"/><Relationship Id="rId12" Type="http://schemas.openxmlformats.org/officeDocument/2006/relationships/image" Target="../media/image11.jpg"/><Relationship Id="rId17" Type="http://schemas.openxmlformats.org/officeDocument/2006/relationships/image" Target="../media/image16.jpeg"/><Relationship Id="rId2" Type="http://schemas.openxmlformats.org/officeDocument/2006/relationships/image" Target="../media/image1.jpg"/><Relationship Id="rId16" Type="http://schemas.openxmlformats.org/officeDocument/2006/relationships/image" Target="../media/image15.png"/><Relationship Id="rId20" Type="http://schemas.openxmlformats.org/officeDocument/2006/relationships/image" Target="../media/image19.jpe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jp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jp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jpg"/><Relationship Id="rId14" Type="http://schemas.openxmlformats.org/officeDocument/2006/relationships/image" Target="../media/image13.jp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9051" y="23770525"/>
            <a:ext cx="8593070" cy="4173587"/>
          </a:xfrm>
          <a:prstGeom prst="rect">
            <a:avLst/>
          </a:prstGeom>
        </p:spPr>
      </p:pic>
      <p:sp>
        <p:nvSpPr>
          <p:cNvPr id="4" name="Rectangle 3"/>
          <p:cNvSpPr/>
          <p:nvPr/>
        </p:nvSpPr>
        <p:spPr>
          <a:xfrm flipH="1">
            <a:off x="10645746" y="2428885"/>
            <a:ext cx="95802" cy="25946084"/>
          </a:xfrm>
          <a:prstGeom prst="rect">
            <a:avLst/>
          </a:prstGeom>
          <a:solidFill>
            <a:srgbClr val="2F26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4320186" y="839997"/>
            <a:ext cx="95015" cy="27563554"/>
          </a:xfrm>
          <a:prstGeom prst="rect">
            <a:avLst/>
          </a:prstGeom>
          <a:solidFill>
            <a:srgbClr val="2F26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26632" y="220059"/>
            <a:ext cx="22688550" cy="1384995"/>
          </a:xfrm>
          <a:prstGeom prst="rect">
            <a:avLst/>
          </a:prstGeom>
          <a:noFill/>
          <a:ln>
            <a:solidFill>
              <a:schemeClr val="tx1"/>
            </a:solidFill>
          </a:ln>
          <a:effectLst>
            <a:outerShdw blurRad="50800" dist="38100" dir="5400000" algn="t" rotWithShape="0">
              <a:prstClr val="black">
                <a:alpha val="40000"/>
              </a:prstClr>
            </a:outerShdw>
          </a:effectLst>
        </p:spPr>
        <p:txBody>
          <a:bodyPr wrap="square" rtlCol="0">
            <a:spAutoFit/>
          </a:bodyPr>
          <a:lstStyle/>
          <a:p>
            <a:r>
              <a:rPr lang="en-US" sz="4800" b="1" i="1" dirty="0" smtClean="0"/>
              <a:t>Improvements to the Ion Doppler Spectrometer Diagnostic on the HIT-SI Experiments        </a:t>
            </a:r>
            <a:r>
              <a:rPr lang="en-US" sz="3600" b="1" i="1" dirty="0" smtClean="0"/>
              <a:t>-Rian </a:t>
            </a:r>
            <a:r>
              <a:rPr lang="en-US" sz="3600" b="1" i="1" dirty="0" smtClean="0"/>
              <a:t>Chandra, </a:t>
            </a:r>
            <a:r>
              <a:rPr lang="en-US" sz="3600" b="1" i="1" dirty="0" smtClean="0"/>
              <a:t>Aaron </a:t>
            </a:r>
            <a:r>
              <a:rPr lang="en-US" sz="3600" b="1" i="1" dirty="0" err="1" smtClean="0"/>
              <a:t>Hossack</a:t>
            </a:r>
            <a:r>
              <a:rPr lang="en-US" sz="3600" b="1" i="1" dirty="0" smtClean="0"/>
              <a:t>, Tom </a:t>
            </a:r>
            <a:r>
              <a:rPr lang="en-US" sz="3600" b="1" i="1" dirty="0" err="1" smtClean="0"/>
              <a:t>Jarboe</a:t>
            </a:r>
            <a:r>
              <a:rPr lang="en-US" sz="3600" b="1" i="1" dirty="0" smtClean="0"/>
              <a:t>, Chris Everson, and the </a:t>
            </a:r>
            <a:r>
              <a:rPr lang="en-US" sz="3600" b="1" i="1" dirty="0" smtClean="0"/>
              <a:t>HIT group. </a:t>
            </a:r>
            <a:endParaRPr lang="en-US" sz="4800" b="1" i="1"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66098" y="235700"/>
            <a:ext cx="9870194" cy="60429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873605" y="625410"/>
            <a:ext cx="4261990" cy="98988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53441" y="2065002"/>
            <a:ext cx="5514577" cy="7391226"/>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85161" y="12691761"/>
            <a:ext cx="7433919" cy="2937742"/>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271727" y="2173591"/>
            <a:ext cx="6863868" cy="2743594"/>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25041" y="22896809"/>
            <a:ext cx="6925600" cy="2314491"/>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15661" y="6362612"/>
            <a:ext cx="6300651" cy="3202380"/>
          </a:xfrm>
          <a:prstGeom prst="rect">
            <a:avLst/>
          </a:prstGeom>
        </p:spPr>
      </p:pic>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948222" y="20386854"/>
            <a:ext cx="4112755" cy="3084566"/>
          </a:xfrm>
          <a:prstGeom prst="rect">
            <a:avLst/>
          </a:prstGeom>
        </p:spPr>
      </p:pic>
      <p:pic>
        <p:nvPicPr>
          <p:cNvPr id="16" name="Picture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22434" y="11031417"/>
            <a:ext cx="3945261" cy="4849325"/>
          </a:xfrm>
          <a:prstGeom prst="rect">
            <a:avLst/>
          </a:prstGeom>
        </p:spPr>
      </p:pic>
      <p:pic>
        <p:nvPicPr>
          <p:cNvPr id="17" name="Picture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952683" y="19942884"/>
            <a:ext cx="8788066" cy="6591049"/>
          </a:xfrm>
          <a:prstGeom prst="rect">
            <a:avLst/>
          </a:prstGeom>
        </p:spPr>
      </p:pic>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150369" y="12808793"/>
            <a:ext cx="8399784" cy="6299838"/>
          </a:xfrm>
          <a:prstGeom prst="rect">
            <a:avLst/>
          </a:prstGeom>
        </p:spPr>
      </p:pic>
      <p:pic>
        <p:nvPicPr>
          <p:cNvPr id="19" name="Picture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022295" y="2062258"/>
            <a:ext cx="5516625" cy="7393970"/>
          </a:xfrm>
          <a:prstGeom prst="rect">
            <a:avLst/>
          </a:prstGeom>
        </p:spPr>
      </p:pic>
      <mc:AlternateContent xmlns:mc="http://schemas.openxmlformats.org/markup-compatibility/2006">
        <mc:Choice xmlns:a14="http://schemas.microsoft.com/office/drawing/2010/main" Requires="a14">
          <p:sp>
            <p:nvSpPr>
              <p:cNvPr id="22" name="TextBox 21"/>
              <p:cNvSpPr txBox="1"/>
              <p:nvPr/>
            </p:nvSpPr>
            <p:spPr>
              <a:xfrm>
                <a:off x="422031" y="2062258"/>
                <a:ext cx="9975009" cy="3785652"/>
              </a:xfrm>
              <a:prstGeom prst="rect">
                <a:avLst/>
              </a:prstGeom>
              <a:noFill/>
              <a:ln>
                <a:solidFill>
                  <a:schemeClr val="tx1"/>
                </a:solidFill>
              </a:ln>
            </p:spPr>
            <p:txBody>
              <a:bodyPr wrap="square" rtlCol="0">
                <a:spAutoFit/>
              </a:bodyPr>
              <a:lstStyle/>
              <a:p>
                <a:r>
                  <a:rPr lang="en-US" sz="2000" b="1" dirty="0" smtClean="0"/>
                  <a:t>Overview:</a:t>
                </a:r>
              </a:p>
              <a:p>
                <a:pPr marL="342900" indent="-342900">
                  <a:buFont typeface="Arial" panose="020B0604020202020204" pitchFamily="34" charset="0"/>
                  <a:buChar char="•"/>
                </a:pPr>
                <a:r>
                  <a:rPr lang="en-US" sz="2000" b="1" dirty="0" smtClean="0"/>
                  <a:t>Measurements of ion temperature and velocity are important in plasma physics.</a:t>
                </a:r>
              </a:p>
              <a:p>
                <a:pPr marL="342900" indent="-342900">
                  <a:buFont typeface="Arial" panose="020B0604020202020204" pitchFamily="34" charset="0"/>
                  <a:buChar char="•"/>
                </a:pPr>
                <a:r>
                  <a:rPr lang="en-US" sz="2000" b="1" dirty="0" smtClean="0"/>
                  <a:t>The Ion Doppler Spectrometer diagnostic reported here measures C-III and O-II, with high resolution and extent using 72 spatial channels, with </a:t>
                </a:r>
                <a14:m>
                  <m:oMath xmlns:m="http://schemas.openxmlformats.org/officeDocument/2006/math">
                    <m:r>
                      <a:rPr lang="en-US" sz="2000" b="1" i="0" smtClean="0">
                        <a:latin typeface="Cambria Math" panose="02040503050406030204" pitchFamily="18" charset="0"/>
                      </a:rPr>
                      <m:t>𝚫</m:t>
                    </m:r>
                    <m:r>
                      <a:rPr lang="en-US" sz="2000" b="1" i="0" smtClean="0">
                        <a:latin typeface="Cambria Math" panose="02040503050406030204" pitchFamily="18" charset="0"/>
                      </a:rPr>
                      <m:t>𝐑</m:t>
                    </m:r>
                    <m:r>
                      <a:rPr lang="en-US" sz="2000" b="1" i="1" smtClean="0">
                        <a:latin typeface="Cambria Math" panose="02040503050406030204" pitchFamily="18" charset="0"/>
                      </a:rPr>
                      <m:t>≤</m:t>
                    </m:r>
                    <m:r>
                      <a:rPr lang="en-US" sz="2000" b="1" i="1" smtClean="0">
                        <a:latin typeface="Cambria Math" panose="02040503050406030204" pitchFamily="18" charset="0"/>
                      </a:rPr>
                      <m:t>𝟐</m:t>
                    </m:r>
                    <m:r>
                      <a:rPr lang="en-US" sz="2000" b="1" i="1" smtClean="0">
                        <a:latin typeface="Cambria Math" panose="02040503050406030204" pitchFamily="18" charset="0"/>
                      </a:rPr>
                      <m:t>.</m:t>
                    </m:r>
                    <m:r>
                      <a:rPr lang="en-US" sz="2000" b="1" i="1" smtClean="0">
                        <a:latin typeface="Cambria Math" panose="02040503050406030204" pitchFamily="18" charset="0"/>
                      </a:rPr>
                      <m:t>𝟖</m:t>
                    </m:r>
                    <m:r>
                      <a:rPr lang="en-US" sz="2000" b="1" i="1" smtClean="0">
                        <a:latin typeface="Cambria Math" panose="02040503050406030204" pitchFamily="18" charset="0"/>
                      </a:rPr>
                      <m:t>𝒄𝒎</m:t>
                    </m:r>
                  </m:oMath>
                </a14:m>
                <a:r>
                  <a:rPr lang="en-US" sz="2000" b="1" dirty="0" smtClean="0"/>
                  <a:t> and </a:t>
                </a:r>
                <a14:m>
                  <m:oMath xmlns:m="http://schemas.openxmlformats.org/officeDocument/2006/math">
                    <m:r>
                      <a:rPr lang="en-US" sz="2000" b="1" i="0" smtClean="0">
                        <a:latin typeface="Cambria Math" panose="02040503050406030204" pitchFamily="18" charset="0"/>
                      </a:rPr>
                      <m:t>𝚫</m:t>
                    </m:r>
                    <m:r>
                      <a:rPr lang="en-US" sz="2000" b="1" i="0" smtClean="0">
                        <a:latin typeface="Cambria Math" panose="02040503050406030204" pitchFamily="18" charset="0"/>
                      </a:rPr>
                      <m:t>𝐓</m:t>
                    </m:r>
                    <m:r>
                      <a:rPr lang="en-US" sz="2000" b="1" i="1" smtClean="0">
                        <a:latin typeface="Cambria Math" panose="02040503050406030204" pitchFamily="18" charset="0"/>
                      </a:rPr>
                      <m:t>≥</m:t>
                    </m:r>
                    <m:r>
                      <a:rPr lang="en-US" sz="2000" b="1" i="1" smtClean="0">
                        <a:latin typeface="Cambria Math" panose="02040503050406030204" pitchFamily="18" charset="0"/>
                      </a:rPr>
                      <m:t>𝟔</m:t>
                    </m:r>
                    <m:r>
                      <a:rPr lang="en-US" sz="2000" b="1" i="1" smtClean="0">
                        <a:latin typeface="Cambria Math" panose="02040503050406030204" pitchFamily="18" charset="0"/>
                      </a:rPr>
                      <m:t>.</m:t>
                    </m:r>
                    <m:r>
                      <a:rPr lang="en-US" sz="2000" b="1" i="1" smtClean="0">
                        <a:latin typeface="Cambria Math" panose="02040503050406030204" pitchFamily="18" charset="0"/>
                      </a:rPr>
                      <m:t>𝟗</m:t>
                    </m:r>
                    <m:r>
                      <a:rPr lang="en-US" sz="2000" b="1" i="1" smtClean="0">
                        <a:latin typeface="Cambria Math" panose="02040503050406030204" pitchFamily="18" charset="0"/>
                      </a:rPr>
                      <m:t>𝝁</m:t>
                    </m:r>
                    <m:r>
                      <a:rPr lang="en-US" sz="2000" b="1" i="1" smtClean="0">
                        <a:latin typeface="Cambria Math" panose="02040503050406030204" pitchFamily="18" charset="0"/>
                      </a:rPr>
                      <m:t>𝒔</m:t>
                    </m:r>
                  </m:oMath>
                </a14:m>
                <a:r>
                  <a:rPr lang="en-US" sz="2000" b="1" dirty="0" smtClean="0"/>
                  <a:t>.</a:t>
                </a:r>
              </a:p>
              <a:p>
                <a:pPr marL="342900" indent="-342900">
                  <a:buFont typeface="Arial" panose="020B0604020202020204" pitchFamily="34" charset="0"/>
                  <a:buChar char="•"/>
                </a:pPr>
                <a:r>
                  <a:rPr lang="en-US" sz="2000" b="1" dirty="0" smtClean="0"/>
                  <a:t>Biorthogonal Decomposition filtering and </a:t>
                </a:r>
                <a:r>
                  <a:rPr lang="en-US" sz="2000" b="1" dirty="0" err="1" smtClean="0"/>
                  <a:t>Levenberg</a:t>
                </a:r>
                <a:r>
                  <a:rPr lang="en-US" sz="2000" b="1" dirty="0" smtClean="0"/>
                  <a:t>-Marquardt fitting allow errors to be specified and then reduced from </a:t>
                </a:r>
                <a14:m>
                  <m:oMath xmlns:m="http://schemas.openxmlformats.org/officeDocument/2006/math">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𝟏𝟑</m:t>
                    </m:r>
                  </m:oMath>
                </a14:m>
                <a:r>
                  <a:rPr lang="en-US" sz="2000" b="1" dirty="0" smtClean="0"/>
                  <a:t> to </a:t>
                </a:r>
                <a14:m>
                  <m:oMath xmlns:m="http://schemas.openxmlformats.org/officeDocument/2006/math">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𝟓</m:t>
                    </m:r>
                    <m:r>
                      <a:rPr lang="en-US" sz="2000" b="1" i="1" smtClean="0">
                        <a:latin typeface="Cambria Math" panose="02040503050406030204" pitchFamily="18" charset="0"/>
                        <a:ea typeface="Cambria Math" panose="02040503050406030204" pitchFamily="18" charset="0"/>
                      </a:rPr>
                      <m:t>𝒆𝑽</m:t>
                    </m:r>
                  </m:oMath>
                </a14:m>
                <a:r>
                  <a:rPr lang="en-US" sz="2000" b="1" dirty="0" smtClean="0"/>
                  <a:t> and from </a:t>
                </a:r>
                <a14:m>
                  <m:oMath xmlns:m="http://schemas.openxmlformats.org/officeDocument/2006/math">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𝟐</m:t>
                    </m:r>
                  </m:oMath>
                </a14:m>
                <a:r>
                  <a:rPr lang="en-US" sz="2000" b="1" dirty="0" smtClean="0"/>
                  <a:t> to </a:t>
                </a:r>
                <a14:m>
                  <m:oMath xmlns:m="http://schemas.openxmlformats.org/officeDocument/2006/math">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𝟏</m:t>
                    </m:r>
                    <m:r>
                      <a:rPr lang="en-US" sz="2000" b="1" i="1" smtClean="0">
                        <a:latin typeface="Cambria Math" panose="02040503050406030204" pitchFamily="18" charset="0"/>
                        <a:ea typeface="Cambria Math" panose="02040503050406030204" pitchFamily="18" charset="0"/>
                      </a:rPr>
                      <m:t>𝒌𝒎</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𝒔</m:t>
                    </m:r>
                  </m:oMath>
                </a14:m>
                <a:r>
                  <a:rPr lang="en-US" sz="2000" b="1" dirty="0" smtClean="0"/>
                  <a:t>.</a:t>
                </a:r>
              </a:p>
              <a:p>
                <a:pPr marL="342900" indent="-342900">
                  <a:buFont typeface="Arial" panose="020B0604020202020204" pitchFamily="34" charset="0"/>
                  <a:buChar char="•"/>
                </a:pPr>
                <a:r>
                  <a:rPr lang="en-US" sz="2000" b="1" dirty="0" smtClean="0"/>
                  <a:t>Axisymmetric temperature and displacement profiles are observed in HIT-SI3.</a:t>
                </a:r>
              </a:p>
              <a:p>
                <a:pPr marL="342900" indent="-342900">
                  <a:buFont typeface="Arial" panose="020B0604020202020204" pitchFamily="34" charset="0"/>
                  <a:buChar char="•"/>
                </a:pPr>
                <a:r>
                  <a:rPr lang="en-US" sz="2000" b="1" dirty="0" smtClean="0"/>
                  <a:t>These profiles agree with the upper ½ of the </a:t>
                </a:r>
                <a:r>
                  <a:rPr lang="en-US" sz="2000" b="1" dirty="0" err="1" smtClean="0"/>
                  <a:t>midplane</a:t>
                </a:r>
                <a:r>
                  <a:rPr lang="en-US" sz="2000" b="1" dirty="0" smtClean="0"/>
                  <a:t>, observable by HIT-SI.</a:t>
                </a:r>
              </a:p>
              <a:p>
                <a:pPr marL="342900" indent="-342900">
                  <a:buFont typeface="Arial" panose="020B0604020202020204" pitchFamily="34" charset="0"/>
                  <a:buChar char="•"/>
                </a:pPr>
                <a:r>
                  <a:rPr lang="en-US" sz="2000" b="1" dirty="0" smtClean="0"/>
                  <a:t>On HIT-SI3, current-dependent absolute toroidal flow profiles are observed, up to 3 km/s.</a:t>
                </a:r>
              </a:p>
              <a:p>
                <a:pPr marL="342900" indent="-342900">
                  <a:buFont typeface="Arial" panose="020B0604020202020204" pitchFamily="34" charset="0"/>
                  <a:buChar char="•"/>
                </a:pPr>
                <a:r>
                  <a:rPr lang="en-US" sz="2000" b="1" dirty="0" smtClean="0"/>
                  <a:t>Analysis of the temporal phase of the displacement uncovers a coherent structure, locked to the applied perturbation</a:t>
                </a:r>
              </a:p>
              <a:p>
                <a:pPr marL="342900" indent="-342900">
                  <a:buFont typeface="Arial" panose="020B0604020202020204" pitchFamily="34" charset="0"/>
                  <a:buChar char="•"/>
                </a:pPr>
                <a:endParaRPr lang="en-US" sz="2000" b="1" dirty="0"/>
              </a:p>
            </p:txBody>
          </p:sp>
        </mc:Choice>
        <mc:Fallback>
          <p:sp>
            <p:nvSpPr>
              <p:cNvPr id="22" name="TextBox 21"/>
              <p:cNvSpPr txBox="1">
                <a:spLocks noRot="1" noChangeAspect="1" noMove="1" noResize="1" noEditPoints="1" noAdjustHandles="1" noChangeArrowheads="1" noChangeShapeType="1" noTextEdit="1"/>
              </p:cNvSpPr>
              <p:nvPr/>
            </p:nvSpPr>
            <p:spPr>
              <a:xfrm>
                <a:off x="422031" y="2062258"/>
                <a:ext cx="9975009" cy="3785652"/>
              </a:xfrm>
              <a:prstGeom prst="rect">
                <a:avLst/>
              </a:prstGeom>
              <a:blipFill rotWithShape="0">
                <a:blip r:embed="rId15"/>
                <a:stretch>
                  <a:fillRect l="-549" t="-642" r="-915"/>
                </a:stretch>
              </a:blipFill>
              <a:ln>
                <a:solidFill>
                  <a:schemeClr val="tx1"/>
                </a:solidFill>
              </a:ln>
            </p:spPr>
            <p:txBody>
              <a:bodyPr/>
              <a:lstStyle/>
              <a:p>
                <a:r>
                  <a:rPr lang="en-US">
                    <a:noFill/>
                  </a:rPr>
                  <a:t> </a:t>
                </a:r>
              </a:p>
            </p:txBody>
          </p:sp>
        </mc:Fallback>
      </mc:AlternateContent>
      <p:sp>
        <p:nvSpPr>
          <p:cNvPr id="24" name="TextBox 23"/>
          <p:cNvSpPr txBox="1"/>
          <p:nvPr/>
        </p:nvSpPr>
        <p:spPr>
          <a:xfrm>
            <a:off x="396057" y="6377200"/>
            <a:ext cx="5531963" cy="461665"/>
          </a:xfrm>
          <a:prstGeom prst="rect">
            <a:avLst/>
          </a:prstGeom>
          <a:noFill/>
        </p:spPr>
        <p:txBody>
          <a:bodyPr wrap="square" rtlCol="0">
            <a:spAutoFit/>
          </a:bodyPr>
          <a:lstStyle/>
          <a:p>
            <a:r>
              <a:rPr lang="en-US" sz="2400" u="sng" dirty="0" smtClean="0"/>
              <a:t>The HIT-SI3 Experiment</a:t>
            </a:r>
            <a:endParaRPr lang="en-US" sz="2400" u="sng" dirty="0"/>
          </a:p>
        </p:txBody>
      </p:sp>
      <p:sp>
        <p:nvSpPr>
          <p:cNvPr id="26" name="TextBox 25"/>
          <p:cNvSpPr txBox="1"/>
          <p:nvPr/>
        </p:nvSpPr>
        <p:spPr>
          <a:xfrm>
            <a:off x="5126286" y="11712402"/>
            <a:ext cx="5531963" cy="461665"/>
          </a:xfrm>
          <a:prstGeom prst="rect">
            <a:avLst/>
          </a:prstGeom>
          <a:noFill/>
        </p:spPr>
        <p:txBody>
          <a:bodyPr wrap="square" rtlCol="0">
            <a:spAutoFit/>
          </a:bodyPr>
          <a:lstStyle/>
          <a:p>
            <a:r>
              <a:rPr lang="en-US" sz="2400" u="sng" dirty="0" smtClean="0"/>
              <a:t>The Ion Doppler Spectrometer (IDS)</a:t>
            </a:r>
            <a:endParaRPr lang="en-US" sz="2400" u="sng" dirty="0"/>
          </a:p>
        </p:txBody>
      </p:sp>
      <p:sp>
        <p:nvSpPr>
          <p:cNvPr id="27" name="TextBox 26"/>
          <p:cNvSpPr txBox="1"/>
          <p:nvPr/>
        </p:nvSpPr>
        <p:spPr>
          <a:xfrm>
            <a:off x="522434" y="7052348"/>
            <a:ext cx="9812080" cy="3970318"/>
          </a:xfrm>
          <a:prstGeom prst="rect">
            <a:avLst/>
          </a:prstGeom>
          <a:noFill/>
        </p:spPr>
        <p:txBody>
          <a:bodyPr wrap="square" rtlCol="0">
            <a:spAutoFit/>
          </a:bodyPr>
          <a:lstStyle/>
          <a:p>
            <a:r>
              <a:rPr lang="en-US" sz="1800" dirty="0" smtClean="0"/>
              <a:t>The Helicity Injected Torus-Steady </a:t>
            </a:r>
            <a:br>
              <a:rPr lang="en-US" sz="1800" dirty="0" smtClean="0"/>
            </a:br>
            <a:r>
              <a:rPr lang="en-US" sz="1800" dirty="0" smtClean="0"/>
              <a:t>Inductive group is investigating a </a:t>
            </a:r>
            <a:br>
              <a:rPr lang="en-US" sz="1800" dirty="0" smtClean="0"/>
            </a:br>
            <a:r>
              <a:rPr lang="en-US" sz="1800" dirty="0" smtClean="0"/>
              <a:t>novel strategy for confining a plasma,</a:t>
            </a:r>
            <a:br>
              <a:rPr lang="en-US" sz="1800" dirty="0" smtClean="0"/>
            </a:br>
            <a:r>
              <a:rPr lang="en-US" sz="1800" dirty="0" smtClean="0"/>
              <a:t>for fusion energy applications.</a:t>
            </a:r>
            <a:br>
              <a:rPr lang="en-US" sz="1800" dirty="0" smtClean="0"/>
            </a:br>
            <a:r>
              <a:rPr lang="en-US" sz="1800" dirty="0" smtClean="0"/>
              <a:t/>
            </a:r>
            <a:br>
              <a:rPr lang="en-US" sz="1800" dirty="0" smtClean="0"/>
            </a:br>
            <a:r>
              <a:rPr lang="en-US" sz="1800" dirty="0" smtClean="0"/>
              <a:t>Steady-State confinement in a simply-</a:t>
            </a:r>
            <a:br>
              <a:rPr lang="en-US" sz="1800" dirty="0" smtClean="0"/>
            </a:br>
            <a:r>
              <a:rPr lang="en-US" sz="1800" dirty="0" smtClean="0"/>
              <a:t>connected “</a:t>
            </a:r>
            <a:r>
              <a:rPr lang="en-US" sz="1800" dirty="0" err="1" smtClean="0"/>
              <a:t>spheromak</a:t>
            </a:r>
            <a:r>
              <a:rPr lang="en-US" sz="1800" dirty="0" smtClean="0"/>
              <a:t>” geometry is</a:t>
            </a:r>
            <a:br>
              <a:rPr lang="en-US" sz="1800" dirty="0" smtClean="0"/>
            </a:br>
            <a:r>
              <a:rPr lang="en-US" sz="1800" dirty="0" smtClean="0"/>
              <a:t>based on the theory of Imposed Dynamo</a:t>
            </a:r>
            <a:br>
              <a:rPr lang="en-US" sz="1800" dirty="0" smtClean="0"/>
            </a:br>
            <a:r>
              <a:rPr lang="en-US" sz="1800" dirty="0" smtClean="0"/>
              <a:t>Current Drive. In brief, helical magnetic</a:t>
            </a:r>
            <a:br>
              <a:rPr lang="en-US" sz="1800" dirty="0" smtClean="0"/>
            </a:br>
            <a:r>
              <a:rPr lang="en-US" sz="1800" dirty="0" smtClean="0"/>
              <a:t>fields are injected from the</a:t>
            </a:r>
            <a:br>
              <a:rPr lang="en-US" sz="1800" dirty="0" smtClean="0"/>
            </a:br>
            <a:r>
              <a:rPr lang="en-US" sz="1800" dirty="0" smtClean="0"/>
              <a:t>“teacup-handles” in figure 1a and 1b, into</a:t>
            </a:r>
            <a:br>
              <a:rPr lang="en-US" sz="1800" dirty="0" smtClean="0"/>
            </a:br>
            <a:r>
              <a:rPr lang="en-US" sz="1800" dirty="0" smtClean="0"/>
              <a:t>the confinement volumes. These fields </a:t>
            </a:r>
            <a:br>
              <a:rPr lang="en-US" sz="1800" dirty="0" smtClean="0"/>
            </a:br>
            <a:r>
              <a:rPr lang="en-US" sz="1800" dirty="0" smtClean="0"/>
              <a:t>relax, driving a current which confines the</a:t>
            </a:r>
            <a:br>
              <a:rPr lang="en-US" sz="1800" dirty="0" smtClean="0"/>
            </a:br>
            <a:r>
              <a:rPr lang="en-US" sz="1800" dirty="0" smtClean="0"/>
              <a:t>plasma.</a:t>
            </a:r>
            <a:endParaRPr lang="en-US" sz="1800" dirty="0"/>
          </a:p>
        </p:txBody>
      </p:sp>
      <p:sp>
        <p:nvSpPr>
          <p:cNvPr id="28" name="TextBox 27"/>
          <p:cNvSpPr txBox="1"/>
          <p:nvPr/>
        </p:nvSpPr>
        <p:spPr>
          <a:xfrm>
            <a:off x="4753390" y="9573491"/>
            <a:ext cx="5266096" cy="1200329"/>
          </a:xfrm>
          <a:prstGeom prst="rect">
            <a:avLst/>
          </a:prstGeom>
          <a:noFill/>
        </p:spPr>
        <p:txBody>
          <a:bodyPr wrap="square" rtlCol="0">
            <a:spAutoFit/>
          </a:bodyPr>
          <a:lstStyle/>
          <a:p>
            <a:r>
              <a:rPr lang="en-US" sz="1800" b="1" dirty="0" smtClean="0"/>
              <a:t>Figure 1a (left): </a:t>
            </a:r>
            <a:r>
              <a:rPr lang="en-US" sz="1800" dirty="0" smtClean="0"/>
              <a:t>HIT-SI3 vacuum tank, with helicity injectors ‘A’, ‘B’, ‘C’ shown. </a:t>
            </a:r>
            <a:br>
              <a:rPr lang="en-US" sz="1800" dirty="0" smtClean="0"/>
            </a:br>
            <a:r>
              <a:rPr lang="en-US" sz="1800" b="1" dirty="0" smtClean="0"/>
              <a:t>Figure 1b (right): </a:t>
            </a:r>
            <a:r>
              <a:rPr lang="en-US" sz="1800" dirty="0" smtClean="0"/>
              <a:t>HIT-SI vacuum tank, with injector ‘X’ shown.</a:t>
            </a:r>
            <a:endParaRPr lang="en-US" sz="1800" b="1" dirty="0"/>
          </a:p>
        </p:txBody>
      </p:sp>
      <mc:AlternateContent xmlns:mc="http://schemas.openxmlformats.org/markup-compatibility/2006">
        <mc:Choice xmlns:a14="http://schemas.microsoft.com/office/drawing/2010/main" Requires="a14">
          <p:sp>
            <p:nvSpPr>
              <p:cNvPr id="29" name="TextBox 28"/>
              <p:cNvSpPr txBox="1"/>
              <p:nvPr/>
            </p:nvSpPr>
            <p:spPr>
              <a:xfrm>
                <a:off x="5126286" y="12413673"/>
                <a:ext cx="4893200" cy="4335674"/>
              </a:xfrm>
              <a:prstGeom prst="rect">
                <a:avLst/>
              </a:prstGeom>
              <a:noFill/>
            </p:spPr>
            <p:txBody>
              <a:bodyPr wrap="square" rtlCol="0">
                <a:spAutoFit/>
              </a:bodyPr>
              <a:lstStyle/>
              <a:p>
                <a:r>
                  <a:rPr lang="en-US" sz="1800" dirty="0" smtClean="0"/>
                  <a:t>Ion Doppler Spectrometry is based on the measurement of Doppler shift and broadening of spectral lines from ions in the plasma, which is correlated to their bulk velocity and thermal motion respectively, as follows:</a:t>
                </a:r>
              </a:p>
              <a:p>
                <a:pPr algn="ct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r>
                      <a:rPr lang="en-US" sz="1800" b="0" i="1" smtClean="0">
                        <a:latin typeface="Cambria Math" panose="02040503050406030204" pitchFamily="18" charset="0"/>
                      </a:rPr>
                      <m:t>𝑐</m:t>
                    </m:r>
                    <m:f>
                      <m:fPr>
                        <m:ctrlPr>
                          <a:rPr lang="en-US" sz="1800" b="0" i="1" smtClean="0">
                            <a:latin typeface="Cambria Math" panose="02040503050406030204" pitchFamily="18" charset="0"/>
                          </a:rPr>
                        </m:ctrlPr>
                      </m:fPr>
                      <m:num>
                        <m:r>
                          <m:rPr>
                            <m:sty m:val="p"/>
                          </m:rPr>
                          <a:rPr lang="en-US" sz="1800" b="0" i="0" smtClean="0">
                            <a:latin typeface="Cambria Math" panose="02040503050406030204" pitchFamily="18" charset="0"/>
                          </a:rPr>
                          <m:t>Δ</m:t>
                        </m:r>
                        <m:r>
                          <a:rPr lang="en-US" sz="1800" b="0" i="1" smtClean="0">
                            <a:latin typeface="Cambria Math" panose="02040503050406030204" pitchFamily="18" charset="0"/>
                          </a:rPr>
                          <m:t>𝜆</m:t>
                        </m:r>
                      </m:num>
                      <m:den>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𝜆</m:t>
                            </m:r>
                          </m:e>
                          <m:sub>
                            <m:r>
                              <a:rPr lang="en-US" sz="1800" b="0" i="1" smtClean="0">
                                <a:latin typeface="Cambria Math" panose="02040503050406030204" pitchFamily="18" charset="0"/>
                              </a:rPr>
                              <m:t>0</m:t>
                            </m:r>
                          </m:sub>
                        </m:sSub>
                      </m:den>
                    </m:f>
                  </m:oMath>
                </a14:m>
                <a:r>
                  <a:rPr lang="en-US" sz="1800" dirty="0" smtClean="0"/>
                  <a:t>  [m/s]</a:t>
                </a:r>
              </a:p>
              <a:p>
                <a:pPr algn="ct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𝑇</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𝜎</m:t>
                            </m:r>
                          </m:e>
                          <m:sup>
                            <m:r>
                              <a:rPr lang="en-US" sz="1800" b="0" i="1" smtClean="0">
                                <a:latin typeface="Cambria Math" panose="02040503050406030204" pitchFamily="18" charset="0"/>
                              </a:rPr>
                              <m:t>2</m:t>
                            </m:r>
                          </m:sup>
                        </m:sSup>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𝑐</m:t>
                            </m:r>
                          </m:e>
                          <m:sup>
                            <m:r>
                              <a:rPr lang="en-US" sz="1800" b="0" i="1" smtClean="0">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𝑚</m:t>
                            </m:r>
                          </m:e>
                          <m:sub>
                            <m:r>
                              <a:rPr lang="en-US" sz="1800" b="0" i="1" smtClean="0">
                                <a:latin typeface="Cambria Math" panose="02040503050406030204" pitchFamily="18" charset="0"/>
                              </a:rPr>
                              <m:t>𝑖</m:t>
                            </m:r>
                          </m:sub>
                        </m:sSub>
                      </m:num>
                      <m:den>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𝜆</m:t>
                            </m:r>
                          </m:e>
                          <m:sub>
                            <m:r>
                              <a:rPr lang="en-US" sz="1800" b="0" i="1" smtClean="0">
                                <a:latin typeface="Cambria Math" panose="02040503050406030204" pitchFamily="18" charset="0"/>
                              </a:rPr>
                              <m:t>0</m:t>
                            </m:r>
                          </m:sub>
                          <m:sup>
                            <m:r>
                              <a:rPr lang="en-US" sz="1800" b="0" i="1" smtClean="0">
                                <a:latin typeface="Cambria Math" panose="02040503050406030204" pitchFamily="18" charset="0"/>
                              </a:rPr>
                              <m:t>2</m:t>
                            </m:r>
                          </m:sup>
                        </m:sSub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𝑘</m:t>
                            </m:r>
                          </m:e>
                          <m:sub>
                            <m:r>
                              <a:rPr lang="en-US" sz="1800" b="0" i="1" smtClean="0">
                                <a:latin typeface="Cambria Math" panose="02040503050406030204" pitchFamily="18" charset="0"/>
                              </a:rPr>
                              <m:t>𝑏</m:t>
                            </m:r>
                          </m:sub>
                        </m:sSub>
                      </m:den>
                    </m:f>
                  </m:oMath>
                </a14:m>
                <a:r>
                  <a:rPr lang="en-US" sz="1800" dirty="0" smtClean="0"/>
                  <a:t>  [eV]</a:t>
                </a:r>
              </a:p>
              <a:p>
                <a:pPr algn="ctr"/>
                <a:endParaRPr lang="en-US" sz="1800" dirty="0" smtClean="0"/>
              </a:p>
              <a:p>
                <a:r>
                  <a:rPr lang="en-US" sz="1800" dirty="0" smtClean="0"/>
                  <a:t>Light is collected from two linear arrays of 36 fibers each, independently </a:t>
                </a:r>
                <a:r>
                  <a:rPr lang="en-US" sz="1800" dirty="0" err="1" smtClean="0"/>
                  <a:t>insertable</a:t>
                </a:r>
                <a:r>
                  <a:rPr lang="en-US" sz="1800" dirty="0" smtClean="0"/>
                  <a:t> into several ports on the vacuum vessel. The HIT-SI3 “Dual-Multi Chord” </a:t>
                </a:r>
                <a:r>
                  <a:rPr lang="en-US" sz="1800" dirty="0" err="1" smtClean="0"/>
                  <a:t>midplane</a:t>
                </a:r>
                <a:r>
                  <a:rPr lang="en-US" sz="1800" dirty="0" smtClean="0"/>
                  <a:t> configuration is shown in figure 2, with the vacuum tank and injectors visible. </a:t>
                </a:r>
                <a:endParaRPr lang="en-US" sz="1800" dirty="0"/>
              </a:p>
            </p:txBody>
          </p:sp>
        </mc:Choice>
        <mc:Fallback>
          <p:sp>
            <p:nvSpPr>
              <p:cNvPr id="29" name="TextBox 28"/>
              <p:cNvSpPr txBox="1">
                <a:spLocks noRot="1" noChangeAspect="1" noMove="1" noResize="1" noEditPoints="1" noAdjustHandles="1" noChangeArrowheads="1" noChangeShapeType="1" noTextEdit="1"/>
              </p:cNvSpPr>
              <p:nvPr/>
            </p:nvSpPr>
            <p:spPr>
              <a:xfrm>
                <a:off x="5126286" y="12413673"/>
                <a:ext cx="4893200" cy="4335674"/>
              </a:xfrm>
              <a:prstGeom prst="rect">
                <a:avLst/>
              </a:prstGeom>
              <a:blipFill rotWithShape="0">
                <a:blip r:embed="rId16"/>
                <a:stretch>
                  <a:fillRect l="-1121" t="-702" b="-1124"/>
                </a:stretch>
              </a:blipFill>
            </p:spPr>
            <p:txBody>
              <a:bodyPr/>
              <a:lstStyle/>
              <a:p>
                <a:r>
                  <a:rPr lang="en-US">
                    <a:noFill/>
                  </a:rPr>
                  <a:t> </a:t>
                </a:r>
              </a:p>
            </p:txBody>
          </p:sp>
        </mc:Fallback>
      </mc:AlternateContent>
      <p:sp>
        <p:nvSpPr>
          <p:cNvPr id="30" name="TextBox 29"/>
          <p:cNvSpPr txBox="1"/>
          <p:nvPr/>
        </p:nvSpPr>
        <p:spPr>
          <a:xfrm>
            <a:off x="585920" y="16706434"/>
            <a:ext cx="9464721" cy="1754326"/>
          </a:xfrm>
          <a:prstGeom prst="rect">
            <a:avLst/>
          </a:prstGeom>
          <a:noFill/>
        </p:spPr>
        <p:txBody>
          <a:bodyPr wrap="square" rtlCol="0">
            <a:spAutoFit/>
          </a:bodyPr>
          <a:lstStyle/>
          <a:p>
            <a:r>
              <a:rPr lang="en-US" sz="1800" dirty="0" smtClean="0"/>
              <a:t>On HIT-SI, only the upper </a:t>
            </a:r>
            <a:r>
              <a:rPr lang="en-US" sz="1800" dirty="0" err="1" smtClean="0"/>
              <a:t>midplane</a:t>
            </a:r>
            <a:r>
              <a:rPr lang="en-US" sz="1800" dirty="0" smtClean="0"/>
              <a:t> port was installed. Data can also be collected from poloidal and radial ports, but these are not presented here. </a:t>
            </a:r>
          </a:p>
          <a:p>
            <a:endParaRPr lang="en-US" sz="1800" dirty="0"/>
          </a:p>
          <a:p>
            <a:r>
              <a:rPr lang="en-US" sz="1800" dirty="0" smtClean="0"/>
              <a:t>The spectrometer itself is a one meter focal length Czerny-Turner ruled grating </a:t>
            </a:r>
            <a:r>
              <a:rPr lang="en-US" sz="1800" dirty="0" err="1" smtClean="0"/>
              <a:t>monocrometer</a:t>
            </a:r>
            <a:r>
              <a:rPr lang="en-US" sz="1800" dirty="0" smtClean="0"/>
              <a:t> (</a:t>
            </a:r>
            <a:r>
              <a:rPr lang="en-US" sz="1800" dirty="0" err="1" smtClean="0"/>
              <a:t>Ritsu</a:t>
            </a:r>
            <a:r>
              <a:rPr lang="en-US" sz="1800" dirty="0" smtClean="0"/>
              <a:t> </a:t>
            </a:r>
            <a:r>
              <a:rPr lang="en-US" sz="1800" dirty="0" err="1" smtClean="0"/>
              <a:t>Ohyo</a:t>
            </a:r>
            <a:r>
              <a:rPr lang="en-US" sz="1800" dirty="0" smtClean="0"/>
              <a:t> </a:t>
            </a:r>
            <a:r>
              <a:rPr lang="en-US" sz="1800" dirty="0" err="1" smtClean="0"/>
              <a:t>Kogaku</a:t>
            </a:r>
            <a:r>
              <a:rPr lang="en-US" sz="1800" dirty="0" smtClean="0"/>
              <a:t> model MC-100N), with 18000 lines/mm. The fibers are fused-silica. The hardware is pictured in Fig 3.</a:t>
            </a:r>
            <a:endParaRPr lang="en-US" sz="1800" dirty="0"/>
          </a:p>
        </p:txBody>
      </p:sp>
      <p:grpSp>
        <p:nvGrpSpPr>
          <p:cNvPr id="57" name="Group 56"/>
          <p:cNvGrpSpPr/>
          <p:nvPr/>
        </p:nvGrpSpPr>
        <p:grpSpPr>
          <a:xfrm>
            <a:off x="807843" y="18733825"/>
            <a:ext cx="8762717" cy="2454809"/>
            <a:chOff x="2295216" y="18826905"/>
            <a:chExt cx="8762717" cy="2454809"/>
          </a:xfrm>
        </p:grpSpPr>
        <p:sp>
          <p:nvSpPr>
            <p:cNvPr id="31" name="Rectangle 30"/>
            <p:cNvSpPr/>
            <p:nvPr/>
          </p:nvSpPr>
          <p:spPr>
            <a:xfrm>
              <a:off x="4079030" y="19230644"/>
              <a:ext cx="5064970" cy="2051070"/>
            </a:xfrm>
            <a:prstGeom prst="rect">
              <a:avLst/>
            </a:prstGeom>
            <a:solidFill>
              <a:schemeClr val="accent1">
                <a:lumMod val="20000"/>
                <a:lumOff val="80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20000"/>
                    <a:lumOff val="80000"/>
                  </a:schemeClr>
                </a:solidFill>
              </a:endParaRPr>
            </a:p>
          </p:txBody>
        </p:sp>
        <p:sp>
          <p:nvSpPr>
            <p:cNvPr id="32" name="Arc 31"/>
            <p:cNvSpPr/>
            <p:nvPr/>
          </p:nvSpPr>
          <p:spPr>
            <a:xfrm rot="3478146">
              <a:off x="8405311" y="20453580"/>
              <a:ext cx="537540" cy="574985"/>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Freeform 32"/>
            <p:cNvSpPr/>
            <p:nvPr/>
          </p:nvSpPr>
          <p:spPr>
            <a:xfrm>
              <a:off x="2295216" y="19317819"/>
              <a:ext cx="1787236" cy="1436290"/>
            </a:xfrm>
            <a:custGeom>
              <a:avLst/>
              <a:gdLst>
                <a:gd name="connsiteX0" fmla="*/ 1787236 w 1787236"/>
                <a:gd name="connsiteY0" fmla="*/ 1423253 h 1423253"/>
                <a:gd name="connsiteX1" fmla="*/ 1288473 w 1787236"/>
                <a:gd name="connsiteY1" fmla="*/ 1173871 h 1423253"/>
                <a:gd name="connsiteX2" fmla="*/ 1108364 w 1787236"/>
                <a:gd name="connsiteY2" fmla="*/ 176344 h 1423253"/>
                <a:gd name="connsiteX3" fmla="*/ 401782 w 1787236"/>
                <a:gd name="connsiteY3" fmla="*/ 79362 h 1423253"/>
                <a:gd name="connsiteX4" fmla="*/ 346364 w 1787236"/>
                <a:gd name="connsiteY4" fmla="*/ 1021471 h 1423253"/>
                <a:gd name="connsiteX5" fmla="*/ 0 w 1787236"/>
                <a:gd name="connsiteY5" fmla="*/ 785944 h 1423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7236" h="1423253">
                  <a:moveTo>
                    <a:pt x="1787236" y="1423253"/>
                  </a:moveTo>
                  <a:cubicBezTo>
                    <a:pt x="1594427" y="1402471"/>
                    <a:pt x="1401618" y="1381689"/>
                    <a:pt x="1288473" y="1173871"/>
                  </a:cubicBezTo>
                  <a:cubicBezTo>
                    <a:pt x="1175328" y="966053"/>
                    <a:pt x="1256146" y="358762"/>
                    <a:pt x="1108364" y="176344"/>
                  </a:cubicBezTo>
                  <a:cubicBezTo>
                    <a:pt x="960582" y="-6074"/>
                    <a:pt x="528782" y="-61493"/>
                    <a:pt x="401782" y="79362"/>
                  </a:cubicBezTo>
                  <a:cubicBezTo>
                    <a:pt x="274782" y="220216"/>
                    <a:pt x="413328" y="903707"/>
                    <a:pt x="346364" y="1021471"/>
                  </a:cubicBezTo>
                  <a:cubicBezTo>
                    <a:pt x="279400" y="1139235"/>
                    <a:pt x="122382" y="834435"/>
                    <a:pt x="0" y="785944"/>
                  </a:cubicBezTo>
                </a:path>
              </a:pathLst>
            </a:cu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35" name="Straight Arrow Connector 34"/>
            <p:cNvCxnSpPr/>
            <p:nvPr/>
          </p:nvCxnSpPr>
          <p:spPr>
            <a:xfrm>
              <a:off x="4215661" y="20754109"/>
              <a:ext cx="4526557" cy="0"/>
            </a:xfrm>
            <a:prstGeom prst="straightConnector1">
              <a:avLst/>
            </a:prstGeom>
            <a:ln>
              <a:solidFill>
                <a:srgbClr val="FF0000"/>
              </a:solidFill>
              <a:tailEnd type="triangle"/>
            </a:ln>
          </p:spPr>
          <p:style>
            <a:lnRef idx="1">
              <a:schemeClr val="accent4"/>
            </a:lnRef>
            <a:fillRef idx="0">
              <a:schemeClr val="accent4"/>
            </a:fillRef>
            <a:effectRef idx="0">
              <a:schemeClr val="accent4"/>
            </a:effectRef>
            <a:fontRef idx="minor">
              <a:schemeClr val="tx1"/>
            </a:fontRef>
          </p:style>
        </p:cxnSp>
        <p:cxnSp>
          <p:nvCxnSpPr>
            <p:cNvPr id="36" name="Straight Arrow Connector 35"/>
            <p:cNvCxnSpPr/>
            <p:nvPr/>
          </p:nvCxnSpPr>
          <p:spPr>
            <a:xfrm>
              <a:off x="4215661" y="20851091"/>
              <a:ext cx="4526557" cy="0"/>
            </a:xfrm>
            <a:prstGeom prst="straightConnector1">
              <a:avLst/>
            </a:prstGeom>
            <a:ln>
              <a:solidFill>
                <a:srgbClr val="00B050"/>
              </a:solidFill>
              <a:tailEnd type="triangle"/>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a:off x="4215661" y="20657127"/>
              <a:ext cx="4526557" cy="0"/>
            </a:xfrm>
            <a:prstGeom prst="straightConnector1">
              <a:avLst/>
            </a:prstGeom>
            <a:ln>
              <a:solidFill>
                <a:srgbClr val="00B0F0"/>
              </a:solidFill>
              <a:tailEnd type="triangle"/>
            </a:ln>
          </p:spPr>
          <p:style>
            <a:lnRef idx="1">
              <a:schemeClr val="accent4"/>
            </a:lnRef>
            <a:fillRef idx="0">
              <a:schemeClr val="accent4"/>
            </a:fillRef>
            <a:effectRef idx="0">
              <a:schemeClr val="accent4"/>
            </a:effectRef>
            <a:fontRef idx="minor">
              <a:schemeClr val="tx1"/>
            </a:fontRef>
          </p:style>
        </p:cxnSp>
        <p:cxnSp>
          <p:nvCxnSpPr>
            <p:cNvPr id="39" name="Straight Connector 38"/>
            <p:cNvCxnSpPr/>
            <p:nvPr/>
          </p:nvCxnSpPr>
          <p:spPr>
            <a:xfrm flipH="1">
              <a:off x="4215661" y="19424073"/>
              <a:ext cx="203939" cy="2770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4531181" y="19610245"/>
              <a:ext cx="3920092" cy="9705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531181" y="19610245"/>
              <a:ext cx="452917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9460826" y="19374718"/>
              <a:ext cx="984385" cy="471054"/>
            </a:xfrm>
            <a:prstGeom prst="rect">
              <a:avLst/>
            </a:prstGeom>
            <a:solidFill>
              <a:schemeClr val="accent1">
                <a:lumMod val="20000"/>
                <a:lumOff val="80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9315081" y="19394636"/>
              <a:ext cx="113014" cy="42169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2740312" y="20266790"/>
              <a:ext cx="1136801" cy="707886"/>
            </a:xfrm>
            <a:prstGeom prst="rect">
              <a:avLst/>
            </a:prstGeom>
            <a:noFill/>
          </p:spPr>
          <p:txBody>
            <a:bodyPr wrap="square" rtlCol="0">
              <a:spAutoFit/>
            </a:bodyPr>
            <a:lstStyle/>
            <a:p>
              <a:r>
                <a:rPr lang="en-US" sz="2000" b="1" dirty="0" smtClean="0"/>
                <a:t>Fiber bundle</a:t>
              </a:r>
              <a:endParaRPr lang="en-US" sz="2000" b="1" dirty="0"/>
            </a:p>
          </p:txBody>
        </p:sp>
        <p:sp>
          <p:nvSpPr>
            <p:cNvPr id="48" name="TextBox 47"/>
            <p:cNvSpPr txBox="1"/>
            <p:nvPr/>
          </p:nvSpPr>
          <p:spPr>
            <a:xfrm>
              <a:off x="4264743" y="20045953"/>
              <a:ext cx="1655152" cy="400110"/>
            </a:xfrm>
            <a:prstGeom prst="rect">
              <a:avLst/>
            </a:prstGeom>
            <a:noFill/>
          </p:spPr>
          <p:txBody>
            <a:bodyPr wrap="square" rtlCol="0">
              <a:spAutoFit/>
            </a:bodyPr>
            <a:lstStyle/>
            <a:p>
              <a:r>
                <a:rPr lang="en-US" sz="2000" b="1" dirty="0" smtClean="0"/>
                <a:t>Spectrometer</a:t>
              </a:r>
              <a:endParaRPr lang="en-US" sz="2000" b="1" dirty="0"/>
            </a:p>
          </p:txBody>
        </p:sp>
        <p:sp>
          <p:nvSpPr>
            <p:cNvPr id="50" name="TextBox 49"/>
            <p:cNvSpPr txBox="1"/>
            <p:nvPr/>
          </p:nvSpPr>
          <p:spPr>
            <a:xfrm>
              <a:off x="9402781" y="18855633"/>
              <a:ext cx="1655152" cy="400110"/>
            </a:xfrm>
            <a:prstGeom prst="rect">
              <a:avLst/>
            </a:prstGeom>
            <a:noFill/>
          </p:spPr>
          <p:txBody>
            <a:bodyPr wrap="square" rtlCol="0">
              <a:spAutoFit/>
            </a:bodyPr>
            <a:lstStyle/>
            <a:p>
              <a:r>
                <a:rPr lang="en-US" sz="2000" b="1" dirty="0" smtClean="0"/>
                <a:t>Camera</a:t>
              </a:r>
              <a:endParaRPr lang="en-US" sz="2000" b="1" dirty="0"/>
            </a:p>
          </p:txBody>
        </p:sp>
        <p:sp>
          <p:nvSpPr>
            <p:cNvPr id="51" name="TextBox 50"/>
            <p:cNvSpPr txBox="1"/>
            <p:nvPr/>
          </p:nvSpPr>
          <p:spPr>
            <a:xfrm>
              <a:off x="9158228" y="20497148"/>
              <a:ext cx="1655152" cy="707886"/>
            </a:xfrm>
            <a:prstGeom prst="rect">
              <a:avLst/>
            </a:prstGeom>
            <a:noFill/>
          </p:spPr>
          <p:txBody>
            <a:bodyPr wrap="square" rtlCol="0">
              <a:spAutoFit/>
            </a:bodyPr>
            <a:lstStyle/>
            <a:p>
              <a:r>
                <a:rPr lang="en-US" sz="2000" b="1" dirty="0" smtClean="0"/>
                <a:t>Collimating lens</a:t>
              </a:r>
              <a:endParaRPr lang="en-US" sz="2000" b="1" dirty="0"/>
            </a:p>
          </p:txBody>
        </p:sp>
        <p:sp>
          <p:nvSpPr>
            <p:cNvPr id="52" name="TextBox 51"/>
            <p:cNvSpPr txBox="1"/>
            <p:nvPr/>
          </p:nvSpPr>
          <p:spPr>
            <a:xfrm>
              <a:off x="4079030" y="18826905"/>
              <a:ext cx="2321770" cy="400110"/>
            </a:xfrm>
            <a:prstGeom prst="rect">
              <a:avLst/>
            </a:prstGeom>
            <a:noFill/>
          </p:spPr>
          <p:txBody>
            <a:bodyPr wrap="square" rtlCol="0">
              <a:spAutoFit/>
            </a:bodyPr>
            <a:lstStyle/>
            <a:p>
              <a:r>
                <a:rPr lang="en-US" sz="2000" b="1" dirty="0" smtClean="0"/>
                <a:t>Diffraction Grating</a:t>
              </a:r>
              <a:endParaRPr lang="en-US" sz="2000" b="1" dirty="0"/>
            </a:p>
          </p:txBody>
        </p:sp>
        <p:cxnSp>
          <p:nvCxnSpPr>
            <p:cNvPr id="54" name="Straight Arrow Connector 53"/>
            <p:cNvCxnSpPr/>
            <p:nvPr/>
          </p:nvCxnSpPr>
          <p:spPr>
            <a:xfrm flipH="1" flipV="1">
              <a:off x="4487263" y="19677843"/>
              <a:ext cx="3920092" cy="97053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flipV="1">
              <a:off x="4612414" y="19541884"/>
              <a:ext cx="3920092" cy="97053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58" name="TextBox 57"/>
          <p:cNvSpPr txBox="1"/>
          <p:nvPr/>
        </p:nvSpPr>
        <p:spPr>
          <a:xfrm>
            <a:off x="547774" y="15905595"/>
            <a:ext cx="3945261" cy="400110"/>
          </a:xfrm>
          <a:prstGeom prst="rect">
            <a:avLst/>
          </a:prstGeom>
          <a:noFill/>
        </p:spPr>
        <p:txBody>
          <a:bodyPr wrap="square" rtlCol="0">
            <a:spAutoFit/>
          </a:bodyPr>
          <a:lstStyle/>
          <a:p>
            <a:r>
              <a:rPr lang="en-US" sz="2000" b="1" dirty="0" smtClean="0"/>
              <a:t>Figure 3: </a:t>
            </a:r>
            <a:r>
              <a:rPr lang="en-US" sz="2000" dirty="0" smtClean="0"/>
              <a:t>HIT-SI3 </a:t>
            </a:r>
            <a:r>
              <a:rPr lang="en-US" sz="2000" dirty="0" err="1" smtClean="0"/>
              <a:t>midplane</a:t>
            </a:r>
            <a:r>
              <a:rPr lang="en-US" sz="2000" dirty="0" smtClean="0"/>
              <a:t> fibers</a:t>
            </a:r>
            <a:endParaRPr lang="en-US" sz="2000" dirty="0"/>
          </a:p>
        </p:txBody>
      </p:sp>
      <p:sp>
        <p:nvSpPr>
          <p:cNvPr id="59" name="TextBox 58"/>
          <p:cNvSpPr txBox="1"/>
          <p:nvPr/>
        </p:nvSpPr>
        <p:spPr>
          <a:xfrm>
            <a:off x="1122218" y="21457584"/>
            <a:ext cx="8188037" cy="400110"/>
          </a:xfrm>
          <a:prstGeom prst="rect">
            <a:avLst/>
          </a:prstGeom>
          <a:noFill/>
        </p:spPr>
        <p:txBody>
          <a:bodyPr wrap="square" rtlCol="0">
            <a:spAutoFit/>
          </a:bodyPr>
          <a:lstStyle/>
          <a:p>
            <a:r>
              <a:rPr lang="en-US" sz="2000" b="1" dirty="0" smtClean="0"/>
              <a:t>Figure 4: </a:t>
            </a:r>
            <a:r>
              <a:rPr lang="en-US" sz="2000" dirty="0" smtClean="0"/>
              <a:t>IDS spectrometer with fibers, lenses, and camera.</a:t>
            </a:r>
            <a:endParaRPr lang="en-US" sz="2000" b="1" dirty="0"/>
          </a:p>
        </p:txBody>
      </p:sp>
      <p:sp>
        <p:nvSpPr>
          <p:cNvPr id="60" name="TextBox 59"/>
          <p:cNvSpPr txBox="1"/>
          <p:nvPr/>
        </p:nvSpPr>
        <p:spPr>
          <a:xfrm>
            <a:off x="585920" y="22433115"/>
            <a:ext cx="5531963" cy="461665"/>
          </a:xfrm>
          <a:prstGeom prst="rect">
            <a:avLst/>
          </a:prstGeom>
          <a:noFill/>
        </p:spPr>
        <p:txBody>
          <a:bodyPr wrap="square" rtlCol="0">
            <a:spAutoFit/>
          </a:bodyPr>
          <a:lstStyle/>
          <a:p>
            <a:r>
              <a:rPr lang="en-US" sz="2400" u="sng" dirty="0" smtClean="0"/>
              <a:t>Raw Data Collection</a:t>
            </a:r>
            <a:endParaRPr lang="en-US" sz="2400" u="sng" dirty="0"/>
          </a:p>
        </p:txBody>
      </p:sp>
      <p:sp>
        <p:nvSpPr>
          <p:cNvPr id="61" name="TextBox 60"/>
          <p:cNvSpPr txBox="1"/>
          <p:nvPr/>
        </p:nvSpPr>
        <p:spPr>
          <a:xfrm>
            <a:off x="585920" y="23106290"/>
            <a:ext cx="9433566" cy="3785652"/>
          </a:xfrm>
          <a:prstGeom prst="rect">
            <a:avLst/>
          </a:prstGeom>
          <a:noFill/>
        </p:spPr>
        <p:txBody>
          <a:bodyPr wrap="square" rtlCol="0">
            <a:spAutoFit/>
          </a:bodyPr>
          <a:lstStyle/>
          <a:p>
            <a:r>
              <a:rPr lang="en-US" sz="2000" dirty="0" smtClean="0"/>
              <a:t>Data is collected by a</a:t>
            </a:r>
            <a:br>
              <a:rPr lang="en-US" sz="2000" dirty="0" smtClean="0"/>
            </a:br>
            <a:r>
              <a:rPr lang="en-US" sz="2000" dirty="0" smtClean="0"/>
              <a:t>Phantom v710 fast</a:t>
            </a:r>
            <a:br>
              <a:rPr lang="en-US" sz="2000" dirty="0" smtClean="0"/>
            </a:br>
            <a:r>
              <a:rPr lang="en-US" sz="2000" dirty="0" smtClean="0"/>
              <a:t>camera, optically </a:t>
            </a:r>
            <a:br>
              <a:rPr lang="en-US" sz="2000" dirty="0" smtClean="0"/>
            </a:br>
            <a:r>
              <a:rPr lang="en-US" sz="2000" dirty="0" smtClean="0"/>
              <a:t>coupled to the </a:t>
            </a:r>
            <a:br>
              <a:rPr lang="en-US" sz="2000" dirty="0" smtClean="0"/>
            </a:br>
            <a:r>
              <a:rPr lang="en-US" sz="2000" dirty="0" smtClean="0"/>
              <a:t>spectrometer. Figure</a:t>
            </a:r>
            <a:br>
              <a:rPr lang="en-US" sz="2000" dirty="0" smtClean="0"/>
            </a:br>
            <a:r>
              <a:rPr lang="en-US" sz="2000" dirty="0" smtClean="0"/>
              <a:t>5 shows a typical </a:t>
            </a:r>
            <a:br>
              <a:rPr lang="en-US" sz="2000" dirty="0" smtClean="0"/>
            </a:br>
            <a:r>
              <a:rPr lang="en-US" sz="2000" dirty="0" smtClean="0"/>
              <a:t>view from the CCD, </a:t>
            </a:r>
            <a:br>
              <a:rPr lang="en-US" sz="2000" dirty="0" smtClean="0"/>
            </a:br>
            <a:r>
              <a:rPr lang="en-US" sz="2000" dirty="0" smtClean="0"/>
              <a:t>taken from HIT-SI. </a:t>
            </a:r>
            <a:br>
              <a:rPr lang="en-US" sz="2000" dirty="0" smtClean="0"/>
            </a:br>
            <a:r>
              <a:rPr lang="en-US" sz="2000" dirty="0" smtClean="0"/>
              <a:t>Typically the </a:t>
            </a:r>
            <a:br>
              <a:rPr lang="en-US" sz="2000" dirty="0" smtClean="0"/>
            </a:br>
            <a:r>
              <a:rPr lang="en-US" sz="2000" dirty="0" smtClean="0"/>
              <a:t>spectrometer is tuned to Carbon – III or Oxygen – II, at 464.7nm and 464.9nm respectively. Data is acquired efficiently after each discharge using a </a:t>
            </a:r>
            <a:r>
              <a:rPr lang="en-US" sz="2000" dirty="0" err="1" smtClean="0"/>
              <a:t>Matlab</a:t>
            </a:r>
            <a:r>
              <a:rPr lang="en-US" sz="2000" dirty="0" smtClean="0"/>
              <a:t> script written with the camera’s accompanying SDK. </a:t>
            </a:r>
            <a:endParaRPr lang="en-US" sz="2000" dirty="0"/>
          </a:p>
        </p:txBody>
      </p:sp>
      <p:sp>
        <p:nvSpPr>
          <p:cNvPr id="63" name="TextBox 62"/>
          <p:cNvSpPr txBox="1"/>
          <p:nvPr/>
        </p:nvSpPr>
        <p:spPr>
          <a:xfrm>
            <a:off x="3790867" y="25160989"/>
            <a:ext cx="6010925" cy="400110"/>
          </a:xfrm>
          <a:prstGeom prst="rect">
            <a:avLst/>
          </a:prstGeom>
          <a:noFill/>
        </p:spPr>
        <p:txBody>
          <a:bodyPr wrap="square" rtlCol="0">
            <a:spAutoFit/>
          </a:bodyPr>
          <a:lstStyle/>
          <a:p>
            <a:r>
              <a:rPr lang="en-US" sz="2000" b="1" dirty="0" smtClean="0"/>
              <a:t>Figure 5: </a:t>
            </a:r>
            <a:r>
              <a:rPr lang="en-US" sz="2000" dirty="0" smtClean="0"/>
              <a:t>Typical CCD image, HIT-SI shot 129499, 2.2ms</a:t>
            </a:r>
            <a:endParaRPr lang="en-US" sz="2000" b="1" dirty="0"/>
          </a:p>
        </p:txBody>
      </p:sp>
      <p:sp>
        <p:nvSpPr>
          <p:cNvPr id="64" name="TextBox 63"/>
          <p:cNvSpPr txBox="1"/>
          <p:nvPr/>
        </p:nvSpPr>
        <p:spPr>
          <a:xfrm>
            <a:off x="24706502" y="1600593"/>
            <a:ext cx="5531963" cy="461665"/>
          </a:xfrm>
          <a:prstGeom prst="rect">
            <a:avLst/>
          </a:prstGeom>
          <a:noFill/>
        </p:spPr>
        <p:txBody>
          <a:bodyPr wrap="square" rtlCol="0">
            <a:spAutoFit/>
          </a:bodyPr>
          <a:lstStyle/>
          <a:p>
            <a:r>
              <a:rPr lang="en-US" sz="2400" u="sng" dirty="0" smtClean="0"/>
              <a:t>Filtering and Fitting:</a:t>
            </a:r>
            <a:endParaRPr lang="en-US" sz="2400" u="sng" dirty="0"/>
          </a:p>
        </p:txBody>
      </p:sp>
      <p:sp>
        <p:nvSpPr>
          <p:cNvPr id="65" name="TextBox 64"/>
          <p:cNvSpPr txBox="1"/>
          <p:nvPr/>
        </p:nvSpPr>
        <p:spPr>
          <a:xfrm>
            <a:off x="25335853" y="2173591"/>
            <a:ext cx="2661303" cy="830997"/>
          </a:xfrm>
          <a:prstGeom prst="rect">
            <a:avLst/>
          </a:prstGeom>
          <a:noFill/>
        </p:spPr>
        <p:txBody>
          <a:bodyPr wrap="square" rtlCol="0">
            <a:spAutoFit/>
          </a:bodyPr>
          <a:lstStyle/>
          <a:p>
            <a:r>
              <a:rPr lang="en-US" sz="2400" u="sng" dirty="0" smtClean="0"/>
              <a:t>1) Biorthogonal Decomposition</a:t>
            </a:r>
            <a:endParaRPr lang="en-US" sz="2400" u="sng" dirty="0"/>
          </a:p>
        </p:txBody>
      </p:sp>
      <p:pic>
        <p:nvPicPr>
          <p:cNvPr id="66" name="Picture 65"/>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9271727" y="4972603"/>
            <a:ext cx="6872018" cy="2800671"/>
          </a:xfrm>
          <a:prstGeom prst="rect">
            <a:avLst/>
          </a:prstGeom>
        </p:spPr>
      </p:pic>
      <mc:AlternateContent xmlns:mc="http://schemas.openxmlformats.org/markup-compatibility/2006">
        <mc:Choice xmlns:a14="http://schemas.microsoft.com/office/drawing/2010/main" Requires="a14">
          <p:sp>
            <p:nvSpPr>
              <p:cNvPr id="67" name="TextBox 66"/>
              <p:cNvSpPr txBox="1"/>
              <p:nvPr/>
            </p:nvSpPr>
            <p:spPr>
              <a:xfrm>
                <a:off x="24706501" y="3115921"/>
                <a:ext cx="4221505" cy="5016758"/>
              </a:xfrm>
              <a:prstGeom prst="rect">
                <a:avLst/>
              </a:prstGeom>
              <a:noFill/>
            </p:spPr>
            <p:txBody>
              <a:bodyPr wrap="square" rtlCol="0">
                <a:spAutoFit/>
              </a:bodyPr>
              <a:lstStyle/>
              <a:p>
                <a:r>
                  <a:rPr lang="en-US" sz="2000" dirty="0" smtClean="0"/>
                  <a:t>The technique of Biorthogonal </a:t>
                </a:r>
              </a:p>
              <a:p>
                <a:r>
                  <a:rPr lang="en-US" sz="2000" dirty="0" smtClean="0"/>
                  <a:t>Decomposition (BD) is used to filter the data, as in raw form (Fig 5) it is visibly noisy. It decomposes a matrix of data points B in the following way:</a:t>
                </a:r>
              </a:p>
              <a:p>
                <a:endParaRPr lang="en-US" sz="2000" dirty="0"/>
              </a:p>
              <a:p>
                <a:endParaRPr lang="en-US" sz="2000" dirty="0" smtClean="0"/>
              </a:p>
              <a:p>
                <a:endParaRPr lang="en-US" sz="2000" dirty="0"/>
              </a:p>
              <a:p>
                <a:endParaRPr lang="en-US" sz="2000" dirty="0" smtClean="0"/>
              </a:p>
              <a:p>
                <a:r>
                  <a:rPr lang="en-US" sz="2000" dirty="0" smtClean="0"/>
                  <a:t>Where </a:t>
                </a:r>
                <a14:m>
                  <m:oMath xmlns:m="http://schemas.openxmlformats.org/officeDocument/2006/math">
                    <m:r>
                      <a:rPr lang="en-US" sz="2000" b="0" i="1" smtClean="0">
                        <a:latin typeface="Cambria Math" panose="02040503050406030204" pitchFamily="18" charset="0"/>
                      </a:rPr>
                      <m:t>𝜙</m:t>
                    </m:r>
                  </m:oMath>
                </a14:m>
                <a:r>
                  <a:rPr lang="en-US" sz="2000" dirty="0" smtClean="0"/>
                  <a:t> and U are orthogonal spatial basis structures (“</a:t>
                </a:r>
                <a:r>
                  <a:rPr lang="en-US" sz="2000" dirty="0" err="1" smtClean="0"/>
                  <a:t>topos</a:t>
                </a:r>
                <a:r>
                  <a:rPr lang="en-US" sz="2000" dirty="0" smtClean="0"/>
                  <a:t>”),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𝜓</m:t>
                        </m:r>
                      </m:e>
                      <m:sup>
                        <m:r>
                          <a:rPr lang="en-US" sz="2000" b="0" i="1" smtClean="0">
                            <a:latin typeface="Cambria Math" panose="02040503050406030204" pitchFamily="18" charset="0"/>
                          </a:rPr>
                          <m:t>𝑇</m:t>
                        </m:r>
                      </m:sup>
                    </m:sSup>
                  </m:oMath>
                </a14:m>
                <a:r>
                  <a:rPr lang="en-US" sz="2000" dirty="0" smtClean="0"/>
                  <a:t> and</a:t>
                </a:r>
                <a14:m>
                  <m:oMath xmlns:m="http://schemas.openxmlformats.org/officeDocument/2006/math">
                    <m:r>
                      <a:rPr lang="en-US" sz="2000" b="0" i="1" dirty="0" smtClean="0">
                        <a:latin typeface="Cambria Math" panose="02040503050406030204" pitchFamily="18" charset="0"/>
                      </a:rPr>
                      <m:t> </m:t>
                    </m:r>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𝑉</m:t>
                        </m:r>
                      </m:e>
                      <m:sup>
                        <m:r>
                          <a:rPr lang="en-US" sz="2000" b="0" i="1" dirty="0" smtClean="0">
                            <a:latin typeface="Cambria Math" panose="02040503050406030204" pitchFamily="18" charset="0"/>
                          </a:rPr>
                          <m:t>∗</m:t>
                        </m:r>
                      </m:sup>
                    </m:sSup>
                  </m:oMath>
                </a14:m>
                <a:r>
                  <a:rPr lang="en-US" sz="2000" dirty="0" smtClean="0"/>
                  <a:t>are orthogonal temporal basis structures (“</a:t>
                </a:r>
                <a:r>
                  <a:rPr lang="en-US" sz="2000" dirty="0" err="1" smtClean="0"/>
                  <a:t>chronos</a:t>
                </a:r>
                <a:r>
                  <a:rPr lang="en-US" sz="2000" dirty="0" smtClean="0"/>
                  <a:t>”),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𝑘</m:t>
                        </m:r>
                      </m:sub>
                    </m:sSub>
                  </m:oMath>
                </a14:m>
                <a:r>
                  <a:rPr lang="en-US" sz="2000" dirty="0" smtClean="0"/>
                  <a:t> and </a:t>
                </a:r>
                <a14:m>
                  <m:oMath xmlns:m="http://schemas.openxmlformats.org/officeDocument/2006/math">
                    <m:r>
                      <m:rPr>
                        <m:sty m:val="p"/>
                      </m:rPr>
                      <a:rPr lang="en-US" sz="2000" b="0" i="0" smtClean="0">
                        <a:latin typeface="Cambria Math" panose="02040503050406030204" pitchFamily="18" charset="0"/>
                      </a:rPr>
                      <m:t>Σ</m:t>
                    </m:r>
                  </m:oMath>
                </a14:m>
                <a:r>
                  <a:rPr lang="en-US" sz="2000" dirty="0" smtClean="0"/>
                  <a:t> are diagonal matrixes of singular values (“weights”). These are depicted graphically in figures 6a,b, and c.</a:t>
                </a:r>
              </a:p>
            </p:txBody>
          </p:sp>
        </mc:Choice>
        <mc:Fallback>
          <p:sp>
            <p:nvSpPr>
              <p:cNvPr id="67" name="TextBox 66"/>
              <p:cNvSpPr txBox="1">
                <a:spLocks noRot="1" noChangeAspect="1" noMove="1" noResize="1" noEditPoints="1" noAdjustHandles="1" noChangeArrowheads="1" noChangeShapeType="1" noTextEdit="1"/>
              </p:cNvSpPr>
              <p:nvPr/>
            </p:nvSpPr>
            <p:spPr>
              <a:xfrm>
                <a:off x="24706501" y="3115921"/>
                <a:ext cx="4221505" cy="5016758"/>
              </a:xfrm>
              <a:prstGeom prst="rect">
                <a:avLst/>
              </a:prstGeom>
              <a:blipFill rotWithShape="0">
                <a:blip r:embed="rId18"/>
                <a:stretch>
                  <a:fillRect l="-1590" t="-608" r="-2168" b="-12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8" name="TextBox 67"/>
              <p:cNvSpPr txBox="1"/>
              <p:nvPr/>
            </p:nvSpPr>
            <p:spPr>
              <a:xfrm>
                <a:off x="24542910" y="4753340"/>
                <a:ext cx="4851072" cy="95782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𝐵</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𝑚</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𝑛</m:t>
                              </m:r>
                            </m:sub>
                          </m:sSub>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𝐾</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𝜙</m:t>
                              </m:r>
                            </m:e>
                            <m:sub>
                              <m:r>
                                <a:rPr lang="en-US" sz="2000" b="0" i="1" smtClean="0">
                                  <a:latin typeface="Cambria Math" panose="02040503050406030204" pitchFamily="18" charset="0"/>
                                </a:rPr>
                                <m:t>𝑘</m:t>
                              </m:r>
                            </m:sub>
                          </m:sSub>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𝑚</m:t>
                                  </m:r>
                                </m:sub>
                              </m:sSub>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𝑘</m:t>
                              </m:r>
                            </m:sub>
                          </m:sSub>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𝜓</m:t>
                              </m:r>
                            </m:e>
                            <m:sub>
                              <m:r>
                                <a:rPr lang="en-US" sz="2000" b="0" i="1" smtClean="0">
                                  <a:latin typeface="Cambria Math" panose="02040503050406030204" pitchFamily="18" charset="0"/>
                                </a:rPr>
                                <m:t>𝑘</m:t>
                              </m:r>
                            </m:sub>
                            <m:sup>
                              <m:r>
                                <a:rPr lang="en-US" sz="2000" b="0" i="1" smtClean="0">
                                  <a:latin typeface="Cambria Math" panose="02040503050406030204" pitchFamily="18" charset="0"/>
                                </a:rPr>
                                <m:t>𝑇</m:t>
                              </m:r>
                            </m:sup>
                          </m:sSubSup>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𝑛</m:t>
                                  </m:r>
                                </m:sub>
                              </m:sSub>
                            </m:e>
                          </m:d>
                          <m:r>
                            <a:rPr lang="en-US" sz="2000" b="0" i="1" smtClean="0">
                              <a:latin typeface="Cambria Math" panose="02040503050406030204" pitchFamily="18" charset="0"/>
                            </a:rPr>
                            <m:t>=</m:t>
                          </m:r>
                          <m:r>
                            <a:rPr lang="en-US" sz="2000" b="0" i="1" smtClean="0">
                              <a:latin typeface="Cambria Math" panose="02040503050406030204" pitchFamily="18" charset="0"/>
                            </a:rPr>
                            <m:t>𝑈</m:t>
                          </m:r>
                          <m:r>
                            <m:rPr>
                              <m:sty m:val="p"/>
                            </m:rPr>
                            <a:rPr lang="en-US" sz="2000" b="0" i="0" smtClean="0">
                              <a:latin typeface="Cambria Math" panose="02040503050406030204" pitchFamily="18" charset="0"/>
                            </a:rPr>
                            <m:t>Σ</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𝑉</m:t>
                              </m:r>
                            </m:e>
                            <m:sup>
                              <m:r>
                                <a:rPr lang="en-US" sz="2000" b="0" i="1" smtClean="0">
                                  <a:latin typeface="Cambria Math" panose="02040503050406030204" pitchFamily="18" charset="0"/>
                                </a:rPr>
                                <m:t>∗</m:t>
                              </m:r>
                            </m:sup>
                          </m:sSup>
                        </m:e>
                      </m:nary>
                    </m:oMath>
                  </m:oMathPara>
                </a14:m>
                <a:endParaRPr lang="en-US" sz="2000" dirty="0"/>
              </a:p>
            </p:txBody>
          </p:sp>
        </mc:Choice>
        <mc:Fallback>
          <p:sp>
            <p:nvSpPr>
              <p:cNvPr id="68" name="TextBox 67"/>
              <p:cNvSpPr txBox="1">
                <a:spLocks noRot="1" noChangeAspect="1" noMove="1" noResize="1" noEditPoints="1" noAdjustHandles="1" noChangeArrowheads="1" noChangeShapeType="1" noTextEdit="1"/>
              </p:cNvSpPr>
              <p:nvPr/>
            </p:nvSpPr>
            <p:spPr>
              <a:xfrm>
                <a:off x="24542910" y="4753340"/>
                <a:ext cx="4851072" cy="957826"/>
              </a:xfrm>
              <a:prstGeom prst="rect">
                <a:avLst/>
              </a:prstGeom>
              <a:blipFill rotWithShape="0">
                <a:blip r:embed="rId19"/>
                <a:stretch>
                  <a:fillRect/>
                </a:stretch>
              </a:blipFill>
            </p:spPr>
            <p:txBody>
              <a:bodyPr/>
              <a:lstStyle/>
              <a:p>
                <a:r>
                  <a:rPr lang="en-US">
                    <a:noFill/>
                  </a:rPr>
                  <a:t> </a:t>
                </a:r>
              </a:p>
            </p:txBody>
          </p:sp>
        </mc:Fallback>
      </mc:AlternateContent>
      <p:sp>
        <p:nvSpPr>
          <p:cNvPr id="70" name="TextBox 69"/>
          <p:cNvSpPr txBox="1"/>
          <p:nvPr/>
        </p:nvSpPr>
        <p:spPr>
          <a:xfrm>
            <a:off x="29735585" y="7773274"/>
            <a:ext cx="6232166" cy="707886"/>
          </a:xfrm>
          <a:prstGeom prst="rect">
            <a:avLst/>
          </a:prstGeom>
          <a:noFill/>
        </p:spPr>
        <p:txBody>
          <a:bodyPr wrap="square" rtlCol="0">
            <a:spAutoFit/>
          </a:bodyPr>
          <a:lstStyle/>
          <a:p>
            <a:r>
              <a:rPr lang="en-US" sz="2000" b="1" dirty="0" smtClean="0"/>
              <a:t>Figure 6a: </a:t>
            </a:r>
            <a:r>
              <a:rPr lang="en-US" sz="2000" dirty="0" smtClean="0"/>
              <a:t>Singular values. </a:t>
            </a:r>
            <a:r>
              <a:rPr lang="en-US" sz="2000" b="1" dirty="0" smtClean="0"/>
              <a:t>6b: </a:t>
            </a:r>
            <a:r>
              <a:rPr lang="en-US" sz="2000" dirty="0" smtClean="0"/>
              <a:t>First four temporal basis structures. </a:t>
            </a:r>
            <a:r>
              <a:rPr lang="en-US" sz="2000" b="1" dirty="0" smtClean="0"/>
              <a:t>6c: </a:t>
            </a:r>
            <a:r>
              <a:rPr lang="en-US" sz="2000" dirty="0" smtClean="0"/>
              <a:t>First four spatial basis structures.</a:t>
            </a:r>
            <a:endParaRPr lang="en-US" sz="2000" b="1" dirty="0"/>
          </a:p>
        </p:txBody>
      </p:sp>
      <p:sp>
        <p:nvSpPr>
          <p:cNvPr id="71" name="TextBox 70"/>
          <p:cNvSpPr txBox="1"/>
          <p:nvPr/>
        </p:nvSpPr>
        <p:spPr>
          <a:xfrm>
            <a:off x="31873606" y="8736923"/>
            <a:ext cx="4270140" cy="2862322"/>
          </a:xfrm>
          <a:prstGeom prst="rect">
            <a:avLst/>
          </a:prstGeom>
          <a:noFill/>
        </p:spPr>
        <p:txBody>
          <a:bodyPr wrap="square" rtlCol="0">
            <a:spAutoFit/>
          </a:bodyPr>
          <a:lstStyle/>
          <a:p>
            <a:r>
              <a:rPr lang="en-US" sz="2000" dirty="0" smtClean="0"/>
              <a:t>Other studies have investigated these structures in of themselves, but in our case BD is used exclusively as a filtering tool, in which the data is reconstructed from the first ten “modes”, as shown in figure 7a and b. The other modes are taken to be noise, a frame of which is shown in fig 7c. The decrease in error due to BD filtering in show in Fig 8.</a:t>
            </a:r>
            <a:endParaRPr lang="en-US" sz="2000" dirty="0"/>
          </a:p>
        </p:txBody>
      </p:sp>
      <p:pic>
        <p:nvPicPr>
          <p:cNvPr id="72" name="Picture 71"/>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6429140" y="10069377"/>
            <a:ext cx="3654413" cy="1286102"/>
          </a:xfrm>
          <a:prstGeom prst="rect">
            <a:avLst/>
          </a:prstGeom>
        </p:spPr>
      </p:pic>
      <p:sp>
        <p:nvSpPr>
          <p:cNvPr id="73" name="TextBox 72"/>
          <p:cNvSpPr txBox="1"/>
          <p:nvPr/>
        </p:nvSpPr>
        <p:spPr>
          <a:xfrm>
            <a:off x="24935543" y="11506917"/>
            <a:ext cx="6444343" cy="1015663"/>
          </a:xfrm>
          <a:prstGeom prst="rect">
            <a:avLst/>
          </a:prstGeom>
          <a:noFill/>
        </p:spPr>
        <p:txBody>
          <a:bodyPr wrap="square" rtlCol="0">
            <a:spAutoFit/>
          </a:bodyPr>
          <a:lstStyle/>
          <a:p>
            <a:r>
              <a:rPr lang="en-US" sz="2000" b="1" dirty="0" smtClean="0"/>
              <a:t>Figure 7a: </a:t>
            </a:r>
            <a:r>
              <a:rPr lang="en-US" sz="2000" dirty="0" smtClean="0"/>
              <a:t>CCD before BD filtering, HIT-SI shot 129499. </a:t>
            </a:r>
            <a:r>
              <a:rPr lang="en-US" sz="2000" b="1" dirty="0" smtClean="0"/>
              <a:t>7b: </a:t>
            </a:r>
            <a:r>
              <a:rPr lang="en-US" sz="2000" dirty="0" smtClean="0"/>
              <a:t>CCD after BD filtering, same </a:t>
            </a:r>
            <a:r>
              <a:rPr lang="en-US" sz="2000" dirty="0" err="1" smtClean="0"/>
              <a:t>timepoint</a:t>
            </a:r>
            <a:r>
              <a:rPr lang="en-US" sz="2000" dirty="0" smtClean="0"/>
              <a:t>. </a:t>
            </a:r>
            <a:r>
              <a:rPr lang="en-US" sz="2000" b="1" dirty="0" smtClean="0"/>
              <a:t>7c: </a:t>
            </a:r>
            <a:r>
              <a:rPr lang="en-US" sz="2000" dirty="0" smtClean="0"/>
              <a:t>All discarded modes, summed together at one </a:t>
            </a:r>
            <a:r>
              <a:rPr lang="en-US" sz="2000" dirty="0" err="1" smtClean="0"/>
              <a:t>timepoint</a:t>
            </a:r>
            <a:r>
              <a:rPr lang="en-US" sz="2000" dirty="0" smtClean="0"/>
              <a:t>.</a:t>
            </a:r>
            <a:endParaRPr lang="en-US" sz="2000" b="1" dirty="0"/>
          </a:p>
        </p:txBody>
      </p:sp>
      <p:pic>
        <p:nvPicPr>
          <p:cNvPr id="74" name="Picture 73"/>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24566153" y="8736923"/>
            <a:ext cx="7222346" cy="1289989"/>
          </a:xfrm>
          <a:prstGeom prst="rect">
            <a:avLst/>
          </a:prstGeom>
        </p:spPr>
      </p:pic>
      <p:sp>
        <p:nvSpPr>
          <p:cNvPr id="75" name="TextBox 74"/>
          <p:cNvSpPr txBox="1"/>
          <p:nvPr/>
        </p:nvSpPr>
        <p:spPr>
          <a:xfrm>
            <a:off x="25938764" y="13495360"/>
            <a:ext cx="2661303" cy="830997"/>
          </a:xfrm>
          <a:prstGeom prst="rect">
            <a:avLst/>
          </a:prstGeom>
          <a:noFill/>
        </p:spPr>
        <p:txBody>
          <a:bodyPr wrap="square" rtlCol="0">
            <a:spAutoFit/>
          </a:bodyPr>
          <a:lstStyle/>
          <a:p>
            <a:r>
              <a:rPr lang="en-US" sz="2400" u="sng" dirty="0" smtClean="0"/>
              <a:t>2) </a:t>
            </a:r>
            <a:r>
              <a:rPr lang="en-US" sz="2400" u="sng" dirty="0" err="1" smtClean="0"/>
              <a:t>Levenberg</a:t>
            </a:r>
            <a:r>
              <a:rPr lang="en-US" sz="2400" u="sng" dirty="0" smtClean="0"/>
              <a:t>-Marquardt</a:t>
            </a:r>
            <a:endParaRPr lang="en-US" sz="2400" u="sng" dirty="0"/>
          </a:p>
        </p:txBody>
      </p:sp>
      <p:sp>
        <p:nvSpPr>
          <p:cNvPr id="76" name="TextBox 75"/>
          <p:cNvSpPr txBox="1"/>
          <p:nvPr/>
        </p:nvSpPr>
        <p:spPr>
          <a:xfrm>
            <a:off x="25938764" y="20148548"/>
            <a:ext cx="2661303" cy="461665"/>
          </a:xfrm>
          <a:prstGeom prst="rect">
            <a:avLst/>
          </a:prstGeom>
          <a:noFill/>
        </p:spPr>
        <p:txBody>
          <a:bodyPr wrap="square" rtlCol="0">
            <a:spAutoFit/>
          </a:bodyPr>
          <a:lstStyle/>
          <a:p>
            <a:r>
              <a:rPr lang="en-US" sz="2400" u="sng" dirty="0"/>
              <a:t>3</a:t>
            </a:r>
            <a:r>
              <a:rPr lang="en-US" sz="2400" u="sng" dirty="0" smtClean="0"/>
              <a:t>) Sine Fit</a:t>
            </a:r>
            <a:endParaRPr lang="en-US" sz="2400" u="sng" dirty="0"/>
          </a:p>
        </p:txBody>
      </p:sp>
      <mc:AlternateContent xmlns:mc="http://schemas.openxmlformats.org/markup-compatibility/2006">
        <mc:Choice xmlns:a14="http://schemas.microsoft.com/office/drawing/2010/main" Requires="a14">
          <p:sp>
            <p:nvSpPr>
              <p:cNvPr id="78" name="TextBox 77"/>
              <p:cNvSpPr txBox="1"/>
              <p:nvPr/>
            </p:nvSpPr>
            <p:spPr>
              <a:xfrm>
                <a:off x="25049583" y="14640697"/>
                <a:ext cx="11086011" cy="5448030"/>
              </a:xfrm>
              <a:prstGeom prst="rect">
                <a:avLst/>
              </a:prstGeom>
              <a:noFill/>
            </p:spPr>
            <p:txBody>
              <a:bodyPr wrap="square" rtlCol="0">
                <a:spAutoFit/>
              </a:bodyPr>
              <a:lstStyle/>
              <a:p>
                <a:r>
                  <a:rPr lang="en-US" sz="2000" dirty="0" smtClean="0"/>
                  <a:t>The </a:t>
                </a:r>
                <a:r>
                  <a:rPr lang="en-US" sz="2000" dirty="0" err="1" smtClean="0"/>
                  <a:t>Levenberg</a:t>
                </a:r>
                <a:r>
                  <a:rPr lang="en-US" sz="2000" dirty="0" smtClean="0"/>
                  <a:t>-Marquardt (LM)</a:t>
                </a:r>
                <a:br>
                  <a:rPr lang="en-US" sz="2000" dirty="0" smtClean="0"/>
                </a:br>
                <a:r>
                  <a:rPr lang="en-US" sz="2000" dirty="0" smtClean="0"/>
                  <a:t>algorithm is used to fit to the data,</a:t>
                </a:r>
                <a:br>
                  <a:rPr lang="en-US" sz="2000" dirty="0" smtClean="0"/>
                </a:br>
                <a:r>
                  <a:rPr lang="en-US" sz="2000" dirty="0" smtClean="0"/>
                  <a:t>and to specify the parametric error</a:t>
                </a:r>
                <a:br>
                  <a:rPr lang="en-US" sz="2000" dirty="0" smtClean="0"/>
                </a:br>
                <a:r>
                  <a:rPr lang="en-US" sz="2000" dirty="0" smtClean="0"/>
                  <a:t>associated with velocity and </a:t>
                </a:r>
                <a:br>
                  <a:rPr lang="en-US" sz="2000" dirty="0" smtClean="0"/>
                </a:br>
                <a:r>
                  <a:rPr lang="en-US" sz="2000" dirty="0" smtClean="0"/>
                  <a:t>temperature.  The algorithm </a:t>
                </a:r>
                <a:br>
                  <a:rPr lang="en-US" sz="2000" dirty="0" smtClean="0"/>
                </a:br>
                <a:r>
                  <a:rPr lang="en-US" sz="2000" dirty="0" smtClean="0"/>
                  <a:t>combines the classical minimization techniques of gradient-descent and </a:t>
                </a:r>
                <a:r>
                  <a:rPr lang="en-US" sz="2000" dirty="0" err="1" smtClean="0"/>
                  <a:t>taylor</a:t>
                </a:r>
                <a:r>
                  <a:rPr lang="en-US" sz="2000" dirty="0" smtClean="0"/>
                  <a:t> expansion, both of which have limitations: gradient descent converges slowly when close to the solution, and </a:t>
                </a:r>
                <a:r>
                  <a:rPr lang="en-US" sz="2000" dirty="0" err="1" smtClean="0"/>
                  <a:t>taylor</a:t>
                </a:r>
                <a:r>
                  <a:rPr lang="en-US" sz="2000" dirty="0" smtClean="0"/>
                  <a:t> expansion becomes invalid if the initial guess is not close to optimal. The updated proceeds as follows:</a:t>
                </a:r>
              </a:p>
              <a:p>
                <a:pPr algn="ct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r>
                            <a:rPr lang="en-US" sz="2000" b="0" i="1" smtClean="0">
                              <a:latin typeface="Cambria Math" panose="02040503050406030204" pitchFamily="18" charset="0"/>
                            </a:rPr>
                            <m:t>𝐽</m:t>
                          </m:r>
                        </m:e>
                        <m:sup>
                          <m:r>
                            <a:rPr lang="en-US" sz="2000" b="0" i="1" smtClean="0">
                              <a:latin typeface="Cambria Math" panose="02040503050406030204" pitchFamily="18" charset="0"/>
                            </a:rPr>
                            <m:t>𝑇</m:t>
                          </m:r>
                        </m:sup>
                      </m:sSup>
                      <m:r>
                        <a:rPr lang="en-US" sz="2000" b="0" i="1" smtClean="0">
                          <a:latin typeface="Cambria Math" panose="02040503050406030204" pitchFamily="18" charset="0"/>
                        </a:rPr>
                        <m:t>𝐽</m:t>
                      </m:r>
                      <m:r>
                        <a:rPr lang="en-US" sz="2000" b="0" i="1" smtClean="0">
                          <a:latin typeface="Cambria Math" panose="02040503050406030204" pitchFamily="18" charset="0"/>
                        </a:rPr>
                        <m:t>+</m:t>
                      </m:r>
                      <m:r>
                        <a:rPr lang="en-US" sz="2000" b="0" i="1" smtClean="0">
                          <a:latin typeface="Cambria Math" panose="02040503050406030204" pitchFamily="18" charset="0"/>
                        </a:rPr>
                        <m:t>𝜆</m:t>
                      </m:r>
                      <m:r>
                        <a:rPr lang="en-US" sz="2000" b="0" i="1" smtClean="0">
                          <a:latin typeface="Cambria Math" panose="02040503050406030204" pitchFamily="18" charset="0"/>
                        </a:rPr>
                        <m:t>𝐼</m:t>
                      </m:r>
                      <m:r>
                        <a:rPr lang="en-US" sz="2000" b="0" i="1" smtClean="0">
                          <a:latin typeface="Cambria Math" panose="02040503050406030204" pitchFamily="18" charset="0"/>
                        </a:rPr>
                        <m:t>)</m:t>
                      </m:r>
                      <m:r>
                        <a:rPr lang="en-US" sz="2000" b="0" i="1" smtClean="0">
                          <a:latin typeface="Cambria Math" panose="02040503050406030204" pitchFamily="18" charset="0"/>
                        </a:rPr>
                        <m:t>𝛿</m:t>
                      </m:r>
                      <m:r>
                        <a:rPr lang="en-US" sz="2000" b="0" i="1" smtClean="0">
                          <a:latin typeface="Cambria Math" panose="02040503050406030204" pitchFamily="18" charset="0"/>
                        </a:rPr>
                        <m:t>𝑎</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𝐽</m:t>
                          </m:r>
                        </m:e>
                        <m:sup>
                          <m:r>
                            <a:rPr lang="en-US" sz="2000" b="0" i="1" smtClean="0">
                              <a:latin typeface="Cambria Math" panose="02040503050406030204" pitchFamily="18" charset="0"/>
                            </a:rPr>
                            <m:t>𝑇</m:t>
                          </m:r>
                        </m:sup>
                      </m:sSup>
                      <m:r>
                        <a:rPr lang="en-US" sz="2000" b="0" i="1" smtClean="0">
                          <a:latin typeface="Cambria Math" panose="02040503050406030204" pitchFamily="18" charset="0"/>
                        </a:rPr>
                        <m:t>(</m:t>
                      </m:r>
                      <m:r>
                        <a:rPr lang="en-US" sz="2000" b="0" i="1" smtClean="0">
                          <a:latin typeface="Cambria Math" panose="02040503050406030204" pitchFamily="18" charset="0"/>
                        </a:rPr>
                        <m:t>𝐹</m:t>
                      </m:r>
                      <m:r>
                        <a:rPr lang="en-US" sz="2000" b="0" i="1" smtClean="0">
                          <a:latin typeface="Cambria Math" panose="02040503050406030204" pitchFamily="18" charset="0"/>
                        </a:rPr>
                        <m:t>−</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𝑎</m:t>
                          </m:r>
                        </m:e>
                      </m:d>
                      <m:r>
                        <a:rPr lang="en-US" sz="2000" b="0" i="1" smtClean="0">
                          <a:latin typeface="Cambria Math" panose="02040503050406030204" pitchFamily="18" charset="0"/>
                        </a:rPr>
                        <m:t>)</m:t>
                      </m:r>
                    </m:oMath>
                  </m:oMathPara>
                </a14:m>
                <a:endParaRPr lang="en-US" sz="2000" dirty="0" smtClean="0"/>
              </a:p>
              <a:p>
                <a:r>
                  <a:rPr lang="en-US" sz="2000" dirty="0" smtClean="0"/>
                  <a:t>Where F is the data, J is the Jacobian data, </a:t>
                </a:r>
                <a14:m>
                  <m:oMath xmlns:m="http://schemas.openxmlformats.org/officeDocument/2006/math">
                    <m:r>
                      <a:rPr lang="en-US" sz="2000" b="0" i="1" smtClean="0">
                        <a:latin typeface="Cambria Math" panose="02040503050406030204" pitchFamily="18" charset="0"/>
                      </a:rPr>
                      <m:t>𝛿</m:t>
                    </m:r>
                    <m:r>
                      <a:rPr lang="en-US" sz="2000" b="0" i="1" smtClean="0">
                        <a:latin typeface="Cambria Math" panose="02040503050406030204" pitchFamily="18" charset="0"/>
                      </a:rPr>
                      <m:t>𝑎</m:t>
                    </m:r>
                  </m:oMath>
                </a14:m>
                <a:r>
                  <a:rPr lang="en-US" sz="2000" dirty="0" smtClean="0"/>
                  <a:t> are the updated parameters, and </a:t>
                </a: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𝑎</m:t>
                        </m:r>
                      </m:e>
                    </m:d>
                    <m:r>
                      <a:rPr lang="en-US" sz="2000" b="0" i="0" smtClean="0">
                        <a:latin typeface="Cambria Math" panose="02040503050406030204" pitchFamily="18" charset="0"/>
                      </a:rPr>
                      <m:t> </m:t>
                    </m:r>
                  </m:oMath>
                </a14:m>
                <a:r>
                  <a:rPr lang="en-US" sz="2000" dirty="0" smtClean="0"/>
                  <a:t>is the model. For this study, the model function is chosen to be a Gaussian of the following form:</a:t>
                </a:r>
                <a:br>
                  <a:rPr lang="en-US" sz="2000" dirty="0" smtClean="0"/>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𝑎</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𝑉</m:t>
                          </m:r>
                        </m:num>
                        <m:den>
                          <m:r>
                            <a:rPr lang="en-US" sz="2000" b="0" i="1" smtClean="0">
                              <a:latin typeface="Cambria Math" panose="02040503050406030204" pitchFamily="18" charset="0"/>
                            </a:rPr>
                            <m:t>2</m:t>
                          </m:r>
                          <m:r>
                            <a:rPr lang="en-US" sz="2000" b="0" i="1" smtClean="0">
                              <a:latin typeface="Cambria Math" panose="02040503050406030204" pitchFamily="18" charset="0"/>
                            </a:rPr>
                            <m:t>𝜋</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𝜎</m:t>
                              </m:r>
                            </m:e>
                            <m:sub>
                              <m:r>
                                <a:rPr lang="en-US" sz="2000" b="0" i="1" smtClean="0">
                                  <a:latin typeface="Cambria Math" panose="02040503050406030204" pitchFamily="18" charset="0"/>
                                </a:rPr>
                                <m:t>𝑥</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𝜎</m:t>
                              </m:r>
                            </m:e>
                            <m:sub>
                              <m:r>
                                <a:rPr lang="en-US" sz="2000" b="0" i="1" smtClean="0">
                                  <a:latin typeface="Cambria Math" panose="02040503050406030204" pitchFamily="18" charset="0"/>
                                </a:rPr>
                                <m:t>𝑦</m:t>
                              </m:r>
                            </m:sub>
                          </m:sSub>
                        </m:den>
                      </m:f>
                      <m:r>
                        <a:rPr lang="en-US" sz="2000" b="0" i="1" smtClean="0">
                          <a:latin typeface="Cambria Math" panose="02040503050406030204" pitchFamily="18" charset="0"/>
                        </a:rPr>
                        <m:t>×</m:t>
                      </m:r>
                      <m:r>
                        <a:rPr lang="en-US" sz="2000" b="0" i="1" smtClean="0">
                          <a:latin typeface="Cambria Math" panose="02040503050406030204" pitchFamily="18" charset="0"/>
                        </a:rPr>
                        <m:t>𝑒𝑥𝑝</m:t>
                      </m:r>
                      <m:r>
                        <m:rPr>
                          <m:lit/>
                        </m:rPr>
                        <a:rPr lang="en-US" sz="2000" b="0" i="1" smtClean="0">
                          <a:latin typeface="Cambria Math" panose="02040503050406030204" pitchFamily="18" charset="0"/>
                        </a:rPr>
                        <m:t>{</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m:rPr>
                          <m:lit/>
                        </m:rP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0</m:t>
                                      </m:r>
                                    </m:sub>
                                  </m:sSub>
                                </m:e>
                              </m:d>
                            </m:e>
                            <m:sup>
                              <m:r>
                                <a:rPr lang="en-US" sz="2000" b="0" i="1" smtClean="0">
                                  <a:latin typeface="Cambria Math" panose="02040503050406030204" pitchFamily="18" charset="0"/>
                                </a:rPr>
                                <m:t>2</m:t>
                              </m:r>
                            </m:sup>
                          </m:sSup>
                        </m:num>
                        <m:den>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𝑥</m:t>
                              </m:r>
                            </m:sub>
                            <m:sup>
                              <m:r>
                                <a:rPr lang="en-US" sz="2000" b="0" i="1" smtClean="0">
                                  <a:latin typeface="Cambria Math" panose="02040503050406030204" pitchFamily="18" charset="0"/>
                                </a:rPr>
                                <m:t>2</m:t>
                              </m:r>
                            </m:sup>
                          </m:sSubSup>
                        </m:den>
                      </m:f>
                      <m:r>
                        <a:rPr lang="en-US" sz="2000" b="0" i="1" smtClean="0">
                          <a:latin typeface="Cambria Math" panose="02040503050406030204" pitchFamily="18" charset="0"/>
                        </a:rPr>
                        <m:t> + </m:t>
                      </m:r>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𝑦</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0</m:t>
                                      </m:r>
                                    </m:sub>
                                  </m:sSub>
                                </m:e>
                              </m:d>
                            </m:e>
                            <m:sup>
                              <m:r>
                                <a:rPr lang="en-US" sz="2000" b="0" i="1" smtClean="0">
                                  <a:latin typeface="Cambria Math" panose="02040503050406030204" pitchFamily="18" charset="0"/>
                                </a:rPr>
                                <m:t>2</m:t>
                              </m:r>
                            </m:sup>
                          </m:sSup>
                        </m:num>
                        <m:den>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𝑦</m:t>
                              </m:r>
                            </m:sub>
                            <m:sup>
                              <m:r>
                                <a:rPr lang="en-US" sz="2000" b="0" i="1" smtClean="0">
                                  <a:latin typeface="Cambria Math" panose="02040503050406030204" pitchFamily="18" charset="0"/>
                                </a:rPr>
                                <m:t>2</m:t>
                              </m:r>
                            </m:sup>
                          </m:sSubSup>
                        </m:den>
                      </m:f>
                      <m:r>
                        <a:rPr lang="en-US" sz="2000" b="0" i="1" smtClean="0">
                          <a:latin typeface="Cambria Math" panose="02040503050406030204" pitchFamily="18" charset="0"/>
                        </a:rPr>
                        <m:t>}}+</m:t>
                      </m:r>
                      <m:r>
                        <a:rPr lang="en-US" sz="2000" b="0" i="1" smtClean="0">
                          <a:latin typeface="Cambria Math" panose="02040503050406030204" pitchFamily="18" charset="0"/>
                        </a:rPr>
                        <m:t>𝑂</m:t>
                      </m:r>
                      <m:r>
                        <a:rPr lang="en-US" sz="2000" b="0" i="1" smtClean="0">
                          <a:latin typeface="Cambria Math" panose="02040503050406030204" pitchFamily="18" charset="0"/>
                        </a:rPr>
                        <m:t> </m:t>
                      </m:r>
                    </m:oMath>
                  </m:oMathPara>
                </a14:m>
                <a:endParaRPr lang="en-US" sz="2000" b="0" i="1" dirty="0" smtClean="0">
                  <a:latin typeface="Cambria Math" panose="02040503050406030204" pitchFamily="18" charset="0"/>
                </a:endParaRPr>
              </a:p>
              <a:p>
                <a:r>
                  <a:rPr lang="en-US" sz="2000" b="0" dirty="0" smtClean="0">
                    <a:latin typeface="Cambria Math" panose="02040503050406030204" pitchFamily="18" charset="0"/>
                  </a:rPr>
                  <a:t>Where V is the volume,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𝜎</m:t>
                        </m:r>
                      </m:e>
                      <m:sub>
                        <m:r>
                          <a:rPr lang="en-US" sz="2000" b="0" i="1" smtClean="0">
                            <a:latin typeface="Cambria Math" panose="02040503050406030204" pitchFamily="18" charset="0"/>
                          </a:rPr>
                          <m:t>𝑥</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𝜎</m:t>
                        </m:r>
                      </m:e>
                      <m:sub>
                        <m:r>
                          <a:rPr lang="en-US" sz="2000" b="0" i="1" smtClean="0">
                            <a:latin typeface="Cambria Math" panose="02040503050406030204" pitchFamily="18" charset="0"/>
                          </a:rPr>
                          <m:t>𝑦</m:t>
                        </m:r>
                      </m:sub>
                    </m:sSub>
                  </m:oMath>
                </a14:m>
                <a:r>
                  <a:rPr lang="en-US" sz="2000" b="0" dirty="0" smtClean="0">
                    <a:latin typeface="Cambria Math" panose="02040503050406030204" pitchFamily="18" charset="0"/>
                  </a:rPr>
                  <a:t> are the widths,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0</m:t>
                        </m:r>
                      </m:sub>
                    </m:sSub>
                  </m:oMath>
                </a14:m>
                <a:r>
                  <a:rPr lang="en-US" sz="2000" b="0" dirty="0" smtClean="0">
                    <a:latin typeface="Cambria Math" panose="02040503050406030204" pitchFamily="18" charset="0"/>
                  </a:rPr>
                  <a:t> are the centers, and </a:t>
                </a:r>
                <a14:m>
                  <m:oMath xmlns:m="http://schemas.openxmlformats.org/officeDocument/2006/math">
                    <m:r>
                      <a:rPr lang="en-US" sz="2000" b="0" i="1" smtClean="0">
                        <a:latin typeface="Cambria Math" panose="02040503050406030204" pitchFamily="18" charset="0"/>
                      </a:rPr>
                      <m:t>𝑂</m:t>
                    </m:r>
                  </m:oMath>
                </a14:m>
                <a:r>
                  <a:rPr lang="en-US" sz="2000" b="0" dirty="0" smtClean="0">
                    <a:latin typeface="Cambria Math" panose="02040503050406030204" pitchFamily="18" charset="0"/>
                  </a:rPr>
                  <a:t> is the offset.  The ability to specify parameter error is not in found in other IDS diagnostics. The decrease in error in velocity and temperature due to BD filtering is given in figure 8.</a:t>
                </a:r>
              </a:p>
              <a:p>
                <a:pPr algn="ctr"/>
                <a14:m>
                  <m:oMath xmlns:m="http://schemas.openxmlformats.org/officeDocument/2006/math">
                    <m:r>
                      <a:rPr lang="en-US" sz="2000" b="0" i="1" smtClean="0">
                        <a:latin typeface="Cambria Math" panose="02040503050406030204" pitchFamily="18" charset="0"/>
                      </a:rPr>
                      <m:t>     </m:t>
                    </m:r>
                  </m:oMath>
                </a14:m>
                <a:r>
                  <a:rPr lang="en-US" sz="2000" dirty="0" smtClean="0"/>
                  <a:t> </a:t>
                </a:r>
              </a:p>
            </p:txBody>
          </p:sp>
        </mc:Choice>
        <mc:Fallback>
          <p:sp>
            <p:nvSpPr>
              <p:cNvPr id="78" name="TextBox 77"/>
              <p:cNvSpPr txBox="1">
                <a:spLocks noRot="1" noChangeAspect="1" noMove="1" noResize="1" noEditPoints="1" noAdjustHandles="1" noChangeArrowheads="1" noChangeShapeType="1" noTextEdit="1"/>
              </p:cNvSpPr>
              <p:nvPr/>
            </p:nvSpPr>
            <p:spPr>
              <a:xfrm>
                <a:off x="25049583" y="14640697"/>
                <a:ext cx="11086011" cy="5448030"/>
              </a:xfrm>
              <a:prstGeom prst="rect">
                <a:avLst/>
              </a:prstGeom>
              <a:blipFill rotWithShape="0">
                <a:blip r:embed="rId22"/>
                <a:stretch>
                  <a:fillRect l="-550" t="-672" r="-7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9" name="TextBox 78"/>
              <p:cNvSpPr txBox="1"/>
              <p:nvPr/>
            </p:nvSpPr>
            <p:spPr>
              <a:xfrm>
                <a:off x="24988818" y="20965807"/>
                <a:ext cx="6876636" cy="1963679"/>
              </a:xfrm>
              <a:prstGeom prst="rect">
                <a:avLst/>
              </a:prstGeom>
              <a:noFill/>
            </p:spPr>
            <p:txBody>
              <a:bodyPr wrap="square" rtlCol="0">
                <a:spAutoFit/>
              </a:bodyPr>
              <a:lstStyle/>
              <a:p>
                <a:r>
                  <a:rPr lang="en-US" sz="2000" dirty="0" smtClean="0"/>
                  <a:t>A sine function of following form is fit to each spatial channel </a:t>
                </a:r>
                <a:r>
                  <a:rPr lang="en-US" sz="2000" i="1" dirty="0" smtClean="0"/>
                  <a:t>i</a:t>
                </a:r>
                <a:r>
                  <a:rPr lang="en-US" sz="2000" dirty="0" smtClean="0"/>
                  <a:t>: </a:t>
                </a:r>
              </a:p>
              <a:p>
                <a:pPr algn="ct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𝑖</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𝑂</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𝑖</m:t>
                          </m:r>
                        </m:sub>
                      </m:sSub>
                      <m:r>
                        <m:rPr>
                          <m:sty m:val="p"/>
                        </m:rPr>
                        <a:rPr lang="en-US" sz="2000" b="0" i="0" smtClean="0">
                          <a:latin typeface="Cambria Math" panose="02040503050406030204" pitchFamily="18" charset="0"/>
                        </a:rPr>
                        <m:t>sin</m:t>
                      </m:r>
                      <m:r>
                        <a:rPr lang="en-US" sz="2000" b="0" i="1" smtClean="0">
                          <a:latin typeface="Cambria Math" panose="02040503050406030204" pitchFamily="18" charset="0"/>
                        </a:rPr>
                        <m:t>⁡(2</m:t>
                      </m:r>
                      <m:r>
                        <a:rPr lang="en-US" sz="2000" b="0" i="1" smtClean="0">
                          <a:latin typeface="Cambria Math" panose="02040503050406030204" pitchFamily="18" charset="0"/>
                        </a:rPr>
                        <m:t>𝜋</m:t>
                      </m:r>
                      <m:r>
                        <a:rPr lang="en-US" sz="2000" b="0" i="1" smtClean="0">
                          <a:latin typeface="Cambria Math" panose="02040503050406030204" pitchFamily="18" charset="0"/>
                        </a:rPr>
                        <m:t>𝑡</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𝑖𝑛𝑗</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𝜙</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m:oMathPara>
                </a14:m>
                <a:endParaRPr lang="en-US" sz="2000" dirty="0" smtClean="0"/>
              </a:p>
              <a:p>
                <a:r>
                  <a:rPr lang="en-US" sz="2000" dirty="0" smtClean="0"/>
                  <a:t>At present, this is done only with the velocity data. An example of the fit, and the important quantities extracted from it, is given for two channels of corresponding impact parameter in Fig 9. The fit is performed fixed to the helicity injector frequency</a:t>
                </a:r>
                <a:endParaRPr lang="en-US" sz="2000" dirty="0"/>
              </a:p>
            </p:txBody>
          </p:sp>
        </mc:Choice>
        <mc:Fallback>
          <p:sp>
            <p:nvSpPr>
              <p:cNvPr id="79" name="TextBox 78"/>
              <p:cNvSpPr txBox="1">
                <a:spLocks noRot="1" noChangeAspect="1" noMove="1" noResize="1" noEditPoints="1" noAdjustHandles="1" noChangeArrowheads="1" noChangeShapeType="1" noTextEdit="1"/>
              </p:cNvSpPr>
              <p:nvPr/>
            </p:nvSpPr>
            <p:spPr>
              <a:xfrm>
                <a:off x="24988818" y="20965807"/>
                <a:ext cx="6876636" cy="1963679"/>
              </a:xfrm>
              <a:prstGeom prst="rect">
                <a:avLst/>
              </a:prstGeom>
              <a:blipFill rotWithShape="0">
                <a:blip r:embed="rId23"/>
                <a:stretch>
                  <a:fillRect l="-887" t="-1553" r="-1507" b="-46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0" name="TextBox 79"/>
              <p:cNvSpPr txBox="1"/>
              <p:nvPr/>
            </p:nvSpPr>
            <p:spPr>
              <a:xfrm>
                <a:off x="32298296" y="23471420"/>
                <a:ext cx="3845449" cy="707886"/>
              </a:xfrm>
              <a:prstGeom prst="rect">
                <a:avLst/>
              </a:prstGeom>
              <a:noFill/>
            </p:spPr>
            <p:txBody>
              <a:bodyPr wrap="square" rtlCol="0">
                <a:spAutoFit/>
              </a:bodyPr>
              <a:lstStyle/>
              <a:p>
                <a:r>
                  <a:rPr lang="en-US" sz="2000" b="1" dirty="0" smtClean="0"/>
                  <a:t>Figure 9: </a:t>
                </a:r>
                <a:r>
                  <a:rPr lang="en-US" sz="2000" dirty="0" smtClean="0"/>
                  <a:t>Raw data and fit, HIT-SI3 shot 190728011, impact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32.8</m:t>
                    </m:r>
                  </m:oMath>
                </a14:m>
                <a:r>
                  <a:rPr lang="en-US" sz="2000" dirty="0" smtClean="0"/>
                  <a:t>cm.</a:t>
                </a:r>
                <a:endParaRPr lang="en-US" sz="2000" b="1" dirty="0"/>
              </a:p>
            </p:txBody>
          </p:sp>
        </mc:Choice>
        <mc:Fallback>
          <p:sp>
            <p:nvSpPr>
              <p:cNvPr id="80" name="TextBox 79"/>
              <p:cNvSpPr txBox="1">
                <a:spLocks noRot="1" noChangeAspect="1" noMove="1" noResize="1" noEditPoints="1" noAdjustHandles="1" noChangeArrowheads="1" noChangeShapeType="1" noTextEdit="1"/>
              </p:cNvSpPr>
              <p:nvPr/>
            </p:nvSpPr>
            <p:spPr>
              <a:xfrm>
                <a:off x="32298296" y="23471420"/>
                <a:ext cx="3845449" cy="707886"/>
              </a:xfrm>
              <a:prstGeom prst="rect">
                <a:avLst/>
              </a:prstGeom>
              <a:blipFill rotWithShape="0">
                <a:blip r:embed="rId24"/>
                <a:stretch>
                  <a:fillRect l="-1585" t="-4310" r="-158" b="-14655"/>
                </a:stretch>
              </a:blipFill>
            </p:spPr>
            <p:txBody>
              <a:bodyPr/>
              <a:lstStyle/>
              <a:p>
                <a:r>
                  <a:rPr lang="en-US">
                    <a:noFill/>
                  </a:rPr>
                  <a:t> </a:t>
                </a:r>
              </a:p>
            </p:txBody>
          </p:sp>
        </mc:Fallback>
      </mc:AlternateContent>
      <p:sp>
        <p:nvSpPr>
          <p:cNvPr id="81" name="TextBox 80"/>
          <p:cNvSpPr txBox="1"/>
          <p:nvPr/>
        </p:nvSpPr>
        <p:spPr>
          <a:xfrm>
            <a:off x="25196467" y="27889274"/>
            <a:ext cx="6807200" cy="1015663"/>
          </a:xfrm>
          <a:prstGeom prst="rect">
            <a:avLst/>
          </a:prstGeom>
          <a:noFill/>
        </p:spPr>
        <p:txBody>
          <a:bodyPr wrap="square" rtlCol="0">
            <a:spAutoFit/>
          </a:bodyPr>
          <a:lstStyle/>
          <a:p>
            <a:r>
              <a:rPr lang="en-US" sz="2000" b="1" dirty="0" smtClean="0"/>
              <a:t>Figure 10: </a:t>
            </a:r>
            <a:r>
              <a:rPr lang="en-US" sz="2000" dirty="0" smtClean="0"/>
              <a:t> Percentage of FFT power spectrum contained in the helicity injection frequency and its four higher harmonics, for all analyzed shots in C III (</a:t>
            </a:r>
            <a:r>
              <a:rPr lang="en-US" sz="2000" b="1" dirty="0" smtClean="0"/>
              <a:t>a</a:t>
            </a:r>
            <a:r>
              <a:rPr lang="en-US" sz="2000" dirty="0" smtClean="0"/>
              <a:t>) and O II (</a:t>
            </a:r>
            <a:r>
              <a:rPr lang="en-US" sz="2000" b="1" dirty="0" smtClean="0"/>
              <a:t>b</a:t>
            </a:r>
            <a:r>
              <a:rPr lang="en-US" sz="2000" dirty="0" smtClean="0"/>
              <a:t>).</a:t>
            </a:r>
            <a:endParaRPr lang="en-US" sz="2000" b="1" dirty="0"/>
          </a:p>
        </p:txBody>
      </p:sp>
      <p:sp>
        <p:nvSpPr>
          <p:cNvPr id="82" name="TextBox 81"/>
          <p:cNvSpPr txBox="1"/>
          <p:nvPr/>
        </p:nvSpPr>
        <p:spPr>
          <a:xfrm>
            <a:off x="32298296" y="24369486"/>
            <a:ext cx="4063629" cy="3170099"/>
          </a:xfrm>
          <a:prstGeom prst="rect">
            <a:avLst/>
          </a:prstGeom>
          <a:noFill/>
        </p:spPr>
        <p:txBody>
          <a:bodyPr wrap="square" rtlCol="0">
            <a:spAutoFit/>
          </a:bodyPr>
          <a:lstStyle/>
          <a:p>
            <a:r>
              <a:rPr lang="en-US" sz="2000" dirty="0" smtClean="0"/>
              <a:t>A Fast Fourier Transform is used to generate an initial guess for the sine fit, and to confirm that a single frequency reconstruction is valid. Figure 10a and 10b. We find that the reconstruction is valid over the applied time window, as for almost all impact parameters, and for both ion species, the injector frequency  is the dominant Fourier component.</a:t>
            </a:r>
            <a:endParaRPr lang="en-US" sz="2000" dirty="0"/>
          </a:p>
        </p:txBody>
      </p:sp>
      <p:sp>
        <p:nvSpPr>
          <p:cNvPr id="83" name="TextBox 82"/>
          <p:cNvSpPr txBox="1"/>
          <p:nvPr/>
        </p:nvSpPr>
        <p:spPr>
          <a:xfrm>
            <a:off x="29393982" y="15381709"/>
            <a:ext cx="6549464" cy="707886"/>
          </a:xfrm>
          <a:prstGeom prst="rect">
            <a:avLst/>
          </a:prstGeom>
          <a:noFill/>
        </p:spPr>
        <p:txBody>
          <a:bodyPr wrap="square" rtlCol="0">
            <a:spAutoFit/>
          </a:bodyPr>
          <a:lstStyle/>
          <a:p>
            <a:r>
              <a:rPr lang="en-US" sz="2000" b="1" dirty="0" smtClean="0"/>
              <a:t>Figure 8: </a:t>
            </a:r>
            <a:r>
              <a:rPr lang="en-US" sz="2000" dirty="0" smtClean="0"/>
              <a:t>Decrease in LM measured parameter error due to BD filtering, HIT-SI shot 129499</a:t>
            </a:r>
            <a:r>
              <a:rPr lang="en-US" sz="2000" b="1" dirty="0" smtClean="0"/>
              <a:t> </a:t>
            </a:r>
            <a:r>
              <a:rPr lang="en-US" sz="2000" dirty="0" smtClean="0"/>
              <a:t> </a:t>
            </a:r>
            <a:endParaRPr lang="en-US" sz="2000" b="1" dirty="0"/>
          </a:p>
        </p:txBody>
      </p:sp>
      <p:sp>
        <p:nvSpPr>
          <p:cNvPr id="85" name="Rectangle 84"/>
          <p:cNvSpPr/>
          <p:nvPr/>
        </p:nvSpPr>
        <p:spPr>
          <a:xfrm>
            <a:off x="11678707" y="11851794"/>
            <a:ext cx="11704320" cy="91440"/>
          </a:xfrm>
          <a:prstGeom prst="rect">
            <a:avLst/>
          </a:prstGeom>
          <a:solidFill>
            <a:srgbClr val="2F26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11062874" y="9915137"/>
            <a:ext cx="5531963" cy="461665"/>
          </a:xfrm>
          <a:prstGeom prst="rect">
            <a:avLst/>
          </a:prstGeom>
          <a:noFill/>
        </p:spPr>
        <p:txBody>
          <a:bodyPr wrap="square" rtlCol="0">
            <a:spAutoFit/>
          </a:bodyPr>
          <a:lstStyle/>
          <a:p>
            <a:r>
              <a:rPr lang="en-US" sz="2400" u="sng" dirty="0" smtClean="0"/>
              <a:t>Raw Output</a:t>
            </a:r>
            <a:endParaRPr lang="en-US" sz="2400" u="sng" dirty="0"/>
          </a:p>
        </p:txBody>
      </p:sp>
      <p:sp>
        <p:nvSpPr>
          <p:cNvPr id="88" name="TextBox 87"/>
          <p:cNvSpPr txBox="1"/>
          <p:nvPr/>
        </p:nvSpPr>
        <p:spPr>
          <a:xfrm>
            <a:off x="14059967" y="9460198"/>
            <a:ext cx="7463162" cy="707886"/>
          </a:xfrm>
          <a:prstGeom prst="rect">
            <a:avLst/>
          </a:prstGeom>
          <a:noFill/>
        </p:spPr>
        <p:txBody>
          <a:bodyPr wrap="square" rtlCol="0">
            <a:spAutoFit/>
          </a:bodyPr>
          <a:lstStyle/>
          <a:p>
            <a:r>
              <a:rPr lang="en-US" sz="2000" b="1" dirty="0" smtClean="0"/>
              <a:t>Figure 11a: </a:t>
            </a:r>
            <a:r>
              <a:rPr lang="en-US" sz="2000" dirty="0" smtClean="0"/>
              <a:t> Raw temperature and injectors, HIT-SI3 shot 160728031.</a:t>
            </a:r>
          </a:p>
          <a:p>
            <a:r>
              <a:rPr lang="en-US" sz="2000" b="1" dirty="0" smtClean="0"/>
              <a:t>Figure 11b: </a:t>
            </a:r>
            <a:r>
              <a:rPr lang="en-US" sz="2000" dirty="0"/>
              <a:t> </a:t>
            </a:r>
            <a:r>
              <a:rPr lang="en-US" sz="2000" dirty="0" smtClean="0"/>
              <a:t>Raw velocity trace and injectors, HIT-SI shot 129499.</a:t>
            </a:r>
            <a:endParaRPr lang="en-US" sz="2000" b="1" dirty="0"/>
          </a:p>
        </p:txBody>
      </p:sp>
      <p:sp>
        <p:nvSpPr>
          <p:cNvPr id="89" name="TextBox 88"/>
          <p:cNvSpPr txBox="1"/>
          <p:nvPr/>
        </p:nvSpPr>
        <p:spPr>
          <a:xfrm>
            <a:off x="11678707" y="10348219"/>
            <a:ext cx="11990185" cy="1323439"/>
          </a:xfrm>
          <a:prstGeom prst="rect">
            <a:avLst/>
          </a:prstGeom>
          <a:noFill/>
        </p:spPr>
        <p:txBody>
          <a:bodyPr wrap="square" rtlCol="0">
            <a:spAutoFit/>
          </a:bodyPr>
          <a:lstStyle/>
          <a:p>
            <a:r>
              <a:rPr lang="en-US" sz="2000" dirty="0" smtClean="0"/>
              <a:t>The velocity and temperature can be extracted from the Gaussian fit to the raw data. Two different visualization are given, for HIT-SI3 and HIT-SI, in figure 11a and 11b. In the former, color contours show a clear temperature gradient, and the oscillations at the injector frequency. In the latter, the phase-locked nature of the velocity becomes noticeable across impact parameters.</a:t>
            </a:r>
            <a:endParaRPr lang="en-US" sz="2000" dirty="0"/>
          </a:p>
        </p:txBody>
      </p:sp>
      <p:sp>
        <p:nvSpPr>
          <p:cNvPr id="90" name="TextBox 89"/>
          <p:cNvSpPr txBox="1"/>
          <p:nvPr/>
        </p:nvSpPr>
        <p:spPr>
          <a:xfrm>
            <a:off x="11102672" y="26891942"/>
            <a:ext cx="8872548" cy="1323439"/>
          </a:xfrm>
          <a:prstGeom prst="rect">
            <a:avLst/>
          </a:prstGeom>
          <a:noFill/>
        </p:spPr>
        <p:txBody>
          <a:bodyPr wrap="square" rtlCol="0">
            <a:spAutoFit/>
          </a:bodyPr>
          <a:lstStyle/>
          <a:p>
            <a:r>
              <a:rPr lang="en-US" sz="2000" b="1" dirty="0" smtClean="0"/>
              <a:t>Figure 12a: </a:t>
            </a:r>
            <a:r>
              <a:rPr lang="en-US" sz="2000" dirty="0" smtClean="0"/>
              <a:t>Comparison of toroidal current directions, </a:t>
            </a:r>
            <a:r>
              <a:rPr lang="en-US" sz="2000" dirty="0" smtClean="0"/>
              <a:t>all analyzed quantities , </a:t>
            </a:r>
            <a:r>
              <a:rPr lang="en-US" sz="2000" dirty="0" smtClean="0"/>
              <a:t>HIT-SI (a-d) and HIT-SI3 (e-h), 464.7nm C-III line. </a:t>
            </a:r>
          </a:p>
          <a:p>
            <a:r>
              <a:rPr lang="en-US" sz="2000" b="1" dirty="0" smtClean="0"/>
              <a:t>Figure 12b: </a:t>
            </a:r>
            <a:r>
              <a:rPr lang="en-US" sz="2000" dirty="0" smtClean="0"/>
              <a:t>Comparison of toroidal current directions, all analyzed quantities, HIT-SI (a-d) and HIT-SI3 (e-h), 464.9nm O-II line. </a:t>
            </a:r>
            <a:endParaRPr lang="en-US" sz="2000" b="1" dirty="0"/>
          </a:p>
        </p:txBody>
      </p:sp>
      <p:sp>
        <p:nvSpPr>
          <p:cNvPr id="91" name="TextBox 90"/>
          <p:cNvSpPr txBox="1"/>
          <p:nvPr/>
        </p:nvSpPr>
        <p:spPr>
          <a:xfrm>
            <a:off x="19929306" y="19701434"/>
            <a:ext cx="2661303" cy="461665"/>
          </a:xfrm>
          <a:prstGeom prst="rect">
            <a:avLst/>
          </a:prstGeom>
          <a:noFill/>
        </p:spPr>
        <p:txBody>
          <a:bodyPr wrap="square" rtlCol="0">
            <a:spAutoFit/>
          </a:bodyPr>
          <a:lstStyle/>
          <a:p>
            <a:r>
              <a:rPr lang="en-US" sz="2400" b="1" u="sng" dirty="0" smtClean="0"/>
              <a:t>Conclusions:</a:t>
            </a:r>
            <a:endParaRPr lang="en-US" sz="2400" b="1" u="sng" dirty="0"/>
          </a:p>
        </p:txBody>
      </p:sp>
      <p:sp>
        <p:nvSpPr>
          <p:cNvPr id="92" name="TextBox 91"/>
          <p:cNvSpPr txBox="1"/>
          <p:nvPr/>
        </p:nvSpPr>
        <p:spPr>
          <a:xfrm>
            <a:off x="19823516" y="20404068"/>
            <a:ext cx="4345717" cy="5509200"/>
          </a:xfrm>
          <a:prstGeom prst="rect">
            <a:avLst/>
          </a:prstGeom>
          <a:noFill/>
        </p:spPr>
        <p:txBody>
          <a:bodyPr wrap="square" rtlCol="0">
            <a:spAutoFit/>
          </a:bodyPr>
          <a:lstStyle/>
          <a:p>
            <a:pPr marL="342900" indent="-342900">
              <a:buFont typeface="Arial" panose="020B0604020202020204" pitchFamily="34" charset="0"/>
              <a:buChar char="•"/>
            </a:pPr>
            <a:r>
              <a:rPr lang="en-US" sz="2200" dirty="0" smtClean="0"/>
              <a:t>An Ion Doppler Spectrometer has been constructed with a wider spatial range, and higher spatiotemporal resolution than described previously.</a:t>
            </a:r>
          </a:p>
          <a:p>
            <a:pPr marL="342900" indent="-342900">
              <a:buFont typeface="Arial" panose="020B0604020202020204" pitchFamily="34" charset="0"/>
              <a:buChar char="•"/>
            </a:pPr>
            <a:r>
              <a:rPr lang="en-US" sz="2200" dirty="0" smtClean="0"/>
              <a:t>Fitting and filtering specify and reduce error in a novel manner.</a:t>
            </a:r>
          </a:p>
          <a:p>
            <a:pPr marL="342900" indent="-342900">
              <a:buFont typeface="Arial" panose="020B0604020202020204" pitchFamily="34" charset="0"/>
              <a:buChar char="•"/>
            </a:pPr>
            <a:r>
              <a:rPr lang="en-US" sz="2200" dirty="0" smtClean="0"/>
              <a:t>Persistent, axisymmetric profiles in temperature and displacement are found in HIT-SI3 in </a:t>
            </a:r>
            <a:r>
              <a:rPr lang="en-US" sz="2200" dirty="0" smtClean="0"/>
              <a:t>C-III</a:t>
            </a:r>
            <a:r>
              <a:rPr lang="en-US" sz="2200" dirty="0" smtClean="0"/>
              <a:t> (Fig 12a(</a:t>
            </a:r>
            <a:r>
              <a:rPr lang="en-US" sz="2200" dirty="0" err="1" smtClean="0"/>
              <a:t>e,h</a:t>
            </a:r>
            <a:r>
              <a:rPr lang="en-US" sz="2200" dirty="0" smtClean="0"/>
              <a:t>) and O-II 12b(</a:t>
            </a:r>
            <a:r>
              <a:rPr lang="en-US" sz="2200" dirty="0" err="1" smtClean="0"/>
              <a:t>e,h</a:t>
            </a:r>
            <a:r>
              <a:rPr lang="en-US" sz="2200" dirty="0" smtClean="0"/>
              <a:t>).</a:t>
            </a:r>
          </a:p>
          <a:p>
            <a:pPr marL="342900" indent="-342900">
              <a:buFont typeface="Arial" panose="020B0604020202020204" pitchFamily="34" charset="0"/>
              <a:buChar char="•"/>
            </a:pPr>
            <a:r>
              <a:rPr lang="en-US" sz="2200" dirty="0" smtClean="0"/>
              <a:t>These profiles agree with the upper ½ HIT-SI </a:t>
            </a:r>
            <a:r>
              <a:rPr lang="en-US" sz="2200" dirty="0" err="1" smtClean="0"/>
              <a:t>midplane</a:t>
            </a:r>
            <a:r>
              <a:rPr lang="en-US" sz="2200" dirty="0" smtClean="0"/>
              <a:t> (Fig 12a(</a:t>
            </a:r>
            <a:r>
              <a:rPr lang="en-US" sz="2200" dirty="0" err="1" smtClean="0"/>
              <a:t>a,d</a:t>
            </a:r>
            <a:r>
              <a:rPr lang="en-US" sz="2200" dirty="0" smtClean="0"/>
              <a:t>) and 12b(</a:t>
            </a:r>
            <a:r>
              <a:rPr lang="en-US" sz="2200" dirty="0" err="1" smtClean="0"/>
              <a:t>a,d</a:t>
            </a:r>
            <a:r>
              <a:rPr lang="en-US" sz="2200" dirty="0" smtClean="0"/>
              <a:t>).</a:t>
            </a:r>
          </a:p>
          <a:p>
            <a:pPr marL="342900" indent="-342900">
              <a:buFont typeface="Arial" panose="020B0604020202020204" pitchFamily="34" charset="0"/>
              <a:buChar char="•"/>
            </a:pPr>
            <a:r>
              <a:rPr lang="en-US" sz="2200" dirty="0" smtClean="0"/>
              <a:t>The flat </a:t>
            </a:r>
            <a:r>
              <a:rPr lang="en-US" sz="2200" smtClean="0"/>
              <a:t>phase region </a:t>
            </a:r>
            <a:endParaRPr lang="en-US" sz="2200" dirty="0" smtClean="0"/>
          </a:p>
          <a:p>
            <a:pPr marL="342900" indent="-342900">
              <a:buFont typeface="Arial" panose="020B0604020202020204" pitchFamily="34" charset="0"/>
              <a:buChar char="•"/>
            </a:pPr>
            <a:endParaRPr lang="en-US" sz="2200" dirty="0"/>
          </a:p>
        </p:txBody>
      </p:sp>
    </p:spTree>
    <p:extLst>
      <p:ext uri="{BB962C8B-B14F-4D97-AF65-F5344CB8AC3E}">
        <p14:creationId xmlns:p14="http://schemas.microsoft.com/office/powerpoint/2010/main" val="7290327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283</TotalTime>
  <Words>936</Words>
  <Application>Microsoft Office PowerPoint</Application>
  <PresentationFormat>Custom</PresentationFormat>
  <Paragraphs>70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HITSI</dc:creator>
  <cp:lastModifiedBy>HITSI</cp:lastModifiedBy>
  <cp:revision>30</cp:revision>
  <dcterms:created xsi:type="dcterms:W3CDTF">2017-05-17T03:42:20Z</dcterms:created>
  <dcterms:modified xsi:type="dcterms:W3CDTF">2017-05-17T08:25:21Z</dcterms:modified>
</cp:coreProperties>
</file>