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0" r:id="rId7"/>
    <p:sldId id="261" r:id="rId8"/>
    <p:sldId id="262" r:id="rId9"/>
    <p:sldId id="263"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902"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799DEAE6-90A4-4E4A-9C85-8B51C68C16AD}" type="datetimeFigureOut">
              <a:rPr lang="en-IN" smtClean="0"/>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A24A292B-D104-4490-8ECB-A1FA8700225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24A292B-D104-4490-8ECB-A1FA8700225B}"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195574" y="2067305"/>
            <a:ext cx="5800851" cy="1001395"/>
          </a:xfrm>
          <a:prstGeom prst="rect">
            <a:avLst/>
          </a:prstGeom>
        </p:spPr>
        <p:txBody>
          <a:bodyPr vert="horz" wrap="square" lIns="0" tIns="16510" rIns="0" bIns="0" rtlCol="0">
            <a:spAutoFit/>
          </a:bodyPr>
          <a:lstStyle/>
          <a:p>
            <a:pPr marL="3213735">
              <a:lnSpc>
                <a:spcPct val="100000"/>
              </a:lnSpc>
              <a:spcBef>
                <a:spcPts val="130"/>
              </a:spcBef>
            </a:pPr>
            <a:r>
              <a:rPr lang="en-US" altLang="en-IN" spc="15" dirty="0" err="1" smtClean="0"/>
              <a:t>Anagani</a:t>
            </a:r>
            <a:br>
              <a:rPr lang="en-IN" spc="15" dirty="0" smtClean="0"/>
            </a:br>
            <a:r>
              <a:rPr lang="en-US" altLang="en-IN" spc="15" dirty="0" smtClean="0"/>
              <a:t>C</a:t>
            </a:r>
            <a:r>
              <a:rPr lang="en-US" altLang="en-IN" sz="2800" spc="15" dirty="0" err="1" smtClean="0"/>
              <a:t>handra Sekhar</a:t>
            </a:r>
            <a:endParaRPr lang="en-US" altLang="en-IN" sz="2800" spc="15" dirty="0" err="1" smtClean="0"/>
          </a:p>
        </p:txBody>
      </p:sp>
      <p:sp>
        <p:nvSpPr>
          <p:cNvPr id="8" name="object 8"/>
          <p:cNvSpPr txBox="1"/>
          <p:nvPr/>
        </p:nvSpPr>
        <p:spPr>
          <a:xfrm>
            <a:off x="7010400" y="3200400"/>
            <a:ext cx="28194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smtClean="0">
                <a:solidFill>
                  <a:srgbClr val="2D936B"/>
                </a:solidFill>
                <a:latin typeface="Trebuchet MS" panose="020B0603020202020204"/>
                <a:cs typeface="Trebuchet MS" panose="020B0603020202020204"/>
              </a:rPr>
              <a:t>          </a:t>
            </a:r>
            <a:r>
              <a:rPr sz="2400" b="1" spc="10" dirty="0" smtClean="0">
                <a:solidFill>
                  <a:srgbClr val="2D936B"/>
                </a:solidFill>
                <a:latin typeface="Trebuchet MS" panose="020B0603020202020204"/>
                <a:cs typeface="Trebuchet MS" panose="020B0603020202020204"/>
              </a:rPr>
              <a:t>Final</a:t>
            </a:r>
            <a:r>
              <a:rPr sz="2400" b="1" spc="-165" dirty="0" smtClean="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055418" cy="5276444"/>
          </a:xfrm>
          <a:prstGeom prst="rect">
            <a:avLst/>
          </a:prstGeom>
        </p:spPr>
        <p:txBody>
          <a:bodyPr vert="horz" wrap="square" lIns="0" tIns="13335" rIns="0" bIns="0" rtlCol="0">
            <a:spAutoFit/>
          </a:bodyPr>
          <a:lstStyle/>
          <a:p>
            <a:pPr marL="0" marR="0" lvl="0" indent="0" defTabSz="914400" rtl="0" eaLnBrk="0" fontAlgn="base" latinLnBrk="0" hangingPunct="0">
              <a:lnSpc>
                <a:spcPct val="100000"/>
              </a:lnSpc>
              <a:spcBef>
                <a:spcPct val="0"/>
              </a:spcBef>
              <a:spcAft>
                <a:spcPct val="0"/>
              </a:spcAft>
            </a:pPr>
            <a:r>
              <a:rPr lang="en-IN" dirty="0" smtClean="0"/>
              <a:t> </a:t>
            </a:r>
            <a:r>
              <a:rPr dirty="0" smtClean="0"/>
              <a:t>R</a:t>
            </a:r>
            <a:r>
              <a:rPr spc="-40" dirty="0" smtClean="0"/>
              <a:t>E</a:t>
            </a:r>
            <a:r>
              <a:rPr spc="15" dirty="0" smtClean="0"/>
              <a:t>S</a:t>
            </a:r>
            <a:r>
              <a:rPr spc="-30" dirty="0" smtClean="0"/>
              <a:t>U</a:t>
            </a:r>
            <a:r>
              <a:rPr spc="-405" dirty="0" smtClean="0"/>
              <a:t>L</a:t>
            </a:r>
            <a:r>
              <a:rPr dirty="0" smtClean="0"/>
              <a:t>TS</a:t>
            </a:r>
            <a:br>
              <a:rPr lang="en-IN" dirty="0" smtClean="0"/>
            </a:br>
            <a:br>
              <a:rPr lang="en-IN" dirty="0" smtClean="0"/>
            </a:br>
            <a:br>
              <a:rPr lang="en-IN" dirty="0" smtClean="0"/>
            </a:br>
            <a:r>
              <a:rPr lang="en-US" altLang="en-US" sz="1800" dirty="0" smtClean="0">
                <a:latin typeface="Rozha One" panose="020B0604020202020204" charset="0"/>
                <a:cs typeface="Rozha One" panose="020B0604020202020204" charset="0"/>
              </a:rPr>
              <a:t>Sample </a:t>
            </a:r>
            <a:r>
              <a:rPr lang="en-US" altLang="en-US" sz="1800" dirty="0">
                <a:latin typeface="Rozha One" panose="020B0604020202020204" charset="0"/>
                <a:cs typeface="Rozha One" panose="020B0604020202020204" charset="0"/>
              </a:rPr>
              <a:t>Logs: Show examples of the key_log.txt and </a:t>
            </a:r>
            <a:r>
              <a:rPr lang="en-US" altLang="en-US" sz="1800" dirty="0" err="1">
                <a:latin typeface="Rozha One" panose="020B0604020202020204" charset="0"/>
                <a:cs typeface="Rozha One" panose="020B0604020202020204" charset="0"/>
              </a:rPr>
              <a:t>key_log.json</a:t>
            </a:r>
            <a:r>
              <a:rPr lang="en-US" altLang="en-US" sz="1800" dirty="0">
                <a:latin typeface="Rozha One" panose="020B0604020202020204" charset="0"/>
                <a:cs typeface="Rozha One" panose="020B0604020202020204" charset="0"/>
              </a:rPr>
              <a:t> files to illustrate how the keystrokes are recorded.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Successfully implemented a </a:t>
            </a:r>
            <a:r>
              <a:rPr lang="en-US" altLang="en-US" sz="1800" b="0" dirty="0" err="1">
                <a:latin typeface="Rozha One" panose="020B0604020202020204" charset="0"/>
                <a:cs typeface="Rozha One" panose="020B0604020202020204" charset="0"/>
              </a:rPr>
              <a:t>keylogger</a:t>
            </a:r>
            <a:r>
              <a:rPr lang="en-US" altLang="en-US" sz="1800" b="0" dirty="0">
                <a:latin typeface="Rozha One" panose="020B0604020202020204" charset="0"/>
                <a:cs typeface="Rozha One" panose="020B0604020202020204" charset="0"/>
              </a:rPr>
              <a:t> that captures keystrokes and records </a:t>
            </a:r>
            <a:br>
              <a:rPr lang="en-US" altLang="en-US" sz="180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   them into both text and JSON files.</a:t>
            </a:r>
            <a:br>
              <a:rPr lang="en-US" altLang="en-US" sz="1800" b="0" dirty="0">
                <a:latin typeface="Rozha One" panose="020B0604020202020204" charset="0"/>
                <a:cs typeface="Rozha One" panose="020B0604020202020204" charset="0"/>
              </a:rPr>
            </a:br>
            <a:r>
              <a:rPr lang="en-US" altLang="en-US" sz="1800" b="0" dirty="0">
                <a:latin typeface="Rozha One" panose="020B0604020202020204" charset="0"/>
                <a:cs typeface="Rozha One" panose="020B0604020202020204" charset="0"/>
              </a:rPr>
              <a:t>Real-time keylogging with start and stop functionality controlled via a simple GUI.</a:t>
            </a:r>
            <a:br>
              <a:rPr lang="en-US" altLang="en-US" sz="1800" b="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project demonstrated the capability to effectively capture and log keystrokes in real-time.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The GUI provided a user-friendly way to control the </a:t>
            </a:r>
            <a:r>
              <a:rPr lang="en-US" sz="1800" dirty="0" err="1">
                <a:latin typeface="Rozha One" panose="020B0604020202020204" charset="0"/>
                <a:cs typeface="Rozha One" panose="020B0604020202020204" charset="0"/>
              </a:rPr>
              <a:t>keylogger</a:t>
            </a:r>
            <a:r>
              <a:rPr lang="en-US" sz="1800" dirty="0">
                <a:latin typeface="Rozha One" panose="020B0604020202020204" charset="0"/>
                <a:cs typeface="Rozha One" panose="020B0604020202020204" charset="0"/>
              </a:rPr>
              <a:t>, making it accessible and easy to use.</a:t>
            </a:r>
            <a:br>
              <a:rPr lang="en-US" sz="1800" dirty="0">
                <a:latin typeface="Rozha One" panose="020B0604020202020204" charset="0"/>
                <a:cs typeface="Rozha One" panose="020B0604020202020204" charset="0"/>
              </a:rPr>
            </a:br>
            <a:r>
              <a:rPr lang="en-US" sz="1800" dirty="0">
                <a:latin typeface="Rozha One" panose="020B0604020202020204" charset="0"/>
                <a:cs typeface="Rozha One" panose="020B0604020202020204" charset="0"/>
              </a:rPr>
              <a:t>Emphasized the ethical use of </a:t>
            </a:r>
            <a:r>
              <a:rPr lang="en-US" sz="1800" dirty="0" err="1">
                <a:latin typeface="Rozha One" panose="020B0604020202020204" charset="0"/>
                <a:cs typeface="Rozha One" panose="020B0604020202020204" charset="0"/>
              </a:rPr>
              <a:t>keyloggers</a:t>
            </a:r>
            <a:r>
              <a:rPr lang="en-US" sz="1800" dirty="0">
                <a:latin typeface="Rozha One" panose="020B0604020202020204" charset="0"/>
                <a:cs typeface="Rozha One" panose="020B0604020202020204" charset="0"/>
              </a:rPr>
              <a:t> and the importance of implementing security measures to protect against malicious </a:t>
            </a:r>
            <a:r>
              <a:rPr lang="en-US" sz="1800" dirty="0" smtClean="0">
                <a:latin typeface="Rozha One" panose="020B0604020202020204" charset="0"/>
                <a:cs typeface="Rozha One" panose="020B0604020202020204" charset="0"/>
              </a:rPr>
              <a:t>use</a:t>
            </a: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1" name="Picture 10"/>
          <p:cNvPicPr>
            <a:picLocks noChangeAspect="1"/>
          </p:cNvPicPr>
          <p:nvPr/>
        </p:nvPicPr>
        <p:blipFill>
          <a:blip r:embed="rId2"/>
          <a:stretch>
            <a:fillRect/>
          </a:stretch>
        </p:blipFill>
        <p:spPr>
          <a:xfrm>
            <a:off x="762000" y="1143000"/>
            <a:ext cx="10828020" cy="86106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864552" y="530941"/>
            <a:ext cx="8317548" cy="5125762"/>
          </a:xfrm>
          <a:prstGeom prst="rect">
            <a:avLst/>
          </a:prstGeom>
        </p:spPr>
        <p:txBody>
          <a:bodyPr vert="horz" wrap="square" lIns="0" tIns="16510" rIns="0" bIns="0" rtlCol="0">
            <a:spAutoFit/>
          </a:bodyPr>
          <a:lstStyle/>
          <a:p>
            <a:pPr marL="12700">
              <a:spcBef>
                <a:spcPts val="130"/>
              </a:spcBef>
            </a:pPr>
            <a:r>
              <a:rPr lang="en-IN" spc="5" dirty="0" smtClean="0"/>
              <a:t>KEY LOGGER AND SECURITY</a:t>
            </a:r>
            <a:br>
              <a:rPr lang="en-IN" spc="5" dirty="0" smtClean="0"/>
            </a:br>
            <a:br>
              <a:rPr lang="en-IN" spc="5" dirty="0" smtClean="0"/>
            </a:br>
            <a:br>
              <a:rPr lang="en-IN" spc="5" dirty="0"/>
            </a:br>
            <a:r>
              <a:rPr lang="en-US" sz="2800" dirty="0">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br>
              <a:rPr lang="en-IN" dirty="0">
                <a:latin typeface="Rozha One" panose="020B0604020202020204" charset="0"/>
                <a:cs typeface="Rozha One" panose="020B0604020202020204" charset="0"/>
              </a:rPr>
            </a:br>
            <a:endParaRPr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2155" y="372745"/>
            <a:ext cx="9220200" cy="6661150"/>
          </a:xfrm>
          <a:prstGeom prst="rect">
            <a:avLst/>
          </a:prstGeom>
        </p:spPr>
        <p:txBody>
          <a:bodyPr vert="horz" wrap="square" lIns="0" tIns="13335" rIns="0" bIns="0" rtlCol="0">
            <a:spAutoFit/>
          </a:bodyPr>
          <a:lstStyle/>
          <a:p>
            <a:pPr lvl="0" eaLnBrk="0" fontAlgn="base" hangingPunct="0">
              <a:spcBef>
                <a:spcPct val="0"/>
              </a:spcBef>
              <a:spcAft>
                <a:spcPct val="0"/>
              </a:spcAft>
            </a:pPr>
            <a:r>
              <a:rPr lang="en-IN" spc="25" dirty="0" smtClean="0"/>
              <a:t>   </a:t>
            </a:r>
            <a:r>
              <a:rPr spc="25" dirty="0" smtClean="0"/>
              <a:t>A</a:t>
            </a:r>
            <a:r>
              <a:rPr spc="-5" dirty="0" smtClean="0"/>
              <a:t>G</a:t>
            </a:r>
            <a:r>
              <a:rPr spc="-35" dirty="0" smtClean="0"/>
              <a:t>E</a:t>
            </a:r>
            <a:r>
              <a:rPr spc="15" dirty="0" smtClean="0"/>
              <a:t>N</a:t>
            </a:r>
            <a:r>
              <a:rPr dirty="0" smtClean="0"/>
              <a:t>DA</a:t>
            </a:r>
            <a:br>
              <a:rPr lang="en-IN" dirty="0" smtClean="0"/>
            </a:br>
            <a:r>
              <a:rPr lang="en-IN" dirty="0" smtClean="0"/>
              <a:t>              </a:t>
            </a:r>
            <a:br>
              <a:rPr lang="en-IN" dirty="0" smtClean="0"/>
            </a:br>
            <a:r>
              <a:rPr lang="en-IN" dirty="0"/>
              <a:t> </a:t>
            </a:r>
            <a:r>
              <a:rPr lang="en-IN" dirty="0" smtClean="0"/>
              <a:t>             </a:t>
            </a:r>
            <a:r>
              <a:rPr lang="en-US" altLang="en-US" sz="2400" dirty="0" smtClean="0">
                <a:latin typeface="Rozha One" panose="020B0604020202020204" charset="0"/>
                <a:cs typeface="Rozha One" panose="020B0604020202020204" charset="0"/>
              </a:rPr>
              <a:t>Introduction</a:t>
            </a:r>
            <a:br>
              <a:rPr lang="en-US" altLang="en-US" sz="2400" dirty="0">
                <a:latin typeface="Rozha One" panose="020B0604020202020204" charset="0"/>
                <a:cs typeface="Rozha One" panose="020B0604020202020204" charset="0"/>
              </a:rPr>
            </a:br>
            <a:r>
              <a:rPr lang="en-US" altLang="en-US" sz="2400" dirty="0" smtClean="0">
                <a:latin typeface="Rozha One" panose="020B0604020202020204" charset="0"/>
                <a:cs typeface="Rozha One" panose="020B0604020202020204" charset="0"/>
              </a:rPr>
              <a:t>                               Problem </a:t>
            </a:r>
            <a:r>
              <a:rPr lang="en-US" altLang="en-US" sz="2400" dirty="0">
                <a:latin typeface="Rozha One" panose="020B0604020202020204" charset="0"/>
                <a:cs typeface="Rozha One" panose="020B0604020202020204" charset="0"/>
              </a:rPr>
              <a:t>Statement</a:t>
            </a:r>
            <a:br>
              <a:rPr lang="en-US" altLang="en-US" sz="2400" dirty="0">
                <a:latin typeface="Rozha One" panose="020B0604020202020204" charset="0"/>
                <a:cs typeface="Rozha One" panose="020B0604020202020204" charset="0"/>
              </a:rPr>
            </a:br>
            <a:r>
              <a:rPr lang="en-US" altLang="en-US" sz="2400" dirty="0" smtClean="0">
                <a:latin typeface="Rozha One" panose="020B0604020202020204" charset="0"/>
                <a:cs typeface="Rozha One" panose="020B0604020202020204" charset="0"/>
              </a:rPr>
              <a:t>                               Project </a:t>
            </a:r>
            <a:r>
              <a:rPr lang="en-US" altLang="en-US" sz="2400" dirty="0">
                <a:latin typeface="Rozha One" panose="020B0604020202020204" charset="0"/>
                <a:cs typeface="Rozha One" panose="020B0604020202020204" charset="0"/>
              </a:rPr>
              <a:t>Overview</a:t>
            </a:r>
            <a:br>
              <a:rPr lang="en-US" altLang="en-US" sz="2400" dirty="0">
                <a:latin typeface="Rozha One" panose="020B0604020202020204" charset="0"/>
                <a:cs typeface="Rozha One" panose="020B0604020202020204" charset="0"/>
              </a:rPr>
            </a:br>
            <a:r>
              <a:rPr lang="en-US" altLang="en-US" sz="2400" dirty="0" smtClean="0">
                <a:latin typeface="Rozha One" panose="020B0604020202020204" charset="0"/>
                <a:cs typeface="Rozha One" panose="020B0604020202020204" charset="0"/>
              </a:rPr>
              <a:t>                               End </a:t>
            </a:r>
            <a:r>
              <a:rPr lang="en-US" altLang="en-US" sz="2400" dirty="0">
                <a:latin typeface="Rozha One" panose="020B0604020202020204" charset="0"/>
                <a:cs typeface="Rozha One" panose="020B0604020202020204" charset="0"/>
              </a:rPr>
              <a:t>Users</a:t>
            </a:r>
            <a:br>
              <a:rPr lang="en-US" altLang="en-US" sz="2400" dirty="0">
                <a:latin typeface="Rozha One" panose="020B0604020202020204" charset="0"/>
                <a:cs typeface="Rozha One" panose="020B0604020202020204" charset="0"/>
              </a:rPr>
            </a:br>
            <a:r>
              <a:rPr lang="en-US" altLang="en-US" sz="2400" dirty="0" smtClean="0">
                <a:latin typeface="Rozha One" panose="020B0604020202020204" charset="0"/>
                <a:cs typeface="Rozha One" panose="020B0604020202020204" charset="0"/>
              </a:rPr>
              <a:t>                               Solution </a:t>
            </a:r>
            <a:r>
              <a:rPr lang="en-US" altLang="en-US" sz="2400" dirty="0">
                <a:latin typeface="Rozha One" panose="020B0604020202020204" charset="0"/>
                <a:cs typeface="Rozha One" panose="020B0604020202020204" charset="0"/>
              </a:rPr>
              <a:t>and Value Proposition</a:t>
            </a:r>
            <a:br>
              <a:rPr lang="en-US" altLang="en-US" sz="2400" dirty="0">
                <a:latin typeface="Rozha One" panose="020B0604020202020204" charset="0"/>
                <a:cs typeface="Rozha One" panose="020B0604020202020204" charset="0"/>
              </a:rPr>
            </a:br>
            <a:r>
              <a:rPr lang="en-US" altLang="en-US" sz="2400" dirty="0" smtClean="0">
                <a:latin typeface="Rozha One" panose="020B0604020202020204" charset="0"/>
                <a:cs typeface="Rozha One" panose="020B0604020202020204" charset="0"/>
              </a:rPr>
              <a:t>                               The </a:t>
            </a:r>
            <a:r>
              <a:rPr lang="en-US" altLang="en-US" sz="2400" dirty="0">
                <a:latin typeface="Rozha One" panose="020B0604020202020204" charset="0"/>
                <a:cs typeface="Rozha One" panose="020B0604020202020204" charset="0"/>
              </a:rPr>
              <a:t>"Wow" Factor in Our Solution</a:t>
            </a:r>
            <a:br>
              <a:rPr lang="en-US" altLang="en-US" sz="2400" dirty="0">
                <a:latin typeface="Rozha One" panose="020B0604020202020204" charset="0"/>
                <a:cs typeface="Rozha One" panose="020B0604020202020204" charset="0"/>
              </a:rPr>
            </a:br>
            <a:r>
              <a:rPr lang="en-US" altLang="en-US" sz="2400" dirty="0" smtClean="0">
                <a:latin typeface="Rozha One" panose="020B0604020202020204" charset="0"/>
                <a:cs typeface="Rozha One" panose="020B0604020202020204" charset="0"/>
              </a:rPr>
              <a:t>                               Modelling</a:t>
            </a:r>
            <a:br>
              <a:rPr lang="en-US" altLang="en-US" sz="2400" dirty="0">
                <a:latin typeface="Rozha One" panose="020B0604020202020204" charset="0"/>
                <a:cs typeface="Rozha One" panose="020B0604020202020204" charset="0"/>
              </a:rPr>
            </a:br>
            <a:r>
              <a:rPr lang="en-US" altLang="en-US" sz="2400" dirty="0" smtClean="0">
                <a:latin typeface="Rozha One" panose="020B0604020202020204" charset="0"/>
                <a:cs typeface="Rozha One" panose="020B0604020202020204" charset="0"/>
              </a:rPr>
              <a:t>                               Results</a:t>
            </a:r>
            <a:br>
              <a:rPr lang="en-US" altLang="en-US" sz="2400" dirty="0">
                <a:latin typeface="Rozha One" panose="020B0604020202020204" charset="0"/>
                <a:cs typeface="Rozha One" panose="020B0604020202020204" charset="0"/>
              </a:rPr>
            </a:br>
            <a:r>
              <a:rPr lang="en-US" altLang="en-US" sz="2400" dirty="0" smtClean="0">
                <a:latin typeface="Rozha One" panose="020B0604020202020204" charset="0"/>
                <a:cs typeface="Rozha One" panose="020B0604020202020204" charset="0"/>
              </a:rPr>
              <a:t>                               Conclusion </a:t>
            </a:r>
            <a:r>
              <a:rPr lang="en-US" altLang="en-US" sz="2400" dirty="0">
                <a:latin typeface="Rozha One" panose="020B0604020202020204" charset="0"/>
                <a:cs typeface="Rozha One" panose="020B0604020202020204" charset="0"/>
              </a:rPr>
              <a:t>and Q&amp;A </a:t>
            </a:r>
            <a:br>
              <a:rPr lang="en-US" altLang="en-US" dirty="0">
                <a:latin typeface="Rozha One" panose="020B0604020202020204" charset="0"/>
                <a:cs typeface="Rozha One" panose="020B0604020202020204" charset="0"/>
              </a:rPr>
            </a:br>
            <a:br>
              <a:rPr lang="en-IN" dirty="0">
                <a:latin typeface="Rozha One" panose="020B0604020202020204" charset="0"/>
                <a:cs typeface="Rozha One" panose="020B0604020202020204" charset="0"/>
              </a:rPr>
            </a:b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8200" y="609600"/>
            <a:ext cx="7010400" cy="477181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br>
              <a:rPr lang="en-IN" sz="4250" spc="10" dirty="0" smtClean="0"/>
            </a:br>
            <a:br>
              <a:rPr lang="en-IN" sz="4250" spc="10" dirty="0"/>
            </a:b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are tools that record keystrokes on a computer. They can be hardware or software-based, used for monitoring or malicious purposes. </a:t>
            </a:r>
            <a:r>
              <a:rPr lang="en-US" sz="2800" b="0" dirty="0" err="1">
                <a:solidFill>
                  <a:srgbClr val="16191C"/>
                </a:solidFill>
                <a:highlight>
                  <a:srgbClr val="F2F2F2"/>
                </a:highlight>
                <a:latin typeface="Rozha One" panose="020B0604020202020204" charset="0"/>
                <a:cs typeface="Rozha One" panose="020B0604020202020204" charset="0"/>
              </a:rPr>
              <a:t>Keyloggers</a:t>
            </a:r>
            <a:r>
              <a:rPr lang="en-US" sz="2800" b="0" dirty="0">
                <a:solidFill>
                  <a:srgbClr val="16191C"/>
                </a:solidFill>
                <a:highlight>
                  <a:srgbClr val="F2F2F2"/>
                </a:highlight>
                <a:latin typeface="Rozha One" panose="020B0604020202020204" charset="0"/>
                <a:cs typeface="Rozha One" panose="020B0604020202020204" charset="0"/>
              </a:rPr>
              <a:t> raise privacy concerns and legal issues, so it's essential to protect against them. Let me know if you need more details on any specific point!</a:t>
            </a:r>
            <a:endParaRPr sz="280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38200"/>
            <a:ext cx="8251825" cy="3910045"/>
          </a:xfrm>
          <a:prstGeom prst="rect">
            <a:avLst/>
          </a:prstGeom>
        </p:spPr>
        <p:txBody>
          <a:bodyPr vert="horz" wrap="square" lIns="0" tIns="16510" rIns="0" bIns="0" rtlCol="0">
            <a:spAutoFit/>
          </a:bodyPr>
          <a:lstStyle/>
          <a:p>
            <a:pPr marL="12700">
              <a:spcBef>
                <a:spcPts val="130"/>
              </a:spcBef>
              <a:tabLst>
                <a:tab pos="2642870" algn="l"/>
              </a:tabLst>
            </a:pPr>
            <a:r>
              <a:rPr sz="4250" spc="5" dirty="0"/>
              <a:t>PROJECT	</a:t>
            </a:r>
            <a:r>
              <a:rPr sz="4250" spc="-20" dirty="0" smtClean="0"/>
              <a:t>OVERVIEW</a:t>
            </a:r>
            <a:br>
              <a:rPr lang="en-IN" sz="4250" spc="-20" dirty="0" smtClean="0"/>
            </a:br>
            <a:br>
              <a:rPr lang="en-IN" sz="4250" spc="-20" dirty="0"/>
            </a:br>
            <a:r>
              <a:rPr lang="en-US" sz="2400" dirty="0" smtClean="0">
                <a:latin typeface="Rozha One" panose="020B0604020202020204" charset="0"/>
                <a:cs typeface="Rozha One" panose="020B0604020202020204" charset="0"/>
              </a:rPr>
              <a:t>This </a:t>
            </a:r>
            <a:r>
              <a:rPr lang="en-US" sz="2400" dirty="0">
                <a:latin typeface="Rozha One" panose="020B0604020202020204" charset="0"/>
                <a:cs typeface="Rozha One" panose="020B0604020202020204" charset="0"/>
              </a:rPr>
              <a:t>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br>
              <a:rPr lang="en-IN" sz="2400" dirty="0">
                <a:latin typeface="Rozha One" panose="020B0604020202020204" charset="0"/>
                <a:cs typeface="Rozha One" panose="020B0604020202020204" charset="0"/>
              </a:rPr>
            </a:br>
            <a:endParaRPr sz="240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9111298" cy="3894656"/>
          </a:xfrm>
          <a:prstGeom prst="rect">
            <a:avLst/>
          </a:prstGeom>
        </p:spPr>
        <p:txBody>
          <a:bodyPr vert="horz" wrap="square" lIns="0" tIns="16510" rIns="0" bIns="0" rtlCol="0">
            <a:spAutoFit/>
          </a:bodyPr>
          <a:lstStyle/>
          <a:p>
            <a:pPr marL="12700">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br>
              <a:rPr lang="en-IN" sz="3200" spc="5" dirty="0" smtClean="0"/>
            </a:br>
            <a:br>
              <a:rPr lang="en-IN" sz="3200" spc="5" dirty="0"/>
            </a:br>
            <a:br>
              <a:rPr lang="en-IN" sz="3200" spc="5" dirty="0" smtClean="0"/>
            </a:b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or keystroke loggers, are tools that record what a person types on a device. While there are legitimate and legal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many uses for </a:t>
            </a:r>
            <a:r>
              <a:rPr lang="en-US" sz="2400" dirty="0" err="1">
                <a:solidFill>
                  <a:srgbClr val="000000"/>
                </a:solidFill>
                <a:highlight>
                  <a:srgbClr val="FFFFFF"/>
                </a:highlight>
                <a:latin typeface="Rozha One" panose="020B0604020202020204" charset="0"/>
                <a:cs typeface="Rozha One" panose="020B0604020202020204" charset="0"/>
              </a:rPr>
              <a:t>keyloggers</a:t>
            </a:r>
            <a:r>
              <a:rPr lang="en-US" sz="2400" dirty="0">
                <a:solidFill>
                  <a:srgbClr val="000000"/>
                </a:solidFill>
                <a:highlight>
                  <a:srgbClr val="FFFFFF"/>
                </a:highlight>
                <a:latin typeface="Rozha One" panose="020B0604020202020204" charset="0"/>
                <a:cs typeface="Rozha One" panose="020B0604020202020204" charset="0"/>
              </a:rPr>
              <a:t> are malicious. In a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attack, the </a:t>
            </a:r>
            <a:r>
              <a:rPr lang="en-US" sz="2400" dirty="0" err="1">
                <a:solidFill>
                  <a:srgbClr val="000000"/>
                </a:solidFill>
                <a:highlight>
                  <a:srgbClr val="FFFFFF"/>
                </a:highlight>
                <a:latin typeface="Rozha One" panose="020B0604020202020204" charset="0"/>
                <a:cs typeface="Rozha One" panose="020B0604020202020204" charset="0"/>
              </a:rPr>
              <a:t>keylogger</a:t>
            </a:r>
            <a:r>
              <a:rPr lang="en-US" sz="2400" dirty="0">
                <a:solidFill>
                  <a:srgbClr val="000000"/>
                </a:solidFill>
                <a:highlight>
                  <a:srgbClr val="FFFFFF"/>
                </a:highlight>
                <a:latin typeface="Rozha One" panose="020B0604020202020204" charset="0"/>
                <a:cs typeface="Rozha One" panose="020B0604020202020204" charset="0"/>
              </a:rPr>
              <a:t> software records every keystroke on the victim’s device and sends it to the attacker</a:t>
            </a:r>
            <a:r>
              <a:rPr lang="en-US" sz="2800" b="0" dirty="0">
                <a:solidFill>
                  <a:srgbClr val="000000"/>
                </a:solidFill>
                <a:highlight>
                  <a:srgbClr val="FFFFFF"/>
                </a:highlight>
                <a:latin typeface="Rozha One" panose="020B0604020202020204" charset="0"/>
                <a:cs typeface="Rozha One" panose="020B0604020202020204" charset="0"/>
              </a:rPr>
              <a:t>.</a:t>
            </a:r>
            <a:br>
              <a:rPr lang="en-IN" sz="2800" b="0" dirty="0">
                <a:latin typeface="Rozha One" panose="020B0604020202020204" charset="0"/>
                <a:cs typeface="Rozha One" panose="020B0604020202020204" charset="0"/>
              </a:rPr>
            </a:br>
            <a:endParaRPr sz="3200" b="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8462963" y="343659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33400" y="228600"/>
            <a:ext cx="8910637" cy="4630114"/>
          </a:xfrm>
          <a:prstGeom prst="rect">
            <a:avLst/>
          </a:prstGeom>
        </p:spPr>
        <p:txBody>
          <a:bodyPr vert="horz" wrap="square" lIns="0" tIns="13335" rIns="0" bIns="0" rtlCol="0">
            <a:spAutoFit/>
          </a:bodyPr>
          <a:lstStyle/>
          <a:p>
            <a:pPr marL="12700" rtl="0">
              <a:spcBef>
                <a:spcPts val="105"/>
              </a:spcBef>
            </a:pPr>
            <a:r>
              <a:rPr sz="3200" spc="-40" dirty="0"/>
              <a:t>Y</a:t>
            </a: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smtClean="0"/>
              <a:t>P</a:t>
            </a:r>
            <a:r>
              <a:rPr sz="3200" spc="-30" dirty="0" smtClean="0"/>
              <a:t>R</a:t>
            </a:r>
            <a:r>
              <a:rPr sz="3200" spc="10" dirty="0" smtClean="0"/>
              <a:t>O</a:t>
            </a:r>
            <a:r>
              <a:rPr sz="3200" spc="-15" dirty="0" smtClean="0"/>
              <a:t>P</a:t>
            </a:r>
            <a:r>
              <a:rPr sz="3200" spc="10" dirty="0" smtClean="0"/>
              <a:t>O</a:t>
            </a:r>
            <a:r>
              <a:rPr sz="3200" spc="25" dirty="0" smtClean="0"/>
              <a:t>S</a:t>
            </a:r>
            <a:r>
              <a:rPr sz="3200" spc="-30" dirty="0" smtClean="0"/>
              <a:t>I</a:t>
            </a:r>
            <a:r>
              <a:rPr sz="3200" spc="-35" dirty="0" smtClean="0"/>
              <a:t>T</a:t>
            </a:r>
            <a:r>
              <a:rPr sz="3200" spc="-30" dirty="0" smtClean="0"/>
              <a:t>I</a:t>
            </a:r>
            <a:r>
              <a:rPr sz="3200" spc="10" dirty="0" smtClean="0"/>
              <a:t>O</a:t>
            </a:r>
            <a:r>
              <a:rPr sz="3200" dirty="0" smtClean="0"/>
              <a:t>N</a:t>
            </a:r>
            <a:br>
              <a:rPr lang="en-IN" sz="3200" dirty="0" smtClean="0"/>
            </a:br>
            <a:br>
              <a:rPr lang="en-IN" sz="3600" dirty="0"/>
            </a:br>
            <a:r>
              <a:rPr lang="en-IN" sz="3600" dirty="0" smtClean="0"/>
              <a:t>          </a:t>
            </a:r>
            <a:r>
              <a:rPr lang="en-US" sz="2800" dirty="0" smtClean="0">
                <a:latin typeface="Rozha One" panose="020B0604020202020204" charset="0"/>
                <a:cs typeface="Rozha One" panose="020B0604020202020204" charset="0"/>
              </a:rPr>
              <a:t>A </a:t>
            </a:r>
            <a:r>
              <a:rPr lang="en-US" sz="2800" dirty="0">
                <a:latin typeface="Rozha One" panose="020B0604020202020204" charset="0"/>
                <a:cs typeface="Rozha One" panose="020B0604020202020204" charset="0"/>
              </a:rPr>
              <a:t>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br>
              <a:rPr lang="en-US" sz="2800" dirty="0">
                <a:latin typeface="Rozha One" panose="020B0604020202020204" charset="0"/>
                <a:cs typeface="Rozha One" panose="020B0604020202020204" charset="0"/>
              </a:rPr>
            </a:br>
            <a:endParaRPr sz="28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9444037" y="3245632"/>
            <a:ext cx="2466975" cy="3419475"/>
          </a:xfrm>
          <a:prstGeom prst="rect">
            <a:avLst/>
          </a:prstGeom>
        </p:spPr>
      </p:pic>
      <p:sp>
        <p:nvSpPr>
          <p:cNvPr id="7" name="object 7"/>
          <p:cNvSpPr txBox="1">
            <a:spLocks noGrp="1"/>
          </p:cNvSpPr>
          <p:nvPr>
            <p:ph type="title"/>
          </p:nvPr>
        </p:nvSpPr>
        <p:spPr>
          <a:xfrm>
            <a:off x="457200" y="825875"/>
            <a:ext cx="8704262" cy="4910319"/>
          </a:xfrm>
          <a:prstGeom prst="rect">
            <a:avLst/>
          </a:prstGeom>
        </p:spPr>
        <p:txBody>
          <a:bodyPr vert="horz" wrap="square" lIns="0" tIns="16510" rIns="0" bIns="0" rtlCol="0">
            <a:spAutoFit/>
          </a:bodyPr>
          <a:lstStyle/>
          <a:p>
            <a:pPr marL="0" marR="0" lvl="0" indent="0" defTabSz="914400" rtl="0" eaLnBrk="0" fontAlgn="base" latinLnBrk="0" hangingPunct="0">
              <a:lnSpc>
                <a:spcPct val="150000"/>
              </a:lnSpc>
              <a:spcBef>
                <a:spcPct val="0"/>
              </a:spcBef>
              <a:spcAft>
                <a:spcPct val="0"/>
              </a:spcAft>
            </a:pPr>
            <a:r>
              <a:rPr sz="3600" spc="15" dirty="0"/>
              <a:t>THE</a:t>
            </a:r>
            <a:r>
              <a:rPr sz="3600" spc="20" dirty="0"/>
              <a:t> </a:t>
            </a:r>
            <a:r>
              <a:rPr sz="3600" spc="10" dirty="0"/>
              <a:t>WOW</a:t>
            </a:r>
            <a:r>
              <a:rPr sz="3600" spc="85" dirty="0"/>
              <a:t> </a:t>
            </a:r>
            <a:r>
              <a:rPr sz="3600" spc="10" dirty="0"/>
              <a:t>IN</a:t>
            </a:r>
            <a:r>
              <a:rPr sz="3600" spc="-5" dirty="0"/>
              <a:t> </a:t>
            </a:r>
            <a:r>
              <a:rPr sz="3600" spc="15" dirty="0"/>
              <a:t>YOUR</a:t>
            </a:r>
            <a:r>
              <a:rPr sz="3600" spc="-10" dirty="0"/>
              <a:t> </a:t>
            </a:r>
            <a:r>
              <a:rPr sz="3600" spc="20" dirty="0" smtClean="0"/>
              <a:t>SOLUTION</a:t>
            </a:r>
            <a:br>
              <a:rPr lang="en-IN" sz="3600" spc="20" dirty="0" smtClean="0"/>
            </a:br>
            <a:r>
              <a:rPr lang="en-US" altLang="en-US" sz="2400" dirty="0">
                <a:latin typeface="Rozha One" panose="020B0604020202020204" charset="0"/>
                <a:cs typeface="Rozha One" panose="020B0604020202020204" charset="0"/>
              </a:rPr>
              <a:t>Effortless Transformation: </a:t>
            </a:r>
            <a:r>
              <a:rPr lang="en-US" altLang="en-US" sz="2000" dirty="0">
                <a:latin typeface="Rozha One" panose="020B0604020202020204" charset="0"/>
                <a:cs typeface="Rozha One" panose="020B0604020202020204" charset="0"/>
              </a:rPr>
              <a:t>Seamlessly convert your keystrokes into captivating presentations.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Cutting-Edge Analysis Tools: </a:t>
            </a:r>
            <a:r>
              <a:rPr lang="en-US" altLang="en-US" sz="2000" dirty="0">
                <a:latin typeface="Rozha One" panose="020B0604020202020204" charset="0"/>
                <a:cs typeface="Rozha One" panose="020B0604020202020204" charset="0"/>
              </a:rPr>
              <a:t>Utilize advanced algorithms to extract valuable insights from your typing activities.</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Seamless Integration:</a:t>
            </a:r>
            <a:r>
              <a:rPr lang="en-US" altLang="en-US" sz="2000" dirty="0">
                <a:latin typeface="Rozha One" panose="020B0604020202020204" charset="0"/>
                <a:cs typeface="Rozha One" panose="020B0604020202020204" charset="0"/>
              </a:rPr>
              <a:t> Directly import analyzed data into PowerPoint for streamlined presentation creation.</a:t>
            </a:r>
            <a:br>
              <a:rPr lang="en-US" altLang="en-US" sz="2000" dirty="0">
                <a:latin typeface="Rozha One" panose="020B0604020202020204" charset="0"/>
                <a:cs typeface="Rozha One" panose="020B0604020202020204" charset="0"/>
              </a:rPr>
            </a:br>
            <a:r>
              <a:rPr lang="en-US" altLang="en-US" sz="2400" dirty="0">
                <a:latin typeface="Rozha One" panose="020B0604020202020204" charset="0"/>
                <a:cs typeface="Rozha One" panose="020B0604020202020204" charset="0"/>
              </a:rPr>
              <a:t>Boost Productivity: </a:t>
            </a:r>
            <a:r>
              <a:rPr lang="en-US" altLang="en-US" sz="2000" dirty="0">
                <a:latin typeface="Rozha One" panose="020B0604020202020204" charset="0"/>
                <a:cs typeface="Rozha One" panose="020B0604020202020204" charset="0"/>
              </a:rPr>
              <a:t>Say goodbye to tedious data collection and hello to efficient workflow optimization</a:t>
            </a:r>
            <a:endParaRPr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39773" y="694215"/>
            <a:ext cx="8251825" cy="8386911"/>
          </a:xfrm>
          <a:prstGeom prst="rect">
            <a:avLst/>
          </a:prstGeom>
        </p:spPr>
        <p:txBody>
          <a:bodyPr vert="horz" wrap="square" lIns="0" tIns="12700" rIns="0" bIns="0" rtlCol="0">
            <a:spAutoFit/>
          </a:bodyPr>
          <a:lstStyle/>
          <a:p>
            <a:pPr marL="12700">
              <a:spcBef>
                <a:spcPts val="100"/>
              </a:spcBef>
            </a:pPr>
            <a:r>
              <a:rPr lang="en-US" b="1" dirty="0" smtClean="0">
                <a:latin typeface="Rozha One" panose="020B0604020202020204" charset="0"/>
                <a:cs typeface="Rozha One" panose="020B0604020202020204" charset="0"/>
              </a:rPr>
              <a:t>Architecture </a:t>
            </a:r>
            <a:r>
              <a:rPr lang="en-US" b="1" dirty="0">
                <a:latin typeface="Rozha One" panose="020B0604020202020204" charset="0"/>
                <a:cs typeface="Rozha One" panose="020B0604020202020204" charset="0"/>
              </a:rPr>
              <a:t>Overview</a:t>
            </a:r>
            <a:r>
              <a:rPr lang="en-US" b="1" dirty="0" smtClean="0">
                <a:latin typeface="Rozha One" panose="020B0604020202020204" charset="0"/>
                <a:cs typeface="Rozha One" panose="020B0604020202020204" charset="0"/>
              </a:rPr>
              <a:t>:</a:t>
            </a:r>
            <a:endParaRPr lang="en-US" b="1" dirty="0" smtClean="0">
              <a:latin typeface="Rozha One" panose="020B0604020202020204" charset="0"/>
              <a:cs typeface="Rozha One" panose="020B0604020202020204" charset="0"/>
            </a:endParaRPr>
          </a:p>
          <a:p>
            <a:pPr>
              <a:lnSpc>
                <a:spcPct val="150000"/>
              </a:lnSpc>
            </a:pPr>
            <a:r>
              <a:rPr lang="en-US" b="1" dirty="0">
                <a:latin typeface="Rozha One" panose="020B0604020202020204" charset="0"/>
                <a:cs typeface="Rozha One" panose="020B0604020202020204" charset="0"/>
              </a:rPr>
              <a:t>Modular </a:t>
            </a:r>
            <a:r>
              <a:rPr lang="en-US" b="1" dirty="0" err="1" smtClean="0">
                <a:latin typeface="Rozha One" panose="020B0604020202020204" charset="0"/>
                <a:cs typeface="Rozha One" panose="020B0604020202020204" charset="0"/>
              </a:rPr>
              <a:t>Design:</a:t>
            </a:r>
            <a:r>
              <a:rPr lang="en-US" dirty="0" err="1" smtClean="0">
                <a:latin typeface="Rozha One" panose="020B0604020202020204" charset="0"/>
                <a:cs typeface="Rozha One" panose="020B0604020202020204" charset="0"/>
              </a:rPr>
              <a:t>The</a:t>
            </a:r>
            <a:r>
              <a:rPr lang="en-US" dirty="0" smtClean="0">
                <a:latin typeface="Rozha One" panose="020B0604020202020204" charset="0"/>
                <a:cs typeface="Rozha One" panose="020B0604020202020204" charset="0"/>
              </a:rPr>
              <a:t> </a:t>
            </a:r>
            <a:r>
              <a:rPr lang="en-US" dirty="0" err="1">
                <a:latin typeface="Rozha One" panose="020B0604020202020204" charset="0"/>
                <a:cs typeface="Rozha One" panose="020B0604020202020204" charset="0"/>
              </a:rPr>
              <a:t>keylogger</a:t>
            </a:r>
            <a:r>
              <a:rPr lang="en-US" dirty="0">
                <a:latin typeface="Rozha One" panose="020B0604020202020204" charset="0"/>
                <a:cs typeface="Rozha One" panose="020B0604020202020204" charset="0"/>
              </a:rPr>
              <a:t> code is structured into modular functions for better readability and maintenance.</a:t>
            </a:r>
            <a:endParaRPr lang="en-US" dirty="0">
              <a:latin typeface="Rozha One" panose="020B0604020202020204" charset="0"/>
              <a:cs typeface="Rozha One" panose="020B0604020202020204" charset="0"/>
            </a:endParaRPr>
          </a:p>
          <a:p>
            <a:pPr>
              <a:lnSpc>
                <a:spcPct val="150000"/>
              </a:lnSpc>
            </a:pPr>
            <a:r>
              <a:rPr lang="en-US" b="1" dirty="0">
                <a:latin typeface="Rozha One" panose="020B0604020202020204" charset="0"/>
                <a:cs typeface="Rozha One" panose="020B0604020202020204" charset="0"/>
              </a:rPr>
              <a:t>Event </a:t>
            </a:r>
            <a:r>
              <a:rPr lang="en-US" b="1" dirty="0" err="1" smtClean="0">
                <a:latin typeface="Rozha One" panose="020B0604020202020204" charset="0"/>
                <a:cs typeface="Rozha One" panose="020B0604020202020204" charset="0"/>
              </a:rPr>
              <a:t>Handling:</a:t>
            </a:r>
            <a:r>
              <a:rPr lang="en-US" dirty="0" err="1" smtClean="0">
                <a:latin typeface="Rozha One" panose="020B0604020202020204" charset="0"/>
                <a:cs typeface="Rozha One" panose="020B0604020202020204" charset="0"/>
              </a:rPr>
              <a:t>Utilizes</a:t>
            </a:r>
            <a:r>
              <a:rPr lang="en-US" dirty="0" smtClean="0">
                <a:latin typeface="Rozha One" panose="020B0604020202020204" charset="0"/>
                <a:cs typeface="Rozha One" panose="020B0604020202020204" charset="0"/>
              </a:rPr>
              <a:t> </a:t>
            </a:r>
            <a:r>
              <a:rPr lang="en-US" dirty="0">
                <a:latin typeface="Rozha One" panose="020B0604020202020204" charset="0"/>
                <a:cs typeface="Rozha One" panose="020B0604020202020204" charset="0"/>
              </a:rPr>
              <a:t>the </a:t>
            </a:r>
            <a:r>
              <a:rPr lang="en-US" dirty="0" err="1">
                <a:latin typeface="Rozha One" panose="020B0604020202020204" charset="0"/>
                <a:cs typeface="Rozha One" panose="020B0604020202020204" charset="0"/>
              </a:rPr>
              <a:t>pynput</a:t>
            </a:r>
            <a:r>
              <a:rPr lang="en-US" dirty="0">
                <a:latin typeface="Rozha One" panose="020B0604020202020204" charset="0"/>
                <a:cs typeface="Rozha One" panose="020B0604020202020204" charset="0"/>
              </a:rPr>
              <a:t> library to capture </a:t>
            </a:r>
            <a:r>
              <a:rPr lang="en-US" dirty="0" smtClean="0">
                <a:latin typeface="Rozha One" panose="020B0604020202020204" charset="0"/>
                <a:cs typeface="Rozha One" panose="020B0604020202020204" charset="0"/>
              </a:rPr>
              <a:t>and </a:t>
            </a:r>
            <a:r>
              <a:rPr lang="en-US" dirty="0" err="1" smtClean="0">
                <a:latin typeface="Rozha One" panose="020B0604020202020204" charset="0"/>
                <a:cs typeface="Rozha One" panose="020B0604020202020204" charset="0"/>
              </a:rPr>
              <a:t>handlekeyboardevents</a:t>
            </a:r>
            <a:endParaRPr lang="en-US" dirty="0" smtClean="0">
              <a:latin typeface="Rozha One" panose="020B0604020202020204" charset="0"/>
              <a:cs typeface="Rozha One" panose="020B0604020202020204" charset="0"/>
            </a:endParaRPr>
          </a:p>
          <a:p>
            <a:pPr>
              <a:lnSpc>
                <a:spcPct val="150000"/>
              </a:lnSpc>
            </a:pPr>
            <a:r>
              <a:rPr lang="en-US" b="1" dirty="0">
                <a:latin typeface="Rozha One" panose="020B0604020202020204" charset="0"/>
                <a:cs typeface="Rozha One" panose="020B0604020202020204" charset="0"/>
              </a:rPr>
              <a:t>Data </a:t>
            </a:r>
            <a:r>
              <a:rPr lang="en-US" b="1" dirty="0" err="1" smtClean="0">
                <a:latin typeface="Rozha One" panose="020B0604020202020204" charset="0"/>
                <a:cs typeface="Rozha One" panose="020B0604020202020204" charset="0"/>
              </a:rPr>
              <a:t>Logging:</a:t>
            </a:r>
            <a:r>
              <a:rPr lang="en-US" dirty="0" err="1" smtClean="0">
                <a:latin typeface="Rozha One" panose="020B0604020202020204" charset="0"/>
                <a:cs typeface="Rozha One" panose="020B0604020202020204" charset="0"/>
              </a:rPr>
              <a:t>Implements</a:t>
            </a:r>
            <a:r>
              <a:rPr lang="en-US" dirty="0" smtClean="0">
                <a:latin typeface="Rozha One" panose="020B0604020202020204" charset="0"/>
                <a:cs typeface="Rozha One" panose="020B0604020202020204" charset="0"/>
              </a:rPr>
              <a:t> </a:t>
            </a:r>
            <a:r>
              <a:rPr lang="en-US" dirty="0">
                <a:latin typeface="Rozha One" panose="020B0604020202020204" charset="0"/>
                <a:cs typeface="Rozha One" panose="020B0604020202020204" charset="0"/>
              </a:rPr>
              <a:t>functions to log captured data into text </a:t>
            </a:r>
            <a:r>
              <a:rPr lang="en-US" dirty="0" err="1" smtClean="0">
                <a:latin typeface="Rozha One" panose="020B0604020202020204" charset="0"/>
                <a:cs typeface="Rozha One" panose="020B0604020202020204" charset="0"/>
              </a:rPr>
              <a:t>andJSON</a:t>
            </a:r>
            <a:r>
              <a:rPr lang="en-US" dirty="0" smtClean="0">
                <a:latin typeface="Rozha One" panose="020B0604020202020204" charset="0"/>
                <a:cs typeface="Rozha One" panose="020B0604020202020204" charset="0"/>
              </a:rPr>
              <a:t> files</a:t>
            </a:r>
            <a:endParaRPr lang="en-US" dirty="0" smtClean="0">
              <a:latin typeface="Rozha One" panose="020B0604020202020204" charset="0"/>
              <a:cs typeface="Rozha One" panose="020B0604020202020204" charset="0"/>
            </a:endParaRPr>
          </a:p>
          <a:p>
            <a:r>
              <a:rPr lang="en-US" dirty="0" smtClean="0">
                <a:latin typeface="Rozha One" panose="020B0604020202020204" charset="0"/>
                <a:cs typeface="Rozha One" panose="020B0604020202020204" charset="0"/>
              </a:rPr>
              <a:t>.</a:t>
            </a:r>
            <a:r>
              <a:rPr lang="en-US" b="1" dirty="0">
                <a:latin typeface="Rozha One" panose="020B0604020202020204" charset="0"/>
                <a:cs typeface="Rozha One" panose="020B0604020202020204" charset="0"/>
              </a:rPr>
              <a:t> Components:</a:t>
            </a:r>
            <a:endParaRPr lang="en-US" b="1" dirty="0">
              <a:latin typeface="Rozha One" panose="020B0604020202020204" charset="0"/>
              <a:cs typeface="Rozha One" panose="020B0604020202020204" charset="0"/>
            </a:endParaRPr>
          </a:p>
          <a:p>
            <a:pPr marL="457200" indent="-457200">
              <a:buFont typeface="Arial" panose="020B0604020202020204" pitchFamily="34" charset="0"/>
              <a:buChar char="•"/>
            </a:pPr>
            <a:r>
              <a:rPr lang="en-US" b="1" dirty="0">
                <a:latin typeface="Rozha One" panose="020B0604020202020204" charset="0"/>
                <a:cs typeface="Rozha One" panose="020B0604020202020204" charset="0"/>
              </a:rPr>
              <a:t>Key Press Handling: Function: </a:t>
            </a:r>
            <a:r>
              <a:rPr lang="en-US" i="1" dirty="0" err="1">
                <a:latin typeface="Rozha One" panose="020B0604020202020204" charset="0"/>
                <a:cs typeface="Rozha One" panose="020B0604020202020204" charset="0"/>
              </a:rPr>
              <a:t>on_press</a:t>
            </a:r>
            <a:r>
              <a:rPr lang="en-US" i="1" dirty="0">
                <a:latin typeface="Rozha One" panose="020B0604020202020204" charset="0"/>
                <a:cs typeface="Rozha One" panose="020B0604020202020204" charset="0"/>
              </a:rPr>
              <a:t>(key)</a:t>
            </a:r>
            <a:endParaRPr lang="en-US" i="1" dirty="0">
              <a:latin typeface="Rozha One" panose="020B0604020202020204" charset="0"/>
              <a:cs typeface="Rozha One" panose="020B0604020202020204" charset="0"/>
            </a:endParaRP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pressed keys.</a:t>
            </a:r>
            <a:endParaRPr lang="en-US" dirty="0">
              <a:latin typeface="Rozha One" panose="020B0604020202020204" charset="0"/>
              <a:cs typeface="Rozha One" panose="020B0604020202020204" charset="0"/>
            </a:endParaRPr>
          </a:p>
          <a:p>
            <a:r>
              <a:rPr lang="en-US" b="1" dirty="0">
                <a:latin typeface="Rozha One" panose="020B0604020202020204" charset="0"/>
                <a:cs typeface="Rozha One" panose="020B0604020202020204" charset="0"/>
              </a:rPr>
              <a:t>	Details: </a:t>
            </a:r>
            <a:r>
              <a:rPr lang="en-US" dirty="0">
                <a:latin typeface="Rozha One" panose="020B0604020202020204" charset="0"/>
                <a:cs typeface="Rozha One" panose="020B0604020202020204" charset="0"/>
              </a:rPr>
              <a:t>Appends key press events to a list and updates the JSON log file.</a:t>
            </a:r>
            <a:endParaRPr lang="en-US" dirty="0">
              <a:latin typeface="Rozha One" panose="020B0604020202020204" charset="0"/>
              <a:cs typeface="Rozha One" panose="020B0604020202020204" charset="0"/>
            </a:endParaRPr>
          </a:p>
          <a:p>
            <a:r>
              <a:rPr lang="en-US" dirty="0" smtClean="0">
                <a:latin typeface="Rozha One" panose="020B0604020202020204" charset="0"/>
                <a:cs typeface="Rozha One" panose="020B0604020202020204" charset="0"/>
              </a:rPr>
              <a:t>        </a:t>
            </a:r>
            <a:r>
              <a:rPr lang="en-US" b="1" dirty="0" smtClean="0">
                <a:latin typeface="Rozha One" panose="020B0604020202020204" charset="0"/>
                <a:cs typeface="Rozha One" panose="020B0604020202020204" charset="0"/>
              </a:rPr>
              <a:t>Key </a:t>
            </a:r>
            <a:r>
              <a:rPr lang="en-US" b="1" dirty="0">
                <a:latin typeface="Rozha One" panose="020B0604020202020204" charset="0"/>
                <a:cs typeface="Rozha One" panose="020B0604020202020204" charset="0"/>
              </a:rPr>
              <a:t>Release Handling: Function: </a:t>
            </a:r>
            <a:r>
              <a:rPr lang="en-US" i="1" dirty="0" err="1">
                <a:latin typeface="Rozha One" panose="020B0604020202020204" charset="0"/>
                <a:cs typeface="Rozha One" panose="020B0604020202020204" charset="0"/>
              </a:rPr>
              <a:t>on_release</a:t>
            </a:r>
            <a:r>
              <a:rPr lang="en-US" i="1" dirty="0">
                <a:latin typeface="Rozha One" panose="020B0604020202020204" charset="0"/>
                <a:cs typeface="Rozha One" panose="020B0604020202020204" charset="0"/>
              </a:rPr>
              <a:t>(key)</a:t>
            </a:r>
            <a:endParaRPr lang="en-US" i="1" dirty="0">
              <a:latin typeface="Rozha One" panose="020B0604020202020204" charset="0"/>
              <a:cs typeface="Rozha One" panose="020B0604020202020204" charset="0"/>
            </a:endParaRP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Captures and logs the released keys.</a:t>
            </a:r>
            <a:endParaRPr lang="en-US" dirty="0">
              <a:latin typeface="Rozha One" panose="020B0604020202020204" charset="0"/>
              <a:cs typeface="Rozha One" panose="020B0604020202020204" charset="0"/>
            </a:endParaRPr>
          </a:p>
          <a:p>
            <a:r>
              <a:rPr lang="en-US" dirty="0">
                <a:latin typeface="Rozha One" panose="020B0604020202020204" charset="0"/>
                <a:cs typeface="Rozha One" panose="020B0604020202020204" charset="0"/>
              </a:rPr>
              <a:t>	</a:t>
            </a:r>
            <a:r>
              <a:rPr lang="en-US" b="1" dirty="0">
                <a:latin typeface="Rozha One" panose="020B0604020202020204" charset="0"/>
                <a:cs typeface="Rozha One" panose="020B0604020202020204" charset="0"/>
              </a:rPr>
              <a:t>Details: </a:t>
            </a:r>
            <a:r>
              <a:rPr lang="en-US" dirty="0">
                <a:latin typeface="Rozha One" panose="020B0604020202020204" charset="0"/>
                <a:cs typeface="Rozha One" panose="020B0604020202020204" charset="0"/>
              </a:rPr>
              <a:t>Appends key release events to a list, updates the JSON log file, and accumulates keys for the text log</a:t>
            </a:r>
            <a:r>
              <a:rPr lang="en-US" dirty="0" smtClean="0">
                <a:latin typeface="Rozha One" panose="020B0604020202020204" charset="0"/>
                <a:cs typeface="Rozha One" panose="020B0604020202020204" charset="0"/>
              </a:rPr>
              <a:t>.</a:t>
            </a:r>
            <a:endParaRPr lang="en-US" dirty="0" smtClean="0">
              <a:latin typeface="Rozha One" panose="020B0604020202020204" charset="0"/>
              <a:cs typeface="Rozha One" panose="020B0604020202020204" charset="0"/>
            </a:endParaRP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Logging Functions: Text Logging: </a:t>
            </a:r>
            <a:r>
              <a:rPr lang="en-US" i="1" dirty="0" err="1">
                <a:latin typeface="Rozha One" panose="020B0604020202020204" charset="0"/>
                <a:cs typeface="Rozha One" panose="020B0604020202020204" charset="0"/>
              </a:rPr>
              <a:t>generate_text_log</a:t>
            </a:r>
            <a:r>
              <a:rPr lang="en-US" i="1" dirty="0">
                <a:latin typeface="Rozha One" panose="020B0604020202020204" charset="0"/>
                <a:cs typeface="Rozha One" panose="020B0604020202020204" charset="0"/>
              </a:rPr>
              <a:t>(key)</a:t>
            </a:r>
            <a:endParaRPr lang="en-US" i="1" dirty="0">
              <a:latin typeface="Rozha One" panose="020B0604020202020204" charset="0"/>
              <a:cs typeface="Rozha One" panose="020B0604020202020204" charset="0"/>
            </a:endParaRP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Writes the recorded keys to key_log.txt.</a:t>
            </a:r>
            <a:endParaRPr lang="en-US" dirty="0">
              <a:latin typeface="Rozha One" panose="020B0604020202020204" charset="0"/>
              <a:cs typeface="Rozha One" panose="020B0604020202020204" charset="0"/>
            </a:endParaRPr>
          </a:p>
          <a:p>
            <a:pPr marL="457200" indent="-457200">
              <a:buFont typeface="Wingdings" panose="05000000000000000000" pitchFamily="2" charset="2"/>
              <a:buChar char="Ø"/>
            </a:pPr>
            <a:r>
              <a:rPr lang="en-US" b="1" dirty="0">
                <a:latin typeface="Rozha One" panose="020B0604020202020204" charset="0"/>
                <a:cs typeface="Rozha One" panose="020B0604020202020204" charset="0"/>
              </a:rPr>
              <a:t>JSON Logging</a:t>
            </a:r>
            <a:r>
              <a:rPr lang="en-US" dirty="0">
                <a:latin typeface="Rozha One" panose="020B0604020202020204" charset="0"/>
                <a:cs typeface="Rozha One" panose="020B0604020202020204" charset="0"/>
              </a:rPr>
              <a:t>: </a:t>
            </a:r>
            <a:r>
              <a:rPr lang="en-US" i="1" dirty="0" err="1">
                <a:latin typeface="Rozha One" panose="020B0604020202020204" charset="0"/>
                <a:cs typeface="Rozha One" panose="020B0604020202020204" charset="0"/>
              </a:rPr>
              <a:t>generate_json_file</a:t>
            </a:r>
            <a:r>
              <a:rPr lang="en-US" i="1" dirty="0">
                <a:latin typeface="Rozha One" panose="020B0604020202020204" charset="0"/>
                <a:cs typeface="Rozha One" panose="020B0604020202020204" charset="0"/>
              </a:rPr>
              <a:t>(</a:t>
            </a:r>
            <a:r>
              <a:rPr lang="en-US" i="1" dirty="0" err="1">
                <a:latin typeface="Rozha One" panose="020B0604020202020204" charset="0"/>
                <a:cs typeface="Rozha One" panose="020B0604020202020204" charset="0"/>
              </a:rPr>
              <a:t>keys_used</a:t>
            </a:r>
            <a:r>
              <a:rPr lang="en-US" i="1" dirty="0">
                <a:latin typeface="Rozha One" panose="020B0604020202020204" charset="0"/>
                <a:cs typeface="Rozha One" panose="020B0604020202020204" charset="0"/>
              </a:rPr>
              <a:t>)</a:t>
            </a:r>
            <a:endParaRPr lang="en-US" i="1" dirty="0">
              <a:latin typeface="Rozha One" panose="020B0604020202020204" charset="0"/>
              <a:cs typeface="Rozha One" panose="020B0604020202020204" charset="0"/>
            </a:endParaRPr>
          </a:p>
          <a:p>
            <a:r>
              <a:rPr lang="en-US" b="1" dirty="0">
                <a:latin typeface="Rozha One" panose="020B0604020202020204" charset="0"/>
                <a:cs typeface="Rozha One" panose="020B0604020202020204" charset="0"/>
              </a:rPr>
              <a:t>	Description: </a:t>
            </a:r>
            <a:r>
              <a:rPr lang="en-US" dirty="0">
                <a:latin typeface="Rozha One" panose="020B0604020202020204" charset="0"/>
                <a:cs typeface="Rozha One" panose="020B0604020202020204" charset="0"/>
              </a:rPr>
              <a:t>Dumps the list of key events to </a:t>
            </a:r>
            <a:r>
              <a:rPr lang="en-US" dirty="0" err="1">
                <a:latin typeface="Rozha One" panose="020B0604020202020204" charset="0"/>
                <a:cs typeface="Rozha One" panose="020B0604020202020204" charset="0"/>
              </a:rPr>
              <a:t>key_log.json</a:t>
            </a:r>
            <a:r>
              <a:rPr lang="en-US" dirty="0">
                <a:latin typeface="Rozha One" panose="020B0604020202020204" charset="0"/>
                <a:cs typeface="Rozha One" panose="020B0604020202020204" charset="0"/>
              </a:rPr>
              <a:t>.</a:t>
            </a:r>
            <a:endParaRPr lang="en-IN" dirty="0">
              <a:latin typeface="Rozha One" panose="020B0604020202020204" charset="0"/>
              <a:cs typeface="Rozha One" panose="020B0604020202020204" charset="0"/>
            </a:endParaRPr>
          </a:p>
          <a:p>
            <a:endParaRPr lang="en-US" dirty="0" smtClean="0">
              <a:latin typeface="Rozha One" panose="020B0604020202020204" charset="0"/>
              <a:cs typeface="Rozha One" panose="020B0604020202020204" charset="0"/>
            </a:endParaRPr>
          </a:p>
          <a:p>
            <a:endParaRPr lang="en-US" dirty="0">
              <a:latin typeface="Rozha One" panose="020B0604020202020204" charset="0"/>
              <a:cs typeface="Rozha One" panose="020B0604020202020204" charset="0"/>
            </a:endParaRPr>
          </a:p>
          <a:p>
            <a:pPr>
              <a:lnSpc>
                <a:spcPct val="150000"/>
              </a:lnSpc>
            </a:pPr>
            <a:endParaRPr lang="en-IN" dirty="0">
              <a:latin typeface="Rozha One" panose="020B0604020202020204" charset="0"/>
              <a:cs typeface="Rozha One" panose="020B0604020202020204" charset="0"/>
            </a:endParaRPr>
          </a:p>
          <a:p>
            <a:pPr>
              <a:lnSpc>
                <a:spcPct val="150000"/>
              </a:lnSpc>
            </a:pPr>
            <a:r>
              <a:rPr lang="en-US" dirty="0" smtClean="0">
                <a:latin typeface="Rozha One" panose="020B0604020202020204" charset="0"/>
                <a:cs typeface="Rozha One" panose="020B0604020202020204" charset="0"/>
              </a:rPr>
              <a:t>.</a:t>
            </a:r>
            <a:endParaRPr lang="en-US"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smtClean="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spcBef>
                <a:spcPts val="100"/>
              </a:spcBef>
            </a:pPr>
            <a:endParaRPr lang="en-US" b="1" dirty="0">
              <a:latin typeface="Rozha One" panose="020B0604020202020204" charset="0"/>
              <a:cs typeface="Rozha One" panose="020B0604020202020204" charset="0"/>
            </a:endParaRPr>
          </a:p>
          <a:p>
            <a:pPr marL="12700">
              <a:lnSpc>
                <a:spcPct val="100000"/>
              </a:lnSpc>
              <a:spcBef>
                <a:spcPts val="100"/>
              </a:spcBef>
            </a:pPr>
            <a:endParaRPr sz="1800" b="1"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panose="020B0603020202020204"/>
                <a:cs typeface="Trebuchet MS" panose="020B0603020202020204"/>
              </a:rPr>
              <a:t>M</a:t>
            </a:r>
            <a:r>
              <a:rPr sz="3200" b="1" dirty="0">
                <a:latin typeface="Trebuchet MS" panose="020B0603020202020204"/>
                <a:cs typeface="Trebuchet MS" panose="020B0603020202020204"/>
              </a:rPr>
              <a:t>O</a:t>
            </a:r>
            <a:r>
              <a:rPr sz="3200" b="1" spc="-15" dirty="0">
                <a:latin typeface="Trebuchet MS" panose="020B0603020202020204"/>
                <a:cs typeface="Trebuchet MS" panose="020B0603020202020204"/>
              </a:rPr>
              <a:t>D</a:t>
            </a:r>
            <a:r>
              <a:rPr sz="3200" b="1" spc="-35" dirty="0">
                <a:latin typeface="Trebuchet MS" panose="020B0603020202020204"/>
                <a:cs typeface="Trebuchet MS" panose="020B0603020202020204"/>
              </a:rPr>
              <a:t>E</a:t>
            </a:r>
            <a:r>
              <a:rPr sz="3200" b="1" spc="-30" dirty="0">
                <a:latin typeface="Trebuchet MS" panose="020B0603020202020204"/>
                <a:cs typeface="Trebuchet MS" panose="020B0603020202020204"/>
              </a:rPr>
              <a:t>LL</a:t>
            </a:r>
            <a:r>
              <a:rPr sz="3200" b="1" spc="-5" dirty="0">
                <a:latin typeface="Trebuchet MS" panose="020B0603020202020204"/>
                <a:cs typeface="Trebuchet MS" panose="020B0603020202020204"/>
              </a:rPr>
              <a:t>I</a:t>
            </a:r>
            <a:r>
              <a:rPr sz="3200" b="1" spc="30" dirty="0">
                <a:latin typeface="Trebuchet MS" panose="020B0603020202020204"/>
                <a:cs typeface="Trebuchet MS" panose="020B0603020202020204"/>
              </a:rPr>
              <a:t>N</a:t>
            </a:r>
            <a:r>
              <a:rPr sz="3200" b="1" spc="5" dirty="0">
                <a:latin typeface="Trebuchet MS" panose="020B0603020202020204"/>
                <a:cs typeface="Trebuchet MS" panose="020B0603020202020204"/>
              </a:rPr>
              <a:t>G</a:t>
            </a:r>
            <a:endParaRPr sz="3200" dirty="0">
              <a:latin typeface="Trebuchet MS" panose="020B0603020202020204"/>
              <a:cs typeface="Trebuchet MS" panose="020B0603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4336</Words>
  <Application>WPS Presentation</Application>
  <PresentationFormat>Custom</PresentationFormat>
  <Paragraphs>87</Paragraphs>
  <Slides>10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Trebuchet MS</vt:lpstr>
      <vt:lpstr>Rozha One</vt:lpstr>
      <vt:lpstr>Segoe Print</vt:lpstr>
      <vt:lpstr>Calibri</vt:lpstr>
      <vt:lpstr>Microsoft YaHei</vt:lpstr>
      <vt:lpstr>Arial Unicode MS</vt:lpstr>
      <vt:lpstr>Office Theme</vt:lpstr>
      <vt:lpstr>Yarlagadda madhu latha sri</vt:lpstr>
      <vt:lpstr>KEY LOGGER AND SECURITY   A key logger is a type of surveillance technology used to record keystrokes on a computer. Ensuring security involves detecting and preventing such malicious software to protect sensitive information and maintain user privacy. </vt:lpstr>
      <vt:lpstr>   AGENDA                              Introduction                                Problem Statement                                Project Overview                                End Users                                Solution and Value Proposition                                The "Wow" Factor in Our Solution                                Modelling                                Results                                Conclusion and Q&amp;A   </vt:lpstr>
      <vt:lpstr>PROBLEM	STATEMENT  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vt:lpstr>
      <vt:lpstr>PROJECT	OVERVIEW  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 </vt:lpstr>
      <vt:lpstr>WHO ARE THE END USERS?   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 </vt:lpstr>
      <vt:lpstr>YOUR SOLUTION AND ITS VALUE PROPOSITION            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 </vt:lpstr>
      <vt:lpstr>THE WOW IN YOUR SOLUTION Effortless Transformation: Seamlessly convert your keystrokes into captivating presentations. Cutting-Edge Analysis Tools: Utilize advanced algorithms to extract valuable insights from your typing activities. Seamless Integration: Directly import analyzed data into PowerPoint for streamlined presentation creation. Boost Productivity: Say goodbye to tedious data collection and hello to efficient workflow optimization</vt:lpstr>
      <vt:lpstr>PowerPoint 演示文稿</vt:lpstr>
      <vt:lpstr> RESULTS   Sample Logs: Show examples of the key_log.txt and key_log.json files to illustrate how the keystrokes are recorded.  Successfully implemented a keylogger that captures keystrokes and records     them into both text and JSON files. Real-time keylogging with start and stop functionality controlled via a simple GUI. The keylogger project demonstrated the capability to effectively capture and log keystrokes in real-time. The GUI provided a user-friendly way to control the keylogger, making it accessible and easy to use. Emphasized the ethical use of keyloggers and the importance of implementing security measures to protect against malicious use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Yarlagadda madhu latha sri</dc:title>
  <dc:creator>HP</dc:creator>
  <cp:lastModifiedBy>anaga</cp:lastModifiedBy>
  <cp:revision>10</cp:revision>
  <dcterms:created xsi:type="dcterms:W3CDTF">2024-06-03T05:48:00Z</dcterms:created>
  <dcterms:modified xsi:type="dcterms:W3CDTF">2024-06-12T16:51:53Z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8687797918A745C294FDBF9FB6193546</vt:lpwstr>
  </property>
  <property fmtid="{D5CDD505-2E9C-101B-9397-08002B2CF9AE}" pid="5" name="KSOProductBuildVer">
    <vt:lpwstr>1033-11.2.0.11225</vt:lpwstr>
  </property>
</Properties>
</file>