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76" r:id="rId5"/>
    <p:sldId id="267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86" r:id="rId16"/>
    <p:sldId id="293" r:id="rId17"/>
    <p:sldId id="269" r:id="rId18"/>
    <p:sldId id="270" r:id="rId19"/>
    <p:sldId id="271" r:id="rId20"/>
    <p:sldId id="272" r:id="rId21"/>
    <p:sldId id="277" r:id="rId22"/>
    <p:sldId id="282" r:id="rId23"/>
    <p:sldId id="278" r:id="rId24"/>
    <p:sldId id="280" r:id="rId25"/>
    <p:sldId id="279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-704" y="-104"/>
      </p:cViewPr>
      <p:guideLst>
        <p:guide orient="horz" pos="2160"/>
        <p:guide orient="horz" pos="431"/>
        <p:guide orient="horz" pos="3887"/>
        <p:guide orient="horz" pos="4175"/>
        <p:guide orient="horz" pos="1887"/>
        <p:guide pos="2880"/>
        <p:guide pos="434"/>
        <p:guide pos="533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B685-1B69-40C9-BE28-7A283E299E47}" type="datetimeFigureOut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F341-FE76-4734-BACD-1D5EE7C2EC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915" y="4189166"/>
            <a:ext cx="6388273" cy="864720"/>
          </a:xfrm>
        </p:spPr>
        <p:txBody>
          <a:bodyPr anchor="b">
            <a:noAutofit/>
          </a:bodyPr>
          <a:lstStyle>
            <a:lvl1pPr algn="ctr">
              <a:defRPr sz="2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852" y="5122889"/>
            <a:ext cx="5486400" cy="6858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435F6B45-F51F-4573-AF8B-0DB275BFF975}" type="datetime1">
              <a:rPr lang="en-US" smtClean="0"/>
              <a:pPr/>
              <a:t>07.10.11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767547" cy="7596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71"/>
            <a:ext cx="8229600" cy="4370454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2A3D2-4DA0-476D-8556-FAB84AC15A59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6F3-09FA-48FE-9C7A-7645E3C65800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6E0-07F1-4417-9985-38666D01F91E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807-C6A1-48C4-8E65-AB3A5B77173C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content-page-blank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AFE-EBB0-4516-A216-2B370C962B44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A1C4CBB-B9A3-4C32-A26C-99CF23306695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03" y="4189166"/>
            <a:ext cx="6919219" cy="531178"/>
          </a:xfrm>
        </p:spPr>
        <p:txBody>
          <a:bodyPr/>
          <a:lstStyle/>
          <a:p>
            <a:r>
              <a:rPr lang="en-US" dirty="0" smtClean="0"/>
              <a:t>Magento performance &amp;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87" y="5122889"/>
            <a:ext cx="5390865" cy="685800"/>
          </a:xfrm>
        </p:spPr>
        <p:txBody>
          <a:bodyPr/>
          <a:lstStyle/>
          <a:p>
            <a:r>
              <a:rPr lang="en-US" dirty="0" err="1" smtClean="0"/>
              <a:t>Vinai</a:t>
            </a:r>
            <a:r>
              <a:rPr lang="en-US" dirty="0" smtClean="0"/>
              <a:t> Kopp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Enable SQL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the brands category</a:t>
            </a:r>
          </a:p>
          <a:p>
            <a:r>
              <a:rPr lang="en-US" dirty="0" smtClean="0"/>
              <a:t>Enable the SQL profiler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– Collection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 the brands block class</a:t>
            </a:r>
          </a:p>
          <a:p>
            <a:r>
              <a:rPr lang="en-US" dirty="0" smtClean="0"/>
              <a:t>Initialize collection caching</a:t>
            </a:r>
          </a:p>
          <a:p>
            <a:r>
              <a:rPr lang="en-US" dirty="0" smtClean="0"/>
              <a:t>Add cache invalidation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2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Entity Cache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custom cache tag to the brand entity</a:t>
            </a:r>
          </a:p>
          <a:p>
            <a:r>
              <a:rPr lang="en-US" dirty="0" smtClean="0"/>
              <a:t>Add it to the collection cache initialization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</a:t>
            </a:r>
            <a:r>
              <a:rPr lang="en-US" dirty="0"/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4</a:t>
            </a:r>
            <a:r>
              <a:rPr lang="en-US" dirty="0" smtClean="0"/>
              <a:t> – Block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block caching to the brands </a:t>
            </a:r>
            <a:r>
              <a:rPr lang="en-US" dirty="0"/>
              <a:t>b</a:t>
            </a:r>
            <a:r>
              <a:rPr lang="en-US" dirty="0" smtClean="0"/>
              <a:t>lock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4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vs. Block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Collection caching</a:t>
            </a:r>
          </a:p>
          <a:p>
            <a:r>
              <a:rPr lang="en-US" dirty="0" smtClean="0"/>
              <a:t>Internal initialization e.g. $this-&gt;</a:t>
            </a:r>
            <a:r>
              <a:rPr lang="en-US" dirty="0" err="1" smtClean="0"/>
              <a:t>initCache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External initialization e.g. $collection-&gt;</a:t>
            </a:r>
            <a:r>
              <a:rPr lang="en-US" dirty="0" err="1" smtClean="0"/>
              <a:t>initCache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Shared between callers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Block caching</a:t>
            </a:r>
          </a:p>
          <a:p>
            <a:r>
              <a:rPr lang="en-US" dirty="0" smtClean="0"/>
              <a:t>More efficient, but</a:t>
            </a:r>
          </a:p>
          <a:p>
            <a:r>
              <a:rPr lang="en-US" dirty="0" smtClean="0"/>
              <a:t>Not shared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Workshop continues at 1:15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3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Code Profiler, Debugging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1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</a:t>
            </a:r>
          </a:p>
          <a:p>
            <a:r>
              <a:rPr lang="en-US" dirty="0"/>
              <a:t>Analyze and fix performance </a:t>
            </a:r>
            <a:r>
              <a:rPr lang="en-US" dirty="0" smtClean="0"/>
              <a:t>issue in the module </a:t>
            </a:r>
            <a:r>
              <a:rPr lang="en-US" dirty="0" err="1" smtClean="0"/>
              <a:t>Example_MultiOptionCart</a:t>
            </a:r>
            <a:endParaRPr lang="en-US" dirty="0" smtClean="0"/>
          </a:p>
          <a:p>
            <a:r>
              <a:rPr lang="en-US" dirty="0" smtClean="0"/>
              <a:t>Use the code profiler</a:t>
            </a:r>
          </a:p>
          <a:p>
            <a:r>
              <a:rPr lang="en-US" dirty="0" smtClean="0"/>
              <a:t>Customize profiler data output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–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 </a:t>
            </a:r>
            <a:r>
              <a:rPr lang="en-US" dirty="0" err="1" smtClean="0"/>
              <a:t>multioption</a:t>
            </a:r>
            <a:r>
              <a:rPr lang="en-US" dirty="0" smtClean="0"/>
              <a:t> product page</a:t>
            </a:r>
          </a:p>
          <a:p>
            <a:r>
              <a:rPr lang="en-US" dirty="0" smtClean="0"/>
              <a:t>Enable the code profiler</a:t>
            </a:r>
            <a:endParaRPr lang="en-US" dirty="0"/>
          </a:p>
          <a:p>
            <a:r>
              <a:rPr lang="en-US" dirty="0" smtClean="0"/>
              <a:t>Measure performance</a:t>
            </a:r>
          </a:p>
          <a:p>
            <a:r>
              <a:rPr lang="en-US" dirty="0" smtClean="0"/>
              <a:t>Logging of profiler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– Formatting Profiler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the profiler data easier to understand</a:t>
            </a:r>
          </a:p>
          <a:p>
            <a:r>
              <a:rPr lang="en-US" dirty="0" smtClean="0"/>
              <a:t>Format data using </a:t>
            </a:r>
            <a:r>
              <a:rPr lang="en-US" dirty="0" err="1" smtClean="0"/>
              <a:t>Zend_Text_Table</a:t>
            </a:r>
            <a:endParaRPr lang="en-US" dirty="0" smtClean="0"/>
          </a:p>
          <a:p>
            <a:r>
              <a:rPr lang="en-US" dirty="0" smtClean="0"/>
              <a:t>Sort data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Begin Lab </a:t>
            </a:r>
            <a:r>
              <a:rPr lang="en-US" dirty="0" smtClean="0"/>
              <a:t>6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prepared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workshop </a:t>
            </a:r>
            <a:r>
              <a:rPr lang="en-US" dirty="0" err="1" smtClean="0"/>
              <a:t>VirtualBox</a:t>
            </a:r>
            <a:r>
              <a:rPr lang="en-US" dirty="0" smtClean="0"/>
              <a:t> image:</a:t>
            </a:r>
          </a:p>
          <a:p>
            <a:pPr lvl="1"/>
            <a:r>
              <a:rPr lang="en-US" dirty="0" smtClean="0"/>
              <a:t>Fire up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r>
              <a:rPr lang="en-US" dirty="0" smtClean="0"/>
              <a:t> and Firefox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Without the workshop </a:t>
            </a:r>
            <a:r>
              <a:rPr lang="en-US" dirty="0" err="1" smtClean="0"/>
              <a:t>Virtualbox</a:t>
            </a:r>
            <a:r>
              <a:rPr lang="en-US" dirty="0" smtClean="0"/>
              <a:t> image:</a:t>
            </a:r>
          </a:p>
          <a:p>
            <a:pPr lvl="1"/>
            <a:r>
              <a:rPr lang="en-US" dirty="0" smtClean="0"/>
              <a:t>Install Magento and the workshop modules.</a:t>
            </a:r>
            <a:br>
              <a:rPr lang="en-US" dirty="0" smtClean="0"/>
            </a:br>
            <a:r>
              <a:rPr lang="en-US" dirty="0" smtClean="0"/>
              <a:t>Refer to the handout for detailed instructions.</a:t>
            </a:r>
          </a:p>
          <a:p>
            <a:pPr lvl="1"/>
            <a:endParaRPr lang="en-US" dirty="0"/>
          </a:p>
          <a:p>
            <a:r>
              <a:rPr lang="en-US" dirty="0" smtClean="0"/>
              <a:t>This workshop requires the two custom modules</a:t>
            </a:r>
          </a:p>
          <a:p>
            <a:pPr lvl="1"/>
            <a:r>
              <a:rPr lang="en-US" dirty="0" err="1" smtClean="0"/>
              <a:t>Example_Brand</a:t>
            </a:r>
            <a:r>
              <a:rPr lang="en-US" dirty="0" smtClean="0"/>
              <a:t> (included in VM)</a:t>
            </a:r>
            <a:endParaRPr lang="en-US" dirty="0"/>
          </a:p>
          <a:p>
            <a:pPr lvl="1"/>
            <a:r>
              <a:rPr lang="en-US" dirty="0" err="1" smtClean="0"/>
              <a:t>Example_MultiOptionCart</a:t>
            </a:r>
            <a:r>
              <a:rPr lang="en-US" dirty="0" smtClean="0"/>
              <a:t> (included in 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– Find and Fix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the profiler data</a:t>
            </a:r>
            <a:endParaRPr lang="en-US" dirty="0"/>
          </a:p>
          <a:p>
            <a:r>
              <a:rPr lang="en-US" dirty="0" smtClean="0"/>
              <a:t>Analyze code</a:t>
            </a:r>
          </a:p>
          <a:p>
            <a:r>
              <a:rPr lang="en-US" dirty="0" smtClean="0"/>
              <a:t>Implement solution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Begin Lab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when using the PHP API there can be issues</a:t>
            </a:r>
          </a:p>
          <a:p>
            <a:r>
              <a:rPr lang="en-US" dirty="0" smtClean="0"/>
              <a:t>Good data is essential to pinpoint issues</a:t>
            </a:r>
          </a:p>
          <a:p>
            <a:r>
              <a:rPr lang="en-US" dirty="0" smtClean="0"/>
              <a:t>Measure before and after</a:t>
            </a:r>
          </a:p>
          <a:p>
            <a:r>
              <a:rPr lang="en-US" dirty="0" smtClean="0"/>
              <a:t>Use existing tools, customize them</a:t>
            </a:r>
          </a:p>
          <a:p>
            <a:pPr lvl="1"/>
            <a:r>
              <a:rPr lang="en-US" dirty="0" smtClean="0"/>
              <a:t>Mage::log()</a:t>
            </a:r>
          </a:p>
          <a:p>
            <a:pPr lvl="1"/>
            <a:r>
              <a:rPr lang="en-US" dirty="0" err="1" smtClean="0"/>
              <a:t>Varien_Profiler</a:t>
            </a:r>
            <a:endParaRPr lang="en-US" dirty="0" smtClean="0"/>
          </a:p>
          <a:p>
            <a:pPr lvl="1"/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It comes down to </a:t>
            </a:r>
            <a:r>
              <a:rPr lang="en-US" b="1" i="1" dirty="0" smtClean="0"/>
              <a:t>understanding</a:t>
            </a:r>
            <a:r>
              <a:rPr lang="en-US" dirty="0" smtClean="0"/>
              <a:t>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en-US" dirty="0" smtClean="0"/>
              <a:t>Siege and </a:t>
            </a:r>
            <a:r>
              <a:rPr lang="en-US" dirty="0" err="1" smtClean="0"/>
              <a:t>sproxy</a:t>
            </a:r>
            <a:endParaRPr lang="en-US" dirty="0" smtClean="0"/>
          </a:p>
          <a:p>
            <a:r>
              <a:rPr lang="en-US" dirty="0" err="1" smtClean="0"/>
              <a:t>Xdebug</a:t>
            </a:r>
            <a:r>
              <a:rPr lang="en-US" dirty="0" smtClean="0"/>
              <a:t> profiling and </a:t>
            </a:r>
            <a:r>
              <a:rPr lang="en-US" dirty="0" err="1" smtClean="0"/>
              <a:t>kcachegrind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Websites</a:t>
            </a:r>
          </a:p>
          <a:p>
            <a:r>
              <a:rPr lang="en-US" dirty="0" smtClean="0"/>
              <a:t>Knowledge </a:t>
            </a:r>
            <a:r>
              <a:rPr lang="en-US" dirty="0"/>
              <a:t>Base Articles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/knowledge-base</a:t>
            </a:r>
            <a:endParaRPr lang="en-US" sz="1400" dirty="0" smtClean="0"/>
          </a:p>
          <a:p>
            <a:r>
              <a:rPr lang="en-US" dirty="0"/>
              <a:t>Magento Answers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/answers/</a:t>
            </a:r>
            <a:endParaRPr lang="en-US" sz="1400" dirty="0" smtClean="0"/>
          </a:p>
          <a:p>
            <a:r>
              <a:rPr lang="en-US" dirty="0"/>
              <a:t>Magento Forums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/boards/</a:t>
            </a:r>
            <a:endParaRPr lang="en-US" sz="1400" dirty="0" smtClean="0"/>
          </a:p>
          <a:p>
            <a:r>
              <a:rPr lang="en-US" dirty="0" smtClean="0"/>
              <a:t>Magento Connect </a:t>
            </a:r>
            <a:r>
              <a:rPr lang="en-US" dirty="0"/>
              <a:t>Extension Marketplace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</a:t>
            </a:r>
            <a:r>
              <a:rPr lang="en-US" sz="1400" dirty="0" err="1"/>
              <a:t>magento</a:t>
            </a:r>
            <a:r>
              <a:rPr lang="en-US" sz="1400" dirty="0"/>
              <a:t>-connect</a:t>
            </a:r>
            <a:endParaRPr lang="en-US" sz="1400" dirty="0" smtClean="0"/>
          </a:p>
          <a:p>
            <a:r>
              <a:rPr lang="en-US" dirty="0" smtClean="0"/>
              <a:t>Blogs, </a:t>
            </a:r>
            <a:r>
              <a:rPr lang="en-US" dirty="0" err="1" smtClean="0"/>
              <a:t>tumblr</a:t>
            </a:r>
            <a:r>
              <a:rPr lang="en-US" dirty="0" smtClean="0"/>
              <a:t>, Stack Overflow, IRC, 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Magento U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Principals of Theming in Magento</a:t>
            </a:r>
          </a:p>
          <a:p>
            <a:r>
              <a:rPr lang="en-US" dirty="0" smtClean="0"/>
              <a:t>Fundamentals of Magento Development</a:t>
            </a:r>
          </a:p>
          <a:p>
            <a:r>
              <a:rPr lang="en-US" dirty="0" smtClean="0"/>
              <a:t>On Demand Video Training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www.magentocommerce.com</a:t>
            </a:r>
            <a:r>
              <a:rPr lang="en-US" dirty="0"/>
              <a:t>/services/training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Vinai</a:t>
            </a:r>
            <a:r>
              <a:rPr lang="en-US" dirty="0" smtClean="0"/>
              <a:t> Kopp</a:t>
            </a:r>
          </a:p>
          <a:p>
            <a:r>
              <a:rPr lang="en-US" dirty="0" err="1" smtClean="0"/>
              <a:t>eMail</a:t>
            </a:r>
            <a:r>
              <a:rPr lang="en-US" dirty="0" smtClean="0"/>
              <a:t>: </a:t>
            </a:r>
            <a:r>
              <a:rPr lang="en-US" dirty="0" err="1" smtClean="0"/>
              <a:t>vinai.kopp@magento.com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VinaiKopp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2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376" y="1416330"/>
            <a:ext cx="7036604" cy="1043850"/>
          </a:xfrm>
        </p:spPr>
        <p:txBody>
          <a:bodyPr>
            <a:normAutofit/>
          </a:bodyPr>
          <a:lstStyle/>
          <a:p>
            <a:endParaRPr lang="en-US" sz="300" dirty="0" smtClean="0"/>
          </a:p>
          <a:p>
            <a:r>
              <a:rPr lang="en-US" dirty="0" smtClean="0"/>
              <a:t>Vinai Kopp (</a:t>
            </a:r>
            <a:r>
              <a:rPr lang="en-US" dirty="0"/>
              <a:t>@</a:t>
            </a:r>
            <a:r>
              <a:rPr lang="en-US" dirty="0" err="1"/>
              <a:t>VinaiKopp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Manager of Developer Education, Magento Inc.</a:t>
            </a:r>
          </a:p>
          <a:p>
            <a:endParaRPr lang="en-US" sz="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Bild 4" descr="Korotu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3845"/>
            <a:ext cx="963077" cy="97295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36376" y="2689950"/>
            <a:ext cx="7036604" cy="104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" dirty="0" smtClean="0"/>
          </a:p>
          <a:p>
            <a:r>
              <a:rPr lang="en-US" dirty="0" smtClean="0"/>
              <a:t>Ben Marks (@</a:t>
            </a:r>
            <a:r>
              <a:rPr lang="en-US" dirty="0" err="1" smtClean="0"/>
              <a:t>BenMarks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Magento U Trainer, Magento Inc.</a:t>
            </a:r>
          </a:p>
          <a:p>
            <a:endParaRPr lang="en-US" sz="3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36376" y="3886200"/>
            <a:ext cx="7036604" cy="104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" dirty="0" smtClean="0"/>
          </a:p>
          <a:p>
            <a:r>
              <a:rPr lang="en-US" dirty="0" err="1" smtClean="0"/>
              <a:t>Vitaliy</a:t>
            </a:r>
            <a:r>
              <a:rPr lang="en-US" dirty="0" smtClean="0"/>
              <a:t> </a:t>
            </a:r>
            <a:r>
              <a:rPr lang="en-US" dirty="0" err="1" smtClean="0"/>
              <a:t>Korotun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Consultant &amp; Development Manager, Magento Inc.</a:t>
            </a:r>
          </a:p>
          <a:p>
            <a:endParaRPr lang="en-US" sz="300" dirty="0" smtClean="0"/>
          </a:p>
        </p:txBody>
      </p:sp>
      <p:pic>
        <p:nvPicPr>
          <p:cNvPr id="8" name="Bild 7" descr="Vinai Kop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8200" cy="1130375"/>
          </a:xfrm>
          <a:prstGeom prst="rect">
            <a:avLst/>
          </a:prstGeom>
        </p:spPr>
      </p:pic>
      <p:pic>
        <p:nvPicPr>
          <p:cNvPr id="13" name="Bild 12" descr="Ben Mark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8200" cy="11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 PHP OOP experience</a:t>
            </a:r>
            <a:endParaRPr lang="en-US" dirty="0"/>
          </a:p>
          <a:p>
            <a:r>
              <a:rPr lang="en-US" dirty="0" smtClean="0"/>
              <a:t>Some experience developing Magento modules</a:t>
            </a:r>
          </a:p>
          <a:p>
            <a:r>
              <a:rPr lang="en-US" dirty="0" smtClean="0"/>
              <a:t>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Performance-related </a:t>
            </a:r>
            <a:r>
              <a:rPr lang="en-US" dirty="0" smtClean="0"/>
              <a:t>development </a:t>
            </a:r>
            <a:r>
              <a:rPr lang="en-US" dirty="0"/>
              <a:t>k</a:t>
            </a:r>
            <a:r>
              <a:rPr lang="en-US" dirty="0" smtClean="0"/>
              <a:t>now-how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Debugging performance issues</a:t>
            </a:r>
          </a:p>
          <a:p>
            <a:r>
              <a:rPr lang="en-US" dirty="0" smtClean="0"/>
              <a:t>Common performance related pitfalls</a:t>
            </a:r>
          </a:p>
          <a:p>
            <a:r>
              <a:rPr lang="en-US" dirty="0" smtClean="0"/>
              <a:t>Magento </a:t>
            </a:r>
            <a:r>
              <a:rPr lang="en-US" dirty="0"/>
              <a:t>c</a:t>
            </a:r>
            <a:r>
              <a:rPr lang="en-US" dirty="0" smtClean="0"/>
              <a:t>aching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about Caching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 </a:t>
            </a:r>
            <a:r>
              <a:rPr lang="en-US" dirty="0" err="1" smtClean="0"/>
              <a:t>Proxying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(</a:t>
            </a:r>
            <a:r>
              <a:rPr lang="en-US" sz="1000" dirty="0"/>
              <a:t>e.g. Varnish/</a:t>
            </a:r>
            <a:r>
              <a:rPr lang="en-US" sz="1000" dirty="0" err="1"/>
              <a:t>nginx</a:t>
            </a:r>
            <a:r>
              <a:rPr lang="en-US" sz="1000" dirty="0" smtClean="0"/>
              <a:t>)</a:t>
            </a:r>
          </a:p>
          <a:p>
            <a:r>
              <a:rPr lang="en-US" dirty="0"/>
              <a:t>HTTP Request </a:t>
            </a:r>
            <a:r>
              <a:rPr lang="en-US" dirty="0" smtClean="0"/>
              <a:t>Parallelization</a:t>
            </a:r>
            <a:br>
              <a:rPr lang="en-US" dirty="0" smtClean="0"/>
            </a:br>
            <a:r>
              <a:rPr lang="en-US" sz="1000" dirty="0" smtClean="0"/>
              <a:t>(e.g. CDN)</a:t>
            </a:r>
          </a:p>
          <a:p>
            <a:r>
              <a:rPr lang="en-US" dirty="0" smtClean="0"/>
              <a:t>HTTP Request Reduction</a:t>
            </a:r>
            <a:br>
              <a:rPr lang="en-US" dirty="0" smtClean="0"/>
            </a:br>
            <a:r>
              <a:rPr lang="en-US" sz="1000" dirty="0" smtClean="0"/>
              <a:t>(e.g. </a:t>
            </a:r>
            <a:r>
              <a:rPr lang="en-US" sz="1000" dirty="0" err="1" smtClean="0"/>
              <a:t>spriting</a:t>
            </a:r>
            <a:r>
              <a:rPr lang="en-US" sz="1000" dirty="0" smtClean="0"/>
              <a:t>, combining JS/CSS)</a:t>
            </a:r>
          </a:p>
          <a:p>
            <a:r>
              <a:rPr lang="en-US" dirty="0" smtClean="0"/>
              <a:t>Cache </a:t>
            </a:r>
            <a:r>
              <a:rPr lang="en-US" dirty="0" err="1" smtClean="0"/>
              <a:t>Backends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(e.g. </a:t>
            </a:r>
            <a:r>
              <a:rPr lang="en-US" sz="1000" dirty="0" err="1" smtClean="0"/>
              <a:t>memcached</a:t>
            </a:r>
            <a:r>
              <a:rPr lang="en-US" sz="1000" dirty="0" smtClean="0"/>
              <a:t>, </a:t>
            </a:r>
            <a:r>
              <a:rPr lang="en-US" sz="1000" dirty="0" err="1" smtClean="0"/>
              <a:t>Redis</a:t>
            </a:r>
            <a:r>
              <a:rPr lang="en-US" sz="1000" dirty="0" smtClean="0"/>
              <a:t>)</a:t>
            </a:r>
          </a:p>
          <a:p>
            <a:r>
              <a:rPr lang="en-US" dirty="0" smtClean="0"/>
              <a:t>MySQL / </a:t>
            </a:r>
            <a:r>
              <a:rPr lang="en-US" dirty="0" err="1" smtClean="0"/>
              <a:t>httpd</a:t>
            </a:r>
            <a:r>
              <a:rPr lang="en-US" dirty="0" smtClean="0"/>
              <a:t> tuning</a:t>
            </a:r>
            <a:br>
              <a:rPr lang="en-US" dirty="0" smtClean="0"/>
            </a:br>
            <a:r>
              <a:rPr lang="en-US" sz="1000" dirty="0" smtClean="0"/>
              <a:t>(e.g. </a:t>
            </a:r>
            <a:r>
              <a:rPr lang="en-US" sz="1000" dirty="0" err="1" smtClean="0"/>
              <a:t>my.cnf</a:t>
            </a:r>
            <a:r>
              <a:rPr lang="en-US" sz="1000" dirty="0" smtClean="0"/>
              <a:t>, Apache, </a:t>
            </a:r>
            <a:r>
              <a:rPr lang="en-US" sz="1000" dirty="0" err="1" smtClean="0"/>
              <a:t>nginx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resources are available for each of these important topics.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 workshop, two parts</a:t>
            </a:r>
          </a:p>
          <a:p>
            <a:r>
              <a:rPr lang="en-US" dirty="0" smtClean="0"/>
              <a:t>11:15  – 12:15 Part </a:t>
            </a:r>
            <a:r>
              <a:rPr lang="en-US" dirty="0"/>
              <a:t>O</a:t>
            </a:r>
            <a:r>
              <a:rPr lang="en-US" dirty="0" smtClean="0"/>
              <a:t>ne</a:t>
            </a:r>
          </a:p>
          <a:p>
            <a:r>
              <a:rPr lang="en-US" dirty="0" smtClean="0"/>
              <a:t>12:15  –  1:15 Lunch Break</a:t>
            </a:r>
          </a:p>
          <a:p>
            <a:r>
              <a:rPr lang="en-US" dirty="0" smtClean="0"/>
              <a:t>  1:15  –  2:20 Part Two</a:t>
            </a:r>
          </a:p>
          <a:p>
            <a:r>
              <a:rPr lang="en-US" dirty="0" smtClean="0"/>
              <a:t>  2:20  –  2:45 QA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SQL Profiler</a:t>
            </a:r>
            <a:r>
              <a:rPr lang="en-US" sz="1600" smtClean="0"/>
              <a:t>, </a:t>
            </a:r>
            <a:r>
              <a:rPr lang="en-US" sz="1600" smtClean="0"/>
              <a:t>Collection </a:t>
            </a:r>
            <a:r>
              <a:rPr lang="en-US" sz="1600" dirty="0" smtClean="0"/>
              <a:t>&amp; Block Caching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53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be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</a:t>
            </a:r>
          </a:p>
          <a:p>
            <a:r>
              <a:rPr lang="en-US" dirty="0" smtClean="0"/>
              <a:t>Analyze performance of the module </a:t>
            </a:r>
            <a:r>
              <a:rPr lang="en-US" dirty="0" err="1" smtClean="0"/>
              <a:t>Example_Brands</a:t>
            </a:r>
            <a:endParaRPr lang="en-US" dirty="0" smtClean="0"/>
          </a:p>
          <a:p>
            <a:r>
              <a:rPr lang="en-US" dirty="0" smtClean="0"/>
              <a:t>Use the SQL profiler</a:t>
            </a:r>
          </a:p>
          <a:p>
            <a:r>
              <a:rPr lang="en-US" dirty="0" smtClean="0"/>
              <a:t>Implement collection and block caching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C_ppt_template_helvetica_v2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XC_ppt_template_helvetica_v2</Template>
  <TotalTime>0</TotalTime>
  <Words>632</Words>
  <Application>Microsoft Macintosh PowerPoint</Application>
  <PresentationFormat>Bildschirmpräsentation 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XC_ppt_template_helvetica_v2</vt:lpstr>
      <vt:lpstr>Magento performance &amp; development</vt:lpstr>
      <vt:lpstr>Get prepared</vt:lpstr>
      <vt:lpstr>Who are we?</vt:lpstr>
      <vt:lpstr>Your Background</vt:lpstr>
      <vt:lpstr>Objectives</vt:lpstr>
      <vt:lpstr>This Is NOT about Caching Infrastructure</vt:lpstr>
      <vt:lpstr>Today</vt:lpstr>
      <vt:lpstr>Part One</vt:lpstr>
      <vt:lpstr>What will we be doing?</vt:lpstr>
      <vt:lpstr>Lab 1 – Enable SQL Profiling</vt:lpstr>
      <vt:lpstr>Lab 2 – Collection Caching</vt:lpstr>
      <vt:lpstr>Lab 3 – Entity Cache Tags</vt:lpstr>
      <vt:lpstr>Lab 4 – Block Caching</vt:lpstr>
      <vt:lpstr>Collection vs. Block Caching</vt:lpstr>
      <vt:lpstr>Lunch break</vt:lpstr>
      <vt:lpstr>Part TWO</vt:lpstr>
      <vt:lpstr>What will we be doing?</vt:lpstr>
      <vt:lpstr>Lab 5 – The issue</vt:lpstr>
      <vt:lpstr>Lab 6 – Formatting Profiler Data</vt:lpstr>
      <vt:lpstr>Lab 7 – Find and Fix Issue</vt:lpstr>
      <vt:lpstr>Recap</vt:lpstr>
      <vt:lpstr>Other Tools</vt:lpstr>
      <vt:lpstr>Other Resources</vt:lpstr>
      <vt:lpstr>Magento U Training</vt:lpstr>
      <vt:lpstr>Contact</vt:lpstr>
      <vt:lpstr>Thank You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space is for the main title and can be multiple lines</dc:title>
  <dc:creator>aheidersbach</dc:creator>
  <cp:lastModifiedBy>Vinai Kopp</cp:lastModifiedBy>
  <cp:revision>454</cp:revision>
  <dcterms:created xsi:type="dcterms:W3CDTF">2011-07-05T20:47:49Z</dcterms:created>
  <dcterms:modified xsi:type="dcterms:W3CDTF">2011-10-07T16:23:58Z</dcterms:modified>
</cp:coreProperties>
</file>