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3" r:id="rId4"/>
    <p:sldId id="276" r:id="rId5"/>
    <p:sldId id="262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80" r:id="rId16"/>
    <p:sldId id="279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704" y="-104"/>
      </p:cViewPr>
      <p:guideLst>
        <p:guide orient="horz" pos="2160"/>
        <p:guide orient="horz" pos="431"/>
        <p:guide orient="horz" pos="3887"/>
        <p:guide orient="horz" pos="4175"/>
        <p:guide orient="horz" pos="1887"/>
        <p:guide pos="2880"/>
        <p:guide pos="434"/>
        <p:guide pos="533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B685-1B69-40C9-BE28-7A283E299E47}" type="datetimeFigureOut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F341-FE76-4734-BACD-1D5EE7C2EC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915" y="4189166"/>
            <a:ext cx="6388273" cy="864720"/>
          </a:xfrm>
        </p:spPr>
        <p:txBody>
          <a:bodyPr anchor="b">
            <a:noAutofit/>
          </a:bodyPr>
          <a:lstStyle>
            <a:lvl1pPr algn="ctr">
              <a:defRPr sz="2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852" y="5122889"/>
            <a:ext cx="5486400" cy="6858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435F6B45-F51F-4573-AF8B-0DB275BFF975}" type="datetime1">
              <a:rPr lang="en-US" smtClean="0"/>
              <a:pPr/>
              <a:t>07.10.11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767547" cy="7596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71"/>
            <a:ext cx="8229600" cy="4370454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2A3D2-4DA0-476D-8556-FAB84AC15A59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6F3-09FA-48FE-9C7A-7645E3C65800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6E0-07F1-4417-9985-38666D01F91E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807-C6A1-48C4-8E65-AB3A5B77173C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content-page-blank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AFE-EBB0-4516-A216-2B370C962B44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A1C4CBB-B9A3-4C32-A26C-99CF23306695}" type="datetime1">
              <a:rPr lang="en-US" smtClean="0"/>
              <a:pPr/>
              <a:t>07.10.11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4189166"/>
            <a:ext cx="6796585" cy="531178"/>
          </a:xfrm>
        </p:spPr>
        <p:txBody>
          <a:bodyPr/>
          <a:lstStyle/>
          <a:p>
            <a:r>
              <a:rPr lang="en-US" dirty="0" smtClean="0"/>
              <a:t>Customizing the</a:t>
            </a:r>
            <a:br>
              <a:rPr lang="en-US" dirty="0" smtClean="0"/>
            </a:br>
            <a:r>
              <a:rPr lang="en-US" smtClean="0"/>
              <a:t>Magento </a:t>
            </a:r>
            <a:r>
              <a:rPr lang="en-US" smtClean="0"/>
              <a:t>one page </a:t>
            </a:r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87" y="5122889"/>
            <a:ext cx="5390865" cy="685800"/>
          </a:xfrm>
        </p:spPr>
        <p:txBody>
          <a:bodyPr/>
          <a:lstStyle/>
          <a:p>
            <a:r>
              <a:rPr lang="en-US" dirty="0" err="1" smtClean="0"/>
              <a:t>Vinai</a:t>
            </a:r>
            <a:r>
              <a:rPr lang="en-US" dirty="0" smtClean="0"/>
              <a:t> Kopp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Hook into the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code for the replacement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Lab 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Check available shipping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list of available shipping methods</a:t>
            </a:r>
          </a:p>
          <a:p>
            <a:r>
              <a:rPr lang="en-US" dirty="0" smtClean="0"/>
              <a:t>Check if there is only one available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Begin Lab </a:t>
            </a:r>
            <a:r>
              <a:rPr lang="en-US" dirty="0" smtClean="0"/>
              <a:t>4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– Skip the shipping method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the only available shipping method</a:t>
            </a:r>
          </a:p>
          <a:p>
            <a:r>
              <a:rPr lang="en-US" dirty="0" smtClean="0"/>
              <a:t>Forward the customer to the next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Begin Lab 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 are modules</a:t>
            </a:r>
            <a:br>
              <a:rPr lang="en-US" dirty="0" smtClean="0"/>
            </a:br>
            <a:r>
              <a:rPr lang="en-US" dirty="0" smtClean="0"/>
              <a:t>(like the core)</a:t>
            </a:r>
          </a:p>
          <a:p>
            <a:r>
              <a:rPr lang="en-US" dirty="0" smtClean="0"/>
              <a:t>Knowing the XML configuration is essential</a:t>
            </a:r>
          </a:p>
          <a:p>
            <a:r>
              <a:rPr lang="en-US" dirty="0" smtClean="0"/>
              <a:t>Know the entity class modeling</a:t>
            </a:r>
            <a:br>
              <a:rPr lang="en-US" dirty="0" smtClean="0"/>
            </a:br>
            <a:r>
              <a:rPr lang="en-US" dirty="0" smtClean="0"/>
              <a:t>(C.R.U.D.)</a:t>
            </a:r>
          </a:p>
          <a:p>
            <a:r>
              <a:rPr lang="en-US" dirty="0" smtClean="0"/>
              <a:t>Configuration based dependency injection</a:t>
            </a:r>
            <a:br>
              <a:rPr lang="en-US" dirty="0" smtClean="0"/>
            </a:br>
            <a:r>
              <a:rPr lang="en-US" dirty="0" smtClean="0"/>
              <a:t>(class rewrites)</a:t>
            </a:r>
          </a:p>
          <a:p>
            <a:r>
              <a:rPr lang="en-US" dirty="0" smtClean="0"/>
              <a:t>Event observers</a:t>
            </a:r>
            <a:br>
              <a:rPr lang="en-US" dirty="0" smtClean="0"/>
            </a:br>
            <a:r>
              <a:rPr lang="en-US" dirty="0" smtClean="0"/>
              <a:t>(event listeners)</a:t>
            </a:r>
          </a:p>
          <a:p>
            <a:r>
              <a:rPr lang="en-US" dirty="0" smtClean="0"/>
              <a:t>To customize Magento knowing </a:t>
            </a:r>
            <a:r>
              <a:rPr lang="en-US" b="1" i="1" dirty="0" smtClean="0"/>
              <a:t>where</a:t>
            </a:r>
            <a:r>
              <a:rPr lang="en-US" dirty="0" smtClean="0"/>
              <a:t> &gt; knowing </a:t>
            </a:r>
            <a:r>
              <a:rPr lang="en-US" b="1" i="1" dirty="0" smtClean="0"/>
              <a:t>how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Websites</a:t>
            </a:r>
          </a:p>
          <a:p>
            <a:r>
              <a:rPr lang="en-US" dirty="0" smtClean="0"/>
              <a:t>Knowledge </a:t>
            </a:r>
            <a:r>
              <a:rPr lang="en-US" dirty="0"/>
              <a:t>Base Articles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/knowledge-base</a:t>
            </a:r>
            <a:endParaRPr lang="en-US" sz="1400" dirty="0" smtClean="0"/>
          </a:p>
          <a:p>
            <a:r>
              <a:rPr lang="en-US" dirty="0"/>
              <a:t>Magento Answers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/answers/</a:t>
            </a:r>
            <a:endParaRPr lang="en-US" sz="1400" dirty="0" smtClean="0"/>
          </a:p>
          <a:p>
            <a:r>
              <a:rPr lang="en-US" dirty="0"/>
              <a:t>Magento Forums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/boards/</a:t>
            </a:r>
            <a:endParaRPr lang="en-US" sz="1400" dirty="0" smtClean="0"/>
          </a:p>
          <a:p>
            <a:r>
              <a:rPr lang="en-US" dirty="0" smtClean="0"/>
              <a:t>Magento Connect </a:t>
            </a:r>
            <a:r>
              <a:rPr lang="en-US" dirty="0"/>
              <a:t>Extension Marketplace</a:t>
            </a:r>
            <a:br>
              <a:rPr lang="en-US" dirty="0"/>
            </a:br>
            <a:r>
              <a:rPr lang="en-US" sz="1400" dirty="0"/>
              <a:t>http://</a:t>
            </a:r>
            <a:r>
              <a:rPr lang="en-US" sz="1400" dirty="0" err="1"/>
              <a:t>www.magentocommerce.com</a:t>
            </a:r>
            <a:r>
              <a:rPr lang="en-US" sz="1400" dirty="0"/>
              <a:t>/</a:t>
            </a:r>
            <a:r>
              <a:rPr lang="en-US" sz="1400" dirty="0" err="1"/>
              <a:t>magento</a:t>
            </a:r>
            <a:r>
              <a:rPr lang="en-US" sz="1400" dirty="0"/>
              <a:t>-connect</a:t>
            </a:r>
            <a:endParaRPr lang="en-US" sz="1400" dirty="0" smtClean="0"/>
          </a:p>
          <a:p>
            <a:r>
              <a:rPr lang="en-US" dirty="0" smtClean="0"/>
              <a:t>Blogs, </a:t>
            </a:r>
            <a:r>
              <a:rPr lang="en-US" dirty="0" err="1" smtClean="0"/>
              <a:t>tumblr</a:t>
            </a:r>
            <a:r>
              <a:rPr lang="en-US" dirty="0" smtClean="0"/>
              <a:t>, Stack Overflow, IRC, 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Magento U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Principals of Theming in Magento</a:t>
            </a:r>
          </a:p>
          <a:p>
            <a:r>
              <a:rPr lang="en-US" dirty="0" smtClean="0"/>
              <a:t>Fundamentals of Magento Development</a:t>
            </a:r>
          </a:p>
          <a:p>
            <a:r>
              <a:rPr lang="en-US" dirty="0" smtClean="0"/>
              <a:t>On Demand Video Training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www.magentocommerce.com</a:t>
            </a:r>
            <a:r>
              <a:rPr lang="en-US" dirty="0"/>
              <a:t>/services/training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Vinai</a:t>
            </a:r>
            <a:r>
              <a:rPr lang="en-US" dirty="0" smtClean="0"/>
              <a:t> Kopp</a:t>
            </a:r>
          </a:p>
          <a:p>
            <a:r>
              <a:rPr lang="en-US" dirty="0" err="1" smtClean="0"/>
              <a:t>eMail</a:t>
            </a:r>
            <a:r>
              <a:rPr lang="en-US" dirty="0" smtClean="0"/>
              <a:t>: </a:t>
            </a:r>
            <a:r>
              <a:rPr lang="en-US" dirty="0" err="1" smtClean="0"/>
              <a:t>vinai.kopp@magento.com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VinaiKopp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8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prepared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the workshop </a:t>
            </a:r>
            <a:r>
              <a:rPr lang="en-US" dirty="0" err="1" smtClean="0"/>
              <a:t>VirtualBox</a:t>
            </a:r>
            <a:r>
              <a:rPr lang="en-US" dirty="0" smtClean="0"/>
              <a:t> image: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and copy the Magento image</a:t>
            </a:r>
          </a:p>
          <a:p>
            <a:pPr lvl="1"/>
            <a:r>
              <a:rPr lang="en-US" dirty="0" smtClean="0"/>
              <a:t>Fire up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339725" lvl="1" indent="0">
              <a:buNone/>
            </a:pPr>
            <a:endParaRPr lang="en-US" dirty="0" smtClean="0"/>
          </a:p>
          <a:p>
            <a:r>
              <a:rPr lang="en-US" dirty="0" smtClean="0"/>
              <a:t>Without the workshop </a:t>
            </a:r>
            <a:r>
              <a:rPr lang="en-US" dirty="0" err="1" smtClean="0"/>
              <a:t>VirtualBox</a:t>
            </a:r>
            <a:r>
              <a:rPr lang="en-US" dirty="0" smtClean="0"/>
              <a:t> image:</a:t>
            </a:r>
          </a:p>
          <a:p>
            <a:pPr lvl="1"/>
            <a:r>
              <a:rPr lang="en-US" dirty="0" smtClean="0"/>
              <a:t>Install Magento</a:t>
            </a:r>
          </a:p>
          <a:p>
            <a:pPr lvl="1"/>
            <a:r>
              <a:rPr lang="en-US" dirty="0" smtClean="0"/>
              <a:t>Configure a single shipping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Firefox and visit http://</a:t>
            </a:r>
            <a:r>
              <a:rPr lang="en-US" dirty="0" err="1" smtClean="0"/>
              <a:t>workshop.dev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Oct.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376" y="1416330"/>
            <a:ext cx="7036604" cy="1043850"/>
          </a:xfrm>
        </p:spPr>
        <p:txBody>
          <a:bodyPr>
            <a:normAutofit/>
          </a:bodyPr>
          <a:lstStyle/>
          <a:p>
            <a:endParaRPr lang="en-US" sz="300" dirty="0" smtClean="0"/>
          </a:p>
          <a:p>
            <a:r>
              <a:rPr lang="en-US" dirty="0" smtClean="0"/>
              <a:t>Vinai Kopp (</a:t>
            </a:r>
            <a:r>
              <a:rPr lang="en-US" dirty="0"/>
              <a:t>@</a:t>
            </a:r>
            <a:r>
              <a:rPr lang="en-US" dirty="0" err="1"/>
              <a:t>VinaiKopp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Manager of Developer Education, Magento Inc.</a:t>
            </a:r>
          </a:p>
          <a:p>
            <a:endParaRPr lang="en-US" sz="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Bild 4" descr="Korotu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3845"/>
            <a:ext cx="963077" cy="97295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36376" y="2689950"/>
            <a:ext cx="7036604" cy="104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" dirty="0" smtClean="0"/>
          </a:p>
          <a:p>
            <a:r>
              <a:rPr lang="en-US" dirty="0" smtClean="0"/>
              <a:t>Ben Marks (@</a:t>
            </a:r>
            <a:r>
              <a:rPr lang="en-US" dirty="0" err="1" smtClean="0"/>
              <a:t>BenMarks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Magento U Trainer, Magento Inc.</a:t>
            </a:r>
          </a:p>
          <a:p>
            <a:endParaRPr lang="en-US" sz="3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36376" y="3886200"/>
            <a:ext cx="7036604" cy="104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" dirty="0" smtClean="0"/>
          </a:p>
          <a:p>
            <a:r>
              <a:rPr lang="en-US" dirty="0" err="1" smtClean="0"/>
              <a:t>Vitaliy</a:t>
            </a:r>
            <a:r>
              <a:rPr lang="en-US" dirty="0" smtClean="0"/>
              <a:t> </a:t>
            </a:r>
            <a:r>
              <a:rPr lang="en-US" dirty="0" err="1" smtClean="0"/>
              <a:t>Korotun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Consultant &amp; Development Manager, Magento Inc.</a:t>
            </a:r>
          </a:p>
          <a:p>
            <a:endParaRPr lang="en-US" sz="300" dirty="0" smtClean="0"/>
          </a:p>
        </p:txBody>
      </p:sp>
      <p:pic>
        <p:nvPicPr>
          <p:cNvPr id="8" name="Bild 7" descr="Vinai Kop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8200" cy="1130375"/>
          </a:xfrm>
          <a:prstGeom prst="rect">
            <a:avLst/>
          </a:prstGeom>
        </p:spPr>
      </p:pic>
      <p:pic>
        <p:nvPicPr>
          <p:cNvPr id="13" name="Bild 12" descr="Ben Mark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8200" cy="11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8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Magento is an ecommerce system – </a:t>
            </a:r>
            <a:r>
              <a:rPr lang="en-US" dirty="0"/>
              <a:t>r</a:t>
            </a:r>
            <a:r>
              <a:rPr lang="en-US" dirty="0" smtClean="0"/>
              <a:t>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Background</a:t>
            </a:r>
          </a:p>
          <a:p>
            <a:r>
              <a:rPr lang="en-US" dirty="0" smtClean="0"/>
              <a:t>Modular, configuration </a:t>
            </a:r>
            <a:r>
              <a:rPr lang="en-US" dirty="0"/>
              <a:t>based PHP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Configuration via </a:t>
            </a:r>
            <a:r>
              <a:rPr lang="en-US" dirty="0" smtClean="0"/>
              <a:t>XML</a:t>
            </a:r>
            <a:endParaRPr lang="en-US" dirty="0"/>
          </a:p>
          <a:p>
            <a:r>
              <a:rPr lang="en-US" dirty="0"/>
              <a:t>Customizable without modifying core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Class-name to file-name mapping</a:t>
            </a:r>
          </a:p>
          <a:p>
            <a:r>
              <a:rPr lang="en-US" dirty="0" smtClean="0"/>
              <a:t>Code is organized in multiple directory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Page Checkout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17804"/>
            <a:ext cx="5189621" cy="34166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75158" y="1416571"/>
            <a:ext cx="2911642" cy="380750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Research shows fewer clicks mean more conversions</a:t>
            </a:r>
          </a:p>
          <a:p>
            <a:r>
              <a:rPr lang="en-US" sz="1600" dirty="0" smtClean="0"/>
              <a:t>No choice, not even take-it-or-leave-it</a:t>
            </a:r>
          </a:p>
          <a:p>
            <a:r>
              <a:rPr lang="en-US" sz="1600" dirty="0" smtClean="0"/>
              <a:t>Skip this step if possible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3587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Magento extension</a:t>
            </a:r>
          </a:p>
          <a:p>
            <a:r>
              <a:rPr lang="en-US" dirty="0" smtClean="0"/>
              <a:t>Customize the One Page Checkout</a:t>
            </a:r>
          </a:p>
          <a:p>
            <a:r>
              <a:rPr lang="en-US" dirty="0" smtClean="0"/>
              <a:t>Follow best practices</a:t>
            </a:r>
          </a:p>
          <a:p>
            <a:r>
              <a:rPr lang="en-US" dirty="0" smtClean="0"/>
              <a:t>Don’t modify core code (or a kitten dies)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build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</a:t>
            </a:r>
          </a:p>
          <a:p>
            <a:r>
              <a:rPr lang="en-US" dirty="0" smtClean="0"/>
              <a:t>Create a new extension</a:t>
            </a:r>
          </a:p>
          <a:p>
            <a:r>
              <a:rPr lang="en-US" dirty="0" smtClean="0"/>
              <a:t>Configure a controller override</a:t>
            </a:r>
          </a:p>
          <a:p>
            <a:r>
              <a:rPr lang="en-US" dirty="0" smtClean="0"/>
              <a:t>Hook into the flow of control</a:t>
            </a:r>
          </a:p>
          <a:p>
            <a:r>
              <a:rPr lang="en-US" dirty="0" smtClean="0"/>
              <a:t>Add custom logic to check the number of shipping methods</a:t>
            </a:r>
          </a:p>
          <a:p>
            <a:r>
              <a:rPr lang="en-US" dirty="0" smtClean="0"/>
              <a:t>Select a single shipping method automatically</a:t>
            </a:r>
          </a:p>
          <a:p>
            <a:r>
              <a:rPr lang="en-US" dirty="0" smtClean="0"/>
              <a:t>Forward customer to the next checkout step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Create a new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our module</a:t>
            </a:r>
          </a:p>
          <a:p>
            <a:r>
              <a:rPr lang="en-US" dirty="0" smtClean="0"/>
              <a:t>Create module directories</a:t>
            </a:r>
          </a:p>
          <a:p>
            <a:r>
              <a:rPr lang="en-US" dirty="0" smtClean="0"/>
              <a:t>Create (empty) module configuration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Lab 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– Rewrite the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configuration XML to rewrite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OnepageController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new (empty) controller class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Lab 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14. Oct.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C_ppt_template_helvetica_v2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XC_ppt_template_helvetica_v2</Template>
  <TotalTime>0</TotalTime>
  <Words>462</Words>
  <Application>Microsoft Macintosh PowerPoint</Application>
  <PresentationFormat>Bildschirmpräsentation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XC_ppt_template_helvetica_v2</vt:lpstr>
      <vt:lpstr>Customizing the Magento one page checkout</vt:lpstr>
      <vt:lpstr>Get prepared</vt:lpstr>
      <vt:lpstr>Who are we?</vt:lpstr>
      <vt:lpstr>Magento is an ecommerce system – right?</vt:lpstr>
      <vt:lpstr>The One Page Checkout</vt:lpstr>
      <vt:lpstr>Objectives</vt:lpstr>
      <vt:lpstr>What will we build today?</vt:lpstr>
      <vt:lpstr>Lab 1 – Create a new module</vt:lpstr>
      <vt:lpstr>Lab 2 – Rewrite the checkout</vt:lpstr>
      <vt:lpstr>Lab 3 – Hook into the flow of control</vt:lpstr>
      <vt:lpstr>Lab 4 – Check available shipping methods</vt:lpstr>
      <vt:lpstr>Lab 5 – Skip the shipping method step</vt:lpstr>
      <vt:lpstr>Recap</vt:lpstr>
      <vt:lpstr>Other resources</vt:lpstr>
      <vt:lpstr>Magento U Training</vt:lpstr>
      <vt:lpstr>Contact</vt:lpstr>
      <vt:lpstr>Thank You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space is for the main title and can be multiple lines</dc:title>
  <dc:creator>aheidersbach</dc:creator>
  <cp:lastModifiedBy>Vinai Kopp</cp:lastModifiedBy>
  <cp:revision>285</cp:revision>
  <dcterms:created xsi:type="dcterms:W3CDTF">2011-07-05T20:47:49Z</dcterms:created>
  <dcterms:modified xsi:type="dcterms:W3CDTF">2011-10-07T16:22:53Z</dcterms:modified>
</cp:coreProperties>
</file>