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65" r:id="rId4"/>
    <p:sldId id="266" r:id="rId5"/>
    <p:sldId id="272" r:id="rId6"/>
    <p:sldId id="267" r:id="rId7"/>
    <p:sldId id="268" r:id="rId8"/>
    <p:sldId id="269" r:id="rId9"/>
    <p:sldId id="270" r:id="rId10"/>
    <p:sldId id="271" r:id="rId11"/>
    <p:sldId id="273" r:id="rId12"/>
    <p:sldId id="278" r:id="rId13"/>
    <p:sldId id="274" r:id="rId14"/>
    <p:sldId id="275" r:id="rId15"/>
    <p:sldId id="283" r:id="rId16"/>
    <p:sldId id="260" r:id="rId17"/>
    <p:sldId id="276" r:id="rId18"/>
    <p:sldId id="279" r:id="rId19"/>
    <p:sldId id="277" r:id="rId20"/>
    <p:sldId id="280" r:id="rId21"/>
    <p:sldId id="281" r:id="rId22"/>
    <p:sldId id="284" r:id="rId23"/>
    <p:sldId id="282" r:id="rId24"/>
    <p:sldId id="290" r:id="rId25"/>
    <p:sldId id="285" r:id="rId26"/>
    <p:sldId id="286" r:id="rId27"/>
    <p:sldId id="289" r:id="rId28"/>
    <p:sldId id="287" r:id="rId29"/>
    <p:sldId id="288" r:id="rId30"/>
    <p:sldId id="298" r:id="rId31"/>
    <p:sldId id="297" r:id="rId32"/>
    <p:sldId id="292" r:id="rId33"/>
    <p:sldId id="291" r:id="rId34"/>
    <p:sldId id="293" r:id="rId35"/>
    <p:sldId id="294" r:id="rId36"/>
    <p:sldId id="295" r:id="rId37"/>
    <p:sldId id="29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-204" y="-96"/>
      </p:cViewPr>
      <p:guideLst>
        <p:guide orient="horz" pos="2160"/>
        <p:guide orient="horz" pos="431"/>
        <p:guide orient="horz" pos="3887"/>
        <p:guide orient="horz" pos="4175"/>
        <p:guide orient="horz" pos="1887"/>
        <p:guide pos="2880"/>
        <p:guide pos="434"/>
        <p:guide pos="5330"/>
        <p:guide pos="288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5B685-1B69-40C9-BE28-7A283E299E47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FF341-FE76-4734-BACD-1D5EE7C2EC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10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fileserver\General\1-Clients\PayPal\Projects-GO\X.Commerce\PPT_template\pngs\Title-Page-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2915" y="4189166"/>
            <a:ext cx="6388273" cy="864720"/>
          </a:xfrm>
        </p:spPr>
        <p:txBody>
          <a:bodyPr anchor="b">
            <a:noAutofit/>
          </a:bodyPr>
          <a:lstStyle>
            <a:lvl1pPr algn="ctr">
              <a:defRPr sz="2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3852" y="5122889"/>
            <a:ext cx="5486400" cy="68580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5988935"/>
            <a:ext cx="2133600" cy="246974"/>
          </a:xfrm>
        </p:spPr>
        <p:txBody>
          <a:bodyPr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fld id="{435F6B45-F51F-4573-AF8B-0DB275BFF975}" type="datetime1">
              <a:rPr lang="en-US" smtClean="0"/>
              <a:pPr/>
              <a:t>10/7/2011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62688"/>
            <a:ext cx="2895600" cy="365125"/>
          </a:xfrm>
        </p:spPr>
        <p:txBody>
          <a:bodyPr anchor="b"/>
          <a:lstStyle>
            <a:lvl1pPr>
              <a:defRPr sz="9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8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763" y="214676"/>
            <a:ext cx="6767547" cy="759684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6571"/>
            <a:ext cx="8229600" cy="4370454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62A3D2-4DA0-476D-8556-FAB84AC15A59}" type="datetime1">
              <a:rPr lang="en-US" smtClean="0"/>
              <a:pPr/>
              <a:t>10/7/2011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6987" y="6476271"/>
            <a:ext cx="2895600" cy="20934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D71E27-A6E8-4E1A-9C8E-7CDEAE4F57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4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0"/>
            <a:ext cx="9143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8083" y="6470418"/>
            <a:ext cx="2895600" cy="2093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22118" y="2345961"/>
            <a:ext cx="7199988" cy="949637"/>
          </a:xfrm>
        </p:spPr>
        <p:txBody>
          <a:bodyPr anchor="b"/>
          <a:lstStyle>
            <a:lvl1pPr marL="0" indent="0" algn="l">
              <a:defRPr sz="24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1019331" y="3296458"/>
            <a:ext cx="6453266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998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26F3-09FA-48FE-9C7A-7645E3C65800}" type="datetime1">
              <a:rPr lang="en-US" smtClean="0"/>
              <a:pPr/>
              <a:t>10/7/2011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6987" y="6476271"/>
            <a:ext cx="2895600" cy="20934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0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EC6E0-07F1-4417-9985-38666D01F91E}" type="datetime1">
              <a:rPr lang="en-US" smtClean="0"/>
              <a:pPr/>
              <a:t>10/7/2011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6987" y="6476271"/>
            <a:ext cx="2895600" cy="20934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78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7807-C6A1-48C4-8E65-AB3A5B77173C}" type="datetime1">
              <a:rPr lang="en-US" smtClean="0"/>
              <a:pPr/>
              <a:t>10/7/2011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5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fileserver\General\1-Clients\PayPal\Projects-GO\X.Commerce\PPT_template\content-page-blank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AAFE-EBB0-4516-A216-2B370C962B44}" type="datetime1">
              <a:rPr lang="en-US" smtClean="0"/>
              <a:pPr/>
              <a:t>10/7/2011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6987" y="6476271"/>
            <a:ext cx="2895600" cy="20934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81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9763" y="214676"/>
            <a:ext cx="6348335" cy="7596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6571"/>
            <a:ext cx="8229600" cy="380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5612" y="6476271"/>
            <a:ext cx="1249181" cy="2093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DA1C4CBB-B9A3-4C32-A26C-99CF23306695}" type="datetime1">
              <a:rPr lang="en-US" smtClean="0"/>
              <a:pPr/>
              <a:t>10/7/2011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6883" y="6476271"/>
            <a:ext cx="2895600" cy="2093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2303" y="6476271"/>
            <a:ext cx="419724" cy="2093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55D71E27-A6E8-4E1A-9C8E-7CDEAE4F57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7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27063" indent="-287338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87338" algn="l" defTabSz="914400" rtl="0" eaLnBrk="1" latinLnBrk="0" hangingPunct="1">
        <a:spcBef>
          <a:spcPct val="20000"/>
        </a:spcBef>
        <a:buFont typeface="Wingdings" pitchFamily="2" charset="2"/>
        <a:buChar char="§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314450" indent="-287338" algn="l" defTabSz="914400" rtl="0" eaLnBrk="1" latinLnBrk="0" hangingPunct="1">
        <a:spcBef>
          <a:spcPct val="20000"/>
        </a:spcBef>
        <a:buFont typeface="Arial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788" indent="-287338" algn="l" defTabSz="914400" rtl="0" eaLnBrk="1" latinLnBrk="0" hangingPunct="1">
        <a:spcBef>
          <a:spcPct val="20000"/>
        </a:spcBef>
        <a:buFont typeface="Arial" pitchFamily="34" charset="0"/>
        <a:buChar char="»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1003" y="4189166"/>
            <a:ext cx="6796585" cy="864720"/>
          </a:xfrm>
        </p:spPr>
        <p:txBody>
          <a:bodyPr/>
          <a:lstStyle/>
          <a:p>
            <a:r>
              <a:rPr lang="en-US" dirty="0" err="1" smtClean="0"/>
              <a:t>Freemium</a:t>
            </a:r>
            <a:r>
              <a:rPr lang="en-US" dirty="0" smtClean="0"/>
              <a:t> to Premium:</a:t>
            </a:r>
            <a:br>
              <a:rPr lang="en-US" dirty="0" smtClean="0"/>
            </a:br>
            <a:r>
              <a:rPr lang="en-US" dirty="0" smtClean="0"/>
              <a:t>Monetizing with PayPal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0687" y="5122889"/>
            <a:ext cx="5390865" cy="685800"/>
          </a:xfrm>
        </p:spPr>
        <p:txBody>
          <a:bodyPr/>
          <a:lstStyle/>
          <a:p>
            <a:r>
              <a:rPr lang="en-US" dirty="0" smtClean="0"/>
              <a:t>Matt Cole</a:t>
            </a:r>
          </a:p>
          <a:p>
            <a:r>
              <a:rPr lang="en-US" dirty="0" smtClean="0"/>
              <a:t>Integration Engineer, PayPal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6B45-F51F-4573-AF8B-0DB275BFF975}" type="datetime1">
              <a:rPr lang="en-US" smtClean="0"/>
              <a:pPr/>
              <a:t>10/7/2011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1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Hooks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when rendering different pieces of content</a:t>
            </a:r>
          </a:p>
          <a:p>
            <a:r>
              <a:rPr lang="en-US" dirty="0" smtClean="0"/>
              <a:t>Allows you to modify how the page is rendered in real-time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the_content</a:t>
            </a:r>
            <a:r>
              <a:rPr lang="en-US" dirty="0" smtClean="0"/>
              <a:t> – Applied to the content of posts before being displayed to the user.</a:t>
            </a:r>
          </a:p>
          <a:p>
            <a:pPr lvl="1"/>
            <a:r>
              <a:rPr lang="en-US" dirty="0" err="1" smtClean="0"/>
              <a:t>the_title</a:t>
            </a:r>
            <a:r>
              <a:rPr lang="en-US" dirty="0" smtClean="0"/>
              <a:t> – Applied to the title of a post, before being displayed to the user.</a:t>
            </a:r>
          </a:p>
          <a:p>
            <a:r>
              <a:rPr lang="en-US" dirty="0" smtClean="0"/>
              <a:t>Registered using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add_filter</a:t>
            </a:r>
            <a:r>
              <a:rPr lang="en-US" dirty="0" smtClean="0"/>
              <a:t> function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add_filter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the_content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my_content_filter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A3D2-4DA0-476D-8556-FAB84AC15A59}" type="datetime1">
              <a:rPr lang="en-US" smtClean="0"/>
              <a:pPr/>
              <a:t>10/7/2011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074" name="Picture 2" descr="C:\Users\macole\AppData\Local\Microsoft\Windows\Temporary Internet Files\Content.IE5\37HNFUI6\MC90044194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187" y="750536"/>
            <a:ext cx="977326" cy="145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6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Install the plugin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Make accommodations for PayPal-specific configuration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52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how </a:t>
            </a:r>
            <a:r>
              <a:rPr lang="en-US" dirty="0" err="1" smtClean="0"/>
              <a:t>WordPress</a:t>
            </a:r>
            <a:r>
              <a:rPr lang="en-US" dirty="0" smtClean="0"/>
              <a:t> stores information</a:t>
            </a:r>
          </a:p>
          <a:p>
            <a:r>
              <a:rPr lang="en-US" dirty="0" smtClean="0"/>
              <a:t>Install a plugin</a:t>
            </a:r>
          </a:p>
          <a:p>
            <a:r>
              <a:rPr lang="en-US" dirty="0" smtClean="0"/>
              <a:t>Activate/deactivate a plugin</a:t>
            </a:r>
          </a:p>
          <a:p>
            <a:r>
              <a:rPr lang="en-US" dirty="0" smtClean="0"/>
              <a:t>Run your first PayPal API call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A3D2-4DA0-476D-8556-FAB84AC15A59}" type="datetime1">
              <a:rPr lang="en-US" smtClean="0"/>
              <a:pPr/>
              <a:t>10/7/2011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0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 – Install the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"Premium Content" category</a:t>
            </a:r>
          </a:p>
          <a:p>
            <a:r>
              <a:rPr lang="en-US" dirty="0" smtClean="0"/>
              <a:t>Install the plugin</a:t>
            </a:r>
          </a:p>
          <a:p>
            <a:r>
              <a:rPr lang="en-US" dirty="0" smtClean="0"/>
              <a:t>Add the Premium Content category to the plugin's list of regulated categories</a:t>
            </a:r>
          </a:p>
          <a:p>
            <a:r>
              <a:rPr lang="en-US" dirty="0" smtClean="0"/>
              <a:t>Create a sample </a:t>
            </a:r>
            <a:r>
              <a:rPr lang="en-US" dirty="0" smtClean="0"/>
              <a:t>post</a:t>
            </a:r>
          </a:p>
          <a:p>
            <a:pPr lvl="1"/>
            <a:r>
              <a:rPr lang="en-US" dirty="0" smtClean="0"/>
              <a:t>We'll use this post to test our code throughout the rest of this workshop!</a:t>
            </a:r>
            <a:endParaRPr lang="en-US" dirty="0" smtClean="0"/>
          </a:p>
          <a:p>
            <a:r>
              <a:rPr lang="en-US" dirty="0" smtClean="0"/>
              <a:t>Verify that the content is blocked</a:t>
            </a:r>
          </a:p>
          <a:p>
            <a:r>
              <a:rPr lang="en-US" dirty="0" smtClean="0"/>
              <a:t>Test out the subscription process</a:t>
            </a:r>
          </a:p>
          <a:p>
            <a:r>
              <a:rPr lang="en-US" dirty="0" smtClean="0"/>
              <a:t>Unsubscribe</a:t>
            </a:r>
          </a:p>
          <a:p>
            <a:r>
              <a:rPr lang="en-US" dirty="0" smtClean="0"/>
              <a:t>Deactivate the plugin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A3D2-4DA0-476D-8556-FAB84AC15A59}" type="datetime1">
              <a:rPr lang="en-US" smtClean="0"/>
              <a:pPr/>
              <a:t>10/7/2011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3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 – Add PayPal-specific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</a:t>
            </a:r>
            <a:r>
              <a:rPr lang="en-US" dirty="0" err="1" smtClean="0"/>
              <a:t>paypal</a:t>
            </a:r>
            <a:r>
              <a:rPr lang="en-US" dirty="0" smtClean="0"/>
              <a:t>-dg-</a:t>
            </a:r>
            <a:r>
              <a:rPr lang="en-US" dirty="0" err="1" smtClean="0"/>
              <a:t>subscriptions.php</a:t>
            </a:r>
            <a:endParaRPr lang="en-US" dirty="0" smtClean="0"/>
          </a:p>
          <a:p>
            <a:r>
              <a:rPr lang="en-US" dirty="0" smtClean="0"/>
              <a:t>Add options for the API username, API password, API signature, Sandbox flag, and subscription name</a:t>
            </a:r>
          </a:p>
          <a:p>
            <a:pPr lvl="1"/>
            <a:r>
              <a:rPr lang="en-US" dirty="0" smtClean="0"/>
              <a:t>Make sure you use </a:t>
            </a:r>
            <a:r>
              <a:rPr lang="en-US" dirty="0" err="1" smtClean="0"/>
              <a:t>pdgs_api_username</a:t>
            </a:r>
            <a:r>
              <a:rPr lang="en-US" dirty="0" smtClean="0"/>
              <a:t>, </a:t>
            </a:r>
            <a:r>
              <a:rPr lang="en-US" dirty="0" err="1" smtClean="0"/>
              <a:t>pdgs_api_password</a:t>
            </a:r>
            <a:r>
              <a:rPr lang="en-US" dirty="0" smtClean="0"/>
              <a:t>, and </a:t>
            </a:r>
            <a:r>
              <a:rPr lang="en-US" dirty="0" err="1" smtClean="0"/>
              <a:t>pdgs_api_signature</a:t>
            </a:r>
            <a:r>
              <a:rPr lang="en-US" dirty="0" smtClean="0"/>
              <a:t> for the option names for your API username, API password, and API signature</a:t>
            </a:r>
          </a:p>
          <a:p>
            <a:r>
              <a:rPr lang="en-US" dirty="0" smtClean="0"/>
              <a:t>Add fields to the admin page to represent these options</a:t>
            </a:r>
          </a:p>
          <a:p>
            <a:pPr lvl="1"/>
            <a:r>
              <a:rPr lang="en-US" dirty="0" smtClean="0"/>
              <a:t>If you'd like, include a block of text telling the user that they'll need API credentials from PayPal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A3D2-4DA0-476D-8556-FAB84AC15A59}" type="datetime1">
              <a:rPr lang="en-US" smtClean="0"/>
              <a:pPr/>
              <a:t>10/7/2011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8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 – Add PayPal-specific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and validate the information from the admin page</a:t>
            </a:r>
          </a:p>
          <a:p>
            <a:r>
              <a:rPr lang="en-US" dirty="0"/>
              <a:t>Update the options in </a:t>
            </a:r>
            <a:r>
              <a:rPr lang="en-US" dirty="0" err="1"/>
              <a:t>WordPress's</a:t>
            </a:r>
            <a:r>
              <a:rPr lang="en-US" dirty="0"/>
              <a:t> configuration</a:t>
            </a:r>
          </a:p>
          <a:p>
            <a:r>
              <a:rPr lang="en-US" dirty="0"/>
              <a:t>Run a </a:t>
            </a:r>
            <a:r>
              <a:rPr lang="en-US" dirty="0" err="1"/>
              <a:t>GetPalDetails</a:t>
            </a:r>
            <a:r>
              <a:rPr lang="en-US" dirty="0"/>
              <a:t> call to validate the API credentials</a:t>
            </a:r>
          </a:p>
          <a:p>
            <a:pPr lvl="1"/>
            <a:r>
              <a:rPr lang="en-US" dirty="0"/>
              <a:t>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pdgs_run_api_call</a:t>
            </a:r>
            <a:r>
              <a:rPr lang="en-US" dirty="0" smtClean="0"/>
              <a:t> function has been provided to you to help you run API calls.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A3D2-4DA0-476D-8556-FAB84AC15A59}" type="datetime1">
              <a:rPr lang="en-US" smtClean="0"/>
              <a:pPr/>
              <a:t>10/7/2011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7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Lab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5730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Prepare the page for the Digital Goods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90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the PayPal button</a:t>
            </a:r>
          </a:p>
          <a:p>
            <a:r>
              <a:rPr lang="en-US" dirty="0" smtClean="0"/>
              <a:t>Add PayPal's Digital Goods JavaScript</a:t>
            </a:r>
          </a:p>
          <a:p>
            <a:r>
              <a:rPr lang="en-US" dirty="0" smtClean="0"/>
              <a:t>Use PayPal's Digital Goods JavaScript to open a </a:t>
            </a:r>
            <a:r>
              <a:rPr lang="en-US" dirty="0" err="1" smtClean="0"/>
              <a:t>lightbox</a:t>
            </a:r>
            <a:r>
              <a:rPr lang="en-US" dirty="0" smtClean="0"/>
              <a:t> and initiate a purchase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A3D2-4DA0-476D-8556-FAB84AC15A59}" type="datetime1">
              <a:rPr lang="en-US" smtClean="0"/>
              <a:pPr/>
              <a:t>10/7/2011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6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 – Prepare for Digital Goods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the dummy subscription elements</a:t>
            </a:r>
          </a:p>
          <a:p>
            <a:pPr lvl="1"/>
            <a:r>
              <a:rPr lang="en-US" dirty="0" smtClean="0"/>
              <a:t>Remove the "Click Here to Subscribe" link</a:t>
            </a:r>
          </a:p>
          <a:p>
            <a:pPr lvl="1"/>
            <a:r>
              <a:rPr lang="en-US" dirty="0" smtClean="0"/>
              <a:t>Remove </a:t>
            </a:r>
            <a:r>
              <a:rPr lang="en-US" dirty="0" err="1" smtClean="0"/>
              <a:t>getPremiumContact</a:t>
            </a:r>
            <a:r>
              <a:rPr lang="en-US" dirty="0" smtClean="0"/>
              <a:t> JavaScript</a:t>
            </a:r>
          </a:p>
          <a:p>
            <a:r>
              <a:rPr lang="en-US" dirty="0" smtClean="0"/>
              <a:t>Add the Digital Goods button</a:t>
            </a:r>
          </a:p>
          <a:p>
            <a:r>
              <a:rPr lang="en-US" dirty="0" smtClean="0"/>
              <a:t>Add the Digital Goods JavaScript file</a:t>
            </a:r>
          </a:p>
          <a:p>
            <a:r>
              <a:rPr lang="en-US" dirty="0" smtClean="0"/>
              <a:t>Create the </a:t>
            </a:r>
            <a:r>
              <a:rPr lang="en-US" dirty="0" err="1" smtClean="0"/>
              <a:t>DGFlow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Add a function to display error </a:t>
            </a:r>
            <a:r>
              <a:rPr lang="en-US" dirty="0" smtClean="0"/>
              <a:t>messages</a:t>
            </a:r>
            <a:endParaRPr lang="en-US" dirty="0"/>
          </a:p>
          <a:p>
            <a:pPr lvl="1"/>
            <a:r>
              <a:rPr lang="en-US" dirty="0" smtClean="0"/>
              <a:t>This </a:t>
            </a:r>
            <a:r>
              <a:rPr lang="en-US" dirty="0" smtClean="0"/>
              <a:t>will come in handy </a:t>
            </a:r>
            <a:r>
              <a:rPr lang="en-US" dirty="0" smtClean="0"/>
              <a:t>later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A3D2-4DA0-476D-8556-FAB84AC15A59}" type="datetime1">
              <a:rPr lang="en-US" smtClean="0"/>
              <a:pPr/>
              <a:t>10/7/2011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323892" y="1780822"/>
            <a:ext cx="2095500" cy="2441575"/>
            <a:chOff x="6323894" y="1352197"/>
            <a:chExt cx="2095500" cy="244157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3894" y="1352197"/>
              <a:ext cx="2095500" cy="857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7705" y="2898422"/>
              <a:ext cx="2047875" cy="895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9" name="Straight Arrow Connector 8"/>
            <p:cNvCxnSpPr>
              <a:stCxn id="1027" idx="2"/>
              <a:endCxn id="1028" idx="0"/>
            </p:cNvCxnSpPr>
            <p:nvPr/>
          </p:nvCxnSpPr>
          <p:spPr>
            <a:xfrm flipH="1">
              <a:off x="7371643" y="2209447"/>
              <a:ext cx="1" cy="688975"/>
            </a:xfrm>
            <a:prstGeom prst="straightConnector1">
              <a:avLst/>
            </a:prstGeom>
            <a:ln w="76200">
              <a:headEnd type="non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39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paypal-dg-subscriptions.zip – please copy to your desktop</a:t>
            </a:r>
            <a:endParaRPr lang="en-US" dirty="0"/>
          </a:p>
          <a:p>
            <a:r>
              <a:rPr lang="en-US" dirty="0" smtClean="0"/>
              <a:t>Text editor and </a:t>
            </a:r>
            <a:r>
              <a:rPr lang="en-US" dirty="0" err="1" smtClean="0"/>
              <a:t>WordPress</a:t>
            </a:r>
            <a:r>
              <a:rPr lang="en-US" dirty="0" smtClean="0"/>
              <a:t> required</a:t>
            </a:r>
          </a:p>
          <a:p>
            <a:r>
              <a:rPr lang="en-US" dirty="0" smtClean="0"/>
              <a:t>Please ask TAs for instructions on setting up </a:t>
            </a:r>
            <a:r>
              <a:rPr lang="en-US" dirty="0" err="1" smtClean="0"/>
              <a:t>WordPress</a:t>
            </a:r>
            <a:r>
              <a:rPr lang="en-US" dirty="0" smtClean="0"/>
              <a:t> if you don't already have it </a:t>
            </a:r>
            <a:r>
              <a:rPr lang="en-US" dirty="0" smtClean="0"/>
              <a:t>installed</a:t>
            </a:r>
          </a:p>
          <a:p>
            <a:r>
              <a:rPr lang="en-US" dirty="0"/>
              <a:t>Windows XAMPP users: make sure </a:t>
            </a:r>
            <a:r>
              <a:rPr lang="en-US" dirty="0" err="1"/>
              <a:t>cURL</a:t>
            </a:r>
            <a:r>
              <a:rPr lang="en-US" dirty="0"/>
              <a:t> support is turned on</a:t>
            </a:r>
            <a:r>
              <a:rPr lang="en-US" dirty="0" smtClean="0"/>
              <a:t>!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DAD9-D0FA-4165-937A-3E47B7C1D490}" type="datetime1">
              <a:rPr lang="en-US" smtClean="0"/>
              <a:pPr/>
              <a:t>10/7/2011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01475" y="6476271"/>
            <a:ext cx="2895600" cy="20934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Lab 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75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Get the buyer to PayPal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42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3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</a:t>
            </a:r>
            <a:r>
              <a:rPr lang="en-US" dirty="0" err="1" smtClean="0"/>
              <a:t>SetExpressCheckout</a:t>
            </a:r>
            <a:r>
              <a:rPr lang="en-US" dirty="0" smtClean="0"/>
              <a:t> API call</a:t>
            </a:r>
          </a:p>
          <a:p>
            <a:r>
              <a:rPr lang="en-US" dirty="0" smtClean="0"/>
              <a:t>Redirect the buyer to PayPal</a:t>
            </a:r>
          </a:p>
          <a:p>
            <a:r>
              <a:rPr lang="en-US" dirty="0" smtClean="0"/>
              <a:t>Add your first action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A3D2-4DA0-476D-8556-FAB84AC15A59}" type="datetime1">
              <a:rPr lang="en-US" smtClean="0"/>
              <a:pPr/>
              <a:t>10/7/2011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2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3 – Add the </a:t>
            </a:r>
            <a:r>
              <a:rPr lang="en-US" dirty="0" err="1" smtClean="0"/>
              <a:t>SetExpressCheckout</a:t>
            </a:r>
            <a:r>
              <a:rPr lang="en-US" dirty="0" smtClean="0"/>
              <a:t>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function to run a </a:t>
            </a:r>
            <a:r>
              <a:rPr lang="en-US" dirty="0" err="1" smtClean="0"/>
              <a:t>SetExpressCheckout</a:t>
            </a:r>
            <a:r>
              <a:rPr lang="en-US" dirty="0" smtClean="0"/>
              <a:t> call and redirect the buyer to </a:t>
            </a:r>
            <a:r>
              <a:rPr lang="en-US" dirty="0" smtClean="0"/>
              <a:t>PayPal</a:t>
            </a:r>
          </a:p>
          <a:p>
            <a:pPr lvl="1"/>
            <a:r>
              <a:rPr lang="en-US" dirty="0" err="1" smtClean="0"/>
              <a:t>SetExpressCheckout</a:t>
            </a:r>
            <a:r>
              <a:rPr lang="en-US" dirty="0" smtClean="0"/>
              <a:t> needs:</a:t>
            </a:r>
          </a:p>
          <a:p>
            <a:pPr lvl="2"/>
            <a:r>
              <a:rPr lang="en-US" dirty="0" smtClean="0"/>
              <a:t>A return URL and cancel URL</a:t>
            </a:r>
          </a:p>
          <a:p>
            <a:pPr lvl="2"/>
            <a:r>
              <a:rPr lang="en-US" dirty="0" smtClean="0"/>
              <a:t>For item purchases, a rough subtotal</a:t>
            </a:r>
          </a:p>
          <a:p>
            <a:pPr lvl="2"/>
            <a:r>
              <a:rPr lang="en-US" dirty="0" smtClean="0"/>
              <a:t>For recurring payments, the recurring payments flag and a description of the recurring payment</a:t>
            </a:r>
          </a:p>
          <a:p>
            <a:pPr lvl="2"/>
            <a:r>
              <a:rPr lang="en-US" dirty="0" smtClean="0"/>
              <a:t>For Digital Goods, line item details and the "Digital" item category flag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A3D2-4DA0-476D-8556-FAB84AC15A59}" type="datetime1">
              <a:rPr lang="en-US" smtClean="0"/>
              <a:pPr/>
              <a:t>10/7/2011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6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3 – Add the </a:t>
            </a:r>
            <a:r>
              <a:rPr lang="en-US" dirty="0" err="1" smtClean="0"/>
              <a:t>SetExpressCheckout</a:t>
            </a:r>
            <a:r>
              <a:rPr lang="en-US" dirty="0" smtClean="0"/>
              <a:t>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Tie the new function to an AJAX action 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add_action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AJAX actions start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wp_ajax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</a:p>
          <a:p>
            <a:r>
              <a:rPr lang="en-US" dirty="0"/>
              <a:t>Make sure the PayPal pop-up</a:t>
            </a:r>
            <a:br>
              <a:rPr lang="en-US" dirty="0"/>
            </a:br>
            <a:r>
              <a:rPr lang="en-US" dirty="0"/>
              <a:t>appears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A3D2-4DA0-476D-8556-FAB84AC15A59}" type="datetime1">
              <a:rPr lang="en-US" smtClean="0"/>
              <a:pPr/>
              <a:t>10/7/2011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491" y="2530765"/>
            <a:ext cx="3977494" cy="365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483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Lab 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6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Handle what happens when the buyer returns from PayPal</a:t>
            </a:r>
          </a:p>
        </p:txBody>
      </p:sp>
    </p:spTree>
    <p:extLst>
      <p:ext uri="{BB962C8B-B14F-4D97-AF65-F5344CB8AC3E}">
        <p14:creationId xmlns:p14="http://schemas.microsoft.com/office/powerpoint/2010/main" val="261423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4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</a:t>
            </a:r>
            <a:r>
              <a:rPr lang="en-US" dirty="0" err="1" smtClean="0"/>
              <a:t>DoExpressCheckoutPayment</a:t>
            </a:r>
            <a:r>
              <a:rPr lang="en-US" dirty="0" smtClean="0"/>
              <a:t> call</a:t>
            </a:r>
          </a:p>
          <a:p>
            <a:r>
              <a:rPr lang="en-US" dirty="0" smtClean="0"/>
              <a:t>Make a </a:t>
            </a:r>
            <a:r>
              <a:rPr lang="en-US" dirty="0" err="1" smtClean="0"/>
              <a:t>CreateRecurringPaymentsProfile</a:t>
            </a:r>
            <a:r>
              <a:rPr lang="en-US" dirty="0" smtClean="0"/>
              <a:t> call</a:t>
            </a:r>
          </a:p>
          <a:p>
            <a:r>
              <a:rPr lang="en-US" dirty="0" smtClean="0"/>
              <a:t>Make a </a:t>
            </a:r>
            <a:r>
              <a:rPr lang="en-US" dirty="0" err="1" smtClean="0"/>
              <a:t>RefundTransaction</a:t>
            </a:r>
            <a:r>
              <a:rPr lang="en-US" dirty="0" smtClean="0"/>
              <a:t> call</a:t>
            </a:r>
          </a:p>
          <a:p>
            <a:r>
              <a:rPr lang="en-US" dirty="0" smtClean="0"/>
              <a:t>Learn how to interact with the parent page (the one underneath the </a:t>
            </a:r>
            <a:r>
              <a:rPr lang="en-US" dirty="0" err="1" smtClean="0"/>
              <a:t>lightbox</a:t>
            </a:r>
            <a:r>
              <a:rPr lang="en-US" dirty="0" smtClean="0"/>
              <a:t>)</a:t>
            </a:r>
          </a:p>
          <a:p>
            <a:r>
              <a:rPr lang="en-US" dirty="0" smtClean="0"/>
              <a:t>Learn how to close the </a:t>
            </a:r>
            <a:r>
              <a:rPr lang="en-US" dirty="0" err="1" smtClean="0"/>
              <a:t>lightbox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A3D2-4DA0-476D-8556-FAB84AC15A59}" type="datetime1">
              <a:rPr lang="en-US" smtClean="0"/>
              <a:pPr/>
              <a:t>10/7/2011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0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4 – Handle Checkout Cancellation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function to close the </a:t>
            </a:r>
            <a:r>
              <a:rPr lang="en-US" dirty="0" err="1" smtClean="0"/>
              <a:t>lightbox</a:t>
            </a:r>
            <a:endParaRPr lang="en-US" dirty="0" smtClean="0"/>
          </a:p>
          <a:p>
            <a:r>
              <a:rPr lang="en-US" dirty="0" smtClean="0"/>
              <a:t>Tie the new function to an AJAX action</a:t>
            </a:r>
          </a:p>
          <a:p>
            <a:r>
              <a:rPr lang="en-US" dirty="0" smtClean="0"/>
              <a:t>Make sure the </a:t>
            </a:r>
            <a:r>
              <a:rPr lang="en-US" dirty="0" err="1" smtClean="0"/>
              <a:t>lightbox</a:t>
            </a:r>
            <a:r>
              <a:rPr lang="en-US" dirty="0" smtClean="0"/>
              <a:t> closes when you close the PayPal pop-up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A3D2-4DA0-476D-8556-FAB84AC15A59}" type="datetime1">
              <a:rPr lang="en-US" smtClean="0"/>
              <a:pPr/>
              <a:t>10/7/2011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107" y="3462715"/>
            <a:ext cx="2508833" cy="1684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194" y="3353256"/>
            <a:ext cx="3106161" cy="1903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Curved Connector 11"/>
          <p:cNvCxnSpPr>
            <a:stCxn id="3074" idx="0"/>
            <a:endCxn id="3075" idx="0"/>
          </p:cNvCxnSpPr>
          <p:nvPr/>
        </p:nvCxnSpPr>
        <p:spPr>
          <a:xfrm rot="5400000" flipH="1" flipV="1">
            <a:off x="4380170" y="1377611"/>
            <a:ext cx="109459" cy="4060751"/>
          </a:xfrm>
          <a:prstGeom prst="curvedConnector3">
            <a:avLst>
              <a:gd name="adj1" fmla="val 545115"/>
            </a:avLst>
          </a:prstGeom>
          <a:ln w="762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3075" idx="2"/>
            <a:endCxn id="3074" idx="2"/>
          </p:cNvCxnSpPr>
          <p:nvPr/>
        </p:nvCxnSpPr>
        <p:spPr>
          <a:xfrm rot="5400000" flipH="1">
            <a:off x="4380170" y="3171572"/>
            <a:ext cx="109459" cy="4060751"/>
          </a:xfrm>
          <a:prstGeom prst="curvedConnector3">
            <a:avLst>
              <a:gd name="adj1" fmla="val -504181"/>
            </a:avLst>
          </a:prstGeom>
          <a:ln w="762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54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4 – Handle successful returns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 the </a:t>
            </a:r>
            <a:r>
              <a:rPr lang="en-US" dirty="0" err="1" smtClean="0"/>
              <a:t>DoExpressCheckoutPayment</a:t>
            </a:r>
            <a:r>
              <a:rPr lang="en-US" dirty="0" smtClean="0"/>
              <a:t> call</a:t>
            </a:r>
          </a:p>
          <a:p>
            <a:pPr lvl="1"/>
            <a:r>
              <a:rPr lang="en-US" dirty="0" err="1" smtClean="0"/>
              <a:t>DoExpressCheckoutPayment</a:t>
            </a:r>
            <a:r>
              <a:rPr lang="en-US" dirty="0" smtClean="0"/>
              <a:t> needs:</a:t>
            </a:r>
          </a:p>
          <a:p>
            <a:pPr lvl="2"/>
            <a:r>
              <a:rPr lang="en-US" dirty="0" smtClean="0"/>
              <a:t>For item purchases, token, payer ID, and final amount</a:t>
            </a:r>
          </a:p>
          <a:p>
            <a:pPr lvl="2"/>
            <a:r>
              <a:rPr lang="en-US" dirty="0"/>
              <a:t>For Digital Goods, line item details and the "Digital" item category </a:t>
            </a:r>
            <a:r>
              <a:rPr lang="en-US" dirty="0" smtClean="0"/>
              <a:t>flag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A3D2-4DA0-476D-8556-FAB84AC15A59}" type="datetime1">
              <a:rPr lang="en-US" smtClean="0"/>
              <a:pPr/>
              <a:t>10/7/2011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6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Matt Cole</a:t>
            </a:r>
          </a:p>
          <a:p>
            <a:r>
              <a:rPr lang="en-US" dirty="0" smtClean="0"/>
              <a:t>Originally from Lincoln, NE</a:t>
            </a:r>
          </a:p>
          <a:p>
            <a:r>
              <a:rPr lang="en-US" dirty="0" smtClean="0"/>
              <a:t>Integration Engineer with PayPal for 2 years</a:t>
            </a:r>
          </a:p>
          <a:p>
            <a:r>
              <a:rPr lang="en-US" dirty="0" smtClean="0"/>
              <a:t>Programmer for 20+ years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DAD9-D0FA-4165-937A-3E47B7C1D490}" type="datetime1">
              <a:rPr lang="en-US" smtClean="0"/>
              <a:pPr/>
              <a:t>10/7/2011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01475" y="6476271"/>
            <a:ext cx="2895600" cy="20934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5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4 – Handle successful returns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</a:t>
            </a:r>
            <a:r>
              <a:rPr lang="en-US" dirty="0" err="1"/>
              <a:t>CreateRecurringPaymentsProfile</a:t>
            </a:r>
            <a:r>
              <a:rPr lang="en-US" dirty="0"/>
              <a:t> call</a:t>
            </a:r>
          </a:p>
          <a:p>
            <a:pPr lvl="1"/>
            <a:r>
              <a:rPr lang="en-US" dirty="0"/>
              <a:t>Why do it this way?  Because we want to be sure the buyer has paid before delivering the content.  </a:t>
            </a:r>
            <a:r>
              <a:rPr lang="en-US" dirty="0" err="1"/>
              <a:t>CreateRecurringPaymentsProfile</a:t>
            </a:r>
            <a:r>
              <a:rPr lang="en-US" dirty="0"/>
              <a:t> doesn't run a payment immediately, it just queues it up to be run later.</a:t>
            </a:r>
          </a:p>
          <a:p>
            <a:pPr lvl="1"/>
            <a:r>
              <a:rPr lang="en-US" dirty="0" err="1"/>
              <a:t>CreateRecurringPaymentsProfile</a:t>
            </a:r>
            <a:r>
              <a:rPr lang="en-US" dirty="0"/>
              <a:t> needs:</a:t>
            </a:r>
          </a:p>
          <a:p>
            <a:pPr lvl="2"/>
            <a:r>
              <a:rPr lang="en-US" dirty="0"/>
              <a:t>Token</a:t>
            </a:r>
          </a:p>
          <a:p>
            <a:pPr lvl="2"/>
            <a:r>
              <a:rPr lang="en-US" dirty="0"/>
              <a:t>Payment period/frequency (e.g., every 1 months, every 5 weeks, etc.)</a:t>
            </a:r>
          </a:p>
          <a:p>
            <a:pPr lvl="2"/>
            <a:r>
              <a:rPr lang="en-US" dirty="0"/>
              <a:t>Payment amount</a:t>
            </a:r>
          </a:p>
          <a:p>
            <a:pPr lvl="2"/>
            <a:r>
              <a:rPr lang="en-US" dirty="0"/>
              <a:t>Starting </a:t>
            </a:r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A3D2-4DA0-476D-8556-FAB84AC15A59}" type="datetime1">
              <a:rPr lang="en-US" smtClean="0"/>
              <a:pPr/>
              <a:t>10/7/2011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2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4 – Handle successful returns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 a </a:t>
            </a:r>
            <a:r>
              <a:rPr lang="en-US" dirty="0" err="1"/>
              <a:t>RefundTransaction</a:t>
            </a:r>
            <a:r>
              <a:rPr lang="en-US" dirty="0"/>
              <a:t> call if the </a:t>
            </a:r>
            <a:r>
              <a:rPr lang="en-US" dirty="0" err="1"/>
              <a:t>CreateRecurringPaymentsProfile</a:t>
            </a:r>
            <a:r>
              <a:rPr lang="en-US" dirty="0"/>
              <a:t> call </a:t>
            </a:r>
            <a:r>
              <a:rPr lang="en-US" dirty="0" smtClean="0"/>
              <a:t>fails</a:t>
            </a:r>
          </a:p>
          <a:p>
            <a:pPr lvl="1"/>
            <a:r>
              <a:rPr lang="en-US" dirty="0" err="1" smtClean="0"/>
              <a:t>RefundTransaction</a:t>
            </a:r>
            <a:r>
              <a:rPr lang="en-US" dirty="0" smtClean="0"/>
              <a:t> needs:</a:t>
            </a:r>
          </a:p>
          <a:p>
            <a:pPr lvl="2"/>
            <a:r>
              <a:rPr lang="en-US" dirty="0" smtClean="0"/>
              <a:t>Transaction ID from original transaction</a:t>
            </a:r>
          </a:p>
          <a:p>
            <a:pPr lvl="2"/>
            <a:r>
              <a:rPr lang="en-US" dirty="0" smtClean="0"/>
              <a:t>Refund type (full or partial)</a:t>
            </a:r>
          </a:p>
          <a:p>
            <a:pPr lvl="2"/>
            <a:r>
              <a:rPr lang="en-US" dirty="0" smtClean="0"/>
              <a:t>If partial refund is being given</a:t>
            </a:r>
            <a:r>
              <a:rPr lang="en-US" smtClean="0"/>
              <a:t>, amount to refund</a:t>
            </a:r>
            <a:endParaRPr lang="en-US" dirty="0"/>
          </a:p>
          <a:p>
            <a:r>
              <a:rPr lang="en-US" dirty="0"/>
              <a:t>Deliver the content</a:t>
            </a:r>
          </a:p>
          <a:p>
            <a:r>
              <a:rPr lang="en-US" dirty="0"/>
              <a:t>Close the </a:t>
            </a:r>
            <a:r>
              <a:rPr lang="en-US" dirty="0" err="1"/>
              <a:t>lightbox</a:t>
            </a:r>
            <a:endParaRPr lang="en-US" dirty="0"/>
          </a:p>
          <a:p>
            <a:pPr lvl="1"/>
            <a:r>
              <a:rPr lang="en-US" dirty="0"/>
              <a:t>Closing the </a:t>
            </a:r>
            <a:r>
              <a:rPr lang="en-US" dirty="0" err="1"/>
              <a:t>lightbox</a:t>
            </a:r>
            <a:r>
              <a:rPr lang="en-US" dirty="0"/>
              <a:t> must be the last step in the process – you can't access your parent page after that!</a:t>
            </a:r>
          </a:p>
          <a:p>
            <a:r>
              <a:rPr lang="en-US" dirty="0"/>
              <a:t>Test your code – you should now have a fully functional checkout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A3D2-4DA0-476D-8556-FAB84AC15A59}" type="datetime1">
              <a:rPr lang="en-US" smtClean="0"/>
              <a:pPr/>
              <a:t>10/7/2011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7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Lab 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5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5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If the buyer cancels their subscription, cancel it on PayPal as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97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5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a </a:t>
            </a:r>
            <a:r>
              <a:rPr lang="en-US" dirty="0" err="1" smtClean="0"/>
              <a:t>ManageRecurringPaymentsProfileStatus</a:t>
            </a:r>
            <a:r>
              <a:rPr lang="en-US" dirty="0" smtClean="0"/>
              <a:t> call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A3D2-4DA0-476D-8556-FAB84AC15A59}" type="datetime1">
              <a:rPr lang="en-US" smtClean="0"/>
              <a:pPr/>
              <a:t>10/7/2011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7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5 – Add unsubscribe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</a:t>
            </a:r>
            <a:r>
              <a:rPr lang="en-US" dirty="0" err="1" smtClean="0"/>
              <a:t>ManageRecurringPaymentsProfileStatus</a:t>
            </a:r>
            <a:r>
              <a:rPr lang="en-US" dirty="0" smtClean="0"/>
              <a:t> call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pdgs_unsubscribe_user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A3D2-4DA0-476D-8556-FAB84AC15A59}" type="datetime1">
              <a:rPr lang="en-US" smtClean="0"/>
              <a:pPr/>
              <a:t>10/7/2011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9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Lab 5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9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32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 how to write </a:t>
            </a:r>
            <a:r>
              <a:rPr lang="en-US" dirty="0" err="1" smtClean="0"/>
              <a:t>WordPress</a:t>
            </a:r>
            <a:r>
              <a:rPr lang="en-US" dirty="0" smtClean="0"/>
              <a:t> plugins</a:t>
            </a:r>
          </a:p>
          <a:p>
            <a:r>
              <a:rPr lang="en-US" dirty="0" smtClean="0"/>
              <a:t>Understand how to use hooks in </a:t>
            </a:r>
            <a:r>
              <a:rPr lang="en-US" dirty="0" err="1" smtClean="0"/>
              <a:t>WordPress</a:t>
            </a:r>
            <a:endParaRPr lang="en-US" dirty="0" smtClean="0"/>
          </a:p>
          <a:p>
            <a:r>
              <a:rPr lang="en-US" dirty="0" smtClean="0"/>
              <a:t>Working with PayPal API</a:t>
            </a:r>
          </a:p>
          <a:p>
            <a:r>
              <a:rPr lang="en-US" dirty="0" smtClean="0"/>
              <a:t>Understand how Express Checkout works</a:t>
            </a:r>
          </a:p>
          <a:p>
            <a:r>
              <a:rPr lang="en-US" dirty="0" smtClean="0"/>
              <a:t>Understand how Digital Goods Checkout works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jQuery</a:t>
            </a:r>
            <a:r>
              <a:rPr lang="en-US" dirty="0" smtClean="0"/>
              <a:t>/AJAX to dynamically modify content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DAD9-D0FA-4165-937A-3E47B7C1D490}" type="datetime1">
              <a:rPr lang="en-US" smtClean="0"/>
              <a:pPr/>
              <a:t>10/7/2011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01475" y="6476271"/>
            <a:ext cx="2895600" cy="20934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357051" y="4470247"/>
            <a:ext cx="4429898" cy="1560811"/>
            <a:chOff x="2375984" y="4470247"/>
            <a:chExt cx="4429898" cy="1560811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5984" y="4470248"/>
              <a:ext cx="1616015" cy="1560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278327" y="4865932"/>
              <a:ext cx="67358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i="1" dirty="0" smtClean="0">
                  <a:solidFill>
                    <a:srgbClr val="003366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+</a:t>
              </a:r>
              <a:endParaRPr lang="en-US" sz="2000" b="1" i="1" dirty="0">
                <a:solidFill>
                  <a:srgbClr val="003366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8237" y="4470247"/>
              <a:ext cx="1567645" cy="1560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368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WordPress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blogging tool and content management system</a:t>
            </a:r>
          </a:p>
          <a:p>
            <a:r>
              <a:rPr lang="en-US" dirty="0" smtClean="0"/>
              <a:t>Written in PHP and uses MySQL for database storage</a:t>
            </a:r>
          </a:p>
          <a:p>
            <a:r>
              <a:rPr lang="en-US" dirty="0" smtClean="0"/>
              <a:t>First released in 2003</a:t>
            </a:r>
          </a:p>
          <a:p>
            <a:r>
              <a:rPr lang="en-US" dirty="0" smtClean="0"/>
              <a:t>Has been downloaded over 9 million times just since July 4</a:t>
            </a:r>
            <a:r>
              <a:rPr lang="en-US" baseline="30000" dirty="0" smtClean="0"/>
              <a:t>th</a:t>
            </a:r>
            <a:r>
              <a:rPr lang="en-US" dirty="0" smtClean="0"/>
              <a:t>, 2011!</a:t>
            </a:r>
          </a:p>
          <a:p>
            <a:r>
              <a:rPr lang="en-US" dirty="0" smtClean="0"/>
              <a:t>22 out of every 100 new active domains are running </a:t>
            </a:r>
            <a:r>
              <a:rPr lang="en-US" dirty="0" err="1" smtClean="0"/>
              <a:t>WordPress</a:t>
            </a:r>
            <a:endParaRPr lang="en-US" dirty="0" smtClean="0"/>
          </a:p>
          <a:p>
            <a:r>
              <a:rPr lang="en-US" dirty="0" smtClean="0"/>
              <a:t>Powers 14.9% of </a:t>
            </a:r>
            <a:r>
              <a:rPr lang="en-US" dirty="0" err="1" smtClean="0"/>
              <a:t>Alexa's</a:t>
            </a:r>
            <a:r>
              <a:rPr lang="en-US" dirty="0" smtClean="0"/>
              <a:t> top 1 million websites</a:t>
            </a:r>
          </a:p>
          <a:p>
            <a:r>
              <a:rPr lang="en-US" dirty="0" smtClean="0"/>
              <a:t>The #1 content management software on the web today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A3D2-4DA0-476D-8556-FAB84AC15A59}" type="datetime1">
              <a:rPr lang="en-US" smtClean="0"/>
              <a:pPr/>
              <a:t>10/7/2011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5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a </a:t>
            </a:r>
            <a:r>
              <a:rPr lang="en-US" dirty="0" err="1" smtClean="0"/>
              <a:t>WordPress</a:t>
            </a:r>
            <a:r>
              <a:rPr lang="en-US" dirty="0" smtClean="0"/>
              <a:t>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WordPress</a:t>
            </a:r>
            <a:r>
              <a:rPr lang="en-US" dirty="0"/>
              <a:t> scans the header of each file in its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plugins</a:t>
            </a:r>
            <a:r>
              <a:rPr lang="en-US" dirty="0"/>
              <a:t> folder to determine which PHP files contain plugins</a:t>
            </a:r>
          </a:p>
          <a:p>
            <a:r>
              <a:rPr lang="en-US" dirty="0"/>
              <a:t>Plugin Name is the only required piece of information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/*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Plugin Name: Empty Plugin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*/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// This plugin does nothing!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?&gt;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DAD9-D0FA-4165-937A-3E47B7C1D490}" type="datetime1">
              <a:rPr lang="en-US" smtClean="0"/>
              <a:pPr/>
              <a:t>10/7/2011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01475" y="6476271"/>
            <a:ext cx="2895600" cy="20934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4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WordPress</a:t>
            </a:r>
            <a:r>
              <a:rPr lang="en-US" dirty="0" smtClean="0"/>
              <a:t> Hooks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Everything in </a:t>
            </a:r>
            <a:r>
              <a:rPr lang="en-US" dirty="0" err="1" smtClean="0"/>
              <a:t>WordPress</a:t>
            </a:r>
            <a:r>
              <a:rPr lang="en-US" dirty="0" smtClean="0"/>
              <a:t> is done through hooks</a:t>
            </a:r>
          </a:p>
          <a:p>
            <a:r>
              <a:rPr lang="en-US" dirty="0" smtClean="0"/>
              <a:t>Main hook types:</a:t>
            </a:r>
          </a:p>
          <a:p>
            <a:pPr lvl="1"/>
            <a:r>
              <a:rPr lang="en-US" dirty="0" smtClean="0"/>
              <a:t>Activation/Deactivation hooks</a:t>
            </a:r>
          </a:p>
          <a:p>
            <a:pPr lvl="1"/>
            <a:r>
              <a:rPr lang="en-US" dirty="0" smtClean="0"/>
              <a:t>Action hooks</a:t>
            </a:r>
          </a:p>
          <a:p>
            <a:pPr lvl="1"/>
            <a:r>
              <a:rPr lang="en-US" dirty="0" smtClean="0"/>
              <a:t>Filter hooks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DAD9-D0FA-4165-937A-3E47B7C1D490}" type="datetime1">
              <a:rPr lang="en-US" smtClean="0"/>
              <a:pPr/>
              <a:t>10/7/2011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01475" y="6476271"/>
            <a:ext cx="2895600" cy="20934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 descr="C:\Users\macole\AppData\Local\Microsoft\Windows\Temporary Internet Files\Content.IE5\1504CQFP\MC90035234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779" y="2280354"/>
            <a:ext cx="3662003" cy="245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85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Activation/Deactivation Hooks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 when a plugin is activated/deactivated</a:t>
            </a:r>
          </a:p>
          <a:p>
            <a:r>
              <a:rPr lang="en-US" dirty="0" smtClean="0"/>
              <a:t>Generally used to set up options or database tables that the plugin will need</a:t>
            </a:r>
          </a:p>
          <a:p>
            <a:r>
              <a:rPr lang="en-US" dirty="0" smtClean="0"/>
              <a:t>Registered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register_activation_hook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register_deactivation_hook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myplugin_activate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// Do stuff here!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register_activation_hook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__FILE__,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myplugin_activate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' 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DAD9-D0FA-4165-937A-3E47B7C1D490}" type="datetime1">
              <a:rPr lang="en-US" smtClean="0"/>
              <a:pPr/>
              <a:t>10/7/2011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01475" y="6476271"/>
            <a:ext cx="2895600" cy="20934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1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Hooks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Run when something happens in </a:t>
            </a:r>
            <a:r>
              <a:rPr lang="en-US" dirty="0" err="1" smtClean="0"/>
              <a:t>WordPress</a:t>
            </a:r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admin_menu</a:t>
            </a:r>
            <a:r>
              <a:rPr lang="en-US" dirty="0" smtClean="0"/>
              <a:t> – Run when the user is viewing the admin panel.  Useful for adding custom menu items to the admin panel.</a:t>
            </a:r>
          </a:p>
          <a:p>
            <a:pPr lvl="1"/>
            <a:r>
              <a:rPr lang="en-US" dirty="0" err="1" smtClean="0"/>
              <a:t>wp_enqueue_scripts</a:t>
            </a:r>
            <a:r>
              <a:rPr lang="en-US" dirty="0" smtClean="0"/>
              <a:t> – Run when rendering the page header.  Useful for adding JavaScript files or CSS files to a page.</a:t>
            </a:r>
          </a:p>
          <a:p>
            <a:pPr lvl="1"/>
            <a:r>
              <a:rPr lang="en-US" dirty="0" err="1" smtClean="0"/>
              <a:t>wp_ajax</a:t>
            </a:r>
            <a:r>
              <a:rPr lang="en-US" dirty="0" smtClean="0"/>
              <a:t>_* – Run when </a:t>
            </a:r>
            <a:r>
              <a:rPr lang="en-US" dirty="0" err="1" smtClean="0"/>
              <a:t>WordPress's</a:t>
            </a:r>
            <a:r>
              <a:rPr lang="en-US" dirty="0" smtClean="0"/>
              <a:t> AJAX script is called.  * is replaced with the "action" parameter from the HTTP request.  Useful for defining custom AJAX actions</a:t>
            </a:r>
          </a:p>
          <a:p>
            <a:r>
              <a:rPr lang="en-US" dirty="0" smtClean="0"/>
              <a:t>Registered using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add_action</a:t>
            </a:r>
            <a:r>
              <a:rPr lang="en-US" dirty="0" smtClean="0"/>
              <a:t> function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add_action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admin_menu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setup_my_menus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);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DAD9-D0FA-4165-937A-3E47B7C1D490}" type="datetime1">
              <a:rPr lang="en-US" smtClean="0"/>
              <a:pPr/>
              <a:t>10/7/2011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01475" y="6476271"/>
            <a:ext cx="2895600" cy="20934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050" name="Picture 2" descr="C:\Users\macole\AppData\Local\Microsoft\Windows\Temporary Internet Files\Content.IE5\J1F7FZ2O\MC90043252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20" y="349427"/>
            <a:ext cx="1888596" cy="188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66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XC_ppt_template_helvetica_v2">
  <a:themeElements>
    <a:clrScheme name="Xcommerce">
      <a:dk1>
        <a:srgbClr val="FB4F14"/>
      </a:dk1>
      <a:lt1>
        <a:srgbClr val="FFFFFF"/>
      </a:lt1>
      <a:dk2>
        <a:srgbClr val="565A5C"/>
      </a:dk2>
      <a:lt2>
        <a:srgbClr val="FFFFFF"/>
      </a:lt2>
      <a:accent1>
        <a:srgbClr val="00ADD0"/>
      </a:accent1>
      <a:accent2>
        <a:srgbClr val="005172"/>
      </a:accent2>
      <a:accent3>
        <a:srgbClr val="C90062"/>
      </a:accent3>
      <a:accent4>
        <a:srgbClr val="EA5084"/>
      </a:accent4>
      <a:accent5>
        <a:srgbClr val="4BACC6"/>
      </a:accent5>
      <a:accent6>
        <a:srgbClr val="DE3831"/>
      </a:accent6>
      <a:hlink>
        <a:srgbClr val="F0AB00"/>
      </a:hlink>
      <a:folHlink>
        <a:srgbClr val="A2A4A3"/>
      </a:folHlink>
    </a:clrScheme>
    <a:fontScheme name="Xcommerce">
      <a:majorFont>
        <a:latin typeface="Helvetica LT Std"/>
        <a:ea typeface=""/>
        <a:cs typeface=""/>
      </a:majorFont>
      <a:minorFont>
        <a:latin typeface="Helvetica 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XC_ppt_template_helvetica_v2</Template>
  <TotalTime>848</TotalTime>
  <Words>1210</Words>
  <Application>Microsoft Office PowerPoint</Application>
  <PresentationFormat>On-screen Show (4:3)</PresentationFormat>
  <Paragraphs>215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XC_ppt_template_helvetica_v2</vt:lpstr>
      <vt:lpstr>Freemium to Premium: Monetizing with PayPal</vt:lpstr>
      <vt:lpstr>Setup</vt:lpstr>
      <vt:lpstr>About Me</vt:lpstr>
      <vt:lpstr>Objectives</vt:lpstr>
      <vt:lpstr>What is WordPress?</vt:lpstr>
      <vt:lpstr>How to Write a WordPress Plugin</vt:lpstr>
      <vt:lpstr>Using WordPress Hooks</vt:lpstr>
      <vt:lpstr>Activation/Deactivation Hooks</vt:lpstr>
      <vt:lpstr>Action Hooks</vt:lpstr>
      <vt:lpstr>Filter Hooks</vt:lpstr>
      <vt:lpstr>Lab 1</vt:lpstr>
      <vt:lpstr>Lab 1 Objectives</vt:lpstr>
      <vt:lpstr>Lab 1 – Install the plugin</vt:lpstr>
      <vt:lpstr>Lab 1 – Add PayPal-specific fields</vt:lpstr>
      <vt:lpstr>Lab 1 – Add PayPal-specific fields</vt:lpstr>
      <vt:lpstr>End of Lab 1</vt:lpstr>
      <vt:lpstr>Lab 2</vt:lpstr>
      <vt:lpstr>Lab 2 Objectives</vt:lpstr>
      <vt:lpstr>Lab 2 – Prepare for Digital Goods Experience</vt:lpstr>
      <vt:lpstr>End of Lab 2</vt:lpstr>
      <vt:lpstr>Lab 3</vt:lpstr>
      <vt:lpstr>Lab 3 Objectives</vt:lpstr>
      <vt:lpstr>Lab 3 – Add the SetExpressCheckout Call</vt:lpstr>
      <vt:lpstr>Lab 3 – Add the SetExpressCheckout Call</vt:lpstr>
      <vt:lpstr>End of Lab 3</vt:lpstr>
      <vt:lpstr>Lab 4</vt:lpstr>
      <vt:lpstr>Lab 4 Objectives</vt:lpstr>
      <vt:lpstr>Lab 4 – Handle Checkout Cancellation</vt:lpstr>
      <vt:lpstr>Lab 4 – Handle successful returns</vt:lpstr>
      <vt:lpstr>Lab 4 – Handle successful returns</vt:lpstr>
      <vt:lpstr>Lab 4 – Handle successful returns</vt:lpstr>
      <vt:lpstr>End of Lab 4</vt:lpstr>
      <vt:lpstr>Lab 5</vt:lpstr>
      <vt:lpstr>Lab 5 Objectives</vt:lpstr>
      <vt:lpstr>Lab 5 – Add unsubscribe functionality</vt:lpstr>
      <vt:lpstr>End of Lab 5</vt:lpstr>
      <vt:lpstr>Questions?</vt:lpstr>
    </vt:vector>
  </TitlesOfParts>
  <Company>eBay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space is for the main title and can be multiple lines</dc:title>
  <dc:creator>aheidersbach</dc:creator>
  <cp:lastModifiedBy>Matt Cole</cp:lastModifiedBy>
  <cp:revision>44</cp:revision>
  <dcterms:created xsi:type="dcterms:W3CDTF">2011-07-05T20:47:49Z</dcterms:created>
  <dcterms:modified xsi:type="dcterms:W3CDTF">2011-10-07T21:16:19Z</dcterms:modified>
</cp:coreProperties>
</file>