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73" r:id="rId5"/>
    <p:sldId id="284" r:id="rId6"/>
    <p:sldId id="275" r:id="rId7"/>
    <p:sldId id="312" r:id="rId8"/>
    <p:sldId id="283" r:id="rId9"/>
    <p:sldId id="276" r:id="rId10"/>
    <p:sldId id="309" r:id="rId11"/>
    <p:sldId id="286" r:id="rId12"/>
    <p:sldId id="291" r:id="rId13"/>
    <p:sldId id="285" r:id="rId14"/>
    <p:sldId id="293" r:id="rId15"/>
    <p:sldId id="279" r:id="rId16"/>
    <p:sldId id="304" r:id="rId17"/>
    <p:sldId id="294" r:id="rId18"/>
    <p:sldId id="287" r:id="rId19"/>
    <p:sldId id="305" r:id="rId20"/>
    <p:sldId id="295" r:id="rId21"/>
    <p:sldId id="288" r:id="rId22"/>
    <p:sldId id="296" r:id="rId23"/>
    <p:sldId id="306" r:id="rId24"/>
    <p:sldId id="297" r:id="rId25"/>
    <p:sldId id="311" r:id="rId26"/>
    <p:sldId id="289" r:id="rId27"/>
    <p:sldId id="298" r:id="rId28"/>
    <p:sldId id="307" r:id="rId29"/>
    <p:sldId id="300" r:id="rId30"/>
    <p:sldId id="302" r:id="rId31"/>
    <p:sldId id="310" r:id="rId32"/>
    <p:sldId id="290" r:id="rId33"/>
    <p:sldId id="308" r:id="rId34"/>
    <p:sldId id="299" r:id="rId35"/>
    <p:sldId id="303" r:id="rId3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ylee McAvoy" initials="K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D5ED"/>
    <a:srgbClr val="9F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howGuides="1">
      <p:cViewPr varScale="1">
        <p:scale>
          <a:sx n="118" d="100"/>
          <a:sy n="118" d="100"/>
        </p:scale>
        <p:origin x="-96" y="-880"/>
      </p:cViewPr>
      <p:guideLst>
        <p:guide orient="horz" pos="240"/>
        <p:guide orient="horz" pos="1008"/>
        <p:guide orient="horz" pos="1296"/>
        <p:guide orient="horz" pos="4080"/>
        <p:guide orient="horz" pos="3072"/>
        <p:guide orient="horz" pos="2160"/>
        <p:guide orient="horz" pos="720"/>
        <p:guide pos="287"/>
        <p:guide pos="7391"/>
        <p:guide pos="383"/>
        <p:guide pos="7295"/>
        <p:guide pos="3839"/>
      </p:guideLst>
    </p:cSldViewPr>
  </p:slideViewPr>
  <p:outlineViewPr>
    <p:cViewPr>
      <p:scale>
        <a:sx n="33" d="100"/>
        <a:sy n="33" d="100"/>
      </p:scale>
      <p:origin x="0" y="80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commentAuthors" Target="commentAuthor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AFA9A-B600-984A-A17F-E2D3886EA484}" type="datetimeFigureOut">
              <a:rPr lang="en-US" smtClean="0"/>
              <a:t>10/9/11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815BD4-061B-0A49-9042-BA8AD80DC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is entitled</a:t>
            </a:r>
            <a:r>
              <a:rPr lang="en-US" baseline="0" dirty="0" smtClean="0"/>
              <a:t> Hands on with the </a:t>
            </a:r>
            <a:r>
              <a:rPr lang="en-US" baseline="0" dirty="0" err="1" smtClean="0"/>
              <a:t>RedLaser</a:t>
            </a:r>
            <a:r>
              <a:rPr lang="en-US" baseline="0" dirty="0" smtClean="0"/>
              <a:t> Mobile SDK for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I’m Chall Fry, lead engineer on the </a:t>
            </a:r>
            <a:r>
              <a:rPr lang="en-US" baseline="0" dirty="0" err="1" smtClean="0"/>
              <a:t>RedLaser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iOS</a:t>
            </a:r>
            <a:r>
              <a:rPr lang="en-US" baseline="0" dirty="0" smtClean="0"/>
              <a:t> SDK team</a:t>
            </a:r>
          </a:p>
          <a:p>
            <a:r>
              <a:rPr lang="en-US" dirty="0" smtClean="0"/>
              <a:t>I’ve been</a:t>
            </a:r>
            <a:r>
              <a:rPr lang="en-US" baseline="0" dirty="0" smtClean="0"/>
              <a:t> with eBay about 10 months now. I joined eBay when our mobile consulting company was acquired late last year.</a:t>
            </a:r>
          </a:p>
          <a:p>
            <a:r>
              <a:rPr lang="en-US" dirty="0" smtClean="0"/>
              <a:t>I’ve been programming for mobile since 2008, and on Macintoshes since 1990.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93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what we’re going to cover today. </a:t>
            </a:r>
          </a:p>
          <a:p>
            <a:r>
              <a:rPr lang="en-US" dirty="0" smtClean="0"/>
              <a:t>First I’ll give a brief talk about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RedLaser</a:t>
            </a:r>
            <a:r>
              <a:rPr lang="en-US" baseline="0" dirty="0" smtClean="0"/>
              <a:t> SDK itself.</a:t>
            </a:r>
          </a:p>
          <a:p>
            <a:r>
              <a:rPr lang="en-US" baseline="0" dirty="0" smtClean="0"/>
              <a:t>Then we have 5 lab activities lined up, covering major features of the SDK.</a:t>
            </a:r>
          </a:p>
          <a:p>
            <a:r>
              <a:rPr lang="en-US" baseline="0" dirty="0" smtClean="0"/>
              <a:t>Finally, we’ll have some time at the end for review and Q&amp;A.</a:t>
            </a:r>
          </a:p>
          <a:p>
            <a:endParaRPr lang="en-US" dirty="0" smtClean="0"/>
          </a:p>
          <a:p>
            <a:r>
              <a:rPr lang="en-US" dirty="0" smtClean="0"/>
              <a:t>At the end of this lab, you will be able to</a:t>
            </a:r>
            <a:r>
              <a:rPr lang="en-US" baseline="0" dirty="0" smtClean="0"/>
              <a:t> add </a:t>
            </a:r>
            <a:r>
              <a:rPr lang="en-US" baseline="0" dirty="0" err="1" smtClean="0"/>
              <a:t>RedLaser</a:t>
            </a:r>
            <a:r>
              <a:rPr lang="en-US" baseline="0" dirty="0" smtClean="0"/>
              <a:t> to your existing app, and within 2 hours have it in a state where you can demo the amazing features to your product manager.</a:t>
            </a:r>
          </a:p>
          <a:p>
            <a:r>
              <a:rPr lang="en-US" baseline="0" dirty="0" smtClean="0"/>
              <a:t>And, you’ll be able to do a complete integration ready to ship as soon as your User Interface person creates graphic assets, and the Product Manager decides he likes the feature,</a:t>
            </a:r>
          </a:p>
          <a:p>
            <a:r>
              <a:rPr lang="en-US" baseline="0" dirty="0" smtClean="0"/>
              <a:t>And the Marketing Department comes up with a marketing plan for the new feature, and your Legal department decides…something.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98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Wanted</a:t>
            </a:r>
            <a:r>
              <a:rPr lang="en-US" baseline="0" dirty="0" smtClean="0"/>
              <a:t> to talk about this early, so that anyone who doesn’t meet these requirements can jump into another session.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9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</a:t>
            </a:r>
            <a:r>
              <a:rPr lang="en-US" baseline="0" dirty="0" smtClean="0"/>
              <a:t> in: eBay Core for iPhone and </a:t>
            </a:r>
            <a:r>
              <a:rPr lang="en-US" baseline="0" dirty="0" err="1" smtClean="0"/>
              <a:t>iPad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Half.com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Shopping.com</a:t>
            </a:r>
            <a:r>
              <a:rPr lang="en-US" baseline="0" dirty="0" smtClean="0"/>
              <a:t>, eBay Selling, eBay Motors, Milo, </a:t>
            </a:r>
            <a:r>
              <a:rPr lang="en-US" baseline="0" dirty="0" err="1" smtClean="0"/>
              <a:t>Where.com</a:t>
            </a:r>
            <a:r>
              <a:rPr lang="en-US" baseline="0" dirty="0" smtClean="0"/>
              <a:t>, coming soon to </a:t>
            </a:r>
            <a:r>
              <a:rPr lang="en-US" baseline="0" dirty="0" err="1" smtClean="0"/>
              <a:t>StubHub</a:t>
            </a:r>
            <a:r>
              <a:rPr lang="en-US" baseline="0" dirty="0" smtClean="0"/>
              <a:t> and eBay Classifieds.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the</a:t>
            </a:r>
            <a:r>
              <a:rPr lang="en-US" baseline="0" dirty="0" smtClean="0"/>
              <a:t> left, this is an actual picture of what the camera on the iPhone 3G sees.</a:t>
            </a:r>
          </a:p>
          <a:p>
            <a:r>
              <a:rPr lang="en-US" baseline="0" dirty="0" smtClean="0"/>
              <a:t>It’s very blurry.</a:t>
            </a:r>
          </a:p>
          <a:p>
            <a:r>
              <a:rPr lang="en-US" baseline="0" dirty="0" smtClean="0"/>
              <a:t>On the right, this is our test app, showing multiple barcodes being recognized at once, with floating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3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attendees will probably have to change the bundle ID so that it matches their provision file.</a:t>
            </a:r>
          </a:p>
          <a:p>
            <a:r>
              <a:rPr lang="en-US" baseline="0" dirty="0" smtClean="0"/>
              <a:t>Some may need to change the Base SDK, or modify other settings, to get the app to run.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baseline="0" dirty="0" smtClean="0"/>
              <a:t> attendees will probably have to change the bundle ID so that it matches their provision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815BD4-061B-0A49-9042-BA8AD80DC7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with Partn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1143000"/>
            <a:ext cx="9601199" cy="1470025"/>
          </a:xfrm>
        </p:spPr>
        <p:txBody>
          <a:bodyPr>
            <a:noAutofit/>
          </a:bodyPr>
          <a:lstStyle>
            <a:lvl1pPr>
              <a:defRPr sz="6000" b="1" spc="-1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635" y="4876800"/>
            <a:ext cx="8532178" cy="1600200"/>
          </a:xfrm>
        </p:spPr>
        <p:txBody>
          <a:bodyPr>
            <a:noAutofit/>
          </a:bodyPr>
          <a:lstStyle>
            <a:lvl1pPr marL="0" indent="0" algn="r">
              <a:buNone/>
              <a:defRPr sz="3600" spc="-100" baseline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231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415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53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442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5486399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4" y="1600200"/>
            <a:ext cx="5638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50266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81000"/>
            <a:ext cx="10969943" cy="1143000"/>
          </a:xfrm>
          <a:prstGeom prst="rect">
            <a:avLst/>
          </a:prstGeom>
        </p:spPr>
        <p:txBody>
          <a:bodyPr vert="horz" wrap="square" lIns="0" tIns="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600200"/>
            <a:ext cx="10969943" cy="4876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5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0" r:id="rId4"/>
    <p:sldLayoutId id="2147483654" r:id="rId5"/>
    <p:sldLayoutId id="2147483655" r:id="rId6"/>
    <p:sldLayoutId id="2147483652" r:id="rId7"/>
  </p:sldLayoutIdLst>
  <p:transition xmlns:p14="http://schemas.microsoft.com/office/powerpoint/2010/main">
    <p:fade/>
  </p:transition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75000"/>
        <a:buFontTx/>
        <a:buBlip>
          <a:blip r:embed="rId10"/>
        </a:buBlip>
        <a:defRPr sz="32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75000"/>
        <a:buFontTx/>
        <a:buBlip>
          <a:blip r:embed="rId10"/>
        </a:buBlip>
        <a:defRPr sz="28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75000"/>
        <a:buFontTx/>
        <a:buBlip>
          <a:blip r:embed="rId10"/>
        </a:buBlip>
        <a:defRPr sz="24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75000"/>
        <a:buFontTx/>
        <a:buBlip>
          <a:blip r:embed="rId10"/>
        </a:buBlip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5000"/>
        <a:buFontTx/>
        <a:buBlip>
          <a:blip r:embed="rId10"/>
        </a:buBlip>
        <a:defRPr sz="2000" kern="1200"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486" y="6019800"/>
            <a:ext cx="2769326" cy="609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Learn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2057400"/>
            <a:ext cx="10134600" cy="4419600"/>
          </a:xfrm>
        </p:spPr>
        <p:txBody>
          <a:bodyPr/>
          <a:lstStyle/>
          <a:p>
            <a:r>
              <a:rPr lang="en-US" dirty="0" smtClean="0"/>
              <a:t>quickly add </a:t>
            </a:r>
            <a:r>
              <a:rPr lang="en-US" dirty="0" err="1" smtClean="0"/>
              <a:t>RedLaser</a:t>
            </a:r>
            <a:r>
              <a:rPr lang="en-US" dirty="0" smtClean="0"/>
              <a:t> functionality to your app</a:t>
            </a:r>
          </a:p>
          <a:p>
            <a:r>
              <a:rPr lang="en-US" dirty="0" smtClean="0"/>
              <a:t>optimize the SDK’s detection speed on all devices</a:t>
            </a:r>
          </a:p>
          <a:p>
            <a:r>
              <a:rPr lang="en-US" dirty="0" smtClean="0"/>
              <a:t>customize the look of the SDK so it fits the flow of your app</a:t>
            </a:r>
          </a:p>
          <a:p>
            <a:r>
              <a:rPr lang="en-US" dirty="0" smtClean="0"/>
              <a:t>guide the user to successfully complete scans, fast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780212" y="838200"/>
            <a:ext cx="5029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 txBox="1">
            <a:spLocks/>
          </p:cNvSpPr>
          <p:nvPr/>
        </p:nvSpPr>
        <p:spPr>
          <a:xfrm>
            <a:off x="455612" y="1295400"/>
            <a:ext cx="10134600" cy="487680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75000"/>
              <a:buFontTx/>
              <a:buBlip>
                <a:blip r:embed="rId2"/>
              </a:buBlip>
              <a:defRPr sz="32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75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SzPct val="75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SzPct val="75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SzPct val="75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dirty="0" smtClean="0"/>
              <a:t>You’ll learn how to: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510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00200"/>
            <a:ext cx="9750744" cy="4876800"/>
          </a:xfrm>
        </p:spPr>
        <p:txBody>
          <a:bodyPr/>
          <a:lstStyle/>
          <a:p>
            <a:r>
              <a:rPr lang="en-US" dirty="0" smtClean="0"/>
              <a:t>Find the “Labs” folder in your course materials</a:t>
            </a:r>
          </a:p>
          <a:p>
            <a:r>
              <a:rPr lang="en-US" dirty="0" smtClean="0"/>
              <a:t>Each lab has:</a:t>
            </a:r>
          </a:p>
          <a:p>
            <a:pPr lvl="1"/>
            <a:r>
              <a:rPr lang="en-US" dirty="0" smtClean="0"/>
              <a:t>An instructions file</a:t>
            </a:r>
          </a:p>
          <a:p>
            <a:pPr lvl="1"/>
            <a:r>
              <a:rPr lang="en-US" dirty="0" smtClean="0"/>
              <a:t>A project at the starting point for the lab</a:t>
            </a:r>
          </a:p>
          <a:p>
            <a:pPr lvl="1"/>
            <a:r>
              <a:rPr lang="en-US" dirty="0" smtClean="0"/>
              <a:t>A copy of the project, with the lab completed</a:t>
            </a:r>
          </a:p>
          <a:p>
            <a:r>
              <a:rPr lang="en-US" dirty="0" smtClean="0"/>
              <a:t>The labs are chained; you can do the whole session with Lab 1 if you want</a:t>
            </a:r>
          </a:p>
          <a:p>
            <a:pPr lvl="1"/>
            <a:r>
              <a:rPr lang="en-US" dirty="0" smtClean="0"/>
              <a:t>But if you get stuck, don’t worry, just open the next lab’s project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46412" y="838200"/>
            <a:ext cx="8763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602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00200"/>
            <a:ext cx="9750744" cy="4876800"/>
          </a:xfrm>
        </p:spPr>
        <p:txBody>
          <a:bodyPr/>
          <a:lstStyle/>
          <a:p>
            <a:r>
              <a:rPr lang="en-US" dirty="0" smtClean="0"/>
              <a:t>This one’s simple. Get the project in Lab 1 running in the Simulator.</a:t>
            </a:r>
          </a:p>
          <a:p>
            <a:r>
              <a:rPr lang="en-US" dirty="0" smtClean="0"/>
              <a:t>Now get it running on your device.</a:t>
            </a:r>
          </a:p>
          <a:p>
            <a:r>
              <a:rPr lang="en-US" dirty="0" smtClean="0"/>
              <a:t>When you can enter a barcode manually and see results, you’re ready to continue!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979612" y="838200"/>
            <a:ext cx="9829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10058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 smtClean="0"/>
              <a:t>(Switch to Mac screen for live </a:t>
            </a:r>
            <a:r>
              <a:rPr lang="en-US" sz="6000" i="1" dirty="0" err="1" smtClean="0"/>
              <a:t>demonstation</a:t>
            </a:r>
            <a:r>
              <a:rPr lang="en-US" sz="6000" i="1" dirty="0" smtClean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979612" y="838200"/>
            <a:ext cx="9829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047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Add the </a:t>
            </a:r>
            <a:r>
              <a:rPr lang="en-US" dirty="0" err="1" smtClean="0"/>
              <a:t>RedLaser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600200"/>
            <a:ext cx="9826944" cy="4876800"/>
          </a:xfrm>
        </p:spPr>
        <p:txBody>
          <a:bodyPr/>
          <a:lstStyle/>
          <a:p>
            <a:r>
              <a:rPr lang="en-US" dirty="0" smtClean="0"/>
              <a:t>Now we have a basic app, time to extend its reach</a:t>
            </a:r>
          </a:p>
          <a:p>
            <a:r>
              <a:rPr lang="en-US" dirty="0" smtClean="0"/>
              <a:t>This lab is 15 minutes, and most of it is changing project settings</a:t>
            </a:r>
          </a:p>
          <a:p>
            <a:r>
              <a:rPr lang="en-US" dirty="0" smtClean="0"/>
              <a:t>When we’re done, you’ll see how easy it is to add </a:t>
            </a:r>
            <a:r>
              <a:rPr lang="en-US" dirty="0" err="1" smtClean="0"/>
              <a:t>RedLaser</a:t>
            </a:r>
            <a:r>
              <a:rPr lang="en-US" dirty="0" smtClean="0"/>
              <a:t> scanning to your app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51812" y="8382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9959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Add the </a:t>
            </a:r>
            <a:r>
              <a:rPr lang="en-US" dirty="0" err="1" smtClean="0"/>
              <a:t>RedLaser</a:t>
            </a:r>
            <a:r>
              <a:rPr lang="en-US" dirty="0" smtClean="0"/>
              <a:t>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00200"/>
            <a:ext cx="9750744" cy="4876800"/>
          </a:xfrm>
        </p:spPr>
        <p:txBody>
          <a:bodyPr/>
          <a:lstStyle/>
          <a:p>
            <a:r>
              <a:rPr lang="en-US" dirty="0" smtClean="0"/>
              <a:t>Add Required Files:</a:t>
            </a:r>
          </a:p>
          <a:p>
            <a:pPr lvl="1"/>
            <a:r>
              <a:rPr lang="en-US" dirty="0" smtClean="0"/>
              <a:t>One Library File</a:t>
            </a:r>
          </a:p>
          <a:p>
            <a:pPr lvl="1"/>
            <a:r>
              <a:rPr lang="en-US" dirty="0" smtClean="0"/>
              <a:t>One Header File</a:t>
            </a:r>
          </a:p>
          <a:p>
            <a:r>
              <a:rPr lang="en-US" dirty="0" smtClean="0"/>
              <a:t>Add Required Libraries </a:t>
            </a:r>
            <a:r>
              <a:rPr lang="en-US" dirty="0" smtClean="0">
                <a:solidFill>
                  <a:srgbClr val="FF0000"/>
                </a:solidFill>
              </a:rPr>
              <a:t>– already done!</a:t>
            </a:r>
          </a:p>
          <a:p>
            <a:r>
              <a:rPr lang="en-US" dirty="0" smtClean="0"/>
              <a:t>Add a button to </a:t>
            </a:r>
            <a:r>
              <a:rPr lang="en-US" dirty="0" err="1" smtClean="0"/>
              <a:t>RootViewController.xib</a:t>
            </a:r>
            <a:endParaRPr lang="en-US" dirty="0" smtClean="0"/>
          </a:p>
          <a:p>
            <a:r>
              <a:rPr lang="en-US" dirty="0" smtClean="0"/>
              <a:t>Write 2 short functions</a:t>
            </a:r>
          </a:p>
          <a:p>
            <a:r>
              <a:rPr lang="en-US" dirty="0" smtClean="0"/>
              <a:t>Test!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51812" y="8382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5015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2: Add the </a:t>
            </a:r>
            <a:r>
              <a:rPr lang="en-US" dirty="0" err="1" smtClean="0"/>
              <a:t>RedLaser</a:t>
            </a:r>
            <a:r>
              <a:rPr lang="en-US" dirty="0" smtClean="0"/>
              <a:t> SDK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151812" y="838200"/>
            <a:ext cx="365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10058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 smtClean="0"/>
              <a:t>(Switch to Mac screen for live </a:t>
            </a:r>
            <a:r>
              <a:rPr lang="en-US" sz="6000" i="1" dirty="0" err="1" smtClean="0"/>
              <a:t>demonstation</a:t>
            </a:r>
            <a:r>
              <a:rPr lang="en-US" sz="60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37523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2</a:t>
            </a:r>
            <a:r>
              <a:rPr lang="en-US" dirty="0"/>
              <a:t>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600200"/>
            <a:ext cx="9826944" cy="4876800"/>
          </a:xfrm>
        </p:spPr>
        <p:txBody>
          <a:bodyPr/>
          <a:lstStyle/>
          <a:p>
            <a:r>
              <a:rPr lang="en-US" dirty="0" smtClean="0"/>
              <a:t>Not much code</a:t>
            </a:r>
          </a:p>
          <a:p>
            <a:r>
              <a:rPr lang="en-US" dirty="0" err="1" smtClean="0"/>
              <a:t>RedLaser</a:t>
            </a:r>
            <a:r>
              <a:rPr lang="en-US" dirty="0" smtClean="0"/>
              <a:t> uses lots of system libraries</a:t>
            </a:r>
          </a:p>
          <a:p>
            <a:r>
              <a:rPr lang="en-US" dirty="0" smtClean="0"/>
              <a:t>We’re using a modal controller to display </a:t>
            </a:r>
            <a:r>
              <a:rPr lang="en-US" dirty="0" err="1" smtClean="0"/>
              <a:t>RedLaser’s</a:t>
            </a:r>
            <a:r>
              <a:rPr lang="en-US" dirty="0" smtClean="0"/>
              <a:t> UI, but there are other options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884612" y="838200"/>
            <a:ext cx="7924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547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00200"/>
            <a:ext cx="9750744" cy="4876800"/>
          </a:xfrm>
        </p:spPr>
        <p:txBody>
          <a:bodyPr/>
          <a:lstStyle/>
          <a:p>
            <a:r>
              <a:rPr lang="en-US" dirty="0" smtClean="0"/>
              <a:t>We Need an Overlay</a:t>
            </a:r>
          </a:p>
          <a:p>
            <a:pPr lvl="1"/>
            <a:r>
              <a:rPr lang="en-US" dirty="0" smtClean="0"/>
              <a:t>This is your chance to customize the scan UI</a:t>
            </a:r>
          </a:p>
          <a:p>
            <a:r>
              <a:rPr lang="en-US" dirty="0" smtClean="0"/>
              <a:t>The overlay is a subclass of </a:t>
            </a:r>
            <a:r>
              <a:rPr lang="en-US" dirty="0" err="1" smtClean="0"/>
              <a:t>CameraOverlayViewController</a:t>
            </a:r>
            <a:endParaRPr lang="en-US" dirty="0" smtClean="0"/>
          </a:p>
          <a:p>
            <a:r>
              <a:rPr lang="en-US" dirty="0" smtClean="0"/>
              <a:t>The overlay is how you guide the user to scan as well as possible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41812" y="838200"/>
            <a:ext cx="746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62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3: Overlay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600200"/>
            <a:ext cx="9750744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Overlay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XIB, adding image and Done button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Modify the Header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the Done button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Tell </a:t>
            </a:r>
            <a:r>
              <a:rPr lang="en-US" dirty="0" err="1" smtClean="0"/>
              <a:t>RedLaser</a:t>
            </a:r>
            <a:r>
              <a:rPr lang="en-US" dirty="0" smtClean="0"/>
              <a:t> about your new Overlay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Extra Credit: Add buttons for Camera Front/Back and Light On/Off buttons as well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41812" y="838200"/>
            <a:ext cx="746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929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Hands on with the </a:t>
            </a:r>
            <a:r>
              <a:rPr lang="en-US" sz="4400" dirty="0" err="1" smtClean="0"/>
              <a:t>RedLaser</a:t>
            </a:r>
            <a:r>
              <a:rPr lang="en-US" sz="4400" dirty="0" smtClean="0"/>
              <a:t> Mobile SDK for </a:t>
            </a:r>
            <a:r>
              <a:rPr lang="en-US" sz="4400" dirty="0" err="1" smtClean="0"/>
              <a:t>iOS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012" y="5791200"/>
            <a:ext cx="8532178" cy="762000"/>
          </a:xfrm>
        </p:spPr>
        <p:txBody>
          <a:bodyPr/>
          <a:lstStyle/>
          <a:p>
            <a:r>
              <a:rPr lang="en-US" sz="3200" dirty="0" smtClean="0"/>
              <a:t>Chall Fry  |  </a:t>
            </a:r>
            <a:r>
              <a:rPr lang="en-US" sz="2800" dirty="0" err="1" smtClean="0"/>
              <a:t>RedLaser</a:t>
            </a:r>
            <a:r>
              <a:rPr lang="en-US" sz="2800" dirty="0" smtClean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 SDK</a:t>
            </a:r>
            <a:endParaRPr lang="en-US" sz="2800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3: Overlay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341812" y="838200"/>
            <a:ext cx="746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10058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 smtClean="0"/>
              <a:t>(Switch to Mac screen for live </a:t>
            </a:r>
            <a:r>
              <a:rPr lang="en-US" sz="6000" i="1" dirty="0" err="1" smtClean="0"/>
              <a:t>demonstation</a:t>
            </a:r>
            <a:r>
              <a:rPr lang="en-US" sz="60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4365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r>
              <a:rPr lang="en-US" dirty="0"/>
              <a:t> </a:t>
            </a:r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600200"/>
            <a:ext cx="9903144" cy="4876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This may not be the world’s prettiest overlay, but you have lots of options.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This is how you can make a scan UI that fits with </a:t>
            </a:r>
            <a:r>
              <a:rPr lang="en-US" i="1" dirty="0" smtClean="0"/>
              <a:t>your</a:t>
            </a:r>
            <a:r>
              <a:rPr lang="en-US" dirty="0" smtClean="0"/>
              <a:t> app.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You can copy </a:t>
            </a:r>
            <a:r>
              <a:rPr lang="en-US" dirty="0" err="1" smtClean="0"/>
              <a:t>RedLaser’s</a:t>
            </a:r>
            <a:r>
              <a:rPr lang="en-US" dirty="0" smtClean="0"/>
              <a:t> UI as well, but really: you can do better.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08412" y="838200"/>
            <a:ext cx="800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659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r>
              <a:rPr lang="en-US" dirty="0"/>
              <a:t> </a:t>
            </a:r>
            <a:r>
              <a:rPr lang="en-US" dirty="0" smtClean="0"/>
              <a:t>Recap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08412" y="838200"/>
            <a:ext cx="800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IMG_077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524000"/>
            <a:ext cx="3251199" cy="487679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151" dist="381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6" descr="IMG_077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12" y="1524000"/>
            <a:ext cx="3251200" cy="48768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151" dist="381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 descr="IMG_077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524000"/>
            <a:ext cx="3251200" cy="48768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151" dist="381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4699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412" y="1524000"/>
            <a:ext cx="5867399" cy="4876800"/>
          </a:xfrm>
        </p:spPr>
        <p:txBody>
          <a:bodyPr/>
          <a:lstStyle/>
          <a:p>
            <a:r>
              <a:rPr lang="en-US" dirty="0" smtClean="0"/>
              <a:t>You’ve seen them before</a:t>
            </a:r>
          </a:p>
          <a:p>
            <a:r>
              <a:rPr lang="en-US" dirty="0" smtClean="0"/>
              <a:t>Versatile and compact</a:t>
            </a:r>
          </a:p>
          <a:p>
            <a:r>
              <a:rPr lang="en-US" dirty="0" smtClean="0"/>
              <a:t>Great for getting interested users more info</a:t>
            </a:r>
          </a:p>
          <a:p>
            <a:r>
              <a:rPr lang="en-US" dirty="0" smtClean="0"/>
              <a:t>Now we’ll learn to scan and parse them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600200"/>
            <a:ext cx="4343400" cy="4343400"/>
          </a:xfrm>
          <a:prstGeom prst="rect">
            <a:avLst/>
          </a:prstGeom>
          <a:effectLst>
            <a:outerShdw blurRad="65532" dist="38100" dir="54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5" name="Straight Connector 4"/>
          <p:cNvCxnSpPr/>
          <p:nvPr/>
        </p:nvCxnSpPr>
        <p:spPr>
          <a:xfrm>
            <a:off x="4951412" y="838200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3493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4: QR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600200"/>
            <a:ext cx="9903144" cy="4876800"/>
          </a:xfrm>
        </p:spPr>
        <p:txBody>
          <a:bodyPr/>
          <a:lstStyle/>
          <a:p>
            <a:r>
              <a:rPr lang="en-US" dirty="0" smtClean="0"/>
              <a:t>Add QR Code Capability</a:t>
            </a:r>
          </a:p>
          <a:p>
            <a:r>
              <a:rPr lang="en-US" dirty="0" smtClean="0"/>
              <a:t>Three parts:</a:t>
            </a:r>
          </a:p>
          <a:p>
            <a:pPr lvl="1"/>
            <a:r>
              <a:rPr lang="en-US" dirty="0" smtClean="0"/>
              <a:t>Check for QR Codes in the results</a:t>
            </a:r>
          </a:p>
          <a:p>
            <a:pPr lvl="1"/>
            <a:r>
              <a:rPr lang="en-US" dirty="0" smtClean="0"/>
              <a:t>Extract the URL from the </a:t>
            </a:r>
            <a:r>
              <a:rPr lang="en-US" dirty="0" err="1" smtClean="0"/>
              <a:t>QRCodes</a:t>
            </a:r>
            <a:r>
              <a:rPr lang="en-US" dirty="0" smtClean="0"/>
              <a:t> (the examples are all URLs)</a:t>
            </a:r>
          </a:p>
          <a:p>
            <a:pPr lvl="1"/>
            <a:r>
              <a:rPr lang="en-US" dirty="0" smtClean="0"/>
              <a:t>Open the URL using the </a:t>
            </a:r>
            <a:r>
              <a:rPr lang="en-US" dirty="0" err="1" smtClean="0"/>
              <a:t>ProductPage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 Credit: Hook the Camera Front/Back and Light On/Off buttons to the SDK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51412" y="838200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3098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4: QR Codes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51412" y="838200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10058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 smtClean="0"/>
              <a:t>(Switch to Mac screen for live </a:t>
            </a:r>
            <a:r>
              <a:rPr lang="en-US" sz="6000" i="1" dirty="0" err="1" smtClean="0"/>
              <a:t>demonstation</a:t>
            </a:r>
            <a:r>
              <a:rPr lang="en-US" sz="6000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0961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600200"/>
            <a:ext cx="9826944" cy="4876800"/>
          </a:xfrm>
        </p:spPr>
        <p:txBody>
          <a:bodyPr/>
          <a:lstStyle/>
          <a:p>
            <a:r>
              <a:rPr lang="en-US" dirty="0" smtClean="0"/>
              <a:t>QR Codes are easy</a:t>
            </a:r>
          </a:p>
          <a:p>
            <a:r>
              <a:rPr lang="en-US" dirty="0" smtClean="0"/>
              <a:t>Generate them online, or in the </a:t>
            </a:r>
            <a:r>
              <a:rPr lang="en-US" dirty="0" err="1" smtClean="0"/>
              <a:t>RedLaser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Add to almost anything printed</a:t>
            </a:r>
          </a:p>
          <a:p>
            <a:r>
              <a:rPr lang="en-US" dirty="0" smtClean="0"/>
              <a:t>Add to webpages – it’s faster to scan a QR Code on a web page than it is to copy a link to your mobile device</a:t>
            </a:r>
          </a:p>
          <a:p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60812" y="838200"/>
            <a:ext cx="7848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1967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Multiple Codes and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600200"/>
            <a:ext cx="9903144" cy="4876800"/>
          </a:xfrm>
        </p:spPr>
        <p:txBody>
          <a:bodyPr/>
          <a:lstStyle/>
          <a:p>
            <a:r>
              <a:rPr lang="en-US" dirty="0" err="1" smtClean="0"/>
              <a:t>RedLaser</a:t>
            </a:r>
            <a:r>
              <a:rPr lang="en-US" dirty="0" smtClean="0"/>
              <a:t> can recognize and track multiple barcodes at once</a:t>
            </a:r>
          </a:p>
          <a:p>
            <a:r>
              <a:rPr lang="en-US" dirty="0" smtClean="0"/>
              <a:t>Why is this important?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23412" y="838200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946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Multiple Codes and Tracking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23412" y="838200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600200"/>
            <a:ext cx="3581400" cy="47999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pic>
        <p:nvPicPr>
          <p:cNvPr id="7" name="Picture 6" descr="IMG_076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31" y="1600200"/>
            <a:ext cx="6427581" cy="48006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532" dist="381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491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5: Multiple Codes and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2" y="1600200"/>
            <a:ext cx="9903144" cy="4876800"/>
          </a:xfrm>
        </p:spPr>
        <p:txBody>
          <a:bodyPr/>
          <a:lstStyle/>
          <a:p>
            <a:r>
              <a:rPr lang="en-US" dirty="0" smtClean="0"/>
              <a:t>The status call in the overlay gets lots of information</a:t>
            </a:r>
          </a:p>
          <a:p>
            <a:r>
              <a:rPr lang="en-US" dirty="0" smtClean="0"/>
              <a:t>We’ll use the barcode rectangle to place a label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9523412" y="838200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3669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371600"/>
            <a:ext cx="9522144" cy="5105400"/>
          </a:xfrm>
        </p:spPr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RedLaser</a:t>
            </a:r>
            <a:endParaRPr lang="en-US" dirty="0" smtClean="0"/>
          </a:p>
          <a:p>
            <a:pPr lvl="1"/>
            <a:r>
              <a:rPr lang="en-US" sz="2400" dirty="0" smtClean="0"/>
              <a:t>What it is</a:t>
            </a:r>
          </a:p>
          <a:p>
            <a:pPr lvl="1"/>
            <a:r>
              <a:rPr lang="en-US" sz="2400" dirty="0" smtClean="0"/>
              <a:t>How it works</a:t>
            </a:r>
          </a:p>
          <a:p>
            <a:r>
              <a:rPr lang="en-US" dirty="0" smtClean="0"/>
              <a:t>5 Hands on Lab Activities</a:t>
            </a:r>
          </a:p>
          <a:p>
            <a:pPr lvl="1"/>
            <a:r>
              <a:rPr lang="en-US" sz="2400" dirty="0" smtClean="0"/>
              <a:t>Set up project</a:t>
            </a:r>
          </a:p>
          <a:p>
            <a:pPr lvl="1"/>
            <a:r>
              <a:rPr lang="en-US" sz="2400" dirty="0" smtClean="0"/>
              <a:t>Add the SDK</a:t>
            </a:r>
          </a:p>
          <a:p>
            <a:pPr lvl="1"/>
            <a:r>
              <a:rPr lang="en-US" sz="2400" dirty="0" smtClean="0"/>
              <a:t>Add custom overlay</a:t>
            </a:r>
          </a:p>
          <a:p>
            <a:pPr lvl="1"/>
            <a:r>
              <a:rPr lang="en-US" sz="2400" dirty="0" smtClean="0"/>
              <a:t>Add QR Code handling</a:t>
            </a:r>
          </a:p>
          <a:p>
            <a:pPr lvl="1"/>
            <a:r>
              <a:rPr lang="en-US" sz="2400" dirty="0" smtClean="0"/>
              <a:t>Enhance overlay with live tracking</a:t>
            </a:r>
          </a:p>
          <a:p>
            <a:r>
              <a:rPr lang="en-US" dirty="0" smtClean="0"/>
              <a:t>Review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665412" y="838200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5: Multiple Codes and Tracking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89012" y="2286000"/>
            <a:ext cx="100584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i="1" dirty="0" smtClean="0"/>
              <a:t>(Switch to Mac screen for live </a:t>
            </a:r>
            <a:r>
              <a:rPr lang="en-US" sz="6000" i="1" dirty="0" err="1" smtClean="0"/>
              <a:t>demonstation</a:t>
            </a:r>
            <a:r>
              <a:rPr lang="en-US" sz="6000" i="1" dirty="0" smtClean="0"/>
              <a:t>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523412" y="838200"/>
            <a:ext cx="228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4595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5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00200"/>
            <a:ext cx="10055544" cy="48768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Multiple barcode scanning is a powerful feature, empowering point-of-sale systems, reading multiple codes from delivery parcels, and associated barcodes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Barcode tracking can be powerful too, giving the user feedback on what’s been scanned while scanning continues</a:t>
            </a:r>
          </a:p>
          <a:p>
            <a:pPr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08412" y="838200"/>
            <a:ext cx="8001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0179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2" y="5715000"/>
            <a:ext cx="8532178" cy="838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064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371600"/>
            <a:ext cx="9522144" cy="5105400"/>
          </a:xfrm>
        </p:spPr>
        <p:txBody>
          <a:bodyPr/>
          <a:lstStyle/>
          <a:p>
            <a:r>
              <a:rPr lang="en-US" dirty="0" smtClean="0"/>
              <a:t>Macintosh with </a:t>
            </a:r>
            <a:r>
              <a:rPr lang="en-US" dirty="0" err="1" smtClean="0"/>
              <a:t>Xcode</a:t>
            </a:r>
            <a:endParaRPr lang="en-US" dirty="0" smtClean="0"/>
          </a:p>
          <a:p>
            <a:r>
              <a:rPr lang="en-US" dirty="0" err="1" smtClean="0"/>
              <a:t>iOS</a:t>
            </a:r>
            <a:r>
              <a:rPr lang="en-US" dirty="0" smtClean="0"/>
              <a:t> Device with a camera</a:t>
            </a:r>
          </a:p>
          <a:p>
            <a:r>
              <a:rPr lang="en-US" dirty="0" smtClean="0"/>
              <a:t>Cable to connect them</a:t>
            </a:r>
          </a:p>
          <a:p>
            <a:r>
              <a:rPr lang="en-US" dirty="0" err="1" smtClean="0"/>
              <a:t>Mobileprovision</a:t>
            </a:r>
            <a:r>
              <a:rPr lang="en-US" dirty="0" smtClean="0"/>
              <a:t> file that lets you install apps on your device.</a:t>
            </a:r>
          </a:p>
          <a:p>
            <a:r>
              <a:rPr lang="en-US" dirty="0" smtClean="0"/>
              <a:t>Basic Objective-C and Cocoa Touch knowledge</a:t>
            </a:r>
          </a:p>
          <a:p>
            <a:r>
              <a:rPr lang="en-US" dirty="0" smtClean="0"/>
              <a:t>Basic debugging skills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951412" y="838200"/>
            <a:ext cx="685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6290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469" y="457200"/>
            <a:ext cx="6474143" cy="1143000"/>
          </a:xfrm>
        </p:spPr>
        <p:txBody>
          <a:bodyPr/>
          <a:lstStyle/>
          <a:p>
            <a:r>
              <a:rPr lang="en-US" dirty="0" smtClean="0"/>
              <a:t>? I have that app…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447800"/>
            <a:ext cx="9293543" cy="4343400"/>
          </a:xfrm>
        </p:spPr>
        <p:txBody>
          <a:bodyPr/>
          <a:lstStyle/>
          <a:p>
            <a:r>
              <a:rPr lang="en-US" sz="2800" dirty="0" smtClean="0"/>
              <a:t>Over 10 million downloads</a:t>
            </a:r>
          </a:p>
          <a:p>
            <a:r>
              <a:rPr lang="en-US" sz="2800" dirty="0" smtClean="0"/>
              <a:t>Used throughout eBay mobile’s family of apps</a:t>
            </a:r>
          </a:p>
          <a:p>
            <a:r>
              <a:rPr lang="en-US" sz="2800" dirty="0" smtClean="0"/>
              <a:t>Hundreds of partner companies as well</a:t>
            </a:r>
          </a:p>
          <a:p>
            <a:pPr lvl="1"/>
            <a:r>
              <a:rPr lang="en-US" sz="2400" dirty="0" smtClean="0"/>
              <a:t>Wal-Mart</a:t>
            </a:r>
          </a:p>
          <a:p>
            <a:pPr lvl="1"/>
            <a:r>
              <a:rPr lang="en-US" sz="2400" dirty="0" smtClean="0"/>
              <a:t>Toyota</a:t>
            </a:r>
          </a:p>
          <a:p>
            <a:pPr lvl="1"/>
            <a:r>
              <a:rPr lang="en-US" sz="2400" dirty="0" err="1" smtClean="0"/>
              <a:t>Chegg</a:t>
            </a:r>
            <a:endParaRPr lang="en-US" sz="2400" dirty="0" smtClean="0"/>
          </a:p>
          <a:p>
            <a:pPr lvl="1"/>
            <a:r>
              <a:rPr lang="en-US" sz="2400" dirty="0" err="1" smtClean="0"/>
              <a:t>Groupon</a:t>
            </a:r>
            <a:endParaRPr lang="en-US" sz="2400" dirty="0"/>
          </a:p>
          <a:p>
            <a:r>
              <a:rPr lang="en-US" sz="2800" dirty="0" smtClean="0"/>
              <a:t>Fast, simple integration</a:t>
            </a:r>
          </a:p>
          <a:p>
            <a:r>
              <a:rPr lang="en-US" sz="2800" dirty="0" smtClean="0"/>
              <a:t>Coming to your app soon</a:t>
            </a:r>
          </a:p>
        </p:txBody>
      </p:sp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1065212" y="2569872"/>
            <a:ext cx="5029201" cy="405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0188" indent="-230188">
              <a:lnSpc>
                <a:spcPct val="95000"/>
              </a:lnSpc>
              <a:spcBef>
                <a:spcPct val="45000"/>
              </a:spcBef>
              <a:spcAft>
                <a:spcPct val="10000"/>
              </a:spcAft>
              <a:buClr>
                <a:srgbClr val="A80C35"/>
              </a:buClr>
              <a:buFont typeface="Times" pitchFamily="-88" charset="0"/>
              <a:buNone/>
            </a:pPr>
            <a:endParaRPr lang="en-US" sz="1400" dirty="0">
              <a:solidFill>
                <a:schemeClr val="bg1"/>
              </a:solidFill>
              <a:latin typeface="+mj-lt"/>
              <a:ea typeface="Osaka" pitchFamily="1" charset="-128"/>
            </a:endParaRPr>
          </a:p>
          <a:p>
            <a:pPr marL="230188" indent="-230188">
              <a:lnSpc>
                <a:spcPct val="95000"/>
              </a:lnSpc>
              <a:spcBef>
                <a:spcPct val="45000"/>
              </a:spcBef>
              <a:spcAft>
                <a:spcPct val="10000"/>
              </a:spcAft>
              <a:buClr>
                <a:srgbClr val="A80C35"/>
              </a:buClr>
              <a:buFont typeface="Times" pitchFamily="-88" charset="0"/>
              <a:buNone/>
            </a:pPr>
            <a:endParaRPr lang="en-US" sz="1400" dirty="0">
              <a:solidFill>
                <a:schemeClr val="bg1"/>
              </a:solidFill>
              <a:latin typeface="+mj-lt"/>
              <a:ea typeface="Osaka" pitchFamily="1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12" y="304800"/>
            <a:ext cx="4153989" cy="914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212" y="1600200"/>
            <a:ext cx="8458200" cy="4876800"/>
          </a:xfrm>
        </p:spPr>
        <p:txBody>
          <a:bodyPr/>
          <a:lstStyle/>
          <a:p>
            <a:r>
              <a:rPr lang="en-US" dirty="0"/>
              <a:t>Yes, it scans barcodes</a:t>
            </a:r>
          </a:p>
          <a:p>
            <a:r>
              <a:rPr lang="en-US" dirty="0" smtClean="0"/>
              <a:t>Multiple barcodes. At once.</a:t>
            </a:r>
          </a:p>
          <a:p>
            <a:r>
              <a:rPr lang="en-US" dirty="0" smtClean="0"/>
              <a:t>Works on all </a:t>
            </a:r>
            <a:r>
              <a:rPr lang="en-US" dirty="0" err="1" smtClean="0"/>
              <a:t>iOS</a:t>
            </a:r>
            <a:r>
              <a:rPr lang="en-US" dirty="0" smtClean="0"/>
              <a:t> devices with cameras.</a:t>
            </a:r>
          </a:p>
          <a:p>
            <a:pPr lvl="1"/>
            <a:r>
              <a:rPr lang="en-US" dirty="0" smtClean="0"/>
              <a:t>Including the 3G</a:t>
            </a:r>
          </a:p>
          <a:p>
            <a:r>
              <a:rPr lang="en-US" dirty="0" smtClean="0"/>
              <a:t>QR Codes are fully supported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747266"/>
            <a:ext cx="1752600" cy="191033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103812" y="838200"/>
            <a:ext cx="670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Do?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03812" y="838200"/>
            <a:ext cx="670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G_00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524000"/>
            <a:ext cx="3686649" cy="4915532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532" dist="381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Picture 7" descr="IMG_0769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524000"/>
            <a:ext cx="7391400" cy="492760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5532" dist="381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678732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RedLaser</a:t>
            </a:r>
            <a:r>
              <a:rPr lang="en-US" dirty="0" smtClean="0"/>
              <a:t> Does Not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2" y="1600200"/>
            <a:ext cx="9369744" cy="4876800"/>
          </a:xfrm>
        </p:spPr>
        <p:txBody>
          <a:bodyPr/>
          <a:lstStyle/>
          <a:p>
            <a:r>
              <a:rPr lang="en-US" dirty="0" err="1" smtClean="0"/>
              <a:t>RedLaser</a:t>
            </a:r>
            <a:r>
              <a:rPr lang="en-US" dirty="0" smtClean="0"/>
              <a:t> is not a web service. We do not provide a UPC database for external queries.</a:t>
            </a:r>
          </a:p>
          <a:p>
            <a:r>
              <a:rPr lang="en-US" dirty="0" smtClean="0"/>
              <a:t>The SDK tells your app what it saw; it is up to you to interpret it.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923212" y="838200"/>
            <a:ext cx="3886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2761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RedLaser</a:t>
            </a:r>
            <a:r>
              <a:rPr lang="en-US" dirty="0" smtClean="0"/>
              <a:t> SDK Licensing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600200"/>
            <a:ext cx="9522144" cy="4876800"/>
          </a:xfrm>
        </p:spPr>
        <p:txBody>
          <a:bodyPr/>
          <a:lstStyle/>
          <a:p>
            <a:r>
              <a:rPr lang="en-US" dirty="0" err="1" smtClean="0"/>
              <a:t>RedLaser</a:t>
            </a:r>
            <a:r>
              <a:rPr lang="en-US" dirty="0" smtClean="0"/>
              <a:t> has multiple license types, licenses are enforced through a license file that goes into your app</a:t>
            </a:r>
          </a:p>
          <a:p>
            <a:r>
              <a:rPr lang="en-US" dirty="0" smtClean="0"/>
              <a:t>The concept is similar to Apple’s provision files</a:t>
            </a:r>
          </a:p>
          <a:p>
            <a:pPr lvl="1"/>
            <a:r>
              <a:rPr lang="en-US" dirty="0" smtClean="0"/>
              <a:t>…But easier. Really.</a:t>
            </a:r>
          </a:p>
          <a:p>
            <a:r>
              <a:rPr lang="en-US" dirty="0" smtClean="0"/>
              <a:t>Go to </a:t>
            </a:r>
            <a:r>
              <a:rPr lang="en-US" dirty="0" err="1" smtClean="0"/>
              <a:t>redlaser.com</a:t>
            </a:r>
            <a:r>
              <a:rPr lang="en-US" dirty="0" smtClean="0"/>
              <a:t>, sign up as a developer, tell us the bundle IDs of the apps you’re developing, get a license file.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008812" y="838200"/>
            <a:ext cx="4800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991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nnovate 2011 Breakout Session Template 08 29 11">
  <a:themeElements>
    <a:clrScheme name="X Commerce orange">
      <a:dk1>
        <a:sysClr val="windowText" lastClr="000000"/>
      </a:dk1>
      <a:lt1>
        <a:sysClr val="window" lastClr="FFFFFF"/>
      </a:lt1>
      <a:dk2>
        <a:srgbClr val="C73503"/>
      </a:dk2>
      <a:lt2>
        <a:srgbClr val="DDDDDD"/>
      </a:lt2>
      <a:accent1>
        <a:srgbClr val="B5B6B3"/>
      </a:accent1>
      <a:accent2>
        <a:srgbClr val="00ADD0"/>
      </a:accent2>
      <a:accent3>
        <a:srgbClr val="005172"/>
      </a:accent3>
      <a:accent4>
        <a:srgbClr val="F0AB00"/>
      </a:accent4>
      <a:accent5>
        <a:srgbClr val="FB4F14"/>
      </a:accent5>
      <a:accent6>
        <a:srgbClr val="9A1F60"/>
      </a:accent6>
      <a:hlink>
        <a:srgbClr val="DDDDDD"/>
      </a:hlink>
      <a:folHlink>
        <a:srgbClr val="F0AB00"/>
      </a:folHlink>
    </a:clrScheme>
    <a:fontScheme name="Custom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Bay_x0020_GeoLocationTaxHTField0 xmlns="e2eafefa-1cca-4af2-8ce0-4f77579fcc5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15b6c774-8a98-49da-ba73-c076d38f389f</TermId>
        </TermInfo>
      </Terms>
    </eBay_x0020_GeoLocationTaxHTField0>
    <eBayNoteeBay_x0020_Organization xmlns="e2eafefa-1cca-4af2-8ce0-4f77579fcc59" xsi:nil="true"/>
    <eBay_x0020_OrganizationTaxHTField0 xmlns="e2eafefa-1cca-4af2-8ce0-4f77579fcc59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e5c983cf-01bb-4f81-a350-d407e58044f6</TermId>
        </TermInfo>
      </Terms>
    </eBay_x0020_OrganizationTaxHTField0>
    <TaxCatchAll xmlns="1b0ffc53-1ad5-4c83-b4ca-1092548bd6d8">
      <Value>9</Value>
      <Value>59</Value>
      <Value>20</Value>
    </TaxCatchAll>
    <eBayNoteeBay_x0020_GeoLocation xmlns="e2eafefa-1cca-4af2-8ce0-4f77579fcc59" xsi:nil="true"/>
    <eBayNoteeBay_x0020_BusinessUnit xmlns="e2eafefa-1cca-4af2-8ce0-4f77579fcc59" xsi:nil="true"/>
    <eBay_x0020_BusinessUnitTaxHTField0 xmlns="e2eafefa-1cca-4af2-8ce0-4f77579fcc59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</TermName>
          <TermId xmlns="http://schemas.microsoft.com/office/infopath/2007/PartnerControls">b4c33990-eb08-4f71-b2f6-e53e5eea7ace</TermId>
        </TermInfo>
      </Terms>
    </eBay_x0020_BusinessUnitTaxHTField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4D4001FB479419F979FF347246191" ma:contentTypeVersion="10" ma:contentTypeDescription="Create a new document." ma:contentTypeScope="" ma:versionID="92ed293070b3bc3e76af700bf9913618">
  <xsd:schema xmlns:xsd="http://www.w3.org/2001/XMLSchema" xmlns:xs="http://www.w3.org/2001/XMLSchema" xmlns:p="http://schemas.microsoft.com/office/2006/metadata/properties" xmlns:ns2="e2eafefa-1cca-4af2-8ce0-4f77579fcc59" xmlns:ns3="1b0ffc53-1ad5-4c83-b4ca-1092548bd6d8" targetNamespace="http://schemas.microsoft.com/office/2006/metadata/properties" ma:root="true" ma:fieldsID="b8047d7b7c2d6e8c01fb9729f4182280" ns2:_="" ns3:_="">
    <xsd:import namespace="e2eafefa-1cca-4af2-8ce0-4f77579fcc59"/>
    <xsd:import namespace="1b0ffc53-1ad5-4c83-b4ca-1092548bd6d8"/>
    <xsd:element name="properties">
      <xsd:complexType>
        <xsd:sequence>
          <xsd:element name="documentManagement">
            <xsd:complexType>
              <xsd:all>
                <xsd:element ref="ns2:eBayNoteeBay_x0020_Organization" minOccurs="0"/>
                <xsd:element ref="ns2:eBay_x0020_OrganizationTaxHTField0" minOccurs="0"/>
                <xsd:element ref="ns3:TaxCatchAll" minOccurs="0"/>
                <xsd:element ref="ns2:eBayNoteeBay_x0020_BusinessUnit" minOccurs="0"/>
                <xsd:element ref="ns2:eBay_x0020_BusinessUnitTaxHTField0" minOccurs="0"/>
                <xsd:element ref="ns2:eBayNoteeBay_x0020_GeoLocation" minOccurs="0"/>
                <xsd:element ref="ns2:eBay_x0020_GeoLocationTaxHTField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afefa-1cca-4af2-8ce0-4f77579fcc59" elementFormDefault="qualified">
    <xsd:import namespace="http://schemas.microsoft.com/office/2006/documentManagement/types"/>
    <xsd:import namespace="http://schemas.microsoft.com/office/infopath/2007/PartnerControls"/>
    <xsd:element name="eBayNoteeBay_x0020_Organization" ma:index="8" nillable="true" ma:displayName="eBayNoteeBay Organization" ma:description="ebay Taxonomy note field" ma:hidden="true" ma:internalName="eBayNoteeBay_x0020_Organization">
      <xsd:simpleType>
        <xsd:restriction base="dms:Note"/>
      </xsd:simpleType>
    </xsd:element>
    <xsd:element name="eBay_x0020_OrganizationTaxHTField0" ma:index="10" nillable="true" ma:taxonomy="true" ma:internalName="eBay_x0020_OrganizationTaxHTField0" ma:taxonomyFieldName="eBay_x0020_Organization" ma:displayName="eBay Organization" ma:default="9;#Information Technology|e5c983cf-01bb-4f81-a350-d407e58044f6" ma:fieldId="{ae68772f-fd67-4254-8859-0594e56954bf}" ma:sspId="b36964d2-35f4-4bf5-bd25-52b49d861695" ma:termSetId="e2a25916-a92d-4728-88a2-cdd6fb04898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ayNoteeBay_x0020_BusinessUnit" ma:index="12" nillable="true" ma:displayName="eBayNoteeBay BusinessUnit" ma:description="ebay Taxonomy note field" ma:hidden="true" ma:internalName="eBayNoteeBay_x0020_BusinessUnit">
      <xsd:simpleType>
        <xsd:restriction base="dms:Note"/>
      </xsd:simpleType>
    </xsd:element>
    <xsd:element name="eBay_x0020_BusinessUnitTaxHTField0" ma:index="14" nillable="true" ma:taxonomy="true" ma:internalName="eBay_x0020_BusinessUnitTaxHTField0" ma:taxonomyFieldName="eBay_x0020_BusinessUnit" ma:displayName="eBay BusinessUnit" ma:default="20;#Corporate|b4c33990-eb08-4f71-b2f6-e53e5eea7ace" ma:fieldId="{59d7be35-ea5e-4243-81d5-eec8de9333e4}" ma:sspId="b36964d2-35f4-4bf5-bd25-52b49d861695" ma:termSetId="f9ff4575-4df5-4b05-8a68-710fd85950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ayNoteeBay_x0020_GeoLocation" ma:index="15" nillable="true" ma:displayName="eBayNoteeBay GeoLocation" ma:description="ebay Taxonomy note field" ma:hidden="true" ma:internalName="eBayNoteeBay_x0020_GeoLocation">
      <xsd:simpleType>
        <xsd:restriction base="dms:Note"/>
      </xsd:simpleType>
    </xsd:element>
    <xsd:element name="eBay_x0020_GeoLocationTaxHTField0" ma:index="17" nillable="true" ma:taxonomy="true" ma:internalName="eBay_x0020_GeoLocationTaxHTField0" ma:taxonomyFieldName="eBay_x0020_GeoLocation" ma:displayName="eBay GeoLocation" ma:default="59;#Global|15b6c774-8a98-49da-ba73-c076d38f389f" ma:fieldId="{2e57d2df-a98c-4e07-8eb1-748fbc27a0b7}" ma:sspId="b36964d2-35f4-4bf5-bd25-52b49d861695" ma:termSetId="e13d4ee2-fbf7-4786-bbf4-e8f8b82761e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ffc53-1ad5-4c83-b4ca-1092548bd6d8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description="" ma:hidden="true" ma:list="{48c7732c-36dc-45b4-96c7-8e8f3e2ae302}" ma:internalName="TaxCatchAll" ma:showField="CatchAllData" ma:web="1b0ffc53-1ad5-4c83-b4ca-1092548bd6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BFBDB8-0FC8-498C-B040-897DDAF4AB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56796C-351E-4620-B513-C8F24CCC039A}">
  <ds:schemaRefs>
    <ds:schemaRef ds:uri="http://schemas.microsoft.com/office/2006/metadata/properties"/>
    <ds:schemaRef ds:uri="http://schemas.microsoft.com/office/infopath/2007/PartnerControls"/>
    <ds:schemaRef ds:uri="e2eafefa-1cca-4af2-8ce0-4f77579fcc59"/>
    <ds:schemaRef ds:uri="1b0ffc53-1ad5-4c83-b4ca-1092548bd6d8"/>
  </ds:schemaRefs>
</ds:datastoreItem>
</file>

<file path=customXml/itemProps3.xml><?xml version="1.0" encoding="utf-8"?>
<ds:datastoreItem xmlns:ds="http://schemas.openxmlformats.org/officeDocument/2006/customXml" ds:itemID="{EBFB95F5-C333-45BC-B48C-5D6150B86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afefa-1cca-4af2-8ce0-4f77579fcc59"/>
    <ds:schemaRef ds:uri="1b0ffc53-1ad5-4c83-b4ca-1092548bd6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Innovate 2011 Breakout Session Template 08 29 11</Template>
  <TotalTime>788</TotalTime>
  <Words>1373</Words>
  <Application>Microsoft Macintosh PowerPoint</Application>
  <PresentationFormat>Custom</PresentationFormat>
  <Paragraphs>187</Paragraphs>
  <Slides>32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Innovate 2011 Breakout Session Template 08 29 11</vt:lpstr>
      <vt:lpstr>PowerPoint Presentation</vt:lpstr>
      <vt:lpstr>Hands on with the RedLaser Mobile SDK for iOS</vt:lpstr>
      <vt:lpstr>Agenda</vt:lpstr>
      <vt:lpstr>What You’ll Need</vt:lpstr>
      <vt:lpstr>? I have that app…</vt:lpstr>
      <vt:lpstr>What Does It Do?</vt:lpstr>
      <vt:lpstr>What Does It Do?</vt:lpstr>
      <vt:lpstr>What RedLaser Does Not Do</vt:lpstr>
      <vt:lpstr>RedLaser SDK Licensing</vt:lpstr>
      <vt:lpstr>What You’ll Learn Today</vt:lpstr>
      <vt:lpstr>The Labs</vt:lpstr>
      <vt:lpstr>Lab 1</vt:lpstr>
      <vt:lpstr>Lab 1</vt:lpstr>
      <vt:lpstr>Lab 2: Add the RedLaser SDK</vt:lpstr>
      <vt:lpstr>Lab 2: Add the RedLaser SDK</vt:lpstr>
      <vt:lpstr>Lab 2: Add the RedLaser SDK</vt:lpstr>
      <vt:lpstr>Lab 2 Recap</vt:lpstr>
      <vt:lpstr>Lab 3: Overlay</vt:lpstr>
      <vt:lpstr>Lab 3: Overlay</vt:lpstr>
      <vt:lpstr>Lab 3: Overlay</vt:lpstr>
      <vt:lpstr>Lab 3 Recap</vt:lpstr>
      <vt:lpstr>Lab 3 Recap</vt:lpstr>
      <vt:lpstr>Lab 4: QR Codes</vt:lpstr>
      <vt:lpstr>Lab 4: QR Codes</vt:lpstr>
      <vt:lpstr>Lab 4: QR Codes</vt:lpstr>
      <vt:lpstr>Lab 4 Recap</vt:lpstr>
      <vt:lpstr>Lab 5: Multiple Codes and Tracking</vt:lpstr>
      <vt:lpstr>Lab 5: Multiple Codes and Tracking</vt:lpstr>
      <vt:lpstr>Lab 5: Multiple Codes and Tracking</vt:lpstr>
      <vt:lpstr>Lab 5: Multiple Codes and Tracking</vt:lpstr>
      <vt:lpstr>Lab 5 Recap</vt:lpstr>
      <vt:lpstr>Q &amp; A</vt:lpstr>
    </vt:vector>
  </TitlesOfParts>
  <Company>eBay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X Commerce</dc:subject>
  <dc:creator>iadam</dc:creator>
  <dc:description>Template by: Kaylee McAvoy, Silver Fox Productions</dc:description>
  <cp:lastModifiedBy>Chall Fry</cp:lastModifiedBy>
  <cp:revision>46</cp:revision>
  <dcterms:created xsi:type="dcterms:W3CDTF">2011-09-06T20:56:48Z</dcterms:created>
  <dcterms:modified xsi:type="dcterms:W3CDTF">2011-10-10T05:24:23Z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0x01010087D4D4001FB479419F979FF347246191</vt:lpwstr>
  </property>
  <property fmtid="{D5CDD505-2E9C-101B-9397-08002B2CF9AE}" pid="3" name="eBay BusinessUnit">
    <vt:lpwstr>20;#Corporate|b4c33990-eb08-4f71-b2f6-e53e5eea7ace</vt:lpwstr>
  </property>
  <property fmtid="{D5CDD505-2E9C-101B-9397-08002B2CF9AE}" pid="4" name="eBay Organization">
    <vt:lpwstr>9;#Information Technology|e5c983cf-01bb-4f81-a350-d407e58044f6</vt:lpwstr>
  </property>
  <property fmtid="{D5CDD505-2E9C-101B-9397-08002B2CF9AE}" pid="5" name="eBay GeoLocation">
    <vt:lpwstr>59;#Global|15b6c774-8a98-49da-ba73-c076d38f389f</vt:lpwstr>
  </property>
</Properties>
</file>