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6" r:id="rId5"/>
    <p:sldId id="257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1344" y="-102"/>
      </p:cViewPr>
      <p:guideLst>
        <p:guide orient="horz" pos="2160"/>
        <p:guide orient="horz" pos="431"/>
        <p:guide orient="horz" pos="3887"/>
        <p:guide orient="horz" pos="4175"/>
        <p:guide orient="horz" pos="1887"/>
        <p:guide pos="2880"/>
        <p:guide pos="434"/>
        <p:guide pos="533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B685-1B69-40C9-BE28-7A283E299E47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F341-FE76-4734-BACD-1D5EE7C2E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separate slides for each lab that explains what just happened and maybe some</a:t>
            </a:r>
            <a:r>
              <a:rPr lang="en-US" baseline="0" dirty="0" smtClean="0"/>
              <a:t> tips for </a:t>
            </a:r>
            <a:r>
              <a:rPr lang="en-US" baseline="0" smtClean="0"/>
              <a:t>future work.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FF341-FE76-4734-BACD-1D5EE7C2EC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915" y="4189166"/>
            <a:ext cx="6388273" cy="864720"/>
          </a:xfrm>
        </p:spPr>
        <p:txBody>
          <a:bodyPr anchor="b">
            <a:noAutofit/>
          </a:bodyPr>
          <a:lstStyle>
            <a:lvl1pPr algn="ctr">
              <a:defRPr sz="2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852" y="5122889"/>
            <a:ext cx="5486400" cy="6858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435F6B45-F51F-4573-AF8B-0DB275BFF975}" type="datetime1">
              <a:rPr lang="en-US" smtClean="0"/>
              <a:pPr/>
              <a:t>10/10/2011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767547" cy="7596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71"/>
            <a:ext cx="8229600" cy="4370454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2A3D2-4DA0-476D-8556-FAB84AC15A59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6F3-09FA-48FE-9C7A-7645E3C65800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6E0-07F1-4417-9985-38666D01F91E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807-C6A1-48C4-8E65-AB3A5B77173C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content-page-blank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AFE-EBB0-4516-A216-2B370C962B44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A1C4CBB-B9A3-4C32-A26C-99CF23306695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4189166"/>
            <a:ext cx="6796585" cy="864720"/>
          </a:xfrm>
        </p:spPr>
        <p:txBody>
          <a:bodyPr/>
          <a:lstStyle/>
          <a:p>
            <a:r>
              <a:rPr lang="en-US" dirty="0" err="1" smtClean="0"/>
              <a:t>XDevCAMP</a:t>
            </a:r>
            <a:r>
              <a:rPr lang="en-US" dirty="0" smtClean="0"/>
              <a:t> </a:t>
            </a:r>
            <a:r>
              <a:rPr lang="en-US" dirty="0" err="1" smtClean="0"/>
              <a:t>AuctionHouse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87" y="5122889"/>
            <a:ext cx="5390865" cy="685800"/>
          </a:xfrm>
        </p:spPr>
        <p:txBody>
          <a:bodyPr/>
          <a:lstStyle/>
          <a:p>
            <a:r>
              <a:rPr lang="en-US" dirty="0" err="1" smtClean="0"/>
              <a:t>Saleem</a:t>
            </a:r>
            <a:r>
              <a:rPr lang="en-US" dirty="0" smtClean="0"/>
              <a:t> Shafi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6B45-F51F-4573-AF8B-0DB275BFF975}" type="datetime1">
              <a:rPr lang="en-US" smtClean="0"/>
              <a:pPr/>
              <a:t>10/10/2011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</a:t>
            </a:r>
            <a:r>
              <a:rPr lang="en-US" dirty="0" err="1" smtClean="0"/>
              <a:t>X.commerce</a:t>
            </a:r>
            <a:r>
              <a:rPr lang="en-US" dirty="0" smtClean="0"/>
              <a:t> integration model</a:t>
            </a:r>
          </a:p>
          <a:p>
            <a:r>
              <a:rPr lang="en-US" dirty="0" smtClean="0"/>
              <a:t>Overview of lab application</a:t>
            </a:r>
          </a:p>
          <a:p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Lab 1: Setup </a:t>
            </a:r>
            <a:r>
              <a:rPr lang="en-US" dirty="0" smtClean="0"/>
              <a:t>the Fabric</a:t>
            </a:r>
            <a:endParaRPr lang="en-US" dirty="0" smtClean="0"/>
          </a:p>
          <a:p>
            <a:pPr lvl="1"/>
            <a:r>
              <a:rPr lang="en-US" dirty="0" smtClean="0"/>
              <a:t>Lab 2: Run </a:t>
            </a:r>
            <a:r>
              <a:rPr lang="en-US" dirty="0" err="1" smtClean="0"/>
              <a:t>AuctionHouse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Lab 3: Create new capability</a:t>
            </a:r>
          </a:p>
          <a:p>
            <a:pPr lvl="1"/>
            <a:r>
              <a:rPr lang="en-US" dirty="0" smtClean="0"/>
              <a:t>Lab 4: Register capability with </a:t>
            </a:r>
            <a:r>
              <a:rPr lang="en-US" dirty="0" smtClean="0"/>
              <a:t>the Fabric</a:t>
            </a:r>
            <a:endParaRPr lang="en-US" dirty="0" smtClean="0"/>
          </a:p>
          <a:p>
            <a:pPr lvl="1"/>
            <a:r>
              <a:rPr lang="en-US" dirty="0" smtClean="0"/>
              <a:t>Lab 5: Start Receiving Messages</a:t>
            </a:r>
          </a:p>
          <a:p>
            <a:pPr lvl="1"/>
            <a:r>
              <a:rPr lang="en-US" dirty="0" smtClean="0"/>
              <a:t>Lab 6: Start Publishing Messages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X.commerce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42391" y="4544986"/>
            <a:ext cx="3548348" cy="16277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HTTP + Avro serialization</a:t>
            </a:r>
          </a:p>
          <a:p>
            <a:r>
              <a:rPr lang="en-US" sz="1600" dirty="0" smtClean="0"/>
              <a:t>Asynchronous, bi-directional messaging</a:t>
            </a:r>
          </a:p>
          <a:p>
            <a:r>
              <a:rPr lang="en-US" sz="1600" dirty="0" smtClean="0"/>
              <a:t>De-centralized data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1287231" y="1313869"/>
            <a:ext cx="7004699" cy="3028560"/>
            <a:chOff x="130485" y="1173789"/>
            <a:chExt cx="8947775" cy="3606211"/>
          </a:xfrm>
        </p:grpSpPr>
        <p:sp>
          <p:nvSpPr>
            <p:cNvPr id="9" name="Oval 8"/>
            <p:cNvSpPr/>
            <p:nvPr/>
          </p:nvSpPr>
          <p:spPr>
            <a:xfrm>
              <a:off x="308851" y="2016898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8851" y="2820503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8851" y="4226476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98298" y="2016898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798298" y="2820503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98298" y="4226476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2561" y="3522229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42561" y="3744949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2561" y="3967669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485" y="1579500"/>
              <a:ext cx="261195" cy="439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24588" y="1579500"/>
              <a:ext cx="261195" cy="439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48251" y="2222636"/>
              <a:ext cx="1805661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50334" y="2276851"/>
              <a:ext cx="1779187" cy="7513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823960" y="2468924"/>
              <a:ext cx="2050747" cy="180216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48247" y="2293661"/>
              <a:ext cx="1791046" cy="75231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828399" y="2491116"/>
              <a:ext cx="2015232" cy="177553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38725" y="3106792"/>
              <a:ext cx="1805661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48251" y="4542218"/>
              <a:ext cx="1805661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8247" y="3161382"/>
              <a:ext cx="1792784" cy="131098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55097" y="3161381"/>
              <a:ext cx="1774425" cy="131574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423952" y="2016898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23952" y="2820503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3952" y="4226476"/>
              <a:ext cx="586128" cy="553524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03900" y="2016898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03900" y="2820503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03900" y="4226476"/>
              <a:ext cx="586128" cy="5535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85782" y="1579500"/>
              <a:ext cx="261195" cy="439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29448" y="1579500"/>
              <a:ext cx="261195" cy="439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733296" y="1972510"/>
              <a:ext cx="472159" cy="280018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3000">
                  <a:schemeClr val="bg1"/>
                </a:gs>
                <a:gs pos="97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830350" y="2832352"/>
              <a:ext cx="1116418" cy="870564"/>
            </a:xfrm>
            <a:prstGeom prst="rightArrow">
              <a:avLst>
                <a:gd name="adj1" fmla="val 59915"/>
                <a:gd name="adj2" fmla="val 39595"/>
              </a:avLst>
            </a:prstGeom>
            <a:gradFill flip="none" rotWithShape="1">
              <a:gsLst>
                <a:gs pos="70000">
                  <a:schemeClr val="bg1">
                    <a:lumMod val="75000"/>
                  </a:schemeClr>
                </a:gs>
                <a:gs pos="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4F4F3"/>
                </a:clrFrom>
                <a:clrTo>
                  <a:srgbClr val="F4F4F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45069" y="3070225"/>
              <a:ext cx="442382" cy="40835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40059" y="1173789"/>
              <a:ext cx="2627569" cy="54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Point-to-Point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5284" y="1213473"/>
              <a:ext cx="4222976" cy="549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tx2"/>
                  </a:solidFill>
                </a:rPr>
                <a:t>Async</a:t>
              </a:r>
              <a:r>
                <a:rPr lang="en-US" sz="2400" dirty="0" smtClean="0">
                  <a:solidFill>
                    <a:schemeClr val="tx2"/>
                  </a:solidFill>
                </a:rPr>
                <a:t>, Bi-directional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29068" y="3522229"/>
              <a:ext cx="124588" cy="559402"/>
              <a:chOff x="1979612" y="4116104"/>
              <a:chExt cx="124588" cy="55940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79612" y="411610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5483" y="433882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985483" y="456154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5657662" y="3531107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7662" y="3753827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57662" y="3976547"/>
              <a:ext cx="118717" cy="113962"/>
            </a:xfrm>
            <a:prstGeom prst="ellipse">
              <a:avLst/>
            </a:prstGeom>
            <a:solidFill>
              <a:srgbClr val="FF6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34670" y="3531107"/>
              <a:ext cx="124588" cy="559402"/>
              <a:chOff x="1979612" y="4116104"/>
              <a:chExt cx="124588" cy="55940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79612" y="411610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85483" y="433882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985483" y="4561544"/>
                <a:ext cx="118717" cy="11396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7266641" y="4504827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266641" y="3139924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266641" y="2301724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112733" y="4493939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112733" y="3129039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112733" y="2290839"/>
              <a:ext cx="570075" cy="158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ontent Placeholder 2"/>
          <p:cNvSpPr txBox="1">
            <a:spLocks/>
          </p:cNvSpPr>
          <p:nvPr/>
        </p:nvSpPr>
        <p:spPr>
          <a:xfrm>
            <a:off x="871409" y="4566646"/>
            <a:ext cx="3548348" cy="162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Multiple third-party integrators</a:t>
            </a:r>
          </a:p>
          <a:p>
            <a:r>
              <a:rPr lang="en-US" sz="1600" dirty="0" smtClean="0"/>
              <a:t>Failure tolerance</a:t>
            </a:r>
            <a:endParaRPr lang="en-US" sz="1600" dirty="0"/>
          </a:p>
          <a:p>
            <a:r>
              <a:rPr lang="en-US" sz="1600" dirty="0" smtClean="0"/>
              <a:t>Independent evolution, </a:t>
            </a:r>
            <a:r>
              <a:rPr lang="en-US" sz="1600" dirty="0" err="1" smtClean="0"/>
              <a:t>pluggability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358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AuctionHouse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75158" y="1416571"/>
            <a:ext cx="2911642" cy="4373332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AuctionHouse</a:t>
            </a:r>
            <a:r>
              <a:rPr lang="en-US" sz="1600" dirty="0" smtClean="0"/>
              <a:t> publishes new listings and processes bids</a:t>
            </a:r>
          </a:p>
          <a:p>
            <a:r>
              <a:rPr lang="en-US" sz="1600" dirty="0" err="1" smtClean="0"/>
              <a:t>AuctionConsole</a:t>
            </a:r>
            <a:r>
              <a:rPr lang="en-US" sz="1600" dirty="0" smtClean="0"/>
              <a:t> displays auction messages</a:t>
            </a:r>
          </a:p>
          <a:p>
            <a:r>
              <a:rPr lang="en-US" sz="1600" dirty="0" smtClean="0"/>
              <a:t>Bidder publishes bids</a:t>
            </a:r>
          </a:p>
          <a:p>
            <a:r>
              <a:rPr lang="en-US" sz="1600" dirty="0" smtClean="0"/>
              <a:t>All systems are multi-tenant</a:t>
            </a:r>
          </a:p>
          <a:p>
            <a:r>
              <a:rPr lang="en-US" sz="1600" dirty="0" smtClean="0"/>
              <a:t>Message routing: capability, topic, tenant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3" y="1484830"/>
            <a:ext cx="4492927" cy="3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Lab 1: Setup </a:t>
            </a:r>
            <a:r>
              <a:rPr lang="en-US" dirty="0" smtClean="0"/>
              <a:t>the Fabric </a:t>
            </a:r>
            <a:r>
              <a:rPr lang="en-US" dirty="0" smtClean="0"/>
              <a:t>(5 min – Instructor Led)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Get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Fabric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up and running locally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Lab 2: Run </a:t>
            </a:r>
            <a:r>
              <a:rPr lang="en-US" dirty="0" err="1"/>
              <a:t>AuctionHouse</a:t>
            </a:r>
            <a:r>
              <a:rPr lang="en-US" dirty="0"/>
              <a:t> </a:t>
            </a:r>
            <a:r>
              <a:rPr lang="en-US" dirty="0" smtClean="0"/>
              <a:t>application (10 min – Instructor Led)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	Get provided version of </a:t>
            </a:r>
            <a:r>
              <a:rPr lang="en-US" dirty="0" err="1" smtClean="0">
                <a:solidFill>
                  <a:srgbClr val="A6A6A6"/>
                </a:solidFill>
              </a:rPr>
              <a:t>AuctionHouse</a:t>
            </a:r>
            <a:r>
              <a:rPr lang="en-US" dirty="0" smtClean="0">
                <a:solidFill>
                  <a:srgbClr val="A6A6A6"/>
                </a:solidFill>
              </a:rPr>
              <a:t> running and sending messages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Lab 3: Create new </a:t>
            </a:r>
            <a:r>
              <a:rPr lang="en-US" dirty="0" smtClean="0"/>
              <a:t>capability (15 min – Self-study)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	Define your own capability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Lab 4: Register capability with </a:t>
            </a:r>
            <a:r>
              <a:rPr lang="en-US" dirty="0" smtClean="0"/>
              <a:t>the Fabric </a:t>
            </a:r>
            <a:r>
              <a:rPr lang="en-US" dirty="0" smtClean="0"/>
              <a:t>(10 min – Self-study)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	Configure your capability within </a:t>
            </a:r>
            <a:r>
              <a:rPr lang="en-US" dirty="0" smtClean="0">
                <a:solidFill>
                  <a:srgbClr val="A6A6A6"/>
                </a:solidFill>
              </a:rPr>
              <a:t>the Fabric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Lab 5: Start Receiving </a:t>
            </a:r>
            <a:r>
              <a:rPr lang="en-US" dirty="0" smtClean="0"/>
              <a:t>Messages (15 min – Self-study)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	Build </a:t>
            </a:r>
            <a:r>
              <a:rPr lang="en-US" dirty="0" err="1" smtClean="0">
                <a:solidFill>
                  <a:srgbClr val="A6A6A6"/>
                </a:solidFill>
              </a:rPr>
              <a:t>AuctionConsole</a:t>
            </a:r>
            <a:r>
              <a:rPr lang="en-US" dirty="0" smtClean="0">
                <a:solidFill>
                  <a:srgbClr val="A6A6A6"/>
                </a:solidFill>
              </a:rPr>
              <a:t> to process incoming messages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Lab 6: Start Publishing </a:t>
            </a:r>
            <a:r>
              <a:rPr lang="en-US" dirty="0" smtClean="0"/>
              <a:t>Messages (15 min – Self-study)</a:t>
            </a:r>
          </a:p>
          <a:p>
            <a:pPr marL="339725" lvl="1" indent="0">
              <a:buNone/>
            </a:pPr>
            <a:r>
              <a:rPr lang="en-US" dirty="0" smtClean="0">
                <a:solidFill>
                  <a:srgbClr val="A6A6A6"/>
                </a:solidFill>
              </a:rPr>
              <a:t>	Build Bidder to produce and publish messages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token in the authorization logic.  See how it matches the XFABRIC_TOKEN for the capability in the </a:t>
            </a:r>
            <a:r>
              <a:rPr lang="en-US" dirty="0" smtClean="0"/>
              <a:t>Manager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After a bid, use the message GUID to find the message in </a:t>
            </a:r>
            <a:r>
              <a:rPr lang="en-US" dirty="0" smtClean="0"/>
              <a:t>the Manager </a:t>
            </a:r>
            <a:r>
              <a:rPr lang="en-US" dirty="0" smtClean="0"/>
              <a:t>UI for tracing</a:t>
            </a:r>
          </a:p>
          <a:p>
            <a:r>
              <a:rPr lang="en-US" dirty="0" smtClean="0"/>
              <a:t>Trace the second bid and find the related outbid message and match it up with what’s going on in the </a:t>
            </a:r>
            <a:r>
              <a:rPr lang="en-US" dirty="0" err="1" smtClean="0"/>
              <a:t>AuctionConsole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3393"/>
      </p:ext>
    </p:extLst>
  </p:cSld>
  <p:clrMapOvr>
    <a:masterClrMapping/>
  </p:clrMapOvr>
</p:sld>
</file>

<file path=ppt/theme/theme1.xml><?xml version="1.0" encoding="utf-8"?>
<a:theme xmlns:a="http://schemas.openxmlformats.org/drawingml/2006/main" name="XC_ppt_template_helvetica_v2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XC_ppt_template_helvetica_v2</Template>
  <TotalTime>159</TotalTime>
  <Words>220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XC_ppt_template_helvetica_v2</vt:lpstr>
      <vt:lpstr>XDevCAMP AuctionHouse Sample</vt:lpstr>
      <vt:lpstr>Agenda</vt:lpstr>
      <vt:lpstr>Overview of X.commerce Integration</vt:lpstr>
      <vt:lpstr>Overview of AuctionHouse application</vt:lpstr>
      <vt:lpstr>Labs</vt:lpstr>
      <vt:lpstr>Lab notes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space is for the main title and can be multiple lines</dc:title>
  <dc:creator>aheidersbach</dc:creator>
  <cp:lastModifiedBy>Shafi, Saleem</cp:lastModifiedBy>
  <cp:revision>18</cp:revision>
  <dcterms:created xsi:type="dcterms:W3CDTF">2011-07-05T20:47:49Z</dcterms:created>
  <dcterms:modified xsi:type="dcterms:W3CDTF">2011-10-10T17:14:40Z</dcterms:modified>
</cp:coreProperties>
</file>