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0" r:id="rId1"/>
  </p:sldMasterIdLst>
  <p:notesMasterIdLst>
    <p:notesMasterId r:id="rId19"/>
  </p:notesMasterIdLst>
  <p:sldIdLst>
    <p:sldId id="256" r:id="rId2"/>
    <p:sldId id="282" r:id="rId3"/>
    <p:sldId id="284" r:id="rId4"/>
    <p:sldId id="285" r:id="rId5"/>
    <p:sldId id="286" r:id="rId6"/>
    <p:sldId id="292" r:id="rId7"/>
    <p:sldId id="281" r:id="rId8"/>
    <p:sldId id="293" r:id="rId9"/>
    <p:sldId id="266" r:id="rId10"/>
    <p:sldId id="291" r:id="rId11"/>
    <p:sldId id="289" r:id="rId12"/>
    <p:sldId id="294" r:id="rId13"/>
    <p:sldId id="290" r:id="rId14"/>
    <p:sldId id="287" r:id="rId15"/>
    <p:sldId id="288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lini.chandra1993@gmail.com" initials="s" lastIdx="1" clrIdx="0">
    <p:extLst>
      <p:ext uri="{19B8F6BF-5375-455C-9EA6-DF929625EA0E}">
        <p15:presenceInfo xmlns:p15="http://schemas.microsoft.com/office/powerpoint/2012/main" userId="bd94a4ac436e0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5EF23-2135-41DD-B15D-89F792F6B392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5541-B37C-40FA-BBD2-F0B4D17A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45541-B37C-40FA-BBD2-F0B4D17A3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45541-B37C-40FA-BBD2-F0B4D17A3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55A5-DDC2-403F-BA4C-E6FB0518BB01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17BD-41A9-4F52-9642-6AD34557B900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767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17BD-41A9-4F52-9642-6AD34557B900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55098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17BD-41A9-4F52-9642-6AD34557B900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535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17BD-41A9-4F52-9642-6AD34557B900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04579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17BD-41A9-4F52-9642-6AD34557B900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676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E13-3E78-4DA2-BBB1-0A2E0BC65E44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3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99F6-B018-485D-BDF4-840B77D19BDC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5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A22-C3AD-4C3B-A141-280FCDC944B9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FFD5-A454-49DE-8DC8-8F1EE8BC9889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C48E-85F2-485A-9F1A-13691846EE26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0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41B-2EAA-44D0-9CDC-B8EA698D6460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0EA3-838A-4068-85B7-34E159BC2EA5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F0B-D14A-4301-8F20-6E5ED3B6B4B5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F2C8-13EA-48CA-B41E-9FAAA2FF62BB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9821-60BC-4BEA-A368-49E616E17DB6}" type="datetime1">
              <a:rPr lang="en-US" smtClean="0"/>
              <a:t>8/7/2020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17BD-41A9-4F52-9642-6AD34557B900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 6210 - Data Management and Database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C9954B-FE70-4D2A-A756-8B0E04C3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4D29-C955-4642-939A-BA598173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27" y="216309"/>
            <a:ext cx="5176518" cy="2018305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Data Management and Database Design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93E0-9542-4B4A-8B6D-F6E548E5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175" y="2567632"/>
            <a:ext cx="6078406" cy="1699568"/>
          </a:xfrm>
        </p:spPr>
        <p:txBody>
          <a:bodyPr>
            <a:noAutofit/>
          </a:bodyPr>
          <a:lstStyle/>
          <a:p>
            <a:pPr algn="l"/>
            <a:endParaRPr lang="en-US" sz="24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Cancer Treatment Management System</a:t>
            </a:r>
          </a:p>
          <a:p>
            <a:pPr algn="l"/>
            <a:r>
              <a:rPr lang="en-US" sz="2400" dirty="0">
                <a:latin typeface="+mj-lt"/>
                <a:ea typeface="+mj-ea"/>
                <a:cs typeface="+mj-cs"/>
              </a:rPr>
              <a:t>Group 8</a:t>
            </a:r>
          </a:p>
        </p:txBody>
      </p:sp>
      <p:pic>
        <p:nvPicPr>
          <p:cNvPr id="26" name="Graphic 13" descr="Database">
            <a:extLst>
              <a:ext uri="{FF2B5EF4-FFF2-40B4-BE49-F238E27FC236}">
                <a16:creationId xmlns:a16="http://schemas.microsoft.com/office/drawing/2014/main" id="{7D3AA2B8-246C-4096-9390-6D2DA9DF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472" y="2022462"/>
            <a:ext cx="4335340" cy="4335340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35809A45-88C4-4BAA-ADEA-D9C2BFB7D7E1}"/>
              </a:ext>
            </a:extLst>
          </p:cNvPr>
          <p:cNvSpPr txBox="1">
            <a:spLocks/>
          </p:cNvSpPr>
          <p:nvPr/>
        </p:nvSpPr>
        <p:spPr>
          <a:xfrm>
            <a:off x="804175" y="4607511"/>
            <a:ext cx="4805691" cy="1775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l" defTabSz="457200">
              <a:buClr>
                <a:schemeClr val="accent1"/>
              </a:buClr>
              <a:buSzPct val="80000"/>
            </a:pPr>
            <a:r>
              <a:rPr lang="en-US" sz="1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Presented by:</a:t>
            </a:r>
          </a:p>
          <a:p>
            <a:pPr algn="l" defTabSz="457200"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Joy Gomes : 001084949</a:t>
            </a:r>
          </a:p>
          <a:p>
            <a:pPr algn="l" defTabSz="457200">
              <a:buClr>
                <a:schemeClr val="accent1"/>
              </a:buClr>
              <a:buSzPct val="80000"/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Mourya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Pratap Singh : 001029868</a:t>
            </a:r>
          </a:p>
          <a:p>
            <a:pPr algn="l" defTabSz="457200"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Shalini Chandra : 001062801</a:t>
            </a:r>
          </a:p>
          <a:p>
            <a:pPr algn="l" defTabSz="457200"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Karishma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Murde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 : 001065741</a:t>
            </a:r>
          </a:p>
        </p:txBody>
      </p:sp>
    </p:spTree>
    <p:extLst>
      <p:ext uri="{BB962C8B-B14F-4D97-AF65-F5344CB8AC3E}">
        <p14:creationId xmlns:p14="http://schemas.microsoft.com/office/powerpoint/2010/main" val="312955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2589-B802-422E-A176-157CCFD7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 and Decryption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B2651-79E3-4C8E-B591-1B15077B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629152"/>
            <a:ext cx="8959470" cy="16277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E271E-6A3B-4767-96E6-236E569D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29124-FAC9-4765-BC01-57C17497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2A7C7-5F15-4E73-9D05-A810BEC3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94088"/>
            <a:ext cx="58578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F2C42-CD4E-4C50-9A5A-D874EDB3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09" y="244475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GB" dirty="0"/>
              <a:t>Views</a:t>
            </a:r>
            <a:br>
              <a:rPr lang="en-GB" dirty="0"/>
            </a:b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33522-6AF8-4BE7-AAF3-16205188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78751-BFAA-47D5-B3DA-A79BFF58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C9954B-FE70-4D2A-A756-8B0E04C347A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4C18DA-EAE0-41C7-93CE-5FD3F8D1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9" y="851408"/>
            <a:ext cx="8964118" cy="2272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070FC9C-DCD4-4E36-8156-D3E78BA73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9" y="3841411"/>
            <a:ext cx="7666817" cy="1684746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E8DD0C47-16EB-4E09-8D8E-646C1EA7D5ED}"/>
              </a:ext>
            </a:extLst>
          </p:cNvPr>
          <p:cNvSpPr txBox="1">
            <a:spLocks/>
          </p:cNvSpPr>
          <p:nvPr/>
        </p:nvSpPr>
        <p:spPr>
          <a:xfrm>
            <a:off x="553509" y="3370215"/>
            <a:ext cx="8596668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600" dirty="0"/>
              <a:t>Output: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000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F60E1-289D-474C-9F99-23722B57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D5D36-838A-4ADA-BD8A-009A55D1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53ED94-9DC2-4200-9D4C-20C0A685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7" y="451513"/>
            <a:ext cx="7925487" cy="2819644"/>
          </a:xfrm>
          <a:prstGeom prst="rect">
            <a:avLst/>
          </a:prstGeom>
        </p:spPr>
      </p:pic>
      <p:pic>
        <p:nvPicPr>
          <p:cNvPr id="7" name="Picture 6" descr="A picture containing table, people&#10;&#10;Description automatically generated">
            <a:extLst>
              <a:ext uri="{FF2B5EF4-FFF2-40B4-BE49-F238E27FC236}">
                <a16:creationId xmlns:a16="http://schemas.microsoft.com/office/drawing/2014/main" id="{DF4E4F96-B658-4A2C-919D-BE55EBC1F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7" y="3657154"/>
            <a:ext cx="7925487" cy="2384208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F637C61C-F54A-4874-9A7D-387B8BCF2784}"/>
              </a:ext>
            </a:extLst>
          </p:cNvPr>
          <p:cNvSpPr txBox="1">
            <a:spLocks/>
          </p:cNvSpPr>
          <p:nvPr/>
        </p:nvSpPr>
        <p:spPr>
          <a:xfrm>
            <a:off x="522677" y="3352354"/>
            <a:ext cx="8596668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600" dirty="0"/>
              <a:t>Output: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172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DFD3-518D-452C-849A-FB56A485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47396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 (to calculate revenues)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0E44A-BD21-4565-ACDA-BAB39376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0E010-6F13-4667-8305-6DFA5765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C9954B-FE70-4D2A-A756-8B0E04C347A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93716-FC57-4192-B1AB-213E1496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9" y="921802"/>
            <a:ext cx="7011008" cy="5014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FB1FE-4258-45A6-9B17-3F7DC7693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80" y="4931525"/>
            <a:ext cx="1211685" cy="33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CFE4D-348E-4547-88A3-479E57184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80" y="5565658"/>
            <a:ext cx="1226926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0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99A0-642D-4523-B96C-12E6E5EE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64" y="111153"/>
            <a:ext cx="8596668" cy="680720"/>
          </a:xfrm>
        </p:spPr>
        <p:txBody>
          <a:bodyPr/>
          <a:lstStyle/>
          <a:p>
            <a:pPr algn="ctr"/>
            <a:r>
              <a:rPr lang="en-IN" sz="3200" b="1" dirty="0"/>
              <a:t>Visualization</a:t>
            </a:r>
            <a:r>
              <a:rPr lang="en-IN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28A4A3-5C85-4E97-AF44-602B5162A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82" y="804693"/>
            <a:ext cx="8264778" cy="5583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B777D-2714-4744-9801-7B5731D9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414" y="6425225"/>
            <a:ext cx="6297612" cy="365125"/>
          </a:xfrm>
        </p:spPr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55761-D1BF-4F0E-B557-56491E6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99A0-642D-4523-B96C-12E6E5EE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64" y="111153"/>
            <a:ext cx="8596668" cy="680720"/>
          </a:xfrm>
        </p:spPr>
        <p:txBody>
          <a:bodyPr/>
          <a:lstStyle/>
          <a:p>
            <a:pPr algn="ctr"/>
            <a:r>
              <a:rPr lang="en-IN" sz="3200" b="1" dirty="0"/>
              <a:t>Visualization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B777D-2714-4744-9801-7B5731D9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414" y="6425225"/>
            <a:ext cx="6297612" cy="365125"/>
          </a:xfrm>
        </p:spPr>
        <p:txBody>
          <a:bodyPr/>
          <a:lstStyle/>
          <a:p>
            <a:r>
              <a:rPr lang="en-US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55761-D1BF-4F0E-B557-56491E6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954B-FE70-4D2A-A756-8B0E04C347AF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CCF4D-B8AB-487C-9747-0C606D10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4" y="791873"/>
            <a:ext cx="8182186" cy="5610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57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10F15C-F508-45E4-BCBE-0C129EE6E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13" r="2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8756AE-F909-46D4-9DF9-02E8A85E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Any questions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EF54D-CF83-4B2E-84E4-6EEE8291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597" y="6041362"/>
            <a:ext cx="34047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377C6-4342-486D-A424-EF477774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8C9954B-FE70-4D2A-A756-8B0E04C347AF}" type="slidenum">
              <a:rPr lang="en-US"/>
              <a:pPr defTabSz="914400"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4B59-DB5C-4382-9F7B-35A7FB7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BA8E7-F55A-4AE6-A7E1-DED963AE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5A908-B809-4521-9FC3-962F2C07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8C9954B-FE70-4D2A-A756-8B0E04C347AF}" type="slidenum">
              <a:rPr lang="en-US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16" name="Graphic 15" descr="Winking Face with No Fill">
            <a:extLst>
              <a:ext uri="{FF2B5EF4-FFF2-40B4-BE49-F238E27FC236}">
                <a16:creationId xmlns:a16="http://schemas.microsoft.com/office/drawing/2014/main" id="{5AADE4CD-7FEB-4CE0-9514-864A3718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5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4E5-C39E-47A1-BAF4-C54B9D3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53" y="1240217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 and Goals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0F0C-CEAF-4BED-ACFF-ACE56876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499" y="1280899"/>
            <a:ext cx="6341016" cy="4603900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u="sng" dirty="0"/>
              <a:t>Problem Statement</a:t>
            </a:r>
          </a:p>
          <a:p>
            <a:pPr marL="428625" indent="-3429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9.6 Million deaths globally in 2018 and 1 in 6 deaths is due to cancer- World Health Organization (WHO)</a:t>
            </a:r>
          </a:p>
          <a:p>
            <a:pPr marL="428625" indent="-3429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Cancer Treatment Information System</a:t>
            </a:r>
          </a:p>
          <a:p>
            <a:pPr marL="85725" indent="0">
              <a:buNone/>
              <a:tabLst>
                <a:tab pos="268288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/>
              <a:t>Goals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database system is to: </a:t>
            </a:r>
          </a:p>
          <a:p>
            <a:pPr marL="56515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patient’s previous medical history</a:t>
            </a:r>
          </a:p>
          <a:p>
            <a:pPr marL="56515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medical conditions</a:t>
            </a:r>
          </a:p>
          <a:p>
            <a:pPr marL="56515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 with Doctor</a:t>
            </a:r>
          </a:p>
          <a:p>
            <a:pPr marL="56515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medicines prescribed</a:t>
            </a:r>
          </a:p>
          <a:p>
            <a:pPr marL="56515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patient's cancer treatment process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D606-D336-44E2-9A63-31E5F6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520" y="6260726"/>
            <a:ext cx="600974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C856-2997-4AAF-9599-BD8CB20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8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4E5-C39E-47A1-BAF4-C54B9D3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01" y="1197055"/>
            <a:ext cx="1740632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System Flow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7128E70-BD25-4249-AAE9-816675B4A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47" y="217660"/>
            <a:ext cx="6342063" cy="58237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D606-D336-44E2-9A63-31E5F6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2001" y="6406487"/>
            <a:ext cx="600974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C856-2997-4AAF-9599-BD8CB20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D606-D336-44E2-9A63-31E5F6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C856-2997-4AAF-9599-BD8CB20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5E4E5-C39E-47A1-BAF4-C54B9D3E3C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9000" y="1577312"/>
            <a:ext cx="4838700" cy="4464050"/>
          </a:xfrm>
        </p:spPr>
        <p:txBody>
          <a:bodyPr anchor="ctr">
            <a:normAutofit/>
          </a:bodyPr>
          <a:lstStyle/>
          <a:p>
            <a:r>
              <a:rPr lang="en-US" dirty="0"/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5766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4E5-C39E-47A1-BAF4-C54B9D3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0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Compute Column Based on a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0F0C-CEAF-4BED-ACFF-ACE56876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2374" y="1362901"/>
            <a:ext cx="4184035" cy="132080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Calculate Severity of the cancer from the </a:t>
            </a:r>
            <a:r>
              <a:rPr lang="en-IN" b="1" u="sng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tumorWidth</a:t>
            </a:r>
            <a:r>
              <a:rPr lang="en-IN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IN" b="1" u="sng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tumorHeight</a:t>
            </a:r>
            <a:r>
              <a:rPr lang="en-IN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columns</a:t>
            </a:r>
          </a:p>
          <a:p>
            <a:pPr marL="0" indent="0">
              <a:buNone/>
            </a:pPr>
            <a:r>
              <a:rPr lang="en-IN" dirty="0"/>
              <a:t>Severity ranges from 1-5, where 5 being Low Severity and 1 being Critical Severity (0 being no cancer)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8060-F444-48F6-A512-810C4175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884" y="1320800"/>
            <a:ext cx="5047088" cy="41101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Calculate Age from Date of Birth</a:t>
            </a:r>
          </a:p>
          <a:p>
            <a:pPr marL="0" indent="0">
              <a:buNone/>
            </a:pPr>
            <a:r>
              <a:rPr lang="en-IN" dirty="0"/>
              <a:t>Populate Age Column in Patient Table from date of birth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D606-D336-44E2-9A63-31E5F6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734" y="6406487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C856-2997-4AAF-9599-BD8CB20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5B690-D253-4D06-A4B4-4B6D09AD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7" y="2023301"/>
            <a:ext cx="4673462" cy="3582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A9CB7-E9C4-4B2E-875A-A14A4028D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374" y="2683702"/>
            <a:ext cx="4207611" cy="37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3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4E5-C39E-47A1-BAF4-C54B9D3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0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Compute Column Based on a Function (Output)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0F0C-CEAF-4BED-ACFF-ACE56876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2374" y="1362901"/>
            <a:ext cx="4184035" cy="1320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Calculate Severity of the cancer from the </a:t>
            </a:r>
            <a:r>
              <a:rPr lang="en-IN" b="1" u="sng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tumorWidth</a:t>
            </a:r>
            <a:r>
              <a:rPr lang="en-IN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IN" b="1" u="sng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tumorHeight</a:t>
            </a:r>
            <a:r>
              <a:rPr lang="en-IN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8060-F444-48F6-A512-810C4175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884" y="1320800"/>
            <a:ext cx="5047088" cy="4110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u="sng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IN" b="1" u="sng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Calculate Age from Date of Birth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D606-D336-44E2-9A63-31E5F6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734" y="6406487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C856-2997-4AAF-9599-BD8CB20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180A2-644F-43EB-9D63-885670A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59" y="2871886"/>
            <a:ext cx="4391025" cy="2665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6A5F8-0455-42BB-A613-103E3D85B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84" y="2961513"/>
            <a:ext cx="5047088" cy="25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8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4E5-C39E-47A1-BAF4-C54B9D3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Table Level CHECK Constraint based on a function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363BC6-AEFE-4DDA-A343-3B36820F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4564324"/>
          </a:xfrm>
        </p:spPr>
        <p:txBody>
          <a:bodyPr>
            <a:normAutofit/>
          </a:bodyPr>
          <a:lstStyle/>
          <a:p>
            <a:r>
              <a:rPr lang="en-US" dirty="0"/>
              <a:t>Added constraint to not allow a patient with the same name and phone number to register.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D606-D336-44E2-9A63-31E5F6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03" y="6336637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C856-2997-4AAF-9599-BD8CB20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E8F00-CBC8-48F4-B1C4-008E6C27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068776"/>
            <a:ext cx="9366250" cy="39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4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4E5-C39E-47A1-BAF4-C54B9D3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Table Level CHECK Constraint based on a function (Output)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7FF720E-9FF3-4B55-8825-8FFDB8686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03884"/>
            <a:ext cx="8596312" cy="20502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D606-D336-44E2-9A63-31E5F6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03" y="6336637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C856-2997-4AAF-9599-BD8CB20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B02F4-8F8E-4ADD-9237-3773532A5985}"/>
              </a:ext>
            </a:extLst>
          </p:cNvPr>
          <p:cNvSpPr txBox="1"/>
          <p:nvPr/>
        </p:nvSpPr>
        <p:spPr>
          <a:xfrm>
            <a:off x="757084" y="1477038"/>
            <a:ext cx="691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While inserting Patient information that is already present in the database (Patient Table)</a:t>
            </a:r>
          </a:p>
        </p:txBody>
      </p:sp>
    </p:spTree>
    <p:extLst>
      <p:ext uri="{BB962C8B-B14F-4D97-AF65-F5344CB8AC3E}">
        <p14:creationId xmlns:p14="http://schemas.microsoft.com/office/powerpoint/2010/main" val="130241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4E5-C39E-47A1-BAF4-C54B9D3E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65" y="508147"/>
            <a:ext cx="2930518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300" dirty="0"/>
            </a:br>
            <a:r>
              <a:rPr lang="en-US" sz="2300" b="1" dirty="0"/>
              <a:t>Encryption and Decryption of Payment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363BC6-AEFE-4DDA-A343-3B36820F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Encryption and Decryption applied on columns </a:t>
            </a:r>
            <a:r>
              <a:rPr lang="en-US" dirty="0" err="1"/>
              <a:t>paymentAmount</a:t>
            </a:r>
            <a:r>
              <a:rPr lang="en-US" dirty="0"/>
              <a:t>, </a:t>
            </a:r>
            <a:r>
              <a:rPr lang="en-US" dirty="0" err="1"/>
              <a:t>paymentType</a:t>
            </a:r>
            <a:r>
              <a:rPr lang="en-US" dirty="0"/>
              <a:t> and </a:t>
            </a:r>
            <a:r>
              <a:rPr lang="en-US" dirty="0" err="1"/>
              <a:t>paymentDate</a:t>
            </a:r>
            <a:r>
              <a:rPr lang="en-US" dirty="0"/>
              <a:t>.</a:t>
            </a:r>
          </a:p>
          <a:p>
            <a:r>
              <a:rPr lang="en-US" dirty="0"/>
              <a:t>Used </a:t>
            </a:r>
            <a:r>
              <a:rPr lang="en-US" dirty="0" err="1"/>
              <a:t>Symmetic</a:t>
            </a:r>
            <a:r>
              <a:rPr lang="en-US" dirty="0"/>
              <a:t> key with Algorithm AES 256.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D606-D336-44E2-9A63-31E5F6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934" y="6321476"/>
            <a:ext cx="51925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INFO 6210 - Data Management and 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C856-2997-4AAF-9599-BD8CB20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C9954B-FE70-4D2A-A756-8B0E04C347A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ECBE5A-2BE8-4721-9129-7F7C6665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78" y="3887396"/>
            <a:ext cx="5421162" cy="1910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E4740-56A3-414A-B8B3-7A8E0B71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78" y="816638"/>
            <a:ext cx="5421162" cy="2575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4F50A-AC19-468A-A671-C9F737207B51}"/>
              </a:ext>
            </a:extLst>
          </p:cNvPr>
          <p:cNvSpPr txBox="1"/>
          <p:nvPr/>
        </p:nvSpPr>
        <p:spPr>
          <a:xfrm>
            <a:off x="3601878" y="353961"/>
            <a:ext cx="22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Encryption: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B83E-B5C4-4A91-9C45-9B87B36FE2F0}"/>
              </a:ext>
            </a:extLst>
          </p:cNvPr>
          <p:cNvSpPr txBox="1"/>
          <p:nvPr/>
        </p:nvSpPr>
        <p:spPr>
          <a:xfrm>
            <a:off x="3601878" y="3546978"/>
            <a:ext cx="22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Decryption:</a:t>
            </a:r>
          </a:p>
        </p:txBody>
      </p:sp>
    </p:spTree>
    <p:extLst>
      <p:ext uri="{BB962C8B-B14F-4D97-AF65-F5344CB8AC3E}">
        <p14:creationId xmlns:p14="http://schemas.microsoft.com/office/powerpoint/2010/main" val="36498948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430</Words>
  <Application>Microsoft Office PowerPoint</Application>
  <PresentationFormat>Widescreen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Data Management and Database Design</vt:lpstr>
      <vt:lpstr>Problem Statement and Goals</vt:lpstr>
      <vt:lpstr>System Flow</vt:lpstr>
      <vt:lpstr>Entity-Relationship Diagram</vt:lpstr>
      <vt:lpstr>Compute Column Based on a Function</vt:lpstr>
      <vt:lpstr>Compute Column Based on a Function (Output)</vt:lpstr>
      <vt:lpstr>Table Level CHECK Constraint based on a function</vt:lpstr>
      <vt:lpstr>Table Level CHECK Constraint based on a function (Output)</vt:lpstr>
      <vt:lpstr> Encryption and Decryption of Payment</vt:lpstr>
      <vt:lpstr>Encryption  and Decryption Output</vt:lpstr>
      <vt:lpstr>Views </vt:lpstr>
      <vt:lpstr>PowerPoint Presentation</vt:lpstr>
      <vt:lpstr>Function (to calculate revenues)</vt:lpstr>
      <vt:lpstr>Visualization </vt:lpstr>
      <vt:lpstr>Visualization </vt:lpstr>
      <vt:lpstr>Any 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Database Design</dc:title>
  <dc:creator>Joy Gomes</dc:creator>
  <cp:lastModifiedBy>Mourya Pratap Reddy</cp:lastModifiedBy>
  <cp:revision>20</cp:revision>
  <dcterms:created xsi:type="dcterms:W3CDTF">2020-08-07T07:30:59Z</dcterms:created>
  <dcterms:modified xsi:type="dcterms:W3CDTF">2020-08-08T04:03:25Z</dcterms:modified>
</cp:coreProperties>
</file>