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74"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75"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1FEAF7F6-19FD-4B52-9128-DBEF64EA61EA}" type="slidenum">
              <a:rPr lang="en-US"/>
              <a:t>‹#›</a:t>
            </a:fld>
            <a:endParaRPr/>
          </a:p>
        </p:txBody>
      </p:sp>
    </p:spTree>
    <p:extLst>
      <p:ext uri="{BB962C8B-B14F-4D97-AF65-F5344CB8AC3E}">
        <p14:creationId xmlns:p14="http://schemas.microsoft.com/office/powerpoint/2010/main" val="3936478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777240" y="4777560"/>
            <a:ext cx="6216480" cy="7736400"/>
          </a:xfrm>
          <a:prstGeom prst="rect">
            <a:avLst/>
          </a:prstGeom>
        </p:spPr>
        <p:txBody>
          <a:bodyPr wrap="none" lIns="0" tIns="0" rIns="0" bIns="0"/>
          <a:lstStyle/>
          <a:p>
            <a:r>
              <a:rPr lang="en-US"/>
              <a:t>At approximately 8:44PM PDT, there was a cable fault in the high voltage Utility power distribution system. Two Utility substations that feed the impacted Availability Zone went offline, causing the entire Availability Zone to fail over to generator power. All EC2 instances and EBS volumes successfully transferred to back-up generator power. At 8:53PM PDT, one of the generators overheated and powered off because of a defective cooling fan. At this point, the EC2 instances and EBS volumes supported by this generator failed over to their secondary back-up power (which is provided by a completely separate power distribution circuit complete with additional generator capacity). Unfortunately, one of the breakers on this particular back-up power distribution circuit was incorrectly configured to open at too low a power threshold and opened when the load transferred to this circuit. After this circuit breaker opened at 8:57PM PDT, the affected instances and volumes were left without primary, back-up, or secondary back-up power. Those customers with affected instances or volumes that were running in multi-Availability Zone configurations avoided meaningful disruption to their applications; however, those affected who were only running in this Availability Zone, had to wait until the power was restored to be fully functional."</a:t>
            </a:r>
            <a:endParaRPr/>
          </a:p>
        </p:txBody>
      </p:sp>
    </p:spTree>
    <p:extLst>
      <p:ext uri="{BB962C8B-B14F-4D97-AF65-F5344CB8AC3E}">
        <p14:creationId xmlns:p14="http://schemas.microsoft.com/office/powerpoint/2010/main" val="280342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777240" y="4777560"/>
            <a:ext cx="6216480" cy="4525200"/>
          </a:xfrm>
          <a:prstGeom prst="rect">
            <a:avLst/>
          </a:prstGeom>
        </p:spPr>
        <p:txBody>
          <a:bodyPr wrap="none" lIns="0" tIns="0" rIns="0" bIns="0"/>
          <a:lstStyle/>
          <a:p>
            <a:r>
              <a:rPr lang="en-US"/>
              <a:t>ELB is a Highly Available service with no single point of failure.</a:t>
            </a:r>
            <a:endParaRPr/>
          </a:p>
        </p:txBody>
      </p:sp>
    </p:spTree>
    <p:extLst>
      <p:ext uri="{BB962C8B-B14F-4D97-AF65-F5344CB8AC3E}">
        <p14:creationId xmlns:p14="http://schemas.microsoft.com/office/powerpoint/2010/main" val="1002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777240" y="4777560"/>
            <a:ext cx="6216480" cy="4525200"/>
          </a:xfrm>
          <a:prstGeom prst="rect">
            <a:avLst/>
          </a:prstGeom>
        </p:spPr>
        <p:txBody>
          <a:bodyPr wrap="none" lIns="0" tIns="0" rIns="0" bIns="0"/>
          <a:lstStyle/>
          <a:p>
            <a:r>
              <a:rPr lang="en-US"/>
              <a:t>Route 53 is a highly availble service with no Single Point of Failure</a:t>
            </a:r>
            <a:endParaRPr/>
          </a:p>
          <a:p>
            <a:endParaRPr/>
          </a:p>
          <a:p>
            <a:r>
              <a:rPr lang="en-US"/>
              <a:t>Route 53 &amp; ELB work hand &amp; hand (more later) </a:t>
            </a:r>
            <a:endParaRPr/>
          </a:p>
          <a:p>
            <a:endParaRPr/>
          </a:p>
          <a:p>
            <a:r>
              <a:rPr lang="en-US"/>
              <a:t>Break your master and Replica into multiple Azs for redundancy</a:t>
            </a:r>
            <a:endParaRPr/>
          </a:p>
          <a:p>
            <a:endParaRPr/>
          </a:p>
          <a:p>
            <a:r>
              <a:rPr lang="en-US"/>
              <a:t>AWS autoscaling can manage EC2 instances across Azs</a:t>
            </a:r>
            <a:endParaRPr/>
          </a:p>
          <a:p>
            <a:endParaRPr/>
          </a:p>
          <a:p>
            <a:r>
              <a:rPr lang="en-US"/>
              <a:t>AWS cloud watch can monitor instances available across AZ's</a:t>
            </a:r>
            <a:endParaRPr/>
          </a:p>
        </p:txBody>
      </p:sp>
    </p:spTree>
    <p:extLst>
      <p:ext uri="{BB962C8B-B14F-4D97-AF65-F5344CB8AC3E}">
        <p14:creationId xmlns:p14="http://schemas.microsoft.com/office/powerpoint/2010/main" val="153428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777240" y="4777560"/>
            <a:ext cx="6216480" cy="4525200"/>
          </a:xfrm>
          <a:prstGeom prst="rect">
            <a:avLst/>
          </a:prstGeom>
        </p:spPr>
        <p:txBody>
          <a:bodyPr wrap="none" lIns="0" tIns="0" rIns="0" bIns="0"/>
          <a:lstStyle/>
          <a:p>
            <a:r>
              <a:rPr lang="en-US"/>
              <a:t>Route 53 is a highly availble service with no Single Point of Failure</a:t>
            </a:r>
            <a:endParaRPr/>
          </a:p>
          <a:p>
            <a:endParaRPr/>
          </a:p>
          <a:p>
            <a:r>
              <a:rPr lang="en-US"/>
              <a:t>Route 53 &amp; ELB work hand &amp; hand (more later) </a:t>
            </a:r>
            <a:endParaRPr/>
          </a:p>
          <a:p>
            <a:endParaRPr/>
          </a:p>
          <a:p>
            <a:r>
              <a:rPr lang="en-US"/>
              <a:t>Break your master and Replica into multiple Azs for redundancy</a:t>
            </a:r>
            <a:endParaRPr/>
          </a:p>
          <a:p>
            <a:endParaRPr/>
          </a:p>
          <a:p>
            <a:r>
              <a:rPr lang="en-US"/>
              <a:t>AWS autoscaling can manage EC2 instances across Azs</a:t>
            </a:r>
            <a:endParaRPr/>
          </a:p>
          <a:p>
            <a:endParaRPr/>
          </a:p>
          <a:p>
            <a:r>
              <a:rPr lang="en-US"/>
              <a:t>AWS cloud watch can monitor instances available across AZ's</a:t>
            </a:r>
            <a:endParaRPr/>
          </a:p>
        </p:txBody>
      </p:sp>
    </p:spTree>
    <p:extLst>
      <p:ext uri="{BB962C8B-B14F-4D97-AF65-F5344CB8AC3E}">
        <p14:creationId xmlns:p14="http://schemas.microsoft.com/office/powerpoint/2010/main" val="339582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wrap="none" lIns="0" tIns="0" rIns="0" bIns="0"/>
          <a:lstStyle/>
          <a:p>
            <a:endParaRPr/>
          </a:p>
        </p:txBody>
      </p:sp>
      <p:pic>
        <p:nvPicPr>
          <p:cNvPr id="34" name="Picture 33"/>
          <p:cNvPicPr/>
          <p:nvPr/>
        </p:nvPicPr>
        <p:blipFill>
          <a:blip r:embed="rId2"/>
          <a:stretch>
            <a:fillRect/>
          </a:stretch>
        </p:blipFill>
        <p:spPr>
          <a:xfrm>
            <a:off x="2079000" y="1604520"/>
            <a:ext cx="4984920" cy="3977280"/>
          </a:xfrm>
          <a:prstGeom prst="rect">
            <a:avLst/>
          </a:prstGeom>
          <a:ln>
            <a:noFill/>
          </a:ln>
        </p:spPr>
      </p:pic>
      <p:pic>
        <p:nvPicPr>
          <p:cNvPr id="35" name="Picture 3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wrap="none"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wrap="none" lIns="0" tIns="0" rIns="0" bIns="0"/>
          <a:lstStyle/>
          <a:p>
            <a:endParaRPr/>
          </a:p>
        </p:txBody>
      </p:sp>
      <p:pic>
        <p:nvPicPr>
          <p:cNvPr id="70" name="Picture 69"/>
          <p:cNvPicPr/>
          <p:nvPr/>
        </p:nvPicPr>
        <p:blipFill>
          <a:blip r:embed="rId2"/>
          <a:stretch>
            <a:fillRect/>
          </a:stretch>
        </p:blipFill>
        <p:spPr>
          <a:xfrm>
            <a:off x="2079000" y="1604520"/>
            <a:ext cx="4984920" cy="3977280"/>
          </a:xfrm>
          <a:prstGeom prst="rect">
            <a:avLst/>
          </a:prstGeom>
          <a:ln>
            <a:noFill/>
          </a:ln>
        </p:spPr>
      </p:pic>
      <p:pic>
        <p:nvPicPr>
          <p:cNvPr id="71" name="Picture 7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wrap="none"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1914480" y="2187360"/>
            <a:ext cx="6924600" cy="1242360"/>
          </a:xfrm>
          <a:prstGeom prst="rect">
            <a:avLst/>
          </a:prstGeom>
          <a:noFill/>
          <a:ln>
            <a:noFill/>
          </a:ln>
        </p:spPr>
        <p:txBody>
          <a:bodyPr lIns="90000" tIns="45000" rIns="90000" bIns="45000"/>
          <a:lstStyle/>
          <a:p>
            <a:pPr>
              <a:lnSpc>
                <a:spcPct val="100000"/>
              </a:lnSpc>
            </a:pPr>
            <a:r>
              <a:rPr lang="en-US" sz="4000" b="1">
                <a:solidFill>
                  <a:srgbClr val="808080"/>
                </a:solidFill>
                <a:latin typeface="Calibri"/>
              </a:rPr>
              <a:t>Multi-Region High Availability</a:t>
            </a:r>
            <a:endParaRPr/>
          </a:p>
        </p:txBody>
      </p:sp>
      <p:sp>
        <p:nvSpPr>
          <p:cNvPr id="78" name="CustomShape 2"/>
          <p:cNvSpPr/>
          <p:nvPr/>
        </p:nvSpPr>
        <p:spPr>
          <a:xfrm>
            <a:off x="1759680" y="5341680"/>
            <a:ext cx="6924600" cy="822960"/>
          </a:xfrm>
          <a:prstGeom prst="rect">
            <a:avLst/>
          </a:prstGeom>
          <a:noFill/>
          <a:ln>
            <a:noFill/>
          </a:ln>
        </p:spPr>
      </p:sp>
      <p:sp>
        <p:nvSpPr>
          <p:cNvPr id="79" name="CustomShape 3"/>
          <p:cNvSpPr/>
          <p:nvPr/>
        </p:nvSpPr>
        <p:spPr>
          <a:xfrm>
            <a:off x="2363400" y="3558960"/>
            <a:ext cx="6320880" cy="819720"/>
          </a:xfrm>
          <a:prstGeom prst="rect">
            <a:avLst/>
          </a:prstGeom>
          <a:noFill/>
          <a:ln>
            <a:noFill/>
          </a:ln>
        </p:spPr>
        <p:txBody>
          <a:bodyPr lIns="90000" tIns="45000" rIns="90000" bIns="45000"/>
          <a:lstStyle/>
          <a:p>
            <a:r>
              <a:rPr lang="en-US" sz="2400">
                <a:solidFill>
                  <a:srgbClr val="000000"/>
                </a:solidFill>
                <a:latin typeface="Calibri"/>
              </a:rPr>
              <a:t> Making your Apps truly</a:t>
            </a:r>
            <a:endParaRPr/>
          </a:p>
          <a:p>
            <a:pPr>
              <a:lnSpc>
                <a:spcPct val="100000"/>
              </a:lnSpc>
            </a:pPr>
            <a:r>
              <a:rPr lang="en-US" sz="2400">
                <a:solidFill>
                  <a:srgbClr val="000000"/>
                </a:solidFill>
                <a:latin typeface="Calibri"/>
              </a:rPr>
              <a:t> highly available on AWS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13"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r>
              <a:rPr lang="en-US" sz="3200">
                <a:solidFill>
                  <a:srgbClr val="595959"/>
                </a:solidFill>
                <a:latin typeface="Calibri"/>
              </a:rPr>
              <a:t>Elastic Load Balancer (ELB) can be configured to work with multiple Availability Zones (Azs).</a:t>
            </a:r>
            <a:endParaRPr/>
          </a:p>
          <a:p>
            <a:pPr>
              <a:lnSpc>
                <a:spcPct val="100000"/>
              </a:lnSpc>
            </a:pPr>
            <a:endParaRPr/>
          </a:p>
          <a:p>
            <a:pPr>
              <a:lnSpc>
                <a:spcPct val="100000"/>
              </a:lnSpc>
            </a:pPr>
            <a:r>
              <a:rPr lang="en-US" sz="3200">
                <a:solidFill>
                  <a:srgbClr val="595959"/>
                </a:solidFill>
                <a:latin typeface="Calibri"/>
              </a:rPr>
              <a:t>If you are using VPC be sure to add the appropriate subnets for each availability zone.  </a:t>
            </a:r>
            <a:endParaRPr/>
          </a:p>
          <a:p>
            <a:pPr>
              <a:lnSpc>
                <a:spcPct val="150000"/>
              </a:lnSpc>
            </a:pPr>
            <a:endParaRPr/>
          </a:p>
          <a:p>
            <a:pPr>
              <a:lnSpc>
                <a:spcPct val="100000"/>
              </a:lnSpc>
            </a:pPr>
            <a:endParaRPr/>
          </a:p>
          <a:p>
            <a:pPr>
              <a:lnSpc>
                <a:spcPct val="100000"/>
              </a:lnSpc>
            </a:pPr>
            <a:endParaRPr/>
          </a:p>
          <a:p>
            <a:pPr>
              <a:lnSpc>
                <a:spcPct val="100000"/>
              </a:lnSpc>
            </a:pPr>
            <a:endParaRPr/>
          </a:p>
        </p:txBody>
      </p:sp>
      <p:sp>
        <p:nvSpPr>
          <p:cNvPr id="114"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Configuring ELB to</a:t>
            </a:r>
            <a:endParaRPr/>
          </a:p>
          <a:p>
            <a:r>
              <a:rPr lang="en-US" sz="3600" b="1">
                <a:solidFill>
                  <a:srgbClr val="595959"/>
                </a:solidFill>
                <a:latin typeface="Calibri"/>
              </a:rPr>
              <a:t>  Use Multi AZs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15" name="CustomShape 1"/>
          <p:cNvSpPr/>
          <p:nvPr/>
        </p:nvSpPr>
        <p:spPr>
          <a:xfrm>
            <a:off x="91440" y="1828800"/>
            <a:ext cx="8879040" cy="1140480"/>
          </a:xfrm>
          <a:prstGeom prst="rect">
            <a:avLst/>
          </a:prstGeom>
          <a:noFill/>
          <a:ln>
            <a:noFill/>
          </a:ln>
        </p:spPr>
        <p:txBody>
          <a:bodyPr lIns="90000" tIns="45000" rIns="90000" bIns="45000"/>
          <a:lstStyle/>
          <a:p>
            <a:pPr algn="ctr">
              <a:lnSpc>
                <a:spcPct val="100000"/>
              </a:lnSpc>
            </a:pPr>
            <a:r>
              <a:rPr lang="en-US" sz="3600" b="1">
                <a:solidFill>
                  <a:srgbClr val="595959"/>
                </a:solidFill>
                <a:latin typeface="Calibri"/>
              </a:rPr>
              <a:t>What Happens if the entire Region is Effected?</a:t>
            </a:r>
            <a:endParaRPr/>
          </a:p>
        </p:txBody>
      </p:sp>
      <p:sp>
        <p:nvSpPr>
          <p:cNvPr id="116" name="CustomShape 2"/>
          <p:cNvSpPr/>
          <p:nvPr/>
        </p:nvSpPr>
        <p:spPr>
          <a:xfrm>
            <a:off x="591120" y="1561680"/>
            <a:ext cx="8429400" cy="4440240"/>
          </a:xfrm>
          <a:prstGeom prst="rect">
            <a:avLst/>
          </a:prstGeom>
          <a:noFill/>
          <a:ln>
            <a:noFill/>
          </a:ln>
        </p:spPr>
      </p:sp>
      <p:pic>
        <p:nvPicPr>
          <p:cNvPr id="117" name="Picture 116"/>
          <p:cNvPicPr/>
          <p:nvPr/>
        </p:nvPicPr>
        <p:blipFill>
          <a:blip r:embed="rId3">
            <a:lum bright="25000"/>
          </a:blip>
          <a:stretch>
            <a:fillRect/>
          </a:stretch>
        </p:blipFill>
        <p:spPr>
          <a:xfrm>
            <a:off x="5752080" y="2907360"/>
            <a:ext cx="2842200" cy="2395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18" name="CustomShape 1"/>
          <p:cNvSpPr/>
          <p:nvPr/>
        </p:nvSpPr>
        <p:spPr>
          <a:xfrm>
            <a:off x="91440" y="1828800"/>
            <a:ext cx="8879040" cy="1140480"/>
          </a:xfrm>
          <a:prstGeom prst="rect">
            <a:avLst/>
          </a:prstGeom>
          <a:noFill/>
          <a:ln>
            <a:noFill/>
          </a:ln>
        </p:spPr>
        <p:txBody>
          <a:bodyPr lIns="90000" tIns="45000" rIns="90000" bIns="45000"/>
          <a:lstStyle/>
          <a:p>
            <a:pPr algn="ctr">
              <a:lnSpc>
                <a:spcPct val="100000"/>
              </a:lnSpc>
            </a:pPr>
            <a:r>
              <a:rPr lang="en-US" sz="3600" b="1">
                <a:solidFill>
                  <a:srgbClr val="595959"/>
                </a:solidFill>
                <a:latin typeface="Calibri"/>
              </a:rPr>
              <a:t>What Happens if the entire Region is Effected?</a:t>
            </a:r>
            <a:endParaRPr/>
          </a:p>
        </p:txBody>
      </p:sp>
      <p:sp>
        <p:nvSpPr>
          <p:cNvPr id="119" name="CustomShape 2"/>
          <p:cNvSpPr/>
          <p:nvPr/>
        </p:nvSpPr>
        <p:spPr>
          <a:xfrm>
            <a:off x="591120" y="1561680"/>
            <a:ext cx="8429400" cy="4440240"/>
          </a:xfrm>
          <a:prstGeom prst="rect">
            <a:avLst/>
          </a:prstGeom>
          <a:noFill/>
          <a:ln>
            <a:noFill/>
          </a:ln>
        </p:spPr>
      </p:sp>
      <p:sp>
        <p:nvSpPr>
          <p:cNvPr id="120" name="CustomShape 3"/>
          <p:cNvSpPr/>
          <p:nvPr/>
        </p:nvSpPr>
        <p:spPr>
          <a:xfrm>
            <a:off x="1403280" y="3267360"/>
            <a:ext cx="8879040" cy="1140480"/>
          </a:xfrm>
          <a:prstGeom prst="rect">
            <a:avLst/>
          </a:prstGeom>
          <a:noFill/>
          <a:ln>
            <a:noFill/>
          </a:ln>
        </p:spPr>
        <p:txBody>
          <a:bodyPr lIns="90000" tIns="45000" rIns="90000" bIns="45000"/>
          <a:lstStyle/>
          <a:p>
            <a:r>
              <a:rPr lang="en-US" sz="2800" b="1">
                <a:solidFill>
                  <a:srgbClr val="595959"/>
                </a:solidFill>
                <a:latin typeface="Calibri"/>
              </a:rPr>
              <a:t>Answer: </a:t>
            </a:r>
            <a:endParaRPr/>
          </a:p>
          <a:p>
            <a:pPr>
              <a:lnSpc>
                <a:spcPct val="100000"/>
              </a:lnSpc>
            </a:pPr>
            <a:r>
              <a:rPr lang="en-US" sz="2800" b="1">
                <a:solidFill>
                  <a:srgbClr val="595959"/>
                </a:solidFill>
                <a:latin typeface="Calibri"/>
              </a:rPr>
              <a:t>Move to Multi Region Design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21" name="CustomShape 1"/>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Move to </a:t>
            </a:r>
            <a:endParaRPr/>
          </a:p>
          <a:p>
            <a:r>
              <a:rPr lang="en-US" sz="3600" b="1">
                <a:solidFill>
                  <a:srgbClr val="595959"/>
                </a:solidFill>
                <a:latin typeface="Calibri"/>
              </a:rPr>
              <a:t>  Multi-Region</a:t>
            </a:r>
            <a:endParaRPr/>
          </a:p>
        </p:txBody>
      </p:sp>
      <p:pic>
        <p:nvPicPr>
          <p:cNvPr id="122" name="Picture 121"/>
          <p:cNvPicPr/>
          <p:nvPr/>
        </p:nvPicPr>
        <p:blipFill>
          <a:blip r:embed="rId4"/>
          <a:stretch>
            <a:fillRect/>
          </a:stretch>
        </p:blipFill>
        <p:spPr>
          <a:xfrm>
            <a:off x="381240" y="1338120"/>
            <a:ext cx="8124840" cy="5077440"/>
          </a:xfrm>
          <a:prstGeom prst="rect">
            <a:avLst/>
          </a:prstGeom>
          <a:ln>
            <a:noFill/>
          </a:ln>
        </p:spPr>
      </p:pic>
      <p:sp>
        <p:nvSpPr>
          <p:cNvPr id="123" name="CustomShape 2"/>
          <p:cNvSpPr/>
          <p:nvPr/>
        </p:nvSpPr>
        <p:spPr>
          <a:xfrm>
            <a:off x="5394960" y="1920240"/>
            <a:ext cx="3290400" cy="319896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124" name="Picture 123"/>
          <p:cNvPicPr/>
          <p:nvPr/>
        </p:nvPicPr>
        <p:blipFill>
          <a:blip r:embed="rId3"/>
          <a:stretch>
            <a:fillRect/>
          </a:stretch>
        </p:blipFill>
        <p:spPr>
          <a:xfrm>
            <a:off x="3416760" y="1828800"/>
            <a:ext cx="5657040" cy="3015360"/>
          </a:xfrm>
          <a:prstGeom prst="rect">
            <a:avLst/>
          </a:prstGeom>
          <a:ln>
            <a:noFill/>
          </a:ln>
        </p:spPr>
      </p:pic>
      <p:sp>
        <p:nvSpPr>
          <p:cNvPr id="125" name="CustomShape 1"/>
          <p:cNvSpPr/>
          <p:nvPr/>
        </p:nvSpPr>
        <p:spPr>
          <a:xfrm>
            <a:off x="274320" y="1561680"/>
            <a:ext cx="8429400" cy="4440240"/>
          </a:xfrm>
          <a:prstGeom prst="rect">
            <a:avLst/>
          </a:prstGeom>
          <a:noFill/>
          <a:ln>
            <a:noFill/>
          </a:ln>
        </p:spPr>
        <p:txBody>
          <a:bodyPr lIns="90000" tIns="45000" rIns="90000" bIns="45000"/>
          <a:lstStyle/>
          <a:p>
            <a:r>
              <a:rPr lang="en-US" sz="2800"/>
              <a:t>10 AWS Regions</a:t>
            </a:r>
            <a:endParaRPr/>
          </a:p>
          <a:p>
            <a:pPr>
              <a:lnSpc>
                <a:spcPct val="100000"/>
              </a:lnSpc>
              <a:buSzPct val="25000"/>
              <a:buFont typeface="StarSymbol"/>
              <a:buChar char="l"/>
            </a:pPr>
            <a:r>
              <a:rPr lang="en-US" sz="1200"/>
              <a:t>US East 1 (Virginia)</a:t>
            </a:r>
            <a:endParaRPr/>
          </a:p>
          <a:p>
            <a:pPr>
              <a:lnSpc>
                <a:spcPct val="100000"/>
              </a:lnSpc>
              <a:buSzPct val="25000"/>
              <a:buFont typeface="StarSymbol"/>
              <a:buChar char="l"/>
            </a:pPr>
            <a:r>
              <a:rPr lang="en-US" sz="1200"/>
              <a:t>US West 1 (California)</a:t>
            </a:r>
            <a:endParaRPr/>
          </a:p>
          <a:p>
            <a:pPr>
              <a:lnSpc>
                <a:spcPct val="100000"/>
              </a:lnSpc>
              <a:buSzPct val="25000"/>
              <a:buFont typeface="StarSymbol"/>
              <a:buChar char="l"/>
            </a:pPr>
            <a:r>
              <a:rPr lang="en-US" sz="1200"/>
              <a:t>US West 2 (Oregon)</a:t>
            </a:r>
            <a:endParaRPr/>
          </a:p>
          <a:p>
            <a:pPr>
              <a:lnSpc>
                <a:spcPct val="100000"/>
              </a:lnSpc>
              <a:buSzPct val="25000"/>
              <a:buFont typeface="StarSymbol"/>
              <a:buChar char="l"/>
            </a:pPr>
            <a:r>
              <a:rPr lang="en-US" sz="1200"/>
              <a:t>EU West 1 (Ireland)</a:t>
            </a:r>
            <a:endParaRPr/>
          </a:p>
          <a:p>
            <a:pPr>
              <a:lnSpc>
                <a:spcPct val="100000"/>
              </a:lnSpc>
              <a:buSzPct val="25000"/>
              <a:buFont typeface="StarSymbol"/>
              <a:buChar char="l"/>
            </a:pPr>
            <a:r>
              <a:rPr lang="en-US" sz="1200"/>
              <a:t>Japan (Tokyo)</a:t>
            </a:r>
            <a:endParaRPr/>
          </a:p>
          <a:p>
            <a:pPr>
              <a:lnSpc>
                <a:spcPct val="100000"/>
              </a:lnSpc>
              <a:buSzPct val="25000"/>
              <a:buFont typeface="StarSymbol"/>
              <a:buChar char="l"/>
            </a:pPr>
            <a:r>
              <a:rPr lang="en-US" sz="1200"/>
              <a:t>South America (Sao Paulo)</a:t>
            </a:r>
            <a:endParaRPr/>
          </a:p>
          <a:p>
            <a:pPr>
              <a:lnSpc>
                <a:spcPct val="100000"/>
              </a:lnSpc>
              <a:buSzPct val="25000"/>
              <a:buFont typeface="StarSymbol"/>
              <a:buChar char="l"/>
            </a:pPr>
            <a:r>
              <a:rPr lang="en-US" sz="1200"/>
              <a:t>ASP 1 (Singapore)</a:t>
            </a:r>
            <a:endParaRPr/>
          </a:p>
          <a:p>
            <a:pPr>
              <a:lnSpc>
                <a:spcPct val="100000"/>
              </a:lnSpc>
              <a:buSzPct val="25000"/>
              <a:buFont typeface="StarSymbol"/>
              <a:buChar char="l"/>
            </a:pPr>
            <a:r>
              <a:rPr lang="en-US" sz="1200"/>
              <a:t>ASP 2 (Sydney)</a:t>
            </a:r>
            <a:endParaRPr/>
          </a:p>
          <a:p>
            <a:pPr>
              <a:lnSpc>
                <a:spcPct val="100000"/>
              </a:lnSpc>
              <a:buSzPct val="25000"/>
              <a:buFont typeface="StarSymbol"/>
              <a:buChar char="l"/>
            </a:pPr>
            <a:r>
              <a:rPr lang="en-US" sz="1200"/>
              <a:t>GovCloud</a:t>
            </a:r>
            <a:endParaRPr/>
          </a:p>
          <a:p>
            <a:pPr>
              <a:lnSpc>
                <a:spcPct val="100000"/>
              </a:lnSpc>
              <a:buSzPct val="25000"/>
              <a:buFont typeface="StarSymbol"/>
              <a:buChar char="l"/>
            </a:pPr>
            <a:r>
              <a:rPr lang="en-US" sz="1200"/>
              <a:t>BJS (Bejing)  Limited Preview</a:t>
            </a:r>
            <a:endParaRPr/>
          </a:p>
          <a:p>
            <a:pPr>
              <a:lnSpc>
                <a:spcPct val="100000"/>
              </a:lnSpc>
            </a:pPr>
            <a:r>
              <a:rPr lang="en-US" sz="2800"/>
              <a:t>25 Availability Zones</a:t>
            </a:r>
            <a:endParaRPr/>
          </a:p>
          <a:p>
            <a:pPr>
              <a:lnSpc>
                <a:spcPct val="100000"/>
              </a:lnSpc>
            </a:pPr>
            <a:r>
              <a:rPr lang="en-US" sz="2800"/>
              <a:t>51 Edge Locations</a:t>
            </a:r>
            <a:endParaRPr/>
          </a:p>
          <a:p>
            <a:pPr>
              <a:lnSpc>
                <a:spcPct val="100000"/>
              </a:lnSpc>
            </a:pPr>
            <a:r>
              <a:rPr lang="en-US" sz="2800"/>
              <a:t> </a:t>
            </a:r>
            <a:endParaRPr/>
          </a:p>
        </p:txBody>
      </p:sp>
      <p:sp>
        <p:nvSpPr>
          <p:cNvPr id="126"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Amazon Global </a:t>
            </a:r>
            <a:endParaRPr/>
          </a:p>
          <a:p>
            <a:pPr>
              <a:lnSpc>
                <a:spcPct val="100000"/>
              </a:lnSpc>
            </a:pPr>
            <a:r>
              <a:rPr lang="en-US" sz="3600" b="1">
                <a:solidFill>
                  <a:srgbClr val="595959"/>
                </a:solidFill>
                <a:latin typeface="Calibri"/>
              </a:rPr>
              <a:t>  Infrastructure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27" name="CustomShape 1"/>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Amazon Global</a:t>
            </a:r>
            <a:endParaRPr/>
          </a:p>
          <a:p>
            <a:pPr>
              <a:lnSpc>
                <a:spcPct val="100000"/>
              </a:lnSpc>
            </a:pPr>
            <a:r>
              <a:rPr lang="en-US" sz="3600" b="1">
                <a:solidFill>
                  <a:srgbClr val="595959"/>
                </a:solidFill>
                <a:latin typeface="Calibri"/>
              </a:rPr>
              <a:t>  Infrastructure</a:t>
            </a:r>
            <a:endParaRPr/>
          </a:p>
        </p:txBody>
      </p:sp>
      <p:pic>
        <p:nvPicPr>
          <p:cNvPr id="128" name="Picture 127"/>
          <p:cNvPicPr/>
          <p:nvPr/>
        </p:nvPicPr>
        <p:blipFill>
          <a:blip r:embed="rId3"/>
          <a:stretch>
            <a:fillRect/>
          </a:stretch>
        </p:blipFill>
        <p:spPr>
          <a:xfrm>
            <a:off x="896040" y="1554480"/>
            <a:ext cx="7417080" cy="3902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29" name="CustomShape 1"/>
          <p:cNvSpPr/>
          <p:nvPr/>
        </p:nvSpPr>
        <p:spPr>
          <a:xfrm>
            <a:off x="141120" y="174960"/>
            <a:ext cx="8879040" cy="1140480"/>
          </a:xfrm>
          <a:prstGeom prst="rect">
            <a:avLst/>
          </a:prstGeom>
          <a:noFill/>
          <a:ln>
            <a:noFill/>
          </a:ln>
        </p:spPr>
        <p:txBody>
          <a:bodyPr lIns="90000" tIns="45000" rIns="90000" bIns="45000"/>
          <a:lstStyle/>
          <a:p>
            <a:pPr>
              <a:lnSpc>
                <a:spcPct val="100000"/>
              </a:lnSpc>
            </a:pPr>
            <a:r>
              <a:rPr lang="en-US" sz="3600" b="1">
                <a:solidFill>
                  <a:srgbClr val="595959"/>
                </a:solidFill>
                <a:latin typeface="Calibri"/>
              </a:rPr>
              <a:t>Using Edge Locations</a:t>
            </a:r>
            <a:endParaRPr/>
          </a:p>
        </p:txBody>
      </p:sp>
      <p:sp>
        <p:nvSpPr>
          <p:cNvPr id="130" name="CustomShape 2"/>
          <p:cNvSpPr/>
          <p:nvPr/>
        </p:nvSpPr>
        <p:spPr>
          <a:xfrm>
            <a:off x="591120" y="1561680"/>
            <a:ext cx="8429400" cy="4440240"/>
          </a:xfrm>
          <a:prstGeom prst="rect">
            <a:avLst/>
          </a:prstGeom>
          <a:noFill/>
          <a:ln>
            <a:noFill/>
          </a:ln>
        </p:spPr>
        <p:txBody>
          <a:bodyPr lIns="90000" tIns="45000" rIns="90000" bIns="45000"/>
          <a:lstStyle/>
          <a:p>
            <a:pPr>
              <a:lnSpc>
                <a:spcPct val="100000"/>
              </a:lnSpc>
            </a:pPr>
            <a:r>
              <a:rPr lang="en-US" sz="3200">
                <a:solidFill>
                  <a:srgbClr val="595959"/>
                </a:solidFill>
                <a:latin typeface="Calibri"/>
              </a:rPr>
              <a:t>What services use Edge Locations?</a:t>
            </a:r>
            <a:endParaRPr/>
          </a:p>
          <a:p>
            <a:pPr>
              <a:lnSpc>
                <a:spcPct val="100000"/>
              </a:lnSpc>
            </a:pPr>
            <a:endParaRPr/>
          </a:p>
          <a:p>
            <a:pPr>
              <a:lnSpc>
                <a:spcPct val="100000"/>
              </a:lnSpc>
            </a:pPr>
            <a:r>
              <a:rPr lang="en-US" sz="3200">
                <a:solidFill>
                  <a:srgbClr val="595959"/>
                </a:solidFill>
                <a:latin typeface="Calibri"/>
              </a:rPr>
              <a:t>CloudFront  </a:t>
            </a:r>
            <a:endParaRPr/>
          </a:p>
          <a:p>
            <a:pPr>
              <a:lnSpc>
                <a:spcPct val="100000"/>
              </a:lnSpc>
            </a:pPr>
            <a:endParaRPr/>
          </a:p>
          <a:p>
            <a:pPr>
              <a:lnSpc>
                <a:spcPct val="100000"/>
              </a:lnSpc>
            </a:pPr>
            <a:r>
              <a:rPr lang="en-US" sz="3200">
                <a:solidFill>
                  <a:srgbClr val="595959"/>
                </a:solidFill>
                <a:latin typeface="Calibri"/>
              </a:rPr>
              <a:t>Route 53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1"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endParaRPr/>
          </a:p>
          <a:p>
            <a:pPr>
              <a:lnSpc>
                <a:spcPct val="100000"/>
              </a:lnSpc>
            </a:pPr>
            <a:r>
              <a:rPr lang="en-US" sz="2800">
                <a:latin typeface="Calibri"/>
              </a:rPr>
              <a:t>In Feb of 2013 AWS introduced a feature of integrating DNS failover for ELB.</a:t>
            </a:r>
            <a:endParaRPr/>
          </a:p>
          <a:p>
            <a:pPr>
              <a:lnSpc>
                <a:spcPct val="100000"/>
              </a:lnSpc>
            </a:pPr>
            <a:endParaRPr/>
          </a:p>
          <a:p>
            <a:pPr>
              <a:lnSpc>
                <a:spcPct val="100000"/>
              </a:lnSpc>
            </a:pPr>
            <a:r>
              <a:rPr lang="en-US" sz="2800">
                <a:latin typeface="Calibri"/>
              </a:rPr>
              <a:t>Route 53 can detect an outage and redirect your end users to alternate or backup locations you specify. </a:t>
            </a:r>
            <a:endParaRPr/>
          </a:p>
          <a:p>
            <a:pPr>
              <a:lnSpc>
                <a:spcPct val="100000"/>
              </a:lnSpc>
            </a:pPr>
            <a:endParaRPr/>
          </a:p>
        </p:txBody>
      </p:sp>
      <p:sp>
        <p:nvSpPr>
          <p:cNvPr id="132"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Route 53 &amp; </a:t>
            </a:r>
            <a:endParaRPr/>
          </a:p>
          <a:p>
            <a:pPr>
              <a:lnSpc>
                <a:spcPct val="100000"/>
              </a:lnSpc>
            </a:pPr>
            <a:r>
              <a:rPr lang="en-US" sz="3600" b="1">
                <a:solidFill>
                  <a:srgbClr val="595959"/>
                </a:solidFill>
                <a:latin typeface="Calibri"/>
              </a:rPr>
              <a:t>     DNS Failover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3"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a:p>
            <a:pPr>
              <a:lnSpc>
                <a:spcPct val="100000"/>
              </a:lnSpc>
            </a:pPr>
            <a:r>
              <a:rPr lang="en-US" sz="2800">
                <a:latin typeface="Calibri"/>
              </a:rPr>
              <a:t>Failover for ELB is available at </a:t>
            </a:r>
            <a:endParaRPr/>
          </a:p>
          <a:p>
            <a:pPr>
              <a:lnSpc>
                <a:spcPct val="100000"/>
              </a:lnSpc>
            </a:pPr>
            <a:r>
              <a:rPr lang="en-US" sz="2800" u="sng">
                <a:latin typeface="Calibri"/>
              </a:rPr>
              <a:t>NO ADDITIONAL CHARGE</a:t>
            </a:r>
            <a:endParaRPr/>
          </a:p>
          <a:p>
            <a:pPr>
              <a:lnSpc>
                <a:spcPct val="100000"/>
              </a:lnSpc>
            </a:pPr>
            <a:endParaRPr/>
          </a:p>
        </p:txBody>
      </p:sp>
      <p:sp>
        <p:nvSpPr>
          <p:cNvPr id="134"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Route 53 &amp; </a:t>
            </a:r>
            <a:endParaRPr/>
          </a:p>
          <a:p>
            <a:pPr>
              <a:lnSpc>
                <a:spcPct val="100000"/>
              </a:lnSpc>
            </a:pPr>
            <a:r>
              <a:rPr lang="en-US" sz="3600" b="1">
                <a:solidFill>
                  <a:srgbClr val="595959"/>
                </a:solidFill>
                <a:latin typeface="Calibri"/>
              </a:rPr>
              <a:t>     DNS Failover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5"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a:p>
            <a:pPr>
              <a:lnSpc>
                <a:spcPct val="100000"/>
              </a:lnSpc>
            </a:pPr>
            <a:r>
              <a:rPr lang="en-US" sz="2800">
                <a:latin typeface="Calibri"/>
              </a:rPr>
              <a:t>When you have more then 1 resource performing the same function, for example 1 HTTP server or mail server – you can configure AWS Route 53 to check the health of your resources and respond to DNS queries using only Healthy Resources. </a:t>
            </a:r>
            <a:endParaRPr/>
          </a:p>
          <a:p>
            <a:pPr>
              <a:lnSpc>
                <a:spcPct val="100000"/>
              </a:lnSpc>
            </a:pPr>
            <a:endParaRPr/>
          </a:p>
        </p:txBody>
      </p:sp>
      <p:sp>
        <p:nvSpPr>
          <p:cNvPr id="136"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Route 53 &amp; </a:t>
            </a:r>
            <a:endParaRPr/>
          </a:p>
          <a:p>
            <a:pPr>
              <a:lnSpc>
                <a:spcPct val="100000"/>
              </a:lnSpc>
            </a:pPr>
            <a:r>
              <a:rPr lang="en-US" sz="3600" b="1">
                <a:solidFill>
                  <a:srgbClr val="595959"/>
                </a:solidFill>
                <a:latin typeface="Calibri"/>
              </a:rPr>
              <a:t>     DNS Failover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590760" y="1207080"/>
            <a:ext cx="8429400" cy="47948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81" name="CustomShape 2"/>
          <p:cNvSpPr/>
          <p:nvPr/>
        </p:nvSpPr>
        <p:spPr>
          <a:xfrm>
            <a:off x="141120" y="174960"/>
            <a:ext cx="8879040" cy="1140480"/>
          </a:xfrm>
          <a:prstGeom prst="rect">
            <a:avLst/>
          </a:prstGeom>
          <a:noFill/>
          <a:ln>
            <a:noFill/>
          </a:ln>
        </p:spPr>
        <p:txBody>
          <a:bodyPr lIns="90000" tIns="45000" rIns="90000" bIns="45000"/>
          <a:lstStyle/>
          <a:p>
            <a:pPr>
              <a:lnSpc>
                <a:spcPct val="100000"/>
              </a:lnSpc>
            </a:pPr>
            <a:r>
              <a:rPr lang="en-US" sz="3600" b="1">
                <a:solidFill>
                  <a:srgbClr val="595959"/>
                </a:solidFill>
                <a:latin typeface="Calibri"/>
              </a:rPr>
              <a:t>Sponsors</a:t>
            </a:r>
            <a:endParaRPr/>
          </a:p>
        </p:txBody>
      </p:sp>
      <p:pic>
        <p:nvPicPr>
          <p:cNvPr id="82" name="Picture 5"/>
          <p:cNvPicPr/>
          <p:nvPr/>
        </p:nvPicPr>
        <p:blipFill>
          <a:blip r:embed="rId3"/>
          <a:stretch>
            <a:fillRect/>
          </a:stretch>
        </p:blipFill>
        <p:spPr>
          <a:xfrm>
            <a:off x="590760" y="2458800"/>
            <a:ext cx="3121200" cy="810000"/>
          </a:xfrm>
          <a:prstGeom prst="rect">
            <a:avLst/>
          </a:prstGeom>
          <a:ln>
            <a:noFill/>
          </a:ln>
        </p:spPr>
      </p:pic>
      <p:pic>
        <p:nvPicPr>
          <p:cNvPr id="83" name="Picture 6"/>
          <p:cNvPicPr/>
          <p:nvPr/>
        </p:nvPicPr>
        <p:blipFill>
          <a:blip r:embed="rId4"/>
          <a:stretch>
            <a:fillRect/>
          </a:stretch>
        </p:blipFill>
        <p:spPr>
          <a:xfrm>
            <a:off x="4717800" y="2482200"/>
            <a:ext cx="3655080" cy="911880"/>
          </a:xfrm>
          <a:prstGeom prst="rect">
            <a:avLst/>
          </a:prstGeom>
          <a:ln>
            <a:noFill/>
          </a:ln>
        </p:spPr>
      </p:pic>
      <p:pic>
        <p:nvPicPr>
          <p:cNvPr id="84" name="Picture 83"/>
          <p:cNvPicPr/>
          <p:nvPr/>
        </p:nvPicPr>
        <p:blipFill>
          <a:blip r:embed="rId5"/>
          <a:stretch>
            <a:fillRect/>
          </a:stretch>
        </p:blipFill>
        <p:spPr>
          <a:xfrm>
            <a:off x="2651760" y="4206240"/>
            <a:ext cx="3239280" cy="380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7"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endParaRPr/>
          </a:p>
          <a:p>
            <a:pPr>
              <a:lnSpc>
                <a:spcPct val="100000"/>
              </a:lnSpc>
            </a:pPr>
            <a:r>
              <a:rPr lang="en-US" sz="2800">
                <a:latin typeface="Calibri"/>
              </a:rPr>
              <a:t>You can set up a variety of configurations using Amazon Route 53 alias</a:t>
            </a:r>
            <a:endParaRPr/>
          </a:p>
          <a:p>
            <a:pPr>
              <a:lnSpc>
                <a:spcPct val="100000"/>
              </a:lnSpc>
            </a:pPr>
            <a:endParaRPr/>
          </a:p>
          <a:p>
            <a:pPr>
              <a:lnSpc>
                <a:spcPct val="100000"/>
              </a:lnSpc>
            </a:pPr>
            <a:r>
              <a:rPr lang="en-US" sz="2800" b="1" u="sng">
                <a:latin typeface="Calibri"/>
              </a:rPr>
              <a:t>Active-active failover:</a:t>
            </a:r>
            <a:r>
              <a:rPr lang="en-US" sz="2800">
                <a:latin typeface="Calibri"/>
              </a:rPr>
              <a:t> </a:t>
            </a:r>
            <a:r>
              <a:rPr lang="en-US" sz="2600">
                <a:latin typeface="Calibri"/>
              </a:rPr>
              <a:t>Use this failover configuration when you want </a:t>
            </a:r>
            <a:r>
              <a:rPr lang="en-US" sz="2600" u="sng">
                <a:latin typeface="Calibri"/>
              </a:rPr>
              <a:t>all</a:t>
            </a:r>
            <a:r>
              <a:rPr lang="en-US" sz="2600">
                <a:latin typeface="Calibri"/>
              </a:rPr>
              <a:t> of your resources to be available the majority of the time. When a resource becomes unavailable, Route 53 can detect that it is unhealthy &amp; stop including it when responding to queries.</a:t>
            </a:r>
            <a:endParaRPr/>
          </a:p>
        </p:txBody>
      </p:sp>
      <p:sp>
        <p:nvSpPr>
          <p:cNvPr id="138"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Route 53 &amp; </a:t>
            </a:r>
            <a:endParaRPr/>
          </a:p>
          <a:p>
            <a:pPr>
              <a:lnSpc>
                <a:spcPct val="100000"/>
              </a:lnSpc>
            </a:pPr>
            <a:r>
              <a:rPr lang="en-US" sz="3600" b="1">
                <a:solidFill>
                  <a:srgbClr val="595959"/>
                </a:solidFill>
                <a:latin typeface="Calibri"/>
              </a:rPr>
              <a:t>     DNS Failover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9"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endParaRPr/>
          </a:p>
          <a:p>
            <a:pPr>
              <a:lnSpc>
                <a:spcPct val="100000"/>
              </a:lnSpc>
            </a:pPr>
            <a:r>
              <a:rPr lang="en-US" sz="2800">
                <a:latin typeface="Calibri"/>
              </a:rPr>
              <a:t>You can set up a variety of configurations using Amazon Route 53 alias</a:t>
            </a:r>
            <a:endParaRPr/>
          </a:p>
          <a:p>
            <a:pPr>
              <a:lnSpc>
                <a:spcPct val="100000"/>
              </a:lnSpc>
            </a:pPr>
            <a:endParaRPr/>
          </a:p>
          <a:p>
            <a:pPr>
              <a:lnSpc>
                <a:spcPct val="100000"/>
              </a:lnSpc>
            </a:pPr>
            <a:r>
              <a:rPr lang="en-US" sz="2800" b="1" u="sng">
                <a:latin typeface="Calibri"/>
              </a:rPr>
              <a:t>Active-passive failover:</a:t>
            </a:r>
            <a:r>
              <a:rPr lang="en-US" sz="2800">
                <a:latin typeface="Calibri"/>
              </a:rPr>
              <a:t> </a:t>
            </a:r>
            <a:r>
              <a:rPr lang="en-US" sz="2600">
                <a:latin typeface="Calibri"/>
              </a:rPr>
              <a:t>Use this failover when you want a primary group of resources to be available the majority of the time and you want a secondary group of resources to be on standby in case of all the primary resources become unavailable.</a:t>
            </a:r>
            <a:endParaRPr/>
          </a:p>
        </p:txBody>
      </p:sp>
      <p:sp>
        <p:nvSpPr>
          <p:cNvPr id="140"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Route 53 &amp; </a:t>
            </a:r>
            <a:endParaRPr/>
          </a:p>
          <a:p>
            <a:pPr>
              <a:lnSpc>
                <a:spcPct val="100000"/>
              </a:lnSpc>
            </a:pPr>
            <a:r>
              <a:rPr lang="en-US" sz="3600" b="1">
                <a:solidFill>
                  <a:srgbClr val="595959"/>
                </a:solidFill>
                <a:latin typeface="Calibri"/>
              </a:rPr>
              <a:t>     DNS Failover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41"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a:p>
            <a:pPr>
              <a:lnSpc>
                <a:spcPct val="100000"/>
              </a:lnSpc>
            </a:pPr>
            <a:r>
              <a:rPr lang="en-US" sz="2800">
                <a:latin typeface="Calibri"/>
              </a:rPr>
              <a:t> </a:t>
            </a:r>
            <a:endParaRPr/>
          </a:p>
          <a:p>
            <a:pPr>
              <a:lnSpc>
                <a:spcPct val="100000"/>
              </a:lnSpc>
            </a:pPr>
            <a:endParaRPr/>
          </a:p>
        </p:txBody>
      </p:sp>
      <p:sp>
        <p:nvSpPr>
          <p:cNvPr id="142"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Route 53 &amp; </a:t>
            </a:r>
            <a:endParaRPr/>
          </a:p>
          <a:p>
            <a:pPr>
              <a:lnSpc>
                <a:spcPct val="100000"/>
              </a:lnSpc>
            </a:pPr>
            <a:r>
              <a:rPr lang="en-US" sz="3600" b="1">
                <a:solidFill>
                  <a:srgbClr val="595959"/>
                </a:solidFill>
                <a:latin typeface="Calibri"/>
              </a:rPr>
              <a:t>     DNS Failover</a:t>
            </a:r>
            <a:endParaRPr/>
          </a:p>
        </p:txBody>
      </p:sp>
      <p:pic>
        <p:nvPicPr>
          <p:cNvPr id="143" name="Picture 142"/>
          <p:cNvPicPr/>
          <p:nvPr/>
        </p:nvPicPr>
        <p:blipFill>
          <a:blip r:embed="rId3"/>
          <a:stretch>
            <a:fillRect/>
          </a:stretch>
        </p:blipFill>
        <p:spPr>
          <a:xfrm>
            <a:off x="1548000" y="1503360"/>
            <a:ext cx="5126400" cy="3910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44"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r>
              <a:rPr lang="en-US" sz="3200">
                <a:solidFill>
                  <a:srgbClr val="595959"/>
                </a:solidFill>
                <a:latin typeface="Calibri"/>
              </a:rPr>
              <a:t>Pros:</a:t>
            </a:r>
            <a:endParaRPr/>
          </a:p>
          <a:p>
            <a:pPr>
              <a:lnSpc>
                <a:spcPct val="150000"/>
              </a:lnSpc>
              <a:buFont typeface="StarSymbol"/>
              <a:buChar char="l"/>
            </a:pPr>
            <a:r>
              <a:rPr lang="en-US" sz="2400">
                <a:solidFill>
                  <a:srgbClr val="595959"/>
                </a:solidFill>
                <a:latin typeface="Calibri"/>
              </a:rPr>
              <a:t>Scalable &amp; Highly Available Architecture</a:t>
            </a:r>
            <a:endParaRPr/>
          </a:p>
          <a:p>
            <a:pPr>
              <a:lnSpc>
                <a:spcPct val="150000"/>
              </a:lnSpc>
              <a:buFont typeface="StarSymbol"/>
              <a:buChar char="l"/>
            </a:pPr>
            <a:r>
              <a:rPr lang="en-US" sz="2400">
                <a:solidFill>
                  <a:srgbClr val="595959"/>
                </a:solidFill>
                <a:latin typeface="Calibri"/>
              </a:rPr>
              <a:t>In the event of a failure to one region, the traffic can be diverted to another region in seconds</a:t>
            </a:r>
            <a:endParaRPr/>
          </a:p>
          <a:p>
            <a:pPr>
              <a:lnSpc>
                <a:spcPct val="150000"/>
              </a:lnSpc>
              <a:buFont typeface="StarSymbol"/>
              <a:buChar char="l"/>
            </a:pPr>
            <a:r>
              <a:rPr lang="en-US" sz="2400">
                <a:solidFill>
                  <a:srgbClr val="595959"/>
                </a:solidFill>
                <a:latin typeface="Calibri"/>
              </a:rPr>
              <a:t>Allows you to maintain High Uptime for your SLA's</a:t>
            </a:r>
            <a:endParaRPr/>
          </a:p>
          <a:p>
            <a:pPr>
              <a:lnSpc>
                <a:spcPct val="150000"/>
              </a:lnSpc>
              <a:buFont typeface="StarSymbol"/>
              <a:buChar char="l"/>
            </a:pPr>
            <a:r>
              <a:rPr lang="en-US" sz="2400">
                <a:solidFill>
                  <a:srgbClr val="595959"/>
                </a:solidFill>
                <a:latin typeface="Calibri"/>
              </a:rPr>
              <a:t>Customers arn't lost due to load or latency problems</a:t>
            </a:r>
            <a:endParaRPr/>
          </a:p>
          <a:p>
            <a:pPr>
              <a:lnSpc>
                <a:spcPct val="100000"/>
              </a:lnSpc>
            </a:pPr>
            <a:endParaRPr/>
          </a:p>
          <a:p>
            <a:pPr>
              <a:lnSpc>
                <a:spcPct val="100000"/>
              </a:lnSpc>
            </a:pPr>
            <a:endParaRPr/>
          </a:p>
          <a:p>
            <a:pPr>
              <a:lnSpc>
                <a:spcPct val="100000"/>
              </a:lnSpc>
            </a:pPr>
            <a:endParaRPr/>
          </a:p>
        </p:txBody>
      </p:sp>
      <p:sp>
        <p:nvSpPr>
          <p:cNvPr id="145"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Pros &amp; Cons</a:t>
            </a:r>
            <a:endParaRPr/>
          </a:p>
          <a:p>
            <a:pPr>
              <a:lnSpc>
                <a:spcPct val="100000"/>
              </a:lnSpc>
            </a:pPr>
            <a:r>
              <a:rPr lang="en-US" sz="3600" b="1">
                <a:solidFill>
                  <a:srgbClr val="595959"/>
                </a:solidFill>
                <a:latin typeface="Calibri"/>
              </a:rPr>
              <a:t> of Multi Region HA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46"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r>
              <a:rPr lang="en-US" sz="3200">
                <a:solidFill>
                  <a:srgbClr val="595959"/>
                </a:solidFill>
                <a:latin typeface="Calibri"/>
              </a:rPr>
              <a:t>Cons:</a:t>
            </a:r>
            <a:endParaRPr/>
          </a:p>
          <a:p>
            <a:pPr>
              <a:lnSpc>
                <a:spcPct val="150000"/>
              </a:lnSpc>
              <a:buFont typeface="StarSymbol"/>
              <a:buChar char="l"/>
            </a:pPr>
            <a:r>
              <a:rPr lang="en-US" sz="2400">
                <a:solidFill>
                  <a:srgbClr val="595959"/>
                </a:solidFill>
                <a:latin typeface="Calibri"/>
              </a:rPr>
              <a:t>Costs more then regular Multi  AZ setup</a:t>
            </a:r>
            <a:endParaRPr/>
          </a:p>
          <a:p>
            <a:pPr>
              <a:lnSpc>
                <a:spcPct val="150000"/>
              </a:lnSpc>
              <a:buFont typeface="StarSymbol"/>
              <a:buChar char="l"/>
            </a:pPr>
            <a:r>
              <a:rPr lang="en-US" sz="2400">
                <a:solidFill>
                  <a:srgbClr val="595959"/>
                </a:solidFill>
                <a:latin typeface="Calibri"/>
              </a:rPr>
              <a:t>Technically complex</a:t>
            </a:r>
            <a:endParaRPr/>
          </a:p>
          <a:p>
            <a:pPr>
              <a:lnSpc>
                <a:spcPct val="150000"/>
              </a:lnSpc>
              <a:buFont typeface="StarSymbol"/>
              <a:buChar char="l"/>
            </a:pPr>
            <a:r>
              <a:rPr lang="en-US" sz="2400">
                <a:solidFill>
                  <a:srgbClr val="595959"/>
                </a:solidFill>
                <a:latin typeface="Calibri"/>
              </a:rPr>
              <a:t>Requires mid to advanced knowledge of more AWS services</a:t>
            </a:r>
            <a:endParaRPr/>
          </a:p>
          <a:p>
            <a:pPr>
              <a:lnSpc>
                <a:spcPct val="150000"/>
              </a:lnSpc>
              <a:buFont typeface="StarSymbol"/>
              <a:buChar char="l"/>
            </a:pPr>
            <a:r>
              <a:rPr lang="en-US" sz="2400">
                <a:solidFill>
                  <a:srgbClr val="595959"/>
                </a:solidFill>
                <a:latin typeface="Calibri"/>
              </a:rPr>
              <a:t>Complete Dependency on Amazon Web Services</a:t>
            </a:r>
            <a:endParaRPr/>
          </a:p>
          <a:p>
            <a:pPr>
              <a:lnSpc>
                <a:spcPct val="100000"/>
              </a:lnSpc>
            </a:pPr>
            <a:endParaRPr/>
          </a:p>
          <a:p>
            <a:pPr>
              <a:lnSpc>
                <a:spcPct val="100000"/>
              </a:lnSpc>
            </a:pPr>
            <a:endParaRPr/>
          </a:p>
          <a:p>
            <a:pPr>
              <a:lnSpc>
                <a:spcPct val="100000"/>
              </a:lnSpc>
            </a:pPr>
            <a:endParaRPr/>
          </a:p>
        </p:txBody>
      </p:sp>
      <p:sp>
        <p:nvSpPr>
          <p:cNvPr id="147"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Pros &amp; Cons</a:t>
            </a:r>
            <a:endParaRPr/>
          </a:p>
          <a:p>
            <a:pPr>
              <a:lnSpc>
                <a:spcPct val="100000"/>
              </a:lnSpc>
            </a:pPr>
            <a:r>
              <a:rPr lang="en-US" sz="3600" b="1">
                <a:solidFill>
                  <a:srgbClr val="595959"/>
                </a:solidFill>
                <a:latin typeface="Calibri"/>
              </a:rPr>
              <a:t> of Multi Region HA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48"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r>
              <a:rPr lang="en-US" sz="3200">
                <a:solidFill>
                  <a:srgbClr val="595959"/>
                </a:solidFill>
                <a:latin typeface="Calibri"/>
              </a:rPr>
              <a:t>Use the following services when architecting for High Availability</a:t>
            </a:r>
            <a:endParaRPr/>
          </a:p>
          <a:p>
            <a:pPr>
              <a:lnSpc>
                <a:spcPct val="150000"/>
              </a:lnSpc>
            </a:pPr>
            <a:endParaRPr/>
          </a:p>
          <a:p>
            <a:pPr>
              <a:lnSpc>
                <a:spcPct val="100000"/>
              </a:lnSpc>
            </a:pPr>
            <a:endParaRPr/>
          </a:p>
          <a:p>
            <a:pPr>
              <a:lnSpc>
                <a:spcPct val="100000"/>
              </a:lnSpc>
            </a:pPr>
            <a:endParaRPr/>
          </a:p>
          <a:p>
            <a:pPr>
              <a:lnSpc>
                <a:spcPct val="100000"/>
              </a:lnSpc>
            </a:pPr>
            <a:endParaRPr/>
          </a:p>
        </p:txBody>
      </p:sp>
      <p:sp>
        <p:nvSpPr>
          <p:cNvPr id="149"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HA AWS </a:t>
            </a:r>
            <a:endParaRPr/>
          </a:p>
          <a:p>
            <a:r>
              <a:rPr lang="en-US" sz="3600" b="1">
                <a:solidFill>
                  <a:srgbClr val="595959"/>
                </a:solidFill>
                <a:latin typeface="Calibri"/>
              </a:rPr>
              <a:t>   Building Blocks</a:t>
            </a:r>
            <a:endParaRPr/>
          </a:p>
        </p:txBody>
      </p:sp>
      <p:graphicFrame>
        <p:nvGraphicFramePr>
          <p:cNvPr id="150" name="Table 3"/>
          <p:cNvGraphicFramePr/>
          <p:nvPr/>
        </p:nvGraphicFramePr>
        <p:xfrm>
          <a:off x="1380960" y="3013560"/>
          <a:ext cx="6366240" cy="1831320"/>
        </p:xfrm>
        <a:graphic>
          <a:graphicData uri="http://schemas.openxmlformats.org/drawingml/2006/table">
            <a:tbl>
              <a:tblPr/>
              <a:tblGrid>
                <a:gridCol w="3183120"/>
                <a:gridCol w="3183480"/>
              </a:tblGrid>
              <a:tr h="351360">
                <a:tc>
                  <a:txBody>
                    <a:bodyPr/>
                    <a:lstStyle/>
                    <a:p>
                      <a:pPr>
                        <a:lnSpc>
                          <a:spcPct val="100000"/>
                        </a:lnSpc>
                      </a:pPr>
                      <a:r>
                        <a:rPr lang="en-US"/>
                        <a:t>Object &amp; File Storage</a:t>
                      </a:r>
                      <a:endParaRPr/>
                    </a:p>
                  </a:txBody>
                  <a:tcPr/>
                </a:tc>
                <a:tc>
                  <a:txBody>
                    <a:bodyPr/>
                    <a:lstStyle/>
                    <a:p>
                      <a:pPr>
                        <a:lnSpc>
                          <a:spcPct val="100000"/>
                        </a:lnSpc>
                      </a:pPr>
                      <a:r>
                        <a:rPr lang="en-US"/>
                        <a:t>AWS S3</a:t>
                      </a:r>
                      <a:endParaRPr/>
                    </a:p>
                  </a:txBody>
                  <a:tcPr/>
                </a:tc>
              </a:tr>
              <a:tr h="370080">
                <a:tc>
                  <a:txBody>
                    <a:bodyPr/>
                    <a:lstStyle/>
                    <a:p>
                      <a:pPr>
                        <a:lnSpc>
                          <a:spcPct val="100000"/>
                        </a:lnSpc>
                      </a:pPr>
                      <a:r>
                        <a:rPr lang="en-US"/>
                        <a:t>Content Delivery</a:t>
                      </a:r>
                      <a:endParaRPr/>
                    </a:p>
                  </a:txBody>
                  <a:tcPr/>
                </a:tc>
                <a:tc>
                  <a:txBody>
                    <a:bodyPr/>
                    <a:lstStyle/>
                    <a:p>
                      <a:pPr>
                        <a:lnSpc>
                          <a:spcPct val="100000"/>
                        </a:lnSpc>
                      </a:pPr>
                      <a:r>
                        <a:rPr lang="en-US"/>
                        <a:t>AWS CloudFront</a:t>
                      </a:r>
                      <a:endParaRPr/>
                    </a:p>
                  </a:txBody>
                  <a:tcPr/>
                </a:tc>
              </a:tr>
              <a:tr h="370080">
                <a:tc>
                  <a:txBody>
                    <a:bodyPr/>
                    <a:lstStyle/>
                    <a:p>
                      <a:pPr>
                        <a:lnSpc>
                          <a:spcPct val="100000"/>
                        </a:lnSpc>
                      </a:pPr>
                      <a:r>
                        <a:rPr lang="en-US"/>
                        <a:t>Load Balancing</a:t>
                      </a:r>
                      <a:endParaRPr/>
                    </a:p>
                  </a:txBody>
                  <a:tcPr/>
                </a:tc>
                <a:tc>
                  <a:txBody>
                    <a:bodyPr/>
                    <a:lstStyle/>
                    <a:p>
                      <a:pPr>
                        <a:lnSpc>
                          <a:spcPct val="100000"/>
                        </a:lnSpc>
                      </a:pPr>
                      <a:r>
                        <a:rPr lang="en-US"/>
                        <a:t>AWS ELB</a:t>
                      </a:r>
                      <a:endParaRPr/>
                    </a:p>
                  </a:txBody>
                  <a:tcPr/>
                </a:tc>
              </a:tr>
              <a:tr h="370080">
                <a:tc>
                  <a:txBody>
                    <a:bodyPr/>
                    <a:lstStyle/>
                    <a:p>
                      <a:pPr>
                        <a:lnSpc>
                          <a:spcPct val="100000"/>
                        </a:lnSpc>
                      </a:pPr>
                      <a:r>
                        <a:rPr lang="en-US"/>
                        <a:t>Monitoring</a:t>
                      </a:r>
                      <a:endParaRPr/>
                    </a:p>
                  </a:txBody>
                  <a:tcPr/>
                </a:tc>
                <a:tc>
                  <a:txBody>
                    <a:bodyPr/>
                    <a:lstStyle/>
                    <a:p>
                      <a:pPr>
                        <a:lnSpc>
                          <a:spcPct val="100000"/>
                        </a:lnSpc>
                      </a:pPr>
                      <a:r>
                        <a:rPr lang="en-US"/>
                        <a:t>AWS CloudWatch</a:t>
                      </a:r>
                      <a:endParaRPr/>
                    </a:p>
                  </a:txBody>
                  <a:tcPr/>
                </a:tc>
              </a:tr>
              <a:tr h="369720">
                <a:tc>
                  <a:txBody>
                    <a:bodyPr/>
                    <a:lstStyle/>
                    <a:p>
                      <a:pPr>
                        <a:lnSpc>
                          <a:spcPct val="100000"/>
                        </a:lnSpc>
                      </a:pPr>
                      <a:r>
                        <a:rPr lang="en-US"/>
                        <a:t>Messaging</a:t>
                      </a:r>
                      <a:endParaRPr/>
                    </a:p>
                  </a:txBody>
                  <a:tcPr/>
                </a:tc>
                <a:tc>
                  <a:txBody>
                    <a:bodyPr/>
                    <a:lstStyle/>
                    <a:p>
                      <a:pPr>
                        <a:lnSpc>
                          <a:spcPct val="100000"/>
                        </a:lnSpc>
                      </a:pPr>
                      <a:r>
                        <a:rPr lang="en-US"/>
                        <a:t>AWS SMS</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CustomShape 2"/>
          <p:cNvSpPr/>
          <p:nvPr/>
        </p:nvSpPr>
        <p:spPr>
          <a:xfrm>
            <a:off x="141120" y="215904"/>
            <a:ext cx="8879040" cy="1140480"/>
          </a:xfrm>
          <a:prstGeom prst="rect">
            <a:avLst/>
          </a:prstGeom>
          <a:noFill/>
          <a:ln>
            <a:noFill/>
          </a:ln>
        </p:spPr>
        <p:txBody>
          <a:bodyPr lIns="90000" tIns="45000" rIns="90000" bIns="45000"/>
          <a:lstStyle/>
          <a:p>
            <a:r>
              <a:rPr lang="en-US" sz="3600" b="1">
                <a:solidFill>
                  <a:srgbClr val="595959"/>
                </a:solidFill>
                <a:latin typeface="Calibri"/>
              </a:rPr>
              <a:t>Multi-Region </a:t>
            </a:r>
            <a:endParaRPr/>
          </a:p>
          <a:p>
            <a:pPr>
              <a:lnSpc>
                <a:spcPct val="100000"/>
              </a:lnSpc>
            </a:pPr>
            <a:r>
              <a:rPr lang="en-US" sz="3600" b="1">
                <a:solidFill>
                  <a:srgbClr val="595959"/>
                </a:solidFill>
                <a:latin typeface="Calibri"/>
              </a:rPr>
              <a:t>High Availability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8" name="CustomShape 1"/>
          <p:cNvSpPr/>
          <p:nvPr/>
        </p:nvSpPr>
        <p:spPr>
          <a:xfrm>
            <a:off x="590760" y="1561680"/>
            <a:ext cx="8429400" cy="4440240"/>
          </a:xfrm>
          <a:prstGeom prst="rect">
            <a:avLst/>
          </a:prstGeom>
          <a:noFill/>
          <a:ln>
            <a:noFill/>
          </a:ln>
        </p:spPr>
        <p:txBody>
          <a:bodyPr lIns="90000" tIns="45000" rIns="90000" bIns="45000"/>
          <a:lstStyle/>
          <a:p>
            <a:pPr>
              <a:lnSpc>
                <a:spcPct val="100000"/>
              </a:lnSpc>
            </a:pPr>
            <a:r>
              <a:rPr lang="en-US" sz="3200">
                <a:solidFill>
                  <a:srgbClr val="595959"/>
                </a:solidFill>
                <a:latin typeface="Calibri"/>
              </a:rPr>
              <a:t>Notable Outages:</a:t>
            </a:r>
            <a:endParaRPr/>
          </a:p>
          <a:p>
            <a:pPr>
              <a:lnSpc>
                <a:spcPct val="100000"/>
              </a:lnSpc>
            </a:pPr>
            <a:r>
              <a:rPr lang="en-US" sz="3200">
                <a:solidFill>
                  <a:srgbClr val="595959"/>
                </a:solidFill>
                <a:latin typeface="Calibri"/>
              </a:rPr>
              <a:t>Sept 13 2013</a:t>
            </a:r>
            <a:endParaRPr/>
          </a:p>
          <a:p>
            <a:pPr>
              <a:lnSpc>
                <a:spcPct val="100000"/>
              </a:lnSpc>
            </a:pPr>
            <a:r>
              <a:rPr lang="en-US" sz="3200">
                <a:solidFill>
                  <a:srgbClr val="595959"/>
                </a:solidFill>
                <a:latin typeface="Calibri"/>
              </a:rPr>
              <a:t>Aug  25 2013</a:t>
            </a:r>
            <a:endParaRPr/>
          </a:p>
          <a:p>
            <a:pPr>
              <a:lnSpc>
                <a:spcPct val="100000"/>
              </a:lnSpc>
            </a:pPr>
            <a:r>
              <a:rPr lang="en-US" sz="3200">
                <a:solidFill>
                  <a:srgbClr val="595959"/>
                </a:solidFill>
                <a:latin typeface="Calibri"/>
              </a:rPr>
              <a:t>Dec  24 2012</a:t>
            </a:r>
            <a:endParaRPr/>
          </a:p>
          <a:p>
            <a:pPr>
              <a:lnSpc>
                <a:spcPct val="100000"/>
              </a:lnSpc>
            </a:pPr>
            <a:r>
              <a:rPr lang="en-US" sz="3200">
                <a:solidFill>
                  <a:srgbClr val="595959"/>
                </a:solidFill>
                <a:latin typeface="Calibri"/>
              </a:rPr>
              <a:t>Oct   22 2012</a:t>
            </a:r>
            <a:endParaRPr/>
          </a:p>
          <a:p>
            <a:pPr>
              <a:lnSpc>
                <a:spcPct val="100000"/>
              </a:lnSpc>
            </a:pPr>
            <a:r>
              <a:rPr lang="en-US" sz="3200">
                <a:solidFill>
                  <a:srgbClr val="595959"/>
                </a:solidFill>
                <a:latin typeface="Calibri"/>
              </a:rPr>
              <a:t>June  29 2012</a:t>
            </a:r>
            <a:endParaRPr/>
          </a:p>
          <a:p>
            <a:pPr>
              <a:lnSpc>
                <a:spcPct val="100000"/>
              </a:lnSpc>
            </a:pPr>
            <a:endParaRPr/>
          </a:p>
        </p:txBody>
      </p:sp>
      <p:sp>
        <p:nvSpPr>
          <p:cNvPr id="89" name="CustomShape 2"/>
          <p:cNvSpPr/>
          <p:nvPr/>
        </p:nvSpPr>
        <p:spPr>
          <a:xfrm>
            <a:off x="141120" y="174960"/>
            <a:ext cx="8879040" cy="1140480"/>
          </a:xfrm>
          <a:prstGeom prst="rect">
            <a:avLst/>
          </a:prstGeom>
          <a:noFill/>
          <a:ln>
            <a:noFill/>
          </a:ln>
        </p:spPr>
        <p:txBody>
          <a:bodyPr lIns="90000" tIns="45000" rIns="90000" bIns="45000"/>
          <a:lstStyle/>
          <a:p>
            <a:pPr>
              <a:lnSpc>
                <a:spcPct val="100000"/>
              </a:lnSpc>
            </a:pPr>
            <a:r>
              <a:rPr lang="en-US" sz="3600" b="1">
                <a:solidFill>
                  <a:srgbClr val="595959"/>
                </a:solidFill>
                <a:latin typeface="Calibri"/>
              </a:rPr>
              <a:t>Whats in your SLA?</a:t>
            </a:r>
            <a:endParaRPr/>
          </a:p>
        </p:txBody>
      </p:sp>
      <p:pic>
        <p:nvPicPr>
          <p:cNvPr id="90" name="Picture 89"/>
          <p:cNvPicPr/>
          <p:nvPr/>
        </p:nvPicPr>
        <p:blipFill>
          <a:blip r:embed="rId4"/>
          <a:stretch>
            <a:fillRect/>
          </a:stretch>
        </p:blipFill>
        <p:spPr>
          <a:xfrm>
            <a:off x="5288400" y="1737360"/>
            <a:ext cx="3579480" cy="370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91" name="CustomShape 1"/>
          <p:cNvSpPr/>
          <p:nvPr/>
        </p:nvSpPr>
        <p:spPr>
          <a:xfrm>
            <a:off x="590760" y="1561680"/>
            <a:ext cx="8429400" cy="4440240"/>
          </a:xfrm>
          <a:prstGeom prst="rect">
            <a:avLst/>
          </a:prstGeom>
          <a:noFill/>
          <a:ln>
            <a:noFill/>
          </a:ln>
        </p:spPr>
        <p:txBody>
          <a:bodyPr lIns="90000" tIns="45000" rIns="90000" bIns="45000"/>
          <a:lstStyle/>
          <a:p>
            <a:pPr>
              <a:lnSpc>
                <a:spcPct val="200000"/>
              </a:lnSpc>
              <a:buFont typeface="StarSymbol"/>
              <a:buChar char="l"/>
            </a:pPr>
            <a:r>
              <a:rPr lang="en-US" sz="3200">
                <a:solidFill>
                  <a:srgbClr val="595959"/>
                </a:solidFill>
                <a:latin typeface="Calibri"/>
              </a:rPr>
              <a:t>Auto Scaling</a:t>
            </a:r>
            <a:endParaRPr/>
          </a:p>
          <a:p>
            <a:pPr>
              <a:lnSpc>
                <a:spcPct val="200000"/>
              </a:lnSpc>
              <a:buFont typeface="StarSymbol"/>
              <a:buChar char="l"/>
            </a:pPr>
            <a:r>
              <a:rPr lang="en-US" sz="3200">
                <a:solidFill>
                  <a:srgbClr val="595959"/>
                </a:solidFill>
                <a:latin typeface="Calibri"/>
              </a:rPr>
              <a:t>Cloud Watch</a:t>
            </a:r>
            <a:endParaRPr/>
          </a:p>
          <a:p>
            <a:pPr>
              <a:lnSpc>
                <a:spcPct val="200000"/>
              </a:lnSpc>
              <a:buFont typeface="StarSymbol"/>
              <a:buChar char="l"/>
            </a:pPr>
            <a:r>
              <a:rPr lang="en-US" sz="3200">
                <a:solidFill>
                  <a:srgbClr val="595959"/>
                </a:solidFill>
                <a:latin typeface="Calibri"/>
              </a:rPr>
              <a:t>Elastic Load Balancers (ELB)</a:t>
            </a:r>
            <a:endParaRPr/>
          </a:p>
          <a:p>
            <a:pPr>
              <a:lnSpc>
                <a:spcPct val="100000"/>
              </a:lnSpc>
            </a:pPr>
            <a:endParaRPr/>
          </a:p>
          <a:p>
            <a:pPr>
              <a:lnSpc>
                <a:spcPct val="100000"/>
              </a:lnSpc>
            </a:pPr>
            <a:r>
              <a:rPr lang="en-US" sz="3200">
                <a:solidFill>
                  <a:srgbClr val="595959"/>
                </a:solidFill>
                <a:latin typeface="Calibri"/>
              </a:rPr>
              <a:t> </a:t>
            </a:r>
            <a:endParaRPr/>
          </a:p>
        </p:txBody>
      </p:sp>
      <p:sp>
        <p:nvSpPr>
          <p:cNvPr id="92" name="CustomShape 2"/>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Initial Steps to </a:t>
            </a:r>
            <a:endParaRPr/>
          </a:p>
          <a:p>
            <a:pPr>
              <a:lnSpc>
                <a:spcPct val="100000"/>
              </a:lnSpc>
            </a:pPr>
            <a:r>
              <a:rPr lang="en-US" sz="3600" b="1">
                <a:solidFill>
                  <a:srgbClr val="595959"/>
                </a:solidFill>
                <a:latin typeface="Calibri"/>
              </a:rPr>
              <a:t>  High Availability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93" name="CustomShape 1"/>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Taking the  </a:t>
            </a:r>
            <a:endParaRPr/>
          </a:p>
          <a:p>
            <a:pPr>
              <a:lnSpc>
                <a:spcPct val="100000"/>
              </a:lnSpc>
            </a:pPr>
            <a:r>
              <a:rPr lang="en-US" sz="3600" b="1">
                <a:solidFill>
                  <a:srgbClr val="595959"/>
                </a:solidFill>
                <a:latin typeface="Calibri"/>
              </a:rPr>
              <a:t>  Initial Step</a:t>
            </a:r>
            <a:endParaRPr/>
          </a:p>
        </p:txBody>
      </p:sp>
      <p:pic>
        <p:nvPicPr>
          <p:cNvPr id="94" name="Picture 93"/>
          <p:cNvPicPr/>
          <p:nvPr/>
        </p:nvPicPr>
        <p:blipFill>
          <a:blip r:embed="rId3"/>
          <a:stretch>
            <a:fillRect/>
          </a:stretch>
        </p:blipFill>
        <p:spPr>
          <a:xfrm>
            <a:off x="381240" y="1338120"/>
            <a:ext cx="8124840" cy="5077440"/>
          </a:xfrm>
          <a:prstGeom prst="rect">
            <a:avLst/>
          </a:prstGeom>
          <a:ln>
            <a:noFill/>
          </a:ln>
        </p:spPr>
      </p:pic>
      <p:sp>
        <p:nvSpPr>
          <p:cNvPr id="95" name="CustomShape 2"/>
          <p:cNvSpPr/>
          <p:nvPr/>
        </p:nvSpPr>
        <p:spPr>
          <a:xfrm>
            <a:off x="5394960" y="1920240"/>
            <a:ext cx="3290400" cy="3198960"/>
          </a:xfrm>
          <a:prstGeom prst="rect">
            <a:avLst/>
          </a:prstGeom>
          <a:noFill/>
          <a:ln>
            <a:noFill/>
          </a:ln>
        </p:spPr>
      </p:sp>
      <p:sp>
        <p:nvSpPr>
          <p:cNvPr id="96" name="CustomShape 3"/>
          <p:cNvSpPr/>
          <p:nvPr/>
        </p:nvSpPr>
        <p:spPr>
          <a:xfrm>
            <a:off x="4754880" y="2103120"/>
            <a:ext cx="4022280" cy="2926080"/>
          </a:xfrm>
          <a:prstGeom prst="rect">
            <a:avLst/>
          </a:prstGeom>
          <a:noFill/>
          <a:ln>
            <a:noFill/>
          </a:ln>
        </p:spPr>
      </p:sp>
      <p:sp>
        <p:nvSpPr>
          <p:cNvPr id="97" name="TextShape 4"/>
          <p:cNvSpPr txBox="1"/>
          <p:nvPr/>
        </p:nvSpPr>
        <p:spPr>
          <a:xfrm>
            <a:off x="5669280" y="2194560"/>
            <a:ext cx="2743200" cy="2194560"/>
          </a:xfrm>
          <a:prstGeom prst="rect">
            <a:avLst/>
          </a:prstGeom>
        </p:spPr>
        <p:txBody>
          <a:bodyPr wrap="none" lIns="90000" tIns="45000" rIns="90000" bIns="45000"/>
          <a:lstStyle/>
          <a:p>
            <a:pPr>
              <a:lnSpc>
                <a:spcPct val="115000"/>
              </a:lnSpc>
            </a:pPr>
            <a:r>
              <a:rPr lang="en-US" sz="3200">
                <a:solidFill>
                  <a:srgbClr val="595959"/>
                </a:solidFill>
                <a:latin typeface="Calibri"/>
              </a:rPr>
              <a:t>A look at a simple web structure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98" name="CustomShape 1"/>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Taking the  </a:t>
            </a:r>
            <a:endParaRPr/>
          </a:p>
          <a:p>
            <a:pPr>
              <a:lnSpc>
                <a:spcPct val="100000"/>
              </a:lnSpc>
            </a:pPr>
            <a:r>
              <a:rPr lang="en-US" sz="3600" b="1">
                <a:solidFill>
                  <a:srgbClr val="595959"/>
                </a:solidFill>
                <a:latin typeface="Calibri"/>
              </a:rPr>
              <a:t>  Initial Step</a:t>
            </a:r>
            <a:endParaRPr/>
          </a:p>
        </p:txBody>
      </p:sp>
      <p:pic>
        <p:nvPicPr>
          <p:cNvPr id="99" name="Picture 98"/>
          <p:cNvPicPr/>
          <p:nvPr/>
        </p:nvPicPr>
        <p:blipFill>
          <a:blip r:embed="rId3"/>
          <a:stretch>
            <a:fillRect/>
          </a:stretch>
        </p:blipFill>
        <p:spPr>
          <a:xfrm>
            <a:off x="381240" y="1338120"/>
            <a:ext cx="8124840" cy="5077440"/>
          </a:xfrm>
          <a:prstGeom prst="rect">
            <a:avLst/>
          </a:prstGeom>
          <a:ln>
            <a:noFill/>
          </a:ln>
        </p:spPr>
      </p:pic>
      <p:sp>
        <p:nvSpPr>
          <p:cNvPr id="100" name="CustomShape 2"/>
          <p:cNvSpPr/>
          <p:nvPr/>
        </p:nvSpPr>
        <p:spPr>
          <a:xfrm>
            <a:off x="5394960" y="1920240"/>
            <a:ext cx="3290400" cy="3198960"/>
          </a:xfrm>
          <a:prstGeom prst="rect">
            <a:avLst/>
          </a:prstGeom>
          <a:noFill/>
          <a:ln>
            <a:noFill/>
          </a:ln>
        </p:spPr>
      </p:sp>
      <p:sp>
        <p:nvSpPr>
          <p:cNvPr id="101" name="CustomShape 3"/>
          <p:cNvSpPr/>
          <p:nvPr/>
        </p:nvSpPr>
        <p:spPr>
          <a:xfrm>
            <a:off x="5760720" y="1920240"/>
            <a:ext cx="2745360" cy="2743560"/>
          </a:xfrm>
          <a:prstGeom prst="rect">
            <a:avLst/>
          </a:prstGeom>
          <a:noFill/>
          <a:ln>
            <a:noFill/>
          </a:ln>
        </p:spPr>
      </p:sp>
      <p:sp>
        <p:nvSpPr>
          <p:cNvPr id="102" name="CustomShape 4"/>
          <p:cNvSpPr/>
          <p:nvPr/>
        </p:nvSpPr>
        <p:spPr>
          <a:xfrm>
            <a:off x="5577840" y="2103120"/>
            <a:ext cx="3199680" cy="1653840"/>
          </a:xfrm>
          <a:prstGeom prst="rect">
            <a:avLst/>
          </a:prstGeom>
          <a:noFill/>
          <a:ln>
            <a:noFill/>
          </a:ln>
        </p:spPr>
      </p:sp>
      <p:sp>
        <p:nvSpPr>
          <p:cNvPr id="103" name="CustomShape 5"/>
          <p:cNvSpPr/>
          <p:nvPr/>
        </p:nvSpPr>
        <p:spPr>
          <a:xfrm>
            <a:off x="2560320" y="3657600"/>
            <a:ext cx="731520" cy="365760"/>
          </a:xfrm>
          <a:prstGeom prst="leftArrow">
            <a:avLst>
              <a:gd name="adj1" fmla="val 5400"/>
              <a:gd name="adj2" fmla="val 5400"/>
            </a:avLst>
          </a:prstGeom>
          <a:solidFill>
            <a:srgbClr val="C5000B"/>
          </a:solidFill>
          <a:ln>
            <a:solidFill>
              <a:srgbClr val="C5000B"/>
            </a:solidFill>
          </a:ln>
        </p:spPr>
      </p:sp>
      <p:sp>
        <p:nvSpPr>
          <p:cNvPr id="104" name="CustomShape 6"/>
          <p:cNvSpPr/>
          <p:nvPr/>
        </p:nvSpPr>
        <p:spPr>
          <a:xfrm>
            <a:off x="2560320" y="2651760"/>
            <a:ext cx="731520" cy="365760"/>
          </a:xfrm>
          <a:prstGeom prst="leftArrow">
            <a:avLst>
              <a:gd name="adj1" fmla="val 5400"/>
              <a:gd name="adj2" fmla="val 5400"/>
            </a:avLst>
          </a:prstGeom>
          <a:solidFill>
            <a:srgbClr val="C5000B"/>
          </a:solidFill>
          <a:ln>
            <a:solidFill>
              <a:srgbClr val="C5000B"/>
            </a:solidFill>
          </a:ln>
        </p:spPr>
      </p:sp>
      <p:sp>
        <p:nvSpPr>
          <p:cNvPr id="105" name="TextShape 7"/>
          <p:cNvSpPr txBox="1"/>
          <p:nvPr/>
        </p:nvSpPr>
        <p:spPr>
          <a:xfrm>
            <a:off x="5212080" y="1920240"/>
            <a:ext cx="3383280" cy="2879280"/>
          </a:xfrm>
          <a:prstGeom prst="rect">
            <a:avLst/>
          </a:prstGeom>
        </p:spPr>
        <p:txBody>
          <a:bodyPr wrap="none" lIns="90000" tIns="45000" rIns="90000" bIns="45000"/>
          <a:lstStyle/>
          <a:p>
            <a:pPr>
              <a:lnSpc>
                <a:spcPct val="115000"/>
              </a:lnSpc>
            </a:pPr>
            <a:r>
              <a:rPr lang="en-US" sz="3200">
                <a:solidFill>
                  <a:srgbClr val="595959"/>
                </a:solidFill>
                <a:latin typeface="Calibri"/>
              </a:rPr>
              <a:t>Single points of failure at multiple levels</a:t>
            </a:r>
            <a:endParaRPr/>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53" presetClass="entr"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repl">
                                        <p:cTn id="7" dur="500" fill="hold"/>
                                        <p:tgtEl>
                                          <p:spTgt spid="103"/>
                                        </p:tgtEl>
                                        <p:attrNameLst>
                                          <p:attrName/>
                                        </p:attrNameLst>
                                      </p:cBhvr>
                                      <p:tavLst>
                                        <p:tav tm="0">
                                          <p:val>
                                            <p:strVal val="0"/>
                                          </p:val>
                                        </p:tav>
                                        <p:tav tm="100000">
                                          <p:val>
                                            <p:strVal val="#ppt_w"/>
                                          </p:val>
                                        </p:tav>
                                      </p:tavLst>
                                    </p:anim>
                                    <p:anim calcmode="lin" valueType="num">
                                      <p:cBhvr additive="repl">
                                        <p:cTn id="8" dur="500" fill="hold"/>
                                        <p:tgtEl>
                                          <p:spTgt spid="103"/>
                                        </p:tgtEl>
                                        <p:attrNameLst>
                                          <p:attrName/>
                                        </p:attrNameLst>
                                      </p:cBhvr>
                                      <p:tavLst>
                                        <p:tav tm="0">
                                          <p:val>
                                            <p:strVal val="0"/>
                                          </p:val>
                                        </p:tav>
                                        <p:tav tm="100000">
                                          <p:val>
                                            <p:strVal val="#ppt_h"/>
                                          </p:val>
                                        </p:tav>
                                      </p:tavLst>
                                    </p:anim>
                                    <p:animEffect transition="in" filter="fade">
                                      <p:cBhvr additive="repl">
                                        <p:cTn id="9" dur="500"/>
                                        <p:tgtEl>
                                          <p:spTgt spid="103"/>
                                        </p:tgtEl>
                                      </p:cBhvr>
                                    </p:animEffect>
                                  </p:childTnLst>
                                </p:cTn>
                              </p:par>
                              <p:par>
                                <p:cTn id="10" presetID="53" presetClass="entr" fill="hold" nodeType="with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additive="repl">
                                        <p:cTn id="12" dur="500" fill="hold"/>
                                        <p:tgtEl>
                                          <p:spTgt spid="104"/>
                                        </p:tgtEl>
                                        <p:attrNameLst>
                                          <p:attrName/>
                                        </p:attrNameLst>
                                      </p:cBhvr>
                                      <p:tavLst>
                                        <p:tav tm="0">
                                          <p:val>
                                            <p:strVal val="0"/>
                                          </p:val>
                                        </p:tav>
                                        <p:tav tm="100000">
                                          <p:val>
                                            <p:strVal val="#ppt_w"/>
                                          </p:val>
                                        </p:tav>
                                      </p:tavLst>
                                    </p:anim>
                                    <p:anim calcmode="lin" valueType="num">
                                      <p:cBhvr additive="repl">
                                        <p:cTn id="13" dur="500" fill="hold"/>
                                        <p:tgtEl>
                                          <p:spTgt spid="104"/>
                                        </p:tgtEl>
                                        <p:attrNameLst>
                                          <p:attrName/>
                                        </p:attrNameLst>
                                      </p:cBhvr>
                                      <p:tavLst>
                                        <p:tav tm="0">
                                          <p:val>
                                            <p:strVal val="0"/>
                                          </p:val>
                                        </p:tav>
                                        <p:tav tm="100000">
                                          <p:val>
                                            <p:strVal val="#ppt_h"/>
                                          </p:val>
                                        </p:tav>
                                      </p:tavLst>
                                    </p:anim>
                                    <p:animEffect transition="in" filter="fade">
                                      <p:cBhvr additive="repl">
                                        <p:cTn id="14"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06" name="CustomShape 1"/>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Removing the  </a:t>
            </a:r>
            <a:endParaRPr/>
          </a:p>
          <a:p>
            <a:pPr>
              <a:lnSpc>
                <a:spcPct val="100000"/>
              </a:lnSpc>
            </a:pPr>
            <a:r>
              <a:rPr lang="en-US" sz="3600" b="1">
                <a:solidFill>
                  <a:srgbClr val="595959"/>
                </a:solidFill>
                <a:latin typeface="Calibri"/>
              </a:rPr>
              <a:t>  Initial SPOF</a:t>
            </a:r>
            <a:endParaRPr/>
          </a:p>
        </p:txBody>
      </p:sp>
      <p:pic>
        <p:nvPicPr>
          <p:cNvPr id="107" name="Picture 106"/>
          <p:cNvPicPr/>
          <p:nvPr/>
        </p:nvPicPr>
        <p:blipFill>
          <a:blip r:embed="rId4"/>
          <a:stretch>
            <a:fillRect/>
          </a:stretch>
        </p:blipFill>
        <p:spPr>
          <a:xfrm>
            <a:off x="381240" y="1338120"/>
            <a:ext cx="8124840" cy="5077440"/>
          </a:xfrm>
          <a:prstGeom prst="rect">
            <a:avLst/>
          </a:prstGeom>
          <a:ln>
            <a:noFill/>
          </a:ln>
        </p:spPr>
      </p:pic>
      <p:sp>
        <p:nvSpPr>
          <p:cNvPr id="108" name="CustomShape 2"/>
          <p:cNvSpPr/>
          <p:nvPr/>
        </p:nvSpPr>
        <p:spPr>
          <a:xfrm>
            <a:off x="5394960" y="1920240"/>
            <a:ext cx="3290400" cy="3198960"/>
          </a:xfrm>
          <a:prstGeom prst="rect">
            <a:avLst/>
          </a:prstGeom>
          <a:noFill/>
          <a:ln>
            <a:noFill/>
          </a:ln>
        </p:spPr>
      </p:sp>
      <p:sp>
        <p:nvSpPr>
          <p:cNvPr id="109" name="CustomShape 3"/>
          <p:cNvSpPr/>
          <p:nvPr/>
        </p:nvSpPr>
        <p:spPr>
          <a:xfrm>
            <a:off x="4663440" y="2011680"/>
            <a:ext cx="4296600" cy="2198520"/>
          </a:xfrm>
          <a:prstGeom prst="rect">
            <a:avLst/>
          </a:prstGeom>
          <a:noFill/>
          <a:ln>
            <a:noFill/>
          </a:ln>
        </p:spPr>
        <p:txBody>
          <a:bodyPr wrap="none" lIns="90000" tIns="45000" rIns="90000" bIns="45000"/>
          <a:lstStyle/>
          <a:p>
            <a:pPr>
              <a:lnSpc>
                <a:spcPct val="115000"/>
              </a:lnSpc>
              <a:buFont typeface="StarSymbol"/>
              <a:buChar char="l"/>
            </a:pPr>
            <a:r>
              <a:rPr lang="en-US" sz="3200">
                <a:solidFill>
                  <a:srgbClr val="595959"/>
                </a:solidFill>
                <a:latin typeface="Calibri"/>
              </a:rPr>
              <a:t> Add ELB</a:t>
            </a:r>
            <a:endParaRPr/>
          </a:p>
          <a:p>
            <a:pPr>
              <a:lnSpc>
                <a:spcPct val="115000"/>
              </a:lnSpc>
              <a:buFont typeface="StarSymbol"/>
              <a:buChar char="l"/>
            </a:pPr>
            <a:r>
              <a:rPr lang="en-US" sz="3200">
                <a:solidFill>
                  <a:srgbClr val="595959"/>
                </a:solidFill>
                <a:latin typeface="Calibri"/>
              </a:rPr>
              <a:t>Add Autoscale</a:t>
            </a:r>
            <a:endParaRPr/>
          </a:p>
          <a:p>
            <a:pPr>
              <a:lnSpc>
                <a:spcPct val="115000"/>
              </a:lnSpc>
              <a:buFont typeface="StarSymbol"/>
              <a:buChar char="l"/>
            </a:pPr>
            <a:r>
              <a:rPr lang="en-US" sz="3200">
                <a:solidFill>
                  <a:srgbClr val="595959"/>
                </a:solidFill>
                <a:latin typeface="Calibri"/>
              </a:rPr>
              <a:t>Add DB replication</a:t>
            </a:r>
            <a:endParaRPr/>
          </a:p>
          <a:p>
            <a:pPr>
              <a:lnSpc>
                <a:spcPct val="115000"/>
              </a:lnSpc>
              <a:buFont typeface="StarSymbol"/>
              <a:buChar char="l"/>
            </a:pPr>
            <a:r>
              <a:rPr lang="en-US" sz="3200">
                <a:solidFill>
                  <a:srgbClr val="595959"/>
                </a:solidFill>
                <a:latin typeface="Calibri"/>
              </a:rPr>
              <a:t>Add cloudwatch</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10" name="CustomShape 1"/>
          <p:cNvSpPr/>
          <p:nvPr/>
        </p:nvSpPr>
        <p:spPr>
          <a:xfrm>
            <a:off x="141120" y="174960"/>
            <a:ext cx="8879040" cy="1140480"/>
          </a:xfrm>
          <a:prstGeom prst="rect">
            <a:avLst/>
          </a:prstGeom>
          <a:noFill/>
          <a:ln>
            <a:noFill/>
          </a:ln>
        </p:spPr>
        <p:txBody>
          <a:bodyPr lIns="90000" tIns="45000" rIns="90000" bIns="45000"/>
          <a:lstStyle/>
          <a:p>
            <a:r>
              <a:rPr lang="en-US" sz="3600" b="1">
                <a:solidFill>
                  <a:srgbClr val="595959"/>
                </a:solidFill>
                <a:latin typeface="Calibri"/>
              </a:rPr>
              <a:t>Move to </a:t>
            </a:r>
            <a:endParaRPr/>
          </a:p>
          <a:p>
            <a:r>
              <a:rPr lang="en-US" sz="3600" b="1">
                <a:solidFill>
                  <a:srgbClr val="595959"/>
                </a:solidFill>
                <a:latin typeface="Calibri"/>
              </a:rPr>
              <a:t>  Multi-AZs</a:t>
            </a:r>
            <a:endParaRPr/>
          </a:p>
        </p:txBody>
      </p:sp>
      <p:pic>
        <p:nvPicPr>
          <p:cNvPr id="111" name="Picture 110"/>
          <p:cNvPicPr/>
          <p:nvPr/>
        </p:nvPicPr>
        <p:blipFill>
          <a:blip r:embed="rId4"/>
          <a:stretch>
            <a:fillRect/>
          </a:stretch>
        </p:blipFill>
        <p:spPr>
          <a:xfrm>
            <a:off x="381240" y="1338120"/>
            <a:ext cx="8124840" cy="5077440"/>
          </a:xfrm>
          <a:prstGeom prst="rect">
            <a:avLst/>
          </a:prstGeom>
          <a:ln>
            <a:noFill/>
          </a:ln>
        </p:spPr>
      </p:pic>
      <p:sp>
        <p:nvSpPr>
          <p:cNvPr id="112" name="CustomShape 2"/>
          <p:cNvSpPr/>
          <p:nvPr/>
        </p:nvSpPr>
        <p:spPr>
          <a:xfrm>
            <a:off x="5394960" y="1920240"/>
            <a:ext cx="3290400" cy="319896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On-screen Show (4:3)</PresentationFormat>
  <Paragraphs>160</Paragraphs>
  <Slides>25</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DejaVu Sans</vt:lpstr>
      <vt:lpstr>StarSymbol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satheesh</cp:lastModifiedBy>
  <cp:revision>1</cp:revision>
  <dcterms:modified xsi:type="dcterms:W3CDTF">2016-02-25T17:33:18Z</dcterms:modified>
</cp:coreProperties>
</file>