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112.xml" ContentType="application/vnd.openxmlformats-officedocument.presentationml.slide+xml"/>
  <Override PartName="/ppt/slides/slide111.xml" ContentType="application/vnd.openxmlformats-officedocument.presentationml.slide+xml"/>
  <Override PartName="/ppt/slides/slide110.xml" ContentType="application/vnd.openxmlformats-officedocument.presentationml.slide+xml"/>
  <Override PartName="/ppt/slides/slide109.xml" ContentType="application/vnd.openxmlformats-officedocument.presentationml.slide+xml"/>
  <Override PartName="/ppt/slides/slide108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07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97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101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126.xml" ContentType="application/vnd.openxmlformats-officedocument.presentationml.slide+xml"/>
  <Override PartName="/ppt/slides/slide125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35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1"/>
  </p:notesMasterIdLst>
  <p:sldIdLst>
    <p:sldId id="259" r:id="rId2"/>
    <p:sldId id="260" r:id="rId3"/>
    <p:sldId id="261" r:id="rId4"/>
    <p:sldId id="262" r:id="rId5"/>
    <p:sldId id="263" r:id="rId6"/>
    <p:sldId id="264" r:id="rId7"/>
    <p:sldId id="37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369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70" r:id="rId27"/>
    <p:sldId id="282" r:id="rId28"/>
    <p:sldId id="37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74" r:id="rId69"/>
    <p:sldId id="322" r:id="rId70"/>
    <p:sldId id="323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75" r:id="rId103"/>
    <p:sldId id="376" r:id="rId104"/>
    <p:sldId id="377" r:id="rId105"/>
    <p:sldId id="378" r:id="rId106"/>
    <p:sldId id="379" r:id="rId107"/>
    <p:sldId id="381" r:id="rId108"/>
    <p:sldId id="380" r:id="rId109"/>
    <p:sldId id="382" r:id="rId110"/>
    <p:sldId id="357" r:id="rId111"/>
    <p:sldId id="358" r:id="rId112"/>
    <p:sldId id="359" r:id="rId113"/>
    <p:sldId id="383" r:id="rId114"/>
    <p:sldId id="384" r:id="rId115"/>
    <p:sldId id="389" r:id="rId116"/>
    <p:sldId id="385" r:id="rId117"/>
    <p:sldId id="386" r:id="rId118"/>
    <p:sldId id="387" r:id="rId119"/>
    <p:sldId id="360" r:id="rId120"/>
    <p:sldId id="361" r:id="rId121"/>
    <p:sldId id="362" r:id="rId122"/>
    <p:sldId id="363" r:id="rId123"/>
    <p:sldId id="388" r:id="rId124"/>
    <p:sldId id="364" r:id="rId125"/>
    <p:sldId id="365" r:id="rId126"/>
    <p:sldId id="366" r:id="rId127"/>
    <p:sldId id="367" r:id="rId128"/>
    <p:sldId id="368" r:id="rId129"/>
    <p:sldId id="372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customXml" Target="../customXml/item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customXml" Target="../customXml/item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E1BB6-7457-46A3-AED1-ED0E233EA4A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4F77C-A742-4E48-83B6-BC5306A6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449CC-B38C-4D49-8AED-1A17A0237D01}" type="slidenum">
              <a:rPr lang="en-CA"/>
              <a:pPr/>
              <a:t>1</a:t>
            </a:fld>
            <a:endParaRPr lang="en-CA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884E2F0-2217-4BA2-BA1C-5E08D1236868}" type="slidenum">
              <a:rPr lang="en-US" smtClean="0">
                <a:latin typeface="Times New Roman" panose="02020603050405020304" pitchFamily="18" charset="0"/>
              </a:rPr>
              <a:pPr/>
              <a:t>16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7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C45C7C8-BAE9-4B4D-A11F-9D96B407BD2A}" type="slidenum">
              <a:rPr lang="en-US" smtClean="0">
                <a:latin typeface="Times New Roman" panose="02020603050405020304" pitchFamily="18" charset="0"/>
              </a:rPr>
              <a:pPr/>
              <a:t>18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3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7D1B791-6198-4908-88D6-AC2F9EE6D48B}" type="slidenum">
              <a:rPr lang="en-US" smtClean="0">
                <a:latin typeface="Times New Roman" panose="02020603050405020304" pitchFamily="18" charset="0"/>
              </a:rPr>
              <a:pPr/>
              <a:t>19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41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1E4167AE-8D36-47AE-A19A-105730924121}" type="slidenum">
              <a:rPr lang="en-US" smtClean="0">
                <a:latin typeface="Times New Roman" panose="02020603050405020304" pitchFamily="18" charset="0"/>
              </a:rPr>
              <a:pPr/>
              <a:t>20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0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9F2BDB2-7B5E-458D-AB0D-BAC49E9D601C}" type="slidenum">
              <a:rPr lang="en-US" smtClean="0">
                <a:latin typeface="Times New Roman" panose="02020603050405020304" pitchFamily="18" charset="0"/>
              </a:rPr>
              <a:pPr/>
              <a:t>21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1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F0DB887-3C88-4954-95E3-DE3076B12D89}" type="slidenum">
              <a:rPr lang="en-US" smtClean="0">
                <a:latin typeface="Times New Roman" panose="02020603050405020304" pitchFamily="18" charset="0"/>
              </a:rPr>
              <a:pPr/>
              <a:t>25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9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2840D11-6C17-44D0-9F2A-0A0F177B52E9}" type="slidenum">
              <a:rPr lang="en-US" smtClean="0">
                <a:latin typeface="Times New Roman" panose="02020603050405020304" pitchFamily="18" charset="0"/>
              </a:rPr>
              <a:pPr/>
              <a:t>27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28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C199712-F277-4FBB-AE07-3FA1FD402B1D}" type="slidenum">
              <a:rPr lang="en-US" smtClean="0">
                <a:latin typeface="Times New Roman" panose="02020603050405020304" pitchFamily="18" charset="0"/>
              </a:rPr>
              <a:pPr/>
              <a:t>29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6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48261-5290-4D21-9F3E-B693ADA8EFE6}" type="slidenum">
              <a:rPr lang="en-CA"/>
              <a:pPr/>
              <a:t>33</a:t>
            </a:fld>
            <a:endParaRPr lang="en-CA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0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96DBA-4075-4A45-9B4D-4F8683D86C00}" type="slidenum">
              <a:rPr lang="en-CA"/>
              <a:pPr/>
              <a:t>34</a:t>
            </a:fld>
            <a:endParaRPr lang="en-CA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5FAAB-68B8-43BC-9988-1D2D1ADF24CB}" type="slidenum">
              <a:rPr lang="en-CA"/>
              <a:pPr/>
              <a:t>3</a:t>
            </a:fld>
            <a:endParaRPr lang="en-CA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4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0D40E-FBA4-45CB-A0D9-4764DBF65E4C}" type="slidenum">
              <a:rPr lang="en-CA"/>
              <a:pPr/>
              <a:t>35</a:t>
            </a:fld>
            <a:endParaRPr lang="en-CA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3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15940-5F9B-4323-86A2-B7C6DB01CE60}" type="slidenum">
              <a:rPr lang="en-CA"/>
              <a:pPr/>
              <a:t>36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4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18C45-7742-4025-804E-C8B052118121}" type="slidenum">
              <a:rPr lang="en-CA"/>
              <a:pPr/>
              <a:t>37</a:t>
            </a:fld>
            <a:endParaRPr lang="en-CA" dirty="0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48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23A2F-8423-4779-8F69-28C03B2B1796}" type="slidenum">
              <a:rPr lang="en-CA"/>
              <a:pPr/>
              <a:t>38</a:t>
            </a:fld>
            <a:endParaRPr lang="en-CA" dirty="0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5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47076-5339-4713-A9F7-917CB47F0311}" type="slidenum">
              <a:rPr lang="en-CA"/>
              <a:pPr/>
              <a:t>39</a:t>
            </a:fld>
            <a:endParaRPr lang="en-CA" dirty="0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30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369B3-58D4-4D2B-A671-40C500D3E578}" type="slidenum">
              <a:rPr lang="en-CA"/>
              <a:pPr/>
              <a:t>40</a:t>
            </a:fld>
            <a:endParaRPr lang="en-CA" dirty="0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86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72C6D-B2DC-48C7-9739-4B7DD342197C}" type="slidenum">
              <a:rPr lang="en-CA"/>
              <a:pPr/>
              <a:t>41</a:t>
            </a:fld>
            <a:endParaRPr lang="en-CA" dirty="0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69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F47C3-B302-4C18-A26A-633F7FEBB95C}" type="slidenum">
              <a:rPr lang="en-CA"/>
              <a:pPr/>
              <a:t>42</a:t>
            </a:fld>
            <a:endParaRPr lang="en-CA" dirty="0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93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F00CC-C641-49F5-9363-8B01E147FAFA}" type="slidenum">
              <a:rPr lang="en-CA"/>
              <a:pPr/>
              <a:t>43</a:t>
            </a:fld>
            <a:endParaRPr lang="en-CA" dirty="0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7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498F5-09E4-45A7-8871-43BC379FEC26}" type="slidenum">
              <a:rPr lang="en-CA"/>
              <a:pPr/>
              <a:t>44</a:t>
            </a:fld>
            <a:endParaRPr lang="en-CA" dirty="0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6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8ACD4-5267-47F0-AB12-6400E437721B}" type="slidenum">
              <a:rPr lang="en-CA"/>
              <a:pPr/>
              <a:t>4</a:t>
            </a:fld>
            <a:endParaRPr lang="en-CA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3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3B3B0-39C5-4E39-B3A2-1E6AB71AA680}" type="slidenum">
              <a:rPr lang="en-CA"/>
              <a:pPr/>
              <a:t>45</a:t>
            </a:fld>
            <a:endParaRPr lang="en-CA" dirty="0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76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9FF24-A3DF-4F95-9F2B-6CE5CE30B599}" type="slidenum">
              <a:rPr lang="en-CA"/>
              <a:pPr/>
              <a:t>46</a:t>
            </a:fld>
            <a:endParaRPr lang="en-CA" dirty="0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2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78B7B-DC84-4B45-A622-F5D35EE383DF}" type="slidenum">
              <a:rPr lang="en-CA"/>
              <a:pPr/>
              <a:t>47</a:t>
            </a:fld>
            <a:endParaRPr lang="en-CA" dirty="0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0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DA7C4-A8B4-46FC-B269-3968ED2E6E57}" type="slidenum">
              <a:rPr lang="en-CA"/>
              <a:pPr/>
              <a:t>48</a:t>
            </a:fld>
            <a:endParaRPr lang="en-CA" dirty="0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12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AFD8B-0A57-4209-90C5-F90795834A6E}" type="slidenum">
              <a:rPr lang="en-CA"/>
              <a:pPr/>
              <a:t>49</a:t>
            </a:fld>
            <a:endParaRPr lang="en-CA" dirty="0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360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9C87E-1491-43BE-9026-6D0D79630C97}" type="slidenum">
              <a:rPr lang="en-CA"/>
              <a:pPr/>
              <a:t>50</a:t>
            </a:fld>
            <a:endParaRPr lang="en-CA" dirty="0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15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239F4-751F-4C75-A0FE-333127596366}" type="slidenum">
              <a:rPr lang="en-CA"/>
              <a:pPr/>
              <a:t>53</a:t>
            </a:fld>
            <a:endParaRPr lang="en-CA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6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4B726-24BB-4176-8144-E854F812C7FE}" type="slidenum">
              <a:rPr lang="en-CA"/>
              <a:pPr/>
              <a:t>54</a:t>
            </a:fld>
            <a:endParaRPr lang="en-CA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771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87E6A-76B0-4A4F-BEA1-3AE85C9EE892}" type="slidenum">
              <a:rPr lang="en-CA"/>
              <a:pPr/>
              <a:t>55</a:t>
            </a:fld>
            <a:endParaRPr lang="en-CA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0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39113-CA0F-42BD-AE70-BC35983346F5}" type="slidenum">
              <a:rPr lang="en-CA"/>
              <a:pPr/>
              <a:t>56</a:t>
            </a:fld>
            <a:endParaRPr lang="en-CA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70F65-DE3B-4EE6-9C12-02C07B85A4DB}" type="slidenum">
              <a:rPr lang="en-CA"/>
              <a:pPr/>
              <a:t>5</a:t>
            </a:fld>
            <a:endParaRPr lang="en-CA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5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695-C99B-45E1-A097-FDEB3EFF68A0}" type="slidenum">
              <a:rPr lang="en-CA"/>
              <a:pPr/>
              <a:t>57</a:t>
            </a:fld>
            <a:endParaRPr lang="en-CA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286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FB47C-2C1E-457F-9FF1-542D665E670E}" type="slidenum">
              <a:rPr lang="en-CA"/>
              <a:pPr/>
              <a:t>58</a:t>
            </a:fld>
            <a:endParaRPr lang="en-CA"/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6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DD462-CF50-40AF-9A4B-5A9C3C81ED0D}" type="slidenum">
              <a:rPr lang="en-CA"/>
              <a:pPr/>
              <a:t>59</a:t>
            </a:fld>
            <a:endParaRPr lang="en-CA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68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C65AA-43BD-43CD-836B-A5FEBECB9F53}" type="slidenum">
              <a:rPr lang="en-CA"/>
              <a:pPr/>
              <a:t>60</a:t>
            </a:fld>
            <a:endParaRPr lang="en-CA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47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B7809-2682-4200-823C-B47C3B9D9E59}" type="slidenum">
              <a:rPr lang="en-CA"/>
              <a:pPr/>
              <a:t>61</a:t>
            </a:fld>
            <a:endParaRPr lang="en-CA"/>
          </a:p>
        </p:txBody>
      </p:sp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21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79C83-EADE-45E3-898D-34E398B13013}" type="slidenum">
              <a:rPr lang="en-CA"/>
              <a:pPr/>
              <a:t>62</a:t>
            </a:fld>
            <a:endParaRPr lang="en-CA"/>
          </a:p>
        </p:txBody>
      </p:sp>
      <p:sp>
        <p:nvSpPr>
          <p:cNvPr id="80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2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78BF1-2B11-4AAA-82FE-749B4404884D}" type="slidenum">
              <a:rPr lang="en-CA"/>
              <a:pPr/>
              <a:t>63</a:t>
            </a:fld>
            <a:endParaRPr lang="en-CA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487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1B682-B9C4-444B-9A41-D1C2637B5AC0}" type="slidenum">
              <a:rPr lang="en-CA"/>
              <a:pPr/>
              <a:t>64</a:t>
            </a:fld>
            <a:endParaRPr lang="en-CA"/>
          </a:p>
        </p:txBody>
      </p:sp>
      <p:sp>
        <p:nvSpPr>
          <p:cNvPr id="80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59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18C45-7742-4025-804E-C8B052118121}" type="slidenum">
              <a:rPr lang="en-CA"/>
              <a:pPr/>
              <a:t>68</a:t>
            </a:fld>
            <a:endParaRPr lang="en-CA" dirty="0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192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85455-4680-40AB-A2EB-FBC4D5A703B7}" type="slidenum">
              <a:rPr lang="en-CA"/>
              <a:pPr/>
              <a:t>69</a:t>
            </a:fld>
            <a:endParaRPr lang="en-CA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250E1-A3C3-450E-863E-6EFA39C329E3}" type="slidenum">
              <a:rPr lang="en-CA"/>
              <a:pPr/>
              <a:t>8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4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FDF5B-7309-4008-94F3-005CDBEBBE64}" type="slidenum">
              <a:rPr lang="en-CA"/>
              <a:pPr/>
              <a:t>70</a:t>
            </a:fld>
            <a:endParaRPr lang="en-CA"/>
          </a:p>
        </p:txBody>
      </p:sp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38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59B1F-D440-4402-B707-CFF9FD8E1C24}" type="slidenum">
              <a:rPr lang="en-CA"/>
              <a:pPr/>
              <a:t>71</a:t>
            </a:fld>
            <a:endParaRPr lang="en-CA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7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8FE81-1C17-4CD1-8F58-DFC883B11A91}" type="slidenum">
              <a:rPr lang="en-CA"/>
              <a:pPr/>
              <a:t>72</a:t>
            </a:fld>
            <a:endParaRPr lang="en-CA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98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82C85-28F8-47A8-9DC2-E067759083E6}" type="slidenum">
              <a:rPr lang="en-CA"/>
              <a:pPr/>
              <a:t>73</a:t>
            </a:fld>
            <a:endParaRPr lang="en-CA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406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E846E-8947-4145-B78F-DD726C2CD889}" type="slidenum">
              <a:rPr lang="en-CA"/>
              <a:pPr/>
              <a:t>74</a:t>
            </a:fld>
            <a:endParaRPr lang="en-CA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578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DC173-B16C-47D6-B1C1-06A850609AE8}" type="slidenum">
              <a:rPr lang="en-CA"/>
              <a:pPr/>
              <a:t>75</a:t>
            </a:fld>
            <a:endParaRPr lang="en-CA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93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429D1-F377-4B60-B62F-F42C4C3902A9}" type="slidenum">
              <a:rPr lang="en-CA"/>
              <a:pPr/>
              <a:t>76</a:t>
            </a:fld>
            <a:endParaRPr lang="en-CA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15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744E5-B6CC-4825-902A-D8C110E01177}" type="slidenum">
              <a:rPr lang="en-CA"/>
              <a:pPr/>
              <a:t>77</a:t>
            </a:fld>
            <a:endParaRPr lang="en-CA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39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F8F1C-921B-44B3-9ABF-09E01F5347D1}" type="slidenum">
              <a:rPr lang="en-CA"/>
              <a:pPr/>
              <a:t>78</a:t>
            </a:fld>
            <a:endParaRPr lang="en-CA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06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C7B8E-C8E5-4096-9FDA-6F2834F659B8}" type="slidenum">
              <a:rPr lang="en-CA"/>
              <a:pPr/>
              <a:t>80</a:t>
            </a:fld>
            <a:endParaRPr lang="en-CA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91FE54-30E8-4F6F-9877-179193CD41B8}" type="slidenum">
              <a:rPr lang="en-CA"/>
              <a:pPr/>
              <a:t>9</a:t>
            </a:fld>
            <a:endParaRPr lang="en-CA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25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EB59D-C296-4E68-8C86-F6CDA0010F96}" type="slidenum">
              <a:rPr lang="en-CA"/>
              <a:pPr/>
              <a:t>81</a:t>
            </a:fld>
            <a:endParaRPr lang="en-CA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81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C8FC3-1124-445E-9EA9-458670C8B3C2}" type="slidenum">
              <a:rPr lang="en-CA"/>
              <a:pPr/>
              <a:t>82</a:t>
            </a:fld>
            <a:endParaRPr lang="en-CA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93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95823-4539-4E80-8A2D-6DF0C5C707DB}" type="slidenum">
              <a:rPr lang="en-CA"/>
              <a:pPr/>
              <a:t>83</a:t>
            </a:fld>
            <a:endParaRPr lang="en-CA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580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884AE-2AAE-4957-9A86-213372E4B573}" type="slidenum">
              <a:rPr lang="en-CA"/>
              <a:pPr/>
              <a:t>84</a:t>
            </a:fld>
            <a:endParaRPr lang="en-CA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660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BC339-8099-4BC7-8D86-8669DDA681A2}" type="slidenum">
              <a:rPr lang="en-CA"/>
              <a:pPr/>
              <a:t>86</a:t>
            </a:fld>
            <a:endParaRPr lang="en-CA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33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83D79-46EB-4489-A265-625AD9F70247}" type="slidenum">
              <a:rPr lang="en-CA"/>
              <a:pPr/>
              <a:t>87</a:t>
            </a:fld>
            <a:endParaRPr lang="en-CA"/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36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CDE2D9-71A1-4493-8276-74D2EFE38FF6}" type="slidenum">
              <a:rPr lang="en-CA"/>
              <a:pPr/>
              <a:t>88</a:t>
            </a:fld>
            <a:endParaRPr lang="en-CA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64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8D267-B556-45E4-AB39-1AC0623F6B92}" type="slidenum">
              <a:rPr lang="en-CA"/>
              <a:pPr/>
              <a:t>89</a:t>
            </a:fld>
            <a:endParaRPr lang="en-CA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84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35035-AF45-4C48-8723-497BC5A6B089}" type="slidenum">
              <a:rPr lang="en-CA"/>
              <a:pPr/>
              <a:t>90</a:t>
            </a:fld>
            <a:endParaRPr lang="en-CA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46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B2492-5062-4E26-B81F-57FCA755369D}" type="slidenum">
              <a:rPr lang="en-CA"/>
              <a:pPr/>
              <a:t>91</a:t>
            </a:fld>
            <a:endParaRPr lang="en-CA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8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23DBAE0-2A9C-4E22-B8D1-0B75AB7F4FAE}" type="slidenum">
              <a:rPr lang="en-US" smtClean="0">
                <a:latin typeface="Times New Roman" panose="02020603050405020304" pitchFamily="18" charset="0"/>
              </a:rPr>
              <a:pPr/>
              <a:t>11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5478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1B570-9F79-4B3C-A50F-E8C81DF6485C}" type="slidenum">
              <a:rPr lang="en-CA"/>
              <a:pPr/>
              <a:t>92</a:t>
            </a:fld>
            <a:endParaRPr lang="en-CA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49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BC98F-657B-425D-A33D-C05C603BAD84}" type="slidenum">
              <a:rPr lang="en-CA"/>
              <a:pPr/>
              <a:t>93</a:t>
            </a:fld>
            <a:endParaRPr lang="en-CA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32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8FDE4-43DC-42C6-AD7D-4F3050B925F2}" type="slidenum">
              <a:rPr lang="en-CA"/>
              <a:pPr/>
              <a:t>97</a:t>
            </a:fld>
            <a:endParaRPr lang="en-CA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145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D43E2-D90F-4E97-8EAB-6787B40D8FD6}" type="slidenum">
              <a:rPr lang="en-CA"/>
              <a:pPr/>
              <a:t>98</a:t>
            </a:fld>
            <a:endParaRPr lang="en-CA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93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D65D1-2E66-42F5-80DD-C705E46281E9}" type="slidenum">
              <a:rPr lang="en-CA"/>
              <a:pPr/>
              <a:t>99</a:t>
            </a:fld>
            <a:endParaRPr lang="en-CA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241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A2492-04EF-4CD4-A16D-FA5C00645E7A}" type="slidenum">
              <a:rPr lang="en-CA"/>
              <a:pPr/>
              <a:t>100</a:t>
            </a:fld>
            <a:endParaRPr lang="en-CA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370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AF476-804A-4D50-A6C0-D39B1DD42C7F}" type="slidenum">
              <a:rPr lang="en-CA"/>
              <a:pPr/>
              <a:t>101</a:t>
            </a:fld>
            <a:endParaRPr lang="en-CA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66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18C45-7742-4025-804E-C8B052118121}" type="slidenum">
              <a:rPr lang="en-CA"/>
              <a:pPr/>
              <a:t>109</a:t>
            </a:fld>
            <a:endParaRPr lang="en-CA" dirty="0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126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3E2E1-32B4-4319-96EA-7DD854071F4D}" type="slidenum">
              <a:rPr lang="en-CA"/>
              <a:pPr/>
              <a:t>110</a:t>
            </a:fld>
            <a:endParaRPr lang="en-CA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2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73E67-420E-492D-B58A-D8E5208AB34F}" type="slidenum">
              <a:rPr lang="en-CA"/>
              <a:pPr/>
              <a:t>111</a:t>
            </a:fld>
            <a:endParaRPr lang="en-CA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7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51E205C-DA1F-4EA7-8FEC-60C9289322DE}" type="slidenum">
              <a:rPr lang="en-US" smtClean="0">
                <a:latin typeface="Times New Roman" panose="02020603050405020304" pitchFamily="18" charset="0"/>
              </a:rPr>
              <a:pPr/>
              <a:t>12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339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5B46F-C031-4FB6-8AEF-25D9081B2D8D}" type="slidenum">
              <a:rPr lang="en-CA"/>
              <a:pPr/>
              <a:t>112</a:t>
            </a:fld>
            <a:endParaRPr lang="en-CA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653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FB5AA-9BAF-4341-BBCD-FD0AB2ED041E}" type="slidenum">
              <a:rPr lang="en-CA"/>
              <a:pPr/>
              <a:t>119</a:t>
            </a:fld>
            <a:endParaRPr lang="en-CA"/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67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A331E-A46E-4CAB-8E1D-F212708B8409}" type="slidenum">
              <a:rPr lang="en-CA"/>
              <a:pPr/>
              <a:t>120</a:t>
            </a:fld>
            <a:endParaRPr lang="en-CA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682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CE4FD-BE73-4166-BF06-F0F2E8D00E13}" type="slidenum">
              <a:rPr lang="en-CA"/>
              <a:pPr/>
              <a:t>122</a:t>
            </a:fld>
            <a:endParaRPr lang="en-CA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10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B764AB-1534-47AD-B887-8A5DB9325D50}" type="slidenum">
              <a:rPr lang="en-CA"/>
              <a:pPr/>
              <a:t>124</a:t>
            </a:fld>
            <a:endParaRPr lang="en-CA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87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DC5C0-31D7-40A5-B619-994551A9B1BE}" type="slidenum">
              <a:rPr lang="en-CA"/>
              <a:pPr/>
              <a:t>125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5546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73E13-7E81-43F7-B872-34AA93DE8699}" type="slidenum">
              <a:rPr lang="en-CA"/>
              <a:pPr/>
              <a:t>126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004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DD39E-3E33-49CE-A67A-E4241DB9D6EA}" type="slidenum">
              <a:rPr lang="en-CA"/>
              <a:pPr/>
              <a:t>127</a:t>
            </a:fld>
            <a:endParaRPr lang="en-CA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0504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A8D1C-168E-4033-91FA-0AB1984286DF}" type="slidenum">
              <a:rPr lang="en-CA"/>
              <a:pPr/>
              <a:t>128</a:t>
            </a:fld>
            <a:endParaRPr lang="en-CA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4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1A64CAE-90A3-4599-A688-40352526E512}" type="slidenum">
              <a:rPr lang="en-US" smtClean="0">
                <a:latin typeface="Times New Roman" panose="02020603050405020304" pitchFamily="18" charset="0"/>
              </a:rPr>
              <a:pPr/>
              <a:t>13</a:t>
            </a:fld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0" tIns="45639" rIns="91280" bIns="45639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96237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55EAFE8-137A-4D5B-B762-CE1B78A65F80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84" y="6381751"/>
            <a:ext cx="2743200" cy="365125"/>
          </a:xfrm>
        </p:spPr>
        <p:txBody>
          <a:bodyPr/>
          <a:lstStyle>
            <a:lvl1pPr defTabSz="914400">
              <a:defRPr sz="1600" b="1">
                <a:solidFill>
                  <a:prstClr val="white"/>
                </a:solidFill>
                <a:latin typeface="Cambria" panose="02040503050406030204" pitchFamily="18" charset="0"/>
                <a:cs typeface="+mn-cs"/>
              </a:defRPr>
            </a:lvl1pPr>
          </a:lstStyle>
          <a:p>
            <a:pPr>
              <a:defRPr/>
            </a:pPr>
            <a:fld id="{1428110C-7E11-4B5F-8E68-505F0CEA5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3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5ABFECD-D428-4858-8864-6F46D2683A68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A250AA90-00D3-4FBD-AC05-7F06A7A73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B64C358-E3B4-4277-8359-B8A019AED3EB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C3D07054-CF5D-40BB-A025-719EA086F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832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3879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0F7BE36-2C89-42DC-87D1-F30F05FA87B5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4933" y="6429376"/>
            <a:ext cx="2743200" cy="365125"/>
          </a:xfrm>
        </p:spPr>
        <p:txBody>
          <a:bodyPr/>
          <a:lstStyle>
            <a:lvl1pPr defTabSz="914400">
              <a:defRPr sz="1400" b="1">
                <a:solidFill>
                  <a:prstClr val="white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1B29A36B-A4DB-4A40-8CCB-2680F44D6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300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7273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97FA8B-2D25-4475-9EEB-36782AA123CC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1DDE7056-2531-4A4A-9A55-4C6B4EC4F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14FEAFC-F8A1-4B4E-9167-15C6E2144904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6F234CD4-18B3-4FBF-95ED-7CDD85267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8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AC947F8-7C6B-423E-9C87-C510A6AE3036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2AD8EA09-7961-4F0A-9C8B-14B515BD2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D34D4D7-2B9D-410C-A4CF-EA04F13340A1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76719E69-F628-4EC9-8704-AD7636B7F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0AA3995-1046-45AE-9199-0BBF77F50B4C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24656713-9A46-47F9-903B-51A0D7255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3CC1F6F-AA38-40EE-ACA1-93F28D83203E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55DBAB54-1353-4543-A90F-E3C838239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4AE1C9C-19B9-4287-A2F0-566E28BC93B5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3A5F02D7-63E0-40F7-ABDF-3E3CF2768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098575-D942-4860-9E89-10528922F239}" type="datetime1">
              <a:rPr lang="en-US"/>
              <a:pPr>
                <a:defRPr/>
              </a:pPr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91FFCB-0C43-4269-B95E-1C57D76EB65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6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08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check.asp" TargetMode="External"/><Relationship Id="rId5" Type="http://schemas.openxmlformats.org/officeDocument/2006/relationships/hyperlink" Target="https://www.w3schools.com/sql/sql_foreignkey.asp" TargetMode="External"/><Relationship Id="rId4" Type="http://schemas.openxmlformats.org/officeDocument/2006/relationships/hyperlink" Target="https://www.w3schools.com/sql/sql_primarykey.as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MODULE - 2</a:t>
            </a:r>
            <a:endParaRPr lang="en-US" b="1" dirty="0"/>
          </a:p>
        </p:txBody>
      </p:sp>
      <p:sp>
        <p:nvSpPr>
          <p:cNvPr id="811011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STRUCTURED QUERY LANGUAGE(SQL)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2007 </a:t>
            </a:r>
            <a:r>
              <a:rPr lang="en-US" dirty="0" err="1">
                <a:solidFill>
                  <a:srgbClr val="000000"/>
                </a:solidFill>
              </a:rPr>
              <a:t>Ramez</a:t>
            </a:r>
            <a:r>
              <a:rPr lang="en-US">
                <a:solidFill>
                  <a:srgbClr val="000000"/>
                </a:solidFill>
              </a:rPr>
              <a:t>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31809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6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Attribute Data Types and Domains in SQL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cs typeface="Times New Roman" panose="02020603050405020304" pitchFamily="18" charset="0"/>
              </a:rPr>
              <a:t>Following broad categories of data types exist in most databases:</a:t>
            </a:r>
          </a:p>
          <a:p>
            <a:pPr marL="1100138" lvl="1" indent="-533400" algn="just"/>
            <a:r>
              <a:rPr lang="en-US" dirty="0" smtClean="0">
                <a:cs typeface="Times New Roman" panose="02020603050405020304" pitchFamily="18" charset="0"/>
              </a:rPr>
              <a:t>String Data</a:t>
            </a:r>
          </a:p>
          <a:p>
            <a:pPr marL="1100138" lvl="1" indent="-533400" algn="just"/>
            <a:r>
              <a:rPr lang="en-US" dirty="0" smtClean="0">
                <a:cs typeface="Times New Roman" panose="02020603050405020304" pitchFamily="18" charset="0"/>
              </a:rPr>
              <a:t>Numeric Data</a:t>
            </a:r>
          </a:p>
          <a:p>
            <a:pPr marL="1100138" lvl="1" indent="-533400" algn="just"/>
            <a:r>
              <a:rPr lang="en-US" dirty="0" smtClean="0">
                <a:cs typeface="Times New Roman" panose="02020603050405020304" pitchFamily="18" charset="0"/>
              </a:rPr>
              <a:t>Temporal Data</a:t>
            </a:r>
          </a:p>
          <a:p>
            <a:pPr marL="1100138" lvl="1" indent="-533400" algn="just"/>
            <a:r>
              <a:rPr lang="en-US" dirty="0" smtClean="0">
                <a:cs typeface="Times New Roman" panose="02020603050405020304" pitchFamily="18" charset="0"/>
              </a:rPr>
              <a:t>Bit String</a:t>
            </a:r>
          </a:p>
          <a:p>
            <a:pPr marL="1100138" lvl="1" indent="-533400" algn="just"/>
            <a:r>
              <a:rPr lang="en-US" dirty="0" smtClean="0">
                <a:cs typeface="Times New Roman" panose="02020603050405020304" pitchFamily="18" charset="0"/>
              </a:rPr>
              <a:t>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874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3150BA2-6E6A-4549-9C19-0D2D5B5EDE30}" type="slidenum">
              <a:rPr lang="en-US"/>
              <a:pPr/>
              <a:t>100</a:t>
            </a:fld>
            <a:endParaRPr lang="en-CA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Assertions: An Example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salary of an employee must not be greater than the salary of the manager of the department that the employee works for’’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/>
              <a:t>CREATE </a:t>
            </a:r>
            <a:r>
              <a:rPr lang="en-US" sz="2400" b="1" dirty="0"/>
              <a:t>ASSERTION SALARY_CONSTRAINT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CHECK (NOT EXISTS (SELECT </a:t>
            </a:r>
            <a:r>
              <a:rPr lang="en-US" sz="2400" b="1" dirty="0" smtClean="0"/>
              <a:t>*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		    FROM </a:t>
            </a:r>
            <a:r>
              <a:rPr lang="en-US" sz="2400" b="1" dirty="0"/>
              <a:t>EMPLOYEE E, EMPLOYEE </a:t>
            </a:r>
            <a:r>
              <a:rPr lang="en-US" sz="2400" b="1" dirty="0" smtClean="0"/>
              <a:t>M, DEPARTMENT </a:t>
            </a:r>
            <a:r>
              <a:rPr lang="en-US" sz="2400" b="1" dirty="0"/>
              <a:t>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 			</a:t>
            </a:r>
            <a:r>
              <a:rPr lang="en-US" sz="2400" b="1" dirty="0" smtClean="0"/>
              <a:t>                  WHERE </a:t>
            </a:r>
            <a:r>
              <a:rPr lang="en-US" sz="2400" b="1" dirty="0"/>
              <a:t>E.SALARY &gt; M.SALARY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				    E.DNO=D.NUMBER </a:t>
            </a:r>
            <a:r>
              <a:rPr lang="en-US" sz="2400" b="1" dirty="0"/>
              <a:t>AND 					</a:t>
            </a:r>
            <a:r>
              <a:rPr lang="en-US" sz="2400" b="1" dirty="0" smtClean="0"/>
              <a:t>     			    D.MGRSSN=M.SSN));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8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8F0AB0C0-2F4B-4142-B0AE-E8CEEBBC4DF1}" type="slidenum">
              <a:rPr lang="en-US"/>
              <a:pPr/>
              <a:t>101</a:t>
            </a:fld>
            <a:endParaRPr lang="en-CA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0303"/>
            <a:ext cx="10515600" cy="334851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SQL Triggers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425" y="618186"/>
            <a:ext cx="11771290" cy="49583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Objective: to monitor a database and take initiate action when a condition </a:t>
            </a:r>
            <a:r>
              <a:rPr lang="en-US" sz="2200" dirty="0" smtClean="0"/>
              <a:t>occurs</a:t>
            </a:r>
          </a:p>
          <a:p>
            <a:r>
              <a:rPr lang="en-US" sz="2200" dirty="0"/>
              <a:t> A trigger is a stored procedure in database which automatically invokes whenever a special event in the database occurs. For example, a trigger can be invoked when a row is inserted into a specified table or when certain table columns are being updated.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Triggers are expressed in a syntax similar to assertions and include the following: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Event 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Such as an insert, deleted, or update </a:t>
            </a:r>
            <a:r>
              <a:rPr lang="en-US" sz="2200" dirty="0" smtClean="0"/>
              <a:t>operation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BEFORE or AFTER the triggering operation is executed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Condition: Determines whether the rule action should be executed. </a:t>
            </a:r>
          </a:p>
          <a:p>
            <a:pPr marL="457200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Optional Condition: If Condition exists</a:t>
            </a:r>
          </a:p>
          <a:p>
            <a:pPr marL="457200" lvl="1" indent="0">
              <a:buNone/>
            </a:pPr>
            <a:r>
              <a:rPr lang="en-US" sz="2200" dirty="0" smtClean="0"/>
              <a:t>				 If no condition exists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Action</a:t>
            </a:r>
            <a:endParaRPr lang="en-US" sz="2200" dirty="0"/>
          </a:p>
          <a:p>
            <a:pPr lvl="2">
              <a:lnSpc>
                <a:spcPct val="90000"/>
              </a:lnSpc>
            </a:pPr>
            <a:r>
              <a:rPr lang="en-US" sz="2200" dirty="0"/>
              <a:t>To be taken when the condition is </a:t>
            </a:r>
            <a:r>
              <a:rPr lang="en-US" sz="2200" dirty="0" smtClean="0"/>
              <a:t>satisfied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87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40834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Syntax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311" y="875764"/>
            <a:ext cx="11611378" cy="434882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create </a:t>
            </a:r>
            <a:r>
              <a:rPr lang="en-US" sz="2200" dirty="0" smtClean="0"/>
              <a:t>[or replace ] trigger </a:t>
            </a:r>
            <a:r>
              <a:rPr lang="en-US" sz="2200" dirty="0"/>
              <a:t>[</a:t>
            </a:r>
            <a:r>
              <a:rPr lang="en-US" sz="2200" dirty="0" err="1"/>
              <a:t>trigger_name</a:t>
            </a:r>
            <a:r>
              <a:rPr lang="en-US" sz="2200" dirty="0"/>
              <a:t>] </a:t>
            </a:r>
            <a:r>
              <a:rPr lang="en-US" sz="2200" dirty="0" smtClean="0"/>
              <a:t> //</a:t>
            </a:r>
            <a:r>
              <a:rPr lang="en-US" sz="2200" dirty="0"/>
              <a:t>Creates or replaces an existing trigger with the </a:t>
            </a:r>
            <a:r>
              <a:rPr lang="en-US" sz="2200" dirty="0" err="1"/>
              <a:t>trigger_name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[before | after]  </a:t>
            </a:r>
            <a:r>
              <a:rPr lang="en-US" sz="2200" dirty="0" smtClean="0"/>
              <a:t>//</a:t>
            </a:r>
            <a:r>
              <a:rPr lang="en-US" sz="2200" dirty="0"/>
              <a:t>This specifies when the trigger will be executed.</a:t>
            </a:r>
          </a:p>
          <a:p>
            <a:pPr marL="0" indent="0">
              <a:buNone/>
            </a:pPr>
            <a:r>
              <a:rPr lang="en-US" sz="2200" dirty="0"/>
              <a:t>{insert | update | delete}  </a:t>
            </a:r>
            <a:r>
              <a:rPr lang="en-US" sz="2200" dirty="0" smtClean="0"/>
              <a:t>//</a:t>
            </a:r>
            <a:r>
              <a:rPr lang="en-US" sz="2200" dirty="0"/>
              <a:t>This specifies the DML operation.</a:t>
            </a:r>
          </a:p>
          <a:p>
            <a:pPr marL="0" indent="0">
              <a:buNone/>
            </a:pPr>
            <a:r>
              <a:rPr lang="en-US" sz="2200" dirty="0"/>
              <a:t>on [</a:t>
            </a:r>
            <a:r>
              <a:rPr lang="en-US" sz="2200" dirty="0" err="1"/>
              <a:t>table_name</a:t>
            </a:r>
            <a:r>
              <a:rPr lang="en-US" sz="2200" dirty="0"/>
              <a:t>]  </a:t>
            </a:r>
            <a:r>
              <a:rPr lang="en-US" sz="2200" dirty="0" smtClean="0"/>
              <a:t>//</a:t>
            </a:r>
            <a:r>
              <a:rPr lang="en-US" sz="2200" dirty="0"/>
              <a:t>This specifies the name of the table associated with the trigger.</a:t>
            </a:r>
          </a:p>
          <a:p>
            <a:pPr marL="0" indent="0">
              <a:buNone/>
            </a:pPr>
            <a:r>
              <a:rPr lang="en-US" sz="2200" dirty="0"/>
              <a:t>[for each row]  </a:t>
            </a:r>
            <a:r>
              <a:rPr lang="en-US" sz="2200" dirty="0" smtClean="0"/>
              <a:t>//</a:t>
            </a:r>
            <a:r>
              <a:rPr lang="en-US" sz="2200" dirty="0"/>
              <a:t>This specifies a row-level trigger, i.e., the trigger will be executed for each row being affected.</a:t>
            </a:r>
          </a:p>
          <a:p>
            <a:pPr marL="0" indent="0">
              <a:buNone/>
            </a:pPr>
            <a:r>
              <a:rPr lang="en-US" sz="2200" dirty="0"/>
              <a:t>[</a:t>
            </a:r>
            <a:r>
              <a:rPr lang="en-US" sz="2200" dirty="0" err="1"/>
              <a:t>trigger_body</a:t>
            </a:r>
            <a:r>
              <a:rPr lang="en-US" sz="2200" dirty="0"/>
              <a:t>] </a:t>
            </a:r>
            <a:r>
              <a:rPr lang="en-US" sz="2200" dirty="0" smtClean="0"/>
              <a:t>//</a:t>
            </a:r>
            <a:r>
              <a:rPr lang="en-US" sz="2200" dirty="0"/>
              <a:t>This provides the operation to be performed as trigger is fired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84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228038"/>
          </a:xfrm>
        </p:spPr>
        <p:txBody>
          <a:bodyPr/>
          <a:lstStyle/>
          <a:p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695460"/>
            <a:ext cx="11835685" cy="449049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Given </a:t>
            </a:r>
            <a:r>
              <a:rPr lang="en-US" sz="2200" dirty="0"/>
              <a:t>Student Report Database, in which student marks assessment is recorded. In such schema, create a trigger so that the total and average of specified marks is automatically inserted whenever a record is insert.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2580" y="1720840"/>
            <a:ext cx="8461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 err="1"/>
              <a:t>desc</a:t>
            </a:r>
            <a:r>
              <a:rPr lang="en-US" dirty="0"/>
              <a:t> Student; </a:t>
            </a:r>
          </a:p>
          <a:p>
            <a:r>
              <a:rPr lang="en-US" dirty="0"/>
              <a:t>+-------+-------------+------+-----+---------+----------------+ </a:t>
            </a:r>
          </a:p>
          <a:p>
            <a:r>
              <a:rPr lang="en-US" dirty="0"/>
              <a:t>| Field | Type       </a:t>
            </a:r>
            <a:r>
              <a:rPr lang="en-US" dirty="0" smtClean="0"/>
              <a:t>        </a:t>
            </a:r>
            <a:r>
              <a:rPr lang="en-US" dirty="0"/>
              <a:t>| Null | Key | Default | Extra    </a:t>
            </a:r>
            <a:r>
              <a:rPr lang="en-US" dirty="0" smtClean="0"/>
              <a:t>| </a:t>
            </a:r>
            <a:endParaRPr lang="en-US" dirty="0"/>
          </a:p>
          <a:p>
            <a:r>
              <a:rPr lang="en-US" dirty="0"/>
              <a:t>+-------+-------------+------+-----+---------+----------------+ </a:t>
            </a:r>
          </a:p>
          <a:p>
            <a:r>
              <a:rPr lang="en-US" dirty="0"/>
              <a:t>| </a:t>
            </a:r>
            <a:r>
              <a:rPr lang="en-US" dirty="0" err="1"/>
              <a:t>tid</a:t>
            </a:r>
            <a:r>
              <a:rPr lang="en-US" dirty="0"/>
              <a:t>   </a:t>
            </a:r>
            <a:r>
              <a:rPr lang="en-US" dirty="0" smtClean="0"/>
              <a:t>  | </a:t>
            </a:r>
            <a:r>
              <a:rPr lang="en-US" dirty="0" err="1"/>
              <a:t>int</a:t>
            </a:r>
            <a:r>
              <a:rPr lang="en-US" dirty="0"/>
              <a:t>(4)      </a:t>
            </a:r>
            <a:r>
              <a:rPr lang="en-US" dirty="0" smtClean="0"/>
              <a:t>        | </a:t>
            </a:r>
            <a:r>
              <a:rPr lang="en-US" dirty="0"/>
              <a:t>NO   | PRI | NULL    | </a:t>
            </a:r>
            <a:r>
              <a:rPr lang="en-US" dirty="0" err="1"/>
              <a:t>auto_increment</a:t>
            </a:r>
            <a:r>
              <a:rPr lang="en-US" dirty="0"/>
              <a:t> | </a:t>
            </a:r>
          </a:p>
          <a:p>
            <a:r>
              <a:rPr lang="en-US" dirty="0"/>
              <a:t>| name  | </a:t>
            </a:r>
            <a:r>
              <a:rPr lang="en-US" dirty="0" err="1"/>
              <a:t>varchar</a:t>
            </a:r>
            <a:r>
              <a:rPr lang="en-US" dirty="0"/>
              <a:t>(30) | YES  |     </a:t>
            </a:r>
            <a:r>
              <a:rPr lang="en-US" dirty="0" smtClean="0"/>
              <a:t>   | NULL|                   | </a:t>
            </a:r>
            <a:endParaRPr lang="en-US" dirty="0"/>
          </a:p>
          <a:p>
            <a:r>
              <a:rPr lang="en-US" dirty="0"/>
              <a:t>| subj1 | </a:t>
            </a:r>
            <a:r>
              <a:rPr lang="en-US" dirty="0" err="1"/>
              <a:t>int</a:t>
            </a:r>
            <a:r>
              <a:rPr lang="en-US" dirty="0"/>
              <a:t>(2)     </a:t>
            </a:r>
            <a:r>
              <a:rPr lang="en-US" dirty="0" smtClean="0"/>
              <a:t>         </a:t>
            </a:r>
            <a:r>
              <a:rPr lang="en-US" dirty="0"/>
              <a:t>| YES  |     </a:t>
            </a:r>
            <a:r>
              <a:rPr lang="en-US" dirty="0" smtClean="0"/>
              <a:t>  | </a:t>
            </a:r>
            <a:r>
              <a:rPr lang="en-US" dirty="0"/>
              <a:t>NULL    |               </a:t>
            </a:r>
            <a:r>
              <a:rPr lang="en-US" dirty="0" smtClean="0"/>
              <a:t>| </a:t>
            </a:r>
            <a:endParaRPr lang="en-US" dirty="0"/>
          </a:p>
          <a:p>
            <a:r>
              <a:rPr lang="en-US" dirty="0"/>
              <a:t>| subj2 | </a:t>
            </a:r>
            <a:r>
              <a:rPr lang="en-US" dirty="0" err="1"/>
              <a:t>int</a:t>
            </a:r>
            <a:r>
              <a:rPr lang="en-US" dirty="0"/>
              <a:t>(2)      </a:t>
            </a:r>
            <a:r>
              <a:rPr lang="en-US" dirty="0" smtClean="0"/>
              <a:t>        | </a:t>
            </a:r>
            <a:r>
              <a:rPr lang="en-US" dirty="0"/>
              <a:t>YES  |     </a:t>
            </a:r>
            <a:r>
              <a:rPr lang="en-US" dirty="0" smtClean="0"/>
              <a:t>  | </a:t>
            </a:r>
            <a:r>
              <a:rPr lang="en-US" dirty="0"/>
              <a:t>NULL    |               </a:t>
            </a:r>
            <a:r>
              <a:rPr lang="en-US" dirty="0" smtClean="0"/>
              <a:t>| </a:t>
            </a:r>
            <a:endParaRPr lang="en-US" dirty="0"/>
          </a:p>
          <a:p>
            <a:r>
              <a:rPr lang="en-US" dirty="0"/>
              <a:t>| subj3 | </a:t>
            </a:r>
            <a:r>
              <a:rPr lang="en-US" dirty="0" err="1"/>
              <a:t>int</a:t>
            </a:r>
            <a:r>
              <a:rPr lang="en-US" dirty="0"/>
              <a:t>(2)      </a:t>
            </a:r>
            <a:r>
              <a:rPr lang="en-US" dirty="0" smtClean="0"/>
              <a:t>        | </a:t>
            </a:r>
            <a:r>
              <a:rPr lang="en-US" dirty="0"/>
              <a:t>YES  |     </a:t>
            </a:r>
            <a:r>
              <a:rPr lang="en-US" dirty="0" smtClean="0"/>
              <a:t>  | </a:t>
            </a:r>
            <a:r>
              <a:rPr lang="en-US" dirty="0"/>
              <a:t>NULL    |               </a:t>
            </a:r>
            <a:r>
              <a:rPr lang="en-US" dirty="0" smtClean="0"/>
              <a:t>| </a:t>
            </a:r>
            <a:endParaRPr lang="en-US" dirty="0"/>
          </a:p>
          <a:p>
            <a:r>
              <a:rPr lang="en-US" dirty="0"/>
              <a:t>| total | </a:t>
            </a:r>
            <a:r>
              <a:rPr lang="en-US" dirty="0" err="1"/>
              <a:t>int</a:t>
            </a:r>
            <a:r>
              <a:rPr lang="en-US" dirty="0"/>
              <a:t>(3)    </a:t>
            </a:r>
            <a:r>
              <a:rPr lang="en-US" dirty="0" smtClean="0"/>
              <a:t>           | </a:t>
            </a:r>
            <a:r>
              <a:rPr lang="en-US" dirty="0"/>
              <a:t>YES  |     </a:t>
            </a:r>
            <a:r>
              <a:rPr lang="en-US" dirty="0" smtClean="0"/>
              <a:t>  | </a:t>
            </a:r>
            <a:r>
              <a:rPr lang="en-US" dirty="0"/>
              <a:t>NULL    |                | </a:t>
            </a:r>
          </a:p>
          <a:p>
            <a:r>
              <a:rPr lang="en-US" dirty="0"/>
              <a:t>| </a:t>
            </a:r>
            <a:r>
              <a:rPr lang="en-US" dirty="0" err="1" smtClean="0"/>
              <a:t>avg</a:t>
            </a:r>
            <a:r>
              <a:rPr lang="en-US" dirty="0" smtClean="0"/>
              <a:t>   </a:t>
            </a:r>
            <a:r>
              <a:rPr lang="en-US" dirty="0"/>
              <a:t>| </a:t>
            </a:r>
            <a:r>
              <a:rPr lang="en-US" dirty="0" err="1"/>
              <a:t>int</a:t>
            </a:r>
            <a:r>
              <a:rPr lang="en-US" dirty="0"/>
              <a:t>(3)     </a:t>
            </a:r>
            <a:r>
              <a:rPr lang="en-US" dirty="0" smtClean="0"/>
              <a:t>          </a:t>
            </a:r>
            <a:r>
              <a:rPr lang="en-US" dirty="0"/>
              <a:t>| YES  |     </a:t>
            </a:r>
            <a:r>
              <a:rPr lang="en-US" dirty="0" smtClean="0"/>
              <a:t>  | </a:t>
            </a:r>
            <a:r>
              <a:rPr lang="en-US" dirty="0"/>
              <a:t>NULL    |                |</a:t>
            </a:r>
          </a:p>
          <a:p>
            <a:r>
              <a:rPr lang="en-US" dirty="0"/>
              <a:t>+-------+-------------+------+-----+---------+----------------+ </a:t>
            </a:r>
          </a:p>
        </p:txBody>
      </p:sp>
    </p:spTree>
    <p:extLst>
      <p:ext uri="{BB962C8B-B14F-4D97-AF65-F5344CB8AC3E}">
        <p14:creationId xmlns:p14="http://schemas.microsoft.com/office/powerpoint/2010/main" val="920466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246"/>
            <a:ext cx="10515600" cy="404071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Create trigger </a:t>
            </a:r>
            <a:r>
              <a:rPr lang="en-US" sz="2200" dirty="0" err="1" smtClean="0"/>
              <a:t>stumarks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Before insert on student for each row set </a:t>
            </a:r>
            <a:r>
              <a:rPr lang="en-US" sz="2200" dirty="0" err="1" smtClean="0"/>
              <a:t>student.total</a:t>
            </a:r>
            <a:r>
              <a:rPr lang="en-US" sz="2200" dirty="0" smtClean="0"/>
              <a:t>=student.sub1+student.sub2+student.sub3,</a:t>
            </a:r>
          </a:p>
          <a:p>
            <a:pPr marL="0" indent="0">
              <a:buNone/>
            </a:pPr>
            <a:r>
              <a:rPr lang="en-US" sz="2200" dirty="0" err="1" smtClean="0"/>
              <a:t>Student.avg</a:t>
            </a:r>
            <a:r>
              <a:rPr lang="en-US" sz="2200" dirty="0" smtClean="0"/>
              <a:t>=</a:t>
            </a:r>
            <a:r>
              <a:rPr lang="en-US" sz="2200" dirty="0" err="1" smtClean="0"/>
              <a:t>student.total</a:t>
            </a:r>
            <a:r>
              <a:rPr lang="en-US" sz="2200" dirty="0" smtClean="0"/>
              <a:t>/3;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err="1"/>
              <a:t>mysql</a:t>
            </a:r>
            <a:r>
              <a:rPr lang="en-US" sz="2200" dirty="0"/>
              <a:t>&gt; insert into Student values(0, </a:t>
            </a:r>
            <a:r>
              <a:rPr lang="en-US" sz="2200" dirty="0" smtClean="0"/>
              <a:t>“Ram", 20, 20, 20, </a:t>
            </a:r>
            <a:r>
              <a:rPr lang="en-US" sz="2200" dirty="0"/>
              <a:t>0, 0); </a:t>
            </a:r>
          </a:p>
          <a:p>
            <a:pPr marL="0" indent="0">
              <a:buNone/>
            </a:pPr>
            <a:r>
              <a:rPr lang="en-US" sz="2200" dirty="0"/>
              <a:t>Query OK, 1 row affected (0.09 sec) 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59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 err="1"/>
              <a:t>mysql</a:t>
            </a:r>
            <a:r>
              <a:rPr lang="en-US" sz="2200" dirty="0"/>
              <a:t>&gt; select * from Student; </a:t>
            </a:r>
          </a:p>
          <a:p>
            <a:pPr marL="0" indent="0">
              <a:buNone/>
            </a:pPr>
            <a:r>
              <a:rPr lang="en-US" sz="2200" dirty="0"/>
              <a:t>+-----+-------+-------+-------+-------+-------+------+ </a:t>
            </a:r>
          </a:p>
          <a:p>
            <a:pPr marL="0" indent="0">
              <a:buNone/>
            </a:pPr>
            <a:r>
              <a:rPr lang="en-US" sz="2200" dirty="0"/>
              <a:t>| </a:t>
            </a:r>
            <a:r>
              <a:rPr lang="en-US" sz="2200" dirty="0" err="1"/>
              <a:t>tid</a:t>
            </a:r>
            <a:r>
              <a:rPr lang="en-US" sz="2200" dirty="0"/>
              <a:t> | name  | subj1 | subj2 | subj3 | total | </a:t>
            </a:r>
            <a:r>
              <a:rPr lang="en-US" sz="2200" dirty="0" err="1" smtClean="0"/>
              <a:t>avg</a:t>
            </a:r>
            <a:r>
              <a:rPr lang="en-US" sz="2200" dirty="0" smtClean="0"/>
              <a:t>  </a:t>
            </a:r>
            <a:r>
              <a:rPr lang="en-US" sz="2200" dirty="0"/>
              <a:t>| </a:t>
            </a:r>
          </a:p>
          <a:p>
            <a:pPr marL="0" indent="0">
              <a:buNone/>
            </a:pPr>
            <a:r>
              <a:rPr lang="en-US" sz="2200" dirty="0"/>
              <a:t>+-----+-------+-------+-------+-------+-------+------+ </a:t>
            </a:r>
          </a:p>
          <a:p>
            <a:pPr marL="0" indent="0">
              <a:buNone/>
            </a:pPr>
            <a:r>
              <a:rPr lang="en-US" sz="2200" dirty="0"/>
              <a:t>| 100 | </a:t>
            </a:r>
            <a:r>
              <a:rPr lang="en-US" sz="2200" dirty="0" smtClean="0"/>
              <a:t>Ram </a:t>
            </a:r>
            <a:r>
              <a:rPr lang="en-US" sz="2200" dirty="0"/>
              <a:t>|    20 |    20 |    20 |    60 |   </a:t>
            </a:r>
            <a:r>
              <a:rPr lang="en-US" sz="2200" dirty="0" smtClean="0"/>
              <a:t>20 </a:t>
            </a:r>
            <a:r>
              <a:rPr lang="en-US" sz="2200" dirty="0"/>
              <a:t>| </a:t>
            </a:r>
          </a:p>
          <a:p>
            <a:pPr marL="0" indent="0">
              <a:buNone/>
            </a:pPr>
            <a:r>
              <a:rPr lang="en-US" sz="2200" dirty="0"/>
              <a:t>+-----+-------+-------+-------+-------+-------+------+ </a:t>
            </a:r>
          </a:p>
          <a:p>
            <a:pPr marL="0" indent="0">
              <a:buNone/>
            </a:pPr>
            <a:r>
              <a:rPr lang="en-US" sz="2200" dirty="0"/>
              <a:t>1 row in set (0.00 sec)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277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81" y="223916"/>
            <a:ext cx="10515600" cy="162908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68" y="476518"/>
            <a:ext cx="6030532" cy="570044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</a:t>
            </a:r>
            <a:r>
              <a:rPr lang="en-US" sz="2000" dirty="0" smtClean="0"/>
              <a:t>iven </a:t>
            </a:r>
            <a:r>
              <a:rPr lang="en-US" sz="2000" dirty="0"/>
              <a:t>Library Book Management database schema with Student database schema. In these databases, if any student borrows a book from library then the count of that specified book should be decremented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1800" dirty="0" err="1">
                <a:latin typeface="+mn-lt"/>
              </a:rPr>
              <a:t>mysql</a:t>
            </a:r>
            <a:r>
              <a:rPr lang="en-US" sz="1800" dirty="0">
                <a:latin typeface="+mn-lt"/>
              </a:rPr>
              <a:t>&gt; select * from </a:t>
            </a:r>
            <a:r>
              <a:rPr lang="en-US" sz="1800" dirty="0" err="1">
                <a:latin typeface="+mn-lt"/>
              </a:rPr>
              <a:t>book_det</a:t>
            </a:r>
            <a:r>
              <a:rPr lang="en-US" sz="1800" dirty="0">
                <a:latin typeface="+mn-lt"/>
              </a:rPr>
              <a:t>; </a:t>
            </a:r>
            <a:r>
              <a:rPr lang="en-US" sz="1800" dirty="0" smtClean="0">
                <a:latin typeface="+mn-lt"/>
              </a:rPr>
              <a:t>                                                          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+-----+-------------+--------+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| bid | </a:t>
            </a:r>
            <a:r>
              <a:rPr lang="en-US" sz="1800" dirty="0" err="1">
                <a:latin typeface="+mn-lt"/>
              </a:rPr>
              <a:t>btitle</a:t>
            </a:r>
            <a:r>
              <a:rPr lang="en-US" sz="1800" dirty="0">
                <a:latin typeface="+mn-lt"/>
              </a:rPr>
              <a:t>      | copies |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+-----+-------------+--------+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|   1 | Java        |     10 |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|   2 | C++         |      5 </a:t>
            </a:r>
            <a:r>
              <a:rPr lang="en-US" sz="1800" dirty="0" smtClean="0">
                <a:latin typeface="+mn-lt"/>
              </a:rPr>
              <a:t> |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|   3 | </a:t>
            </a:r>
            <a:r>
              <a:rPr lang="en-US" sz="1800" dirty="0" err="1">
                <a:latin typeface="+mn-lt"/>
              </a:rPr>
              <a:t>MySql</a:t>
            </a:r>
            <a:r>
              <a:rPr lang="en-US" sz="1800" dirty="0">
                <a:latin typeface="+mn-lt"/>
              </a:rPr>
              <a:t>     </a:t>
            </a:r>
            <a:r>
              <a:rPr lang="en-US" sz="1800" dirty="0" smtClean="0">
                <a:latin typeface="+mn-lt"/>
              </a:rPr>
              <a:t>|     10|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|   4 </a:t>
            </a:r>
            <a:r>
              <a:rPr lang="en-US" sz="1800" dirty="0" smtClean="0">
                <a:latin typeface="+mn-lt"/>
              </a:rPr>
              <a:t>| DBMS     |      </a:t>
            </a:r>
            <a:r>
              <a:rPr lang="en-US" sz="1800" dirty="0">
                <a:latin typeface="+mn-lt"/>
              </a:rPr>
              <a:t>5 </a:t>
            </a:r>
            <a:r>
              <a:rPr lang="en-US" sz="1800" dirty="0" smtClean="0">
                <a:latin typeface="+mn-lt"/>
              </a:rPr>
              <a:t>|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+-----+-------------+--------+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4 rows in set (0.00 sec) 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931831"/>
            <a:ext cx="5181600" cy="424513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+mn-lt"/>
              </a:rPr>
              <a:t>mysql</a:t>
            </a:r>
            <a:r>
              <a:rPr lang="en-US" sz="1800" dirty="0">
                <a:latin typeface="+mn-lt"/>
              </a:rPr>
              <a:t>&gt; select * from </a:t>
            </a:r>
            <a:r>
              <a:rPr lang="en-US" sz="1800" dirty="0" err="1">
                <a:latin typeface="+mn-lt"/>
              </a:rPr>
              <a:t>book_issue</a:t>
            </a:r>
            <a:r>
              <a:rPr lang="en-US" sz="1800" dirty="0">
                <a:latin typeface="+mn-lt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+------+------+--------+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| bid  | </a:t>
            </a:r>
            <a:r>
              <a:rPr lang="en-US" sz="1800" dirty="0" err="1">
                <a:latin typeface="+mn-lt"/>
              </a:rPr>
              <a:t>sid</a:t>
            </a:r>
            <a:r>
              <a:rPr lang="en-US" sz="1800" dirty="0">
                <a:latin typeface="+mn-lt"/>
              </a:rPr>
              <a:t>  | </a:t>
            </a:r>
            <a:r>
              <a:rPr lang="en-US" sz="1800" dirty="0" err="1">
                <a:latin typeface="+mn-lt"/>
              </a:rPr>
              <a:t>btitle</a:t>
            </a:r>
            <a:r>
              <a:rPr lang="en-US" sz="1800" dirty="0">
                <a:latin typeface="+mn-lt"/>
              </a:rPr>
              <a:t> |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+------+------+--------+ </a:t>
            </a: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1 row in set (0.00 sec)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47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1819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OLD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NEW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811370"/>
            <a:ext cx="10515600" cy="4374586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There is two MySQL extension to triggers '</a:t>
            </a:r>
            <a:r>
              <a:rPr lang="en-US" sz="2400" b="1" dirty="0">
                <a:latin typeface="+mn-lt"/>
              </a:rPr>
              <a:t>OLD</a:t>
            </a:r>
            <a:r>
              <a:rPr lang="en-US" sz="2400" dirty="0">
                <a:latin typeface="+mn-lt"/>
              </a:rPr>
              <a:t>' and '</a:t>
            </a:r>
            <a:r>
              <a:rPr lang="en-US" sz="2400" b="1" dirty="0">
                <a:latin typeface="+mn-lt"/>
              </a:rPr>
              <a:t>NEW</a:t>
            </a:r>
            <a:r>
              <a:rPr lang="en-US" sz="2400" dirty="0" smtClean="0">
                <a:latin typeface="+mn-lt"/>
              </a:rPr>
              <a:t>'.</a:t>
            </a:r>
          </a:p>
          <a:p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OLD and NEW are not case sensitive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  <a:p>
            <a:r>
              <a:rPr lang="en-US" sz="2400" dirty="0"/>
              <a:t>Within the trigger body, the OLD and NEW keywords enable you to access columns in the rows affected by a trigger</a:t>
            </a:r>
          </a:p>
          <a:p>
            <a:r>
              <a:rPr lang="en-US" sz="2400" dirty="0"/>
              <a:t>In an INSERT trigger, only </a:t>
            </a:r>
            <a:r>
              <a:rPr lang="en-US" sz="2400" dirty="0" err="1"/>
              <a:t>NEW.col_name</a:t>
            </a:r>
            <a:r>
              <a:rPr lang="en-US" sz="2400" dirty="0"/>
              <a:t> can be used.</a:t>
            </a:r>
          </a:p>
          <a:p>
            <a:r>
              <a:rPr lang="en-US" sz="2400" dirty="0"/>
              <a:t>In a UPDATE trigger, you can use </a:t>
            </a:r>
            <a:r>
              <a:rPr lang="en-US" sz="2400" dirty="0" err="1"/>
              <a:t>OLD.col_name</a:t>
            </a:r>
            <a:r>
              <a:rPr lang="en-US" sz="2400" dirty="0"/>
              <a:t> to refer to the columns of a row before it is updated and </a:t>
            </a:r>
            <a:r>
              <a:rPr lang="en-US" sz="2400" dirty="0" err="1"/>
              <a:t>NEW.col_name</a:t>
            </a:r>
            <a:r>
              <a:rPr lang="en-US" sz="2400" dirty="0"/>
              <a:t> to refer to the columns of the row after it is updated.</a:t>
            </a:r>
          </a:p>
          <a:p>
            <a:r>
              <a:rPr lang="en-US" sz="2400" dirty="0"/>
              <a:t>In a DELETE trigger, only </a:t>
            </a:r>
            <a:r>
              <a:rPr lang="en-US" sz="2400" dirty="0" err="1"/>
              <a:t>OLD.col_name</a:t>
            </a:r>
            <a:r>
              <a:rPr lang="en-US" sz="2400" dirty="0"/>
              <a:t> can be used; there is no new row.</a:t>
            </a:r>
          </a:p>
          <a:p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34CD4-18B3-4FBF-95ED-7CDD85267C6C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597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1366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425" y="1249251"/>
            <a:ext cx="5852375" cy="4927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or replace trigger </a:t>
            </a:r>
            <a:r>
              <a:rPr lang="en-US" dirty="0" err="1" smtClean="0"/>
              <a:t>book_deduction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After insert on </a:t>
            </a:r>
            <a:r>
              <a:rPr lang="en-US" dirty="0" err="1" smtClean="0"/>
              <a:t>book_issue</a:t>
            </a:r>
            <a:r>
              <a:rPr lang="en-US" dirty="0" smtClean="0"/>
              <a:t> for each row update </a:t>
            </a:r>
            <a:r>
              <a:rPr lang="en-US" dirty="0" err="1" smtClean="0"/>
              <a:t>book_det</a:t>
            </a:r>
            <a:r>
              <a:rPr lang="en-US" dirty="0" smtClean="0"/>
              <a:t> set copies=copies-1 where bid=</a:t>
            </a:r>
            <a:r>
              <a:rPr lang="en-US" dirty="0" err="1" smtClean="0"/>
              <a:t>new.bid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0151"/>
            <a:ext cx="5676363" cy="62661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+mn-lt"/>
              </a:rPr>
              <a:t>mysql</a:t>
            </a:r>
            <a:r>
              <a:rPr lang="en-US" sz="1800" dirty="0">
                <a:latin typeface="+mn-lt"/>
              </a:rPr>
              <a:t>&gt; insert into </a:t>
            </a:r>
            <a:r>
              <a:rPr lang="en-US" sz="1800" dirty="0" err="1">
                <a:latin typeface="+mn-lt"/>
              </a:rPr>
              <a:t>book_issue</a:t>
            </a:r>
            <a:r>
              <a:rPr lang="en-US" sz="1800" dirty="0">
                <a:latin typeface="+mn-lt"/>
              </a:rPr>
              <a:t> values(1, 100, "Java</a:t>
            </a:r>
            <a:r>
              <a:rPr lang="en-US" sz="1800" dirty="0" smtClean="0">
                <a:latin typeface="+mn-lt"/>
              </a:rPr>
              <a:t>");</a:t>
            </a:r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mysql</a:t>
            </a:r>
            <a:r>
              <a:rPr lang="en-US" sz="1800" dirty="0">
                <a:latin typeface="+mn-lt"/>
              </a:rPr>
              <a:t>&gt; select * from </a:t>
            </a:r>
            <a:r>
              <a:rPr lang="en-US" sz="1800" dirty="0" err="1">
                <a:latin typeface="+mn-lt"/>
              </a:rPr>
              <a:t>book_det</a:t>
            </a:r>
            <a:r>
              <a:rPr lang="en-US" sz="1800" dirty="0">
                <a:latin typeface="+mn-lt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  +-----+-------------+--------+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 | </a:t>
            </a:r>
            <a:r>
              <a:rPr lang="en-US" sz="1800" dirty="0">
                <a:latin typeface="+mn-lt"/>
              </a:rPr>
              <a:t>bid | </a:t>
            </a:r>
            <a:r>
              <a:rPr lang="en-US" sz="1800" dirty="0" err="1">
                <a:latin typeface="+mn-lt"/>
              </a:rPr>
              <a:t>btitle</a:t>
            </a:r>
            <a:r>
              <a:rPr lang="en-US" sz="1800" dirty="0">
                <a:latin typeface="+mn-lt"/>
              </a:rPr>
              <a:t>      | copies | 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+-----+-------------+--------+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 |   </a:t>
            </a:r>
            <a:r>
              <a:rPr lang="en-US" sz="1800" dirty="0">
                <a:latin typeface="+mn-lt"/>
              </a:rPr>
              <a:t>1 | Java        |      9 | 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 |   </a:t>
            </a:r>
            <a:r>
              <a:rPr lang="en-US" sz="1800" dirty="0">
                <a:latin typeface="+mn-lt"/>
              </a:rPr>
              <a:t>2 | C++         |      5 | 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 |   </a:t>
            </a:r>
            <a:r>
              <a:rPr lang="en-US" sz="1800" dirty="0">
                <a:latin typeface="+mn-lt"/>
              </a:rPr>
              <a:t>3 | </a:t>
            </a:r>
            <a:r>
              <a:rPr lang="en-US" sz="1800" dirty="0" err="1">
                <a:latin typeface="+mn-lt"/>
              </a:rPr>
              <a:t>MySql</a:t>
            </a:r>
            <a:r>
              <a:rPr lang="en-US" sz="1800" dirty="0">
                <a:latin typeface="+mn-lt"/>
              </a:rPr>
              <a:t>    </a:t>
            </a:r>
            <a:r>
              <a:rPr lang="en-US" sz="1800" dirty="0" smtClean="0">
                <a:latin typeface="+mn-lt"/>
              </a:rPr>
              <a:t> |     </a:t>
            </a:r>
            <a:r>
              <a:rPr lang="en-US" sz="1800" dirty="0">
                <a:latin typeface="+mn-lt"/>
              </a:rPr>
              <a:t>10 | 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 |   </a:t>
            </a:r>
            <a:r>
              <a:rPr lang="en-US" sz="1800" dirty="0">
                <a:latin typeface="+mn-lt"/>
              </a:rPr>
              <a:t>4 </a:t>
            </a:r>
            <a:r>
              <a:rPr lang="en-US" sz="1800" dirty="0" smtClean="0">
                <a:latin typeface="+mn-lt"/>
              </a:rPr>
              <a:t>| DBMS     |      </a:t>
            </a:r>
            <a:r>
              <a:rPr lang="en-US" sz="1800" dirty="0">
                <a:latin typeface="+mn-lt"/>
              </a:rPr>
              <a:t>5 | 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 +-----+-------------+--------+ </a:t>
            </a:r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mysql</a:t>
            </a:r>
            <a:r>
              <a:rPr lang="en-US" sz="1800" dirty="0">
                <a:latin typeface="+mn-lt"/>
              </a:rPr>
              <a:t>&gt; select * from </a:t>
            </a:r>
            <a:r>
              <a:rPr lang="en-US" sz="1800" dirty="0" err="1">
                <a:latin typeface="+mn-lt"/>
              </a:rPr>
              <a:t>book_issue</a:t>
            </a:r>
            <a:r>
              <a:rPr lang="en-US" sz="1800" dirty="0">
                <a:latin typeface="+mn-lt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  +------+------+--------+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| </a:t>
            </a:r>
            <a:r>
              <a:rPr lang="en-US" sz="1800" dirty="0">
                <a:latin typeface="+mn-lt"/>
              </a:rPr>
              <a:t>bid  | </a:t>
            </a:r>
            <a:r>
              <a:rPr lang="en-US" sz="1800" dirty="0" err="1">
                <a:latin typeface="+mn-lt"/>
              </a:rPr>
              <a:t>sid</a:t>
            </a:r>
            <a:r>
              <a:rPr lang="en-US" sz="1800" dirty="0">
                <a:latin typeface="+mn-lt"/>
              </a:rPr>
              <a:t>  | </a:t>
            </a:r>
            <a:r>
              <a:rPr lang="en-US" sz="1800" dirty="0" err="1">
                <a:latin typeface="+mn-lt"/>
              </a:rPr>
              <a:t>btitle</a:t>
            </a:r>
            <a:r>
              <a:rPr lang="en-US" sz="1800" dirty="0">
                <a:latin typeface="+mn-lt"/>
              </a:rPr>
              <a:t> | 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  +------+------+--------+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|    </a:t>
            </a:r>
            <a:r>
              <a:rPr lang="en-US" sz="1800" dirty="0">
                <a:latin typeface="+mn-lt"/>
              </a:rPr>
              <a:t>1 |  100 | Java   | </a:t>
            </a: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  +------+------+--------+ </a:t>
            </a:r>
            <a:endParaRPr lang="en-US" sz="1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34CD4-18B3-4FBF-95ED-7CDD85267C6C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46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0" y="44297"/>
            <a:ext cx="7696200" cy="763587"/>
          </a:xfrm>
        </p:spPr>
        <p:txBody>
          <a:bodyPr anchor="t"/>
          <a:lstStyle/>
          <a:p>
            <a:pPr algn="ctr"/>
            <a:r>
              <a:rPr lang="en-US" sz="3200" dirty="0"/>
              <a:t>Populated </a:t>
            </a:r>
            <a:r>
              <a:rPr lang="en-US" sz="3200" dirty="0" smtClean="0"/>
              <a:t>Database</a:t>
            </a:r>
            <a:endParaRPr lang="en-US" sz="3200" dirty="0"/>
          </a:p>
        </p:txBody>
      </p:sp>
      <p:pic>
        <p:nvPicPr>
          <p:cNvPr id="69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715142"/>
            <a:ext cx="9144000" cy="6050116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341C0BE6-73C5-4184-9E02-C97E49E9A07E}" type="slidenum">
              <a:rPr lang="en-US"/>
              <a:pPr/>
              <a:t>109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621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FA544E7-F005-470C-8CF2-7D56F10D205D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779172" y="396876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String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72" y="1619518"/>
            <a:ext cx="8153400" cy="5334000"/>
          </a:xfrm>
        </p:spPr>
        <p:txBody>
          <a:bodyPr/>
          <a:lstStyle/>
          <a:p>
            <a:pPr marL="609600" indent="-609600" algn="just"/>
            <a:r>
              <a:rPr lang="en-US" sz="2400" b="1" dirty="0">
                <a:cs typeface="Times New Roman" panose="02020603050405020304" pitchFamily="18" charset="0"/>
              </a:rPr>
              <a:t>Fixed Length</a:t>
            </a:r>
            <a:r>
              <a:rPr lang="en-US" sz="2400" dirty="0">
                <a:cs typeface="Times New Roman" panose="02020603050405020304" pitchFamily="18" charset="0"/>
              </a:rPr>
              <a:t>: </a:t>
            </a:r>
          </a:p>
          <a:p>
            <a:pPr marL="609600" indent="-609600" algn="just"/>
            <a:r>
              <a:rPr lang="en-US" sz="2400" dirty="0">
                <a:cs typeface="Times New Roman" panose="02020603050405020304" pitchFamily="18" charset="0"/>
              </a:rPr>
              <a:t>Occupies the same length of space in memory no matter how much data is stored in them.</a:t>
            </a:r>
          </a:p>
          <a:p>
            <a:pPr marL="609600" indent="-609600" algn="just"/>
            <a:r>
              <a:rPr lang="en-US" sz="2400" b="1" dirty="0">
                <a:cs typeface="Times New Roman" panose="02020603050405020304" pitchFamily="18" charset="0"/>
              </a:rPr>
              <a:t>Syntax:</a:t>
            </a:r>
          </a:p>
          <a:p>
            <a:pPr marL="1100138" lvl="1" indent="-533400" algn="just">
              <a:buNone/>
            </a:pPr>
            <a:r>
              <a:rPr lang="en-US" dirty="0">
                <a:cs typeface="Times New Roman" panose="02020603050405020304" pitchFamily="18" charset="0"/>
              </a:rPr>
              <a:t>char(n) where n is the length of the String</a:t>
            </a:r>
          </a:p>
          <a:p>
            <a:pPr marL="1100138" lvl="1" indent="-533400" algn="just">
              <a:buNone/>
            </a:pPr>
            <a:r>
              <a:rPr lang="en-US" dirty="0">
                <a:cs typeface="Times New Roman" panose="02020603050405020304" pitchFamily="18" charset="0"/>
              </a:rPr>
              <a:t>e.g. name char(50)</a:t>
            </a:r>
          </a:p>
          <a:p>
            <a:pPr marL="609600" indent="-609600" algn="just"/>
            <a:r>
              <a:rPr lang="en-US" sz="2400" dirty="0">
                <a:cs typeface="Times New Roman" panose="02020603050405020304" pitchFamily="18" charset="0"/>
              </a:rPr>
              <a:t>If the variable stored for name is ‘Presidency’ the extra 40 fields are padded with blanks</a:t>
            </a:r>
          </a:p>
          <a:p>
            <a:pPr marL="609600" indent="-60960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092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56998E51-AA01-4998-9BF0-95B078E0AAE9}" type="slidenum">
              <a:rPr lang="en-US"/>
              <a:pPr/>
              <a:t>110</a:t>
            </a:fld>
            <a:endParaRPr lang="en-CA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SQL Triggers: An Example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trigger to compare an employee’s salary to his/her supervisor during insert or update operations: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CREATE </a:t>
            </a:r>
            <a:r>
              <a:rPr lang="en-US" sz="2400" b="1" dirty="0"/>
              <a:t>TRIGGER INFORM_SUPERVISOR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/>
              <a:t>BEFORE INSERT OR UPDATE </a:t>
            </a:r>
            <a:r>
              <a:rPr lang="en-US" sz="2400" b="1" dirty="0" smtClean="0"/>
              <a:t>OF SALARY</a:t>
            </a:r>
            <a:r>
              <a:rPr lang="en-US" sz="2400" b="1" dirty="0"/>
              <a:t>, SUPERVISOR_SSN ON EMPLOYEE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FOR </a:t>
            </a:r>
            <a:r>
              <a:rPr lang="en-US" sz="2400" b="1" dirty="0"/>
              <a:t>EACH ROW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WHEN</a:t>
            </a:r>
            <a:endParaRPr lang="en-US" sz="24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(NEW.SALARY</a:t>
            </a:r>
            <a:r>
              <a:rPr lang="en-US" sz="2400" b="1" dirty="0"/>
              <a:t>&gt; (SELECT SALARY FROM EMPLOYEE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                                 WHERE </a:t>
            </a:r>
            <a:r>
              <a:rPr lang="en-US" sz="2400" b="1" dirty="0"/>
              <a:t>SSN=NEW.SUPERVISOR_SSN))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/>
              <a:t>		</a:t>
            </a:r>
            <a:r>
              <a:rPr lang="en-US" sz="2400" b="1" dirty="0" smtClean="0"/>
              <a:t>                  INFORM_SUPERVISOR </a:t>
            </a:r>
            <a:r>
              <a:rPr lang="en-US" sz="2400" b="1" dirty="0"/>
              <a:t>(NEW.SUPERVISOR_SSN,NEW.SSN);</a:t>
            </a:r>
          </a:p>
        </p:txBody>
      </p:sp>
    </p:spTree>
    <p:extLst>
      <p:ext uri="{BB962C8B-B14F-4D97-AF65-F5344CB8AC3E}">
        <p14:creationId xmlns:p14="http://schemas.microsoft.com/office/powerpoint/2010/main" val="351602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AAF96956-CF2F-473D-BE56-586226F78D15}" type="slidenum">
              <a:rPr lang="en-US"/>
              <a:pPr/>
              <a:t>111</a:t>
            </a:fld>
            <a:endParaRPr lang="en-CA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Views in SQL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5246"/>
            <a:ext cx="10515600" cy="4040710"/>
          </a:xfrm>
        </p:spPr>
        <p:txBody>
          <a:bodyPr/>
          <a:lstStyle/>
          <a:p>
            <a:r>
              <a:rPr lang="en-US" sz="2400" dirty="0"/>
              <a:t>A view is a “virtual” table that is derived from other tables</a:t>
            </a:r>
          </a:p>
          <a:p>
            <a:r>
              <a:rPr lang="en-US" sz="2400" dirty="0"/>
              <a:t>Allows for limited update operations </a:t>
            </a:r>
          </a:p>
          <a:p>
            <a:pPr lvl="1"/>
            <a:r>
              <a:rPr lang="en-US" dirty="0"/>
              <a:t>Since the table may not physically be stored</a:t>
            </a:r>
          </a:p>
          <a:p>
            <a:r>
              <a:rPr lang="en-US" sz="2400" dirty="0"/>
              <a:t>Allows full query operations</a:t>
            </a:r>
          </a:p>
          <a:p>
            <a:r>
              <a:rPr lang="en-US" sz="2400" dirty="0"/>
              <a:t>A convenience for expressing certain operations</a:t>
            </a:r>
          </a:p>
          <a:p>
            <a:endParaRPr lang="en-US" sz="2400" dirty="0"/>
          </a:p>
        </p:txBody>
      </p:sp>
      <p:pic>
        <p:nvPicPr>
          <p:cNvPr id="5" name="Picture 2" descr="https://res.cloudinary.com/dyd911kmh/image/upload/f_auto,q_auto:best/v1551381985/1_ijtuw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83" y="3371850"/>
            <a:ext cx="468630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08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7E688FAD-C56E-4B73-BEBC-14F9B9907CBB}" type="slidenum">
              <a:rPr lang="en-US"/>
              <a:pPr/>
              <a:t>112</a:t>
            </a:fld>
            <a:endParaRPr lang="en-CA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Specification of Views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28048"/>
            <a:ext cx="10515600" cy="4735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view has primarily two purposes:</a:t>
            </a:r>
          </a:p>
          <a:p>
            <a:r>
              <a:rPr lang="en-US" sz="2400" dirty="0"/>
              <a:t>Simplify the complex SQL queries.</a:t>
            </a:r>
          </a:p>
          <a:p>
            <a:r>
              <a:rPr lang="en-US" sz="2400" dirty="0"/>
              <a:t>Provide restriction to users from accessing sensitive data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SQL </a:t>
            </a:r>
            <a:r>
              <a:rPr lang="en-US" sz="2400" dirty="0"/>
              <a:t>command: </a:t>
            </a:r>
            <a:r>
              <a:rPr lang="en-US" sz="2400" b="1" dirty="0"/>
              <a:t>CREATE VIEW</a:t>
            </a:r>
          </a:p>
          <a:p>
            <a:pPr lvl="1"/>
            <a:r>
              <a:rPr lang="en-US" dirty="0"/>
              <a:t>a table (view) name</a:t>
            </a:r>
          </a:p>
          <a:p>
            <a:pPr lvl="1"/>
            <a:r>
              <a:rPr lang="en-US" dirty="0"/>
              <a:t>a possible list of attribute names (for example, when arithmetic operations are specified or when we want the names to be different from the attributes in the base relations)</a:t>
            </a:r>
          </a:p>
          <a:p>
            <a:pPr lvl="1"/>
            <a:r>
              <a:rPr lang="en-US" dirty="0"/>
              <a:t>a query to specify the table contents</a:t>
            </a:r>
          </a:p>
        </p:txBody>
      </p:sp>
    </p:spTree>
    <p:extLst>
      <p:ext uri="{BB962C8B-B14F-4D97-AF65-F5344CB8AC3E}">
        <p14:creationId xmlns:p14="http://schemas.microsoft.com/office/powerpoint/2010/main" val="405534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218"/>
            <a:ext cx="10515600" cy="369513"/>
          </a:xfrm>
        </p:spPr>
        <p:txBody>
          <a:bodyPr/>
          <a:lstStyle/>
          <a:p>
            <a:r>
              <a:rPr lang="en-US" b="1" dirty="0"/>
              <a:t>Views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161"/>
            <a:ext cx="10515600" cy="48176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Department table</a:t>
            </a:r>
          </a:p>
          <a:p>
            <a:pPr marL="0" indent="0">
              <a:buNone/>
            </a:pPr>
            <a:r>
              <a:rPr lang="en-US" dirty="0" smtClean="0"/>
              <a:t>VHR----- HR</a:t>
            </a:r>
          </a:p>
          <a:p>
            <a:pPr marL="0" indent="0">
              <a:buNone/>
            </a:pPr>
            <a:r>
              <a:rPr lang="en-US" dirty="0" smtClean="0"/>
              <a:t>VADMIN- --- ADMIN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view VHR as select </a:t>
            </a:r>
            <a:r>
              <a:rPr lang="en-US" dirty="0" err="1" smtClean="0"/>
              <a:t>deptname,empname,salary</a:t>
            </a:r>
            <a:r>
              <a:rPr lang="en-US" dirty="0" smtClean="0"/>
              <a:t> where </a:t>
            </a:r>
            <a:r>
              <a:rPr lang="en-US" dirty="0" err="1" smtClean="0"/>
              <a:t>deptname</a:t>
            </a:r>
            <a:r>
              <a:rPr lang="en-US" dirty="0" smtClean="0"/>
              <a:t>=‘HR’;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Select * from VHR;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645060"/>
              </p:ext>
            </p:extLst>
          </p:nvPr>
        </p:nvGraphicFramePr>
        <p:xfrm>
          <a:off x="8535411" y="104481"/>
          <a:ext cx="36227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574"/>
                <a:gridCol w="1207574"/>
                <a:gridCol w="12075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PQR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8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17652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489397"/>
            <a:ext cx="11109101" cy="53962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Department                    Employee                                                      </a:t>
            </a:r>
            <a:r>
              <a:rPr lang="en-US" sz="2400" dirty="0" err="1" smtClean="0"/>
              <a:t>empbydept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empbydept</a:t>
            </a:r>
            <a:r>
              <a:rPr lang="en-US" dirty="0" smtClean="0"/>
              <a:t> 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emp.id,emp.name,emp.salary,emp.gender,dept.d_name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join </a:t>
            </a:r>
            <a:r>
              <a:rPr lang="en-US" dirty="0" err="1" smtClean="0"/>
              <a:t>dept</a:t>
            </a:r>
            <a:r>
              <a:rPr lang="en-US" dirty="0" smtClean="0"/>
              <a:t> on </a:t>
            </a:r>
            <a:r>
              <a:rPr lang="en-US" dirty="0" err="1" smtClean="0"/>
              <a:t>emp.d_id</a:t>
            </a:r>
            <a:r>
              <a:rPr lang="en-US" dirty="0" smtClean="0"/>
              <a:t>=</a:t>
            </a:r>
            <a:r>
              <a:rPr lang="en-US" dirty="0" err="1" smtClean="0"/>
              <a:t>dept.d_id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empbydept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675614"/>
              </p:ext>
            </p:extLst>
          </p:nvPr>
        </p:nvGraphicFramePr>
        <p:xfrm>
          <a:off x="244699" y="918723"/>
          <a:ext cx="19318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188"/>
                <a:gridCol w="1274643"/>
              </a:tblGrid>
              <a:tr h="32454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D_name</a:t>
                      </a:r>
                      <a:endParaRPr lang="en-US" dirty="0"/>
                    </a:p>
                  </a:txBody>
                  <a:tcPr/>
                </a:tc>
              </a:tr>
              <a:tr h="32454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  <a:tr h="32454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en-US" dirty="0"/>
                    </a:p>
                  </a:txBody>
                  <a:tcPr/>
                </a:tc>
              </a:tr>
              <a:tr h="32454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</a:tr>
              <a:tr h="32454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96238"/>
              </p:ext>
            </p:extLst>
          </p:nvPr>
        </p:nvGraphicFramePr>
        <p:xfrm>
          <a:off x="2240925" y="862886"/>
          <a:ext cx="3721993" cy="2604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65"/>
                <a:gridCol w="953037"/>
                <a:gridCol w="772732"/>
                <a:gridCol w="901521"/>
                <a:gridCol w="708338"/>
              </a:tblGrid>
              <a:tr h="384392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D_id</a:t>
                      </a:r>
                      <a:endParaRPr lang="en-US" dirty="0"/>
                    </a:p>
                  </a:txBody>
                  <a:tcPr/>
                </a:tc>
              </a:tr>
              <a:tr h="2875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Bhavya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Ekta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161613"/>
              </p:ext>
            </p:extLst>
          </p:nvPr>
        </p:nvGraphicFramePr>
        <p:xfrm>
          <a:off x="6888052" y="875763"/>
          <a:ext cx="4118019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70"/>
                <a:gridCol w="914400"/>
                <a:gridCol w="772732"/>
                <a:gridCol w="901521"/>
                <a:gridCol w="1115096"/>
              </a:tblGrid>
              <a:tr h="33485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D_name</a:t>
                      </a:r>
                      <a:endParaRPr lang="en-US" dirty="0"/>
                    </a:p>
                  </a:txBody>
                  <a:tcPr/>
                </a:tc>
              </a:tr>
              <a:tr h="2875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Bhavya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Ekta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85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3568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43874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view </a:t>
            </a:r>
            <a:r>
              <a:rPr lang="en-US" dirty="0" err="1" smtClean="0"/>
              <a:t>Itemp</a:t>
            </a:r>
            <a:r>
              <a:rPr lang="en-US" dirty="0" smtClean="0"/>
              <a:t> as select </a:t>
            </a:r>
            <a:r>
              <a:rPr lang="en-US" dirty="0" err="1" smtClean="0"/>
              <a:t>id,name,salary,gender,d_name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join </a:t>
            </a:r>
            <a:r>
              <a:rPr lang="en-US" dirty="0" err="1" smtClean="0"/>
              <a:t>dept</a:t>
            </a:r>
            <a:r>
              <a:rPr lang="en-US" dirty="0" smtClean="0"/>
              <a:t> in </a:t>
            </a:r>
            <a:r>
              <a:rPr lang="en-US" dirty="0" err="1" smtClean="0"/>
              <a:t>emp.d_id</a:t>
            </a:r>
            <a:r>
              <a:rPr lang="en-US" dirty="0" smtClean="0"/>
              <a:t>= </a:t>
            </a:r>
            <a:r>
              <a:rPr lang="en-US" dirty="0" err="1" smtClean="0"/>
              <a:t>dept.d_id</a:t>
            </a:r>
            <a:r>
              <a:rPr lang="en-US" dirty="0" smtClean="0"/>
              <a:t> where </a:t>
            </a:r>
            <a:r>
              <a:rPr lang="en-US" dirty="0" err="1" smtClean="0"/>
              <a:t>dept.d_name</a:t>
            </a:r>
            <a:r>
              <a:rPr lang="en-US" dirty="0" smtClean="0"/>
              <a:t>=‘IT’;</a:t>
            </a:r>
          </a:p>
          <a:p>
            <a:pPr marL="0" indent="0">
              <a:buNone/>
            </a:pPr>
            <a:r>
              <a:rPr lang="en-US" dirty="0" smtClean="0"/>
              <a:t>Select * from </a:t>
            </a:r>
            <a:r>
              <a:rPr lang="en-US" dirty="0" err="1" smtClean="0"/>
              <a:t>Itemp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 smtClean="0"/>
              <a:t>nonconfidentialdata</a:t>
            </a:r>
            <a:r>
              <a:rPr lang="en-US" dirty="0" smtClean="0"/>
              <a:t> as </a:t>
            </a:r>
            <a:r>
              <a:rPr lang="en-US" dirty="0"/>
              <a:t>select </a:t>
            </a:r>
            <a:r>
              <a:rPr lang="en-US" dirty="0" err="1" smtClean="0"/>
              <a:t>name,gender,d_name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 join </a:t>
            </a:r>
            <a:r>
              <a:rPr lang="en-US" dirty="0" err="1"/>
              <a:t>dept</a:t>
            </a:r>
            <a:r>
              <a:rPr lang="en-US" dirty="0"/>
              <a:t> in </a:t>
            </a:r>
            <a:r>
              <a:rPr lang="en-US" dirty="0" err="1"/>
              <a:t>emp.d_id</a:t>
            </a:r>
            <a:r>
              <a:rPr lang="en-US" dirty="0"/>
              <a:t>= </a:t>
            </a:r>
            <a:r>
              <a:rPr lang="en-US" dirty="0" err="1"/>
              <a:t>dept.d_id</a:t>
            </a:r>
            <a:r>
              <a:rPr lang="en-US" dirty="0"/>
              <a:t> 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view summery as select </a:t>
            </a:r>
            <a:r>
              <a:rPr lang="en-US" dirty="0" err="1" smtClean="0"/>
              <a:t>d_name,count</a:t>
            </a:r>
            <a:r>
              <a:rPr lang="en-US" dirty="0" smtClean="0"/>
              <a:t>(id) as </a:t>
            </a:r>
            <a:r>
              <a:rPr lang="en-US" dirty="0" err="1" smtClean="0"/>
              <a:t>total_emp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join </a:t>
            </a:r>
            <a:r>
              <a:rPr lang="en-US" dirty="0" err="1" smtClean="0"/>
              <a:t>dept</a:t>
            </a:r>
            <a:r>
              <a:rPr lang="en-US" dirty="0" smtClean="0"/>
              <a:t> on </a:t>
            </a:r>
            <a:r>
              <a:rPr lang="en-US" dirty="0" err="1" smtClean="0"/>
              <a:t>dept.d_id</a:t>
            </a:r>
            <a:r>
              <a:rPr lang="en-US" dirty="0" smtClean="0"/>
              <a:t>=</a:t>
            </a:r>
            <a:r>
              <a:rPr lang="en-US" dirty="0" err="1" smtClean="0"/>
              <a:t>emp.d_id</a:t>
            </a:r>
            <a:r>
              <a:rPr lang="en-US" dirty="0" smtClean="0"/>
              <a:t> group by </a:t>
            </a:r>
            <a:r>
              <a:rPr lang="en-US" dirty="0" err="1" smtClean="0"/>
              <a:t>d_name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857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55093"/>
            <a:ext cx="8169535" cy="37909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35" y="3152321"/>
            <a:ext cx="4162425" cy="93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38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826" y="1738004"/>
            <a:ext cx="9555707" cy="35163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5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071" y="1409179"/>
            <a:ext cx="8920021" cy="36268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1871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C7338BDD-E47E-4B90-B224-04DB941E5417}" type="slidenum">
              <a:rPr lang="en-US"/>
              <a:pPr/>
              <a:t>119</a:t>
            </a:fld>
            <a:endParaRPr lang="en-CA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SQL Views: An Example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a different WORKS_ON table</a:t>
            </a:r>
          </a:p>
          <a:p>
            <a:pPr>
              <a:buFont typeface="Wingdings" panose="05000000000000000000" pitchFamily="2" charset="2"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b="1" dirty="0" smtClean="0"/>
              <a:t>CREATE VIEW WORKS_ON_NEW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/>
              <a:t>	SELECT FNAME, LNAME, PNAME, HOURS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/>
              <a:t>	FROM EMPLOYEE, PROJECT, WORKS_ON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/>
              <a:t> 	WHERE SSN=ESSN AND PNO=PNUMBER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 smtClean="0"/>
              <a:t>	GROUP BY PNAME;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5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220D431-BEE4-45F3-8B47-41F0005F6BE4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818882" y="396876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Numeric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Data Types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811" y="1442813"/>
            <a:ext cx="8153400" cy="5334000"/>
          </a:xfrm>
        </p:spPr>
        <p:txBody>
          <a:bodyPr/>
          <a:lstStyle/>
          <a:p>
            <a:pPr marL="609600" indent="-609600" algn="just"/>
            <a:r>
              <a:rPr lang="en-US" sz="2400" dirty="0">
                <a:cs typeface="Times New Roman" panose="02020603050405020304" pitchFamily="18" charset="0"/>
              </a:rPr>
              <a:t>Store all the data related to purely numeric data. </a:t>
            </a:r>
          </a:p>
          <a:p>
            <a:pPr marL="609600" indent="-609600" algn="just"/>
            <a:r>
              <a:rPr lang="en-US" sz="2400" dirty="0">
                <a:cs typeface="Times New Roman" panose="02020603050405020304" pitchFamily="18" charset="0"/>
              </a:rPr>
              <a:t>Some numeric data may also be stored as a character field e.g. zip codes</a:t>
            </a:r>
          </a:p>
          <a:p>
            <a:pPr marL="609600" indent="-609600" algn="just"/>
            <a:r>
              <a:rPr lang="en-US" sz="2400" b="1" dirty="0">
                <a:cs typeface="Times New Roman" panose="02020603050405020304" pitchFamily="18" charset="0"/>
              </a:rPr>
              <a:t>Common Numeric Types</a:t>
            </a:r>
            <a:r>
              <a:rPr lang="en-US" sz="2400" dirty="0">
                <a:cs typeface="Times New Roman" panose="02020603050405020304" pitchFamily="18" charset="0"/>
              </a:rPr>
              <a:t>:</a:t>
            </a:r>
          </a:p>
          <a:p>
            <a:pPr marL="1100138" lvl="1" indent="-533400" algn="just"/>
            <a:r>
              <a:rPr lang="en-US" dirty="0">
                <a:cs typeface="Times New Roman" panose="02020603050405020304" pitchFamily="18" charset="0"/>
              </a:rPr>
              <a:t>Decimal	               Floating point number</a:t>
            </a:r>
          </a:p>
          <a:p>
            <a:pPr marL="1100138" lvl="1" indent="-533400" algn="just"/>
            <a:r>
              <a:rPr lang="en-US" dirty="0">
                <a:cs typeface="Times New Roman" panose="02020603050405020304" pitchFamily="18" charset="0"/>
              </a:rPr>
              <a:t>Float		               Floating point number</a:t>
            </a:r>
          </a:p>
          <a:p>
            <a:pPr marL="1100138" lvl="1" indent="-533400" algn="just"/>
            <a:r>
              <a:rPr lang="en-US" dirty="0">
                <a:cs typeface="Times New Roman" panose="02020603050405020304" pitchFamily="18" charset="0"/>
              </a:rPr>
              <a:t>Integer(size)	               Integer of specified length</a:t>
            </a:r>
          </a:p>
          <a:p>
            <a:pPr marL="1100138" lvl="1" indent="-533400" algn="just"/>
            <a:r>
              <a:rPr lang="en-US" dirty="0">
                <a:cs typeface="Times New Roman" panose="02020603050405020304" pitchFamily="18" charset="0"/>
              </a:rPr>
              <a:t>Money	               A number which contains exactly two digits after the decimal point</a:t>
            </a:r>
          </a:p>
          <a:p>
            <a:pPr marL="1100138" lvl="1" indent="-533400" algn="just"/>
            <a:r>
              <a:rPr lang="en-US" dirty="0">
                <a:cs typeface="Times New Roman" panose="02020603050405020304" pitchFamily="18" charset="0"/>
              </a:rPr>
              <a:t>Number	               A standard number field that can hold a floating point data</a:t>
            </a:r>
          </a:p>
          <a:p>
            <a:pPr marL="609600" indent="-609600" algn="just">
              <a:buNone/>
            </a:pPr>
            <a:r>
              <a:rPr lang="en-US" sz="2400" dirty="0">
                <a:cs typeface="Times New Roman" panose="02020603050405020304" pitchFamily="18" charset="0"/>
              </a:rPr>
              <a:t> </a:t>
            </a:r>
          </a:p>
          <a:p>
            <a:pPr marL="609600" indent="-60960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870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50646D8E-E12E-44DA-BB74-0AE1AF68FD1D}" type="slidenum">
              <a:rPr lang="en-US"/>
              <a:pPr/>
              <a:t>120</a:t>
            </a:fld>
            <a:endParaRPr lang="en-CA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Using a Virtual Table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specify SQL queries on a newly create table (view):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8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/>
              <a:t>SELECT FNAME, LNAME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FROM </a:t>
            </a:r>
            <a:r>
              <a:rPr lang="en-US" sz="2400" b="1" dirty="0"/>
              <a:t>WORKS_ON_NEW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WHERE </a:t>
            </a:r>
            <a:r>
              <a:rPr lang="en-US" sz="2400" b="1" dirty="0"/>
              <a:t>PNAME=‘</a:t>
            </a:r>
            <a:r>
              <a:rPr lang="en-US" sz="2400" b="1" dirty="0" err="1"/>
              <a:t>Seena</a:t>
            </a:r>
            <a:r>
              <a:rPr lang="en-US" sz="2400" b="1" dirty="0"/>
              <a:t>’;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When no longer needed, a view can be dropped: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	</a:t>
            </a:r>
            <a:r>
              <a:rPr lang="en-US" sz="2400" b="1" dirty="0"/>
              <a:t>DROP WORKS_ON_NEW;</a:t>
            </a:r>
          </a:p>
        </p:txBody>
      </p:sp>
    </p:spTree>
    <p:extLst>
      <p:ext uri="{BB962C8B-B14F-4D97-AF65-F5344CB8AC3E}">
        <p14:creationId xmlns:p14="http://schemas.microsoft.com/office/powerpoint/2010/main" val="34371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VIEWS Example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464" t="68444" r="34081" b="15574"/>
          <a:stretch/>
        </p:blipFill>
        <p:spPr>
          <a:xfrm>
            <a:off x="1121536" y="1249250"/>
            <a:ext cx="10481259" cy="33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0561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51EDA04-D42A-4B4E-9FB0-3E629FDBA4AF}" type="slidenum">
              <a:rPr lang="en-US"/>
              <a:pPr/>
              <a:t>122</a:t>
            </a:fld>
            <a:endParaRPr lang="en-CA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Efficient View Implementation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Query modification: </a:t>
            </a:r>
          </a:p>
          <a:p>
            <a:pPr lvl="1"/>
            <a:r>
              <a:rPr lang="en-US" dirty="0"/>
              <a:t>Present the view query in terms of a query on the underlying base tables</a:t>
            </a:r>
          </a:p>
          <a:p>
            <a:r>
              <a:rPr lang="en-US" sz="2400" dirty="0"/>
              <a:t>Disadvantage: </a:t>
            </a:r>
          </a:p>
          <a:p>
            <a:pPr lvl="1"/>
            <a:r>
              <a:rPr lang="en-US" dirty="0"/>
              <a:t>Inefficient for views defined via complex queries</a:t>
            </a:r>
          </a:p>
          <a:p>
            <a:pPr lvl="2"/>
            <a:r>
              <a:rPr lang="en-US" sz="2400" dirty="0"/>
              <a:t>Especially if additional queries are to be applied to the view within a short time period</a:t>
            </a:r>
          </a:p>
        </p:txBody>
      </p:sp>
    </p:spTree>
    <p:extLst>
      <p:ext uri="{BB962C8B-B14F-4D97-AF65-F5344CB8AC3E}">
        <p14:creationId xmlns:p14="http://schemas.microsoft.com/office/powerpoint/2010/main" val="32451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996"/>
            <a:ext cx="10515600" cy="331069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Materialized </a:t>
            </a:r>
            <a:r>
              <a:rPr lang="en-US" b="1" dirty="0"/>
              <a:t>View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183" y="686595"/>
            <a:ext cx="9277350" cy="3067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179" y="3929031"/>
            <a:ext cx="5724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71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8DBC50BF-7704-4C9E-8807-131D01E47C53}" type="slidenum">
              <a:rPr lang="en-US"/>
              <a:pPr/>
              <a:t>124</a:t>
            </a:fld>
            <a:endParaRPr lang="en-CA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Efficient View Implementation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5245"/>
            <a:ext cx="10515600" cy="38796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View materialization: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Involves physically creating and keeping a temporary table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Assumption: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 queries on the view will follow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Concerns: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Maintaining correspondence between the base table and the view when the base table is updated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Strategy: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Incremental update</a:t>
            </a:r>
          </a:p>
        </p:txBody>
      </p:sp>
    </p:spTree>
    <p:extLst>
      <p:ext uri="{BB962C8B-B14F-4D97-AF65-F5344CB8AC3E}">
        <p14:creationId xmlns:p14="http://schemas.microsoft.com/office/powerpoint/2010/main" val="31717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7D56A8F9-1B47-4F70-BC97-6BB780BFC6C6}" type="slidenum">
              <a:rPr lang="en-US"/>
              <a:pPr/>
              <a:t>125</a:t>
            </a:fld>
            <a:endParaRPr lang="en-CA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Update Views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Update on a single view without aggregate operations: </a:t>
            </a:r>
          </a:p>
          <a:p>
            <a:pPr lvl="1"/>
            <a:r>
              <a:rPr lang="en-US" dirty="0"/>
              <a:t>Update may map to an update on the underlying base table</a:t>
            </a:r>
          </a:p>
          <a:p>
            <a:r>
              <a:rPr lang="en-US" sz="2400" dirty="0"/>
              <a:t>Views involving joins: </a:t>
            </a:r>
          </a:p>
          <a:p>
            <a:pPr lvl="1"/>
            <a:r>
              <a:rPr lang="en-US" dirty="0"/>
              <a:t>An update </a:t>
            </a:r>
            <a:r>
              <a:rPr lang="en-US" i="1" dirty="0"/>
              <a:t>may</a:t>
            </a:r>
            <a:r>
              <a:rPr lang="en-US" dirty="0"/>
              <a:t> map to an update on the underlying base relations </a:t>
            </a:r>
          </a:p>
          <a:p>
            <a:pPr lvl="2"/>
            <a:r>
              <a:rPr lang="en-US" sz="2400" dirty="0"/>
              <a:t>Not always possible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7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2C68A490-A132-4C0D-883D-F96DC6BCD5C9}" type="slidenum">
              <a:rPr lang="en-US"/>
              <a:pPr/>
              <a:t>126</a:t>
            </a:fld>
            <a:endParaRPr lang="en-CA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Un-updatable Views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Views defined using groups and aggregate functions are not updateable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Views defined on multiple tables using joins are generally not updateable</a:t>
            </a:r>
          </a:p>
          <a:p>
            <a:pPr algn="just">
              <a:lnSpc>
                <a:spcPct val="90000"/>
              </a:lnSpc>
            </a:pPr>
            <a:r>
              <a:rPr lang="en-US" sz="2400" b="1" dirty="0"/>
              <a:t>WITH CHECK OPTION</a:t>
            </a:r>
            <a:r>
              <a:rPr lang="en-US" sz="2400" dirty="0"/>
              <a:t>: must be added to the definition of a view if the view is to be updated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To allow check for updatability and to plan for an execution strategy</a:t>
            </a:r>
          </a:p>
        </p:txBody>
      </p:sp>
    </p:spTree>
    <p:extLst>
      <p:ext uri="{BB962C8B-B14F-4D97-AF65-F5344CB8AC3E}">
        <p14:creationId xmlns:p14="http://schemas.microsoft.com/office/powerpoint/2010/main" val="244532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E89DA437-6C37-4D9B-8050-4AD3A69BA20F}" type="slidenum">
              <a:rPr lang="en-US"/>
              <a:pPr/>
              <a:t>127</a:t>
            </a:fld>
            <a:endParaRPr lang="en-CA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Database Stored Procedures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5245"/>
            <a:ext cx="10515600" cy="3879669"/>
          </a:xfrm>
        </p:spPr>
        <p:txBody>
          <a:bodyPr/>
          <a:lstStyle/>
          <a:p>
            <a:r>
              <a:rPr lang="en-US" sz="2400" dirty="0"/>
              <a:t>Persistent procedures/functions (modules) are  stored locally and executed by the database server</a:t>
            </a:r>
          </a:p>
          <a:p>
            <a:pPr lvl="1"/>
            <a:r>
              <a:rPr lang="en-US" dirty="0"/>
              <a:t>As opposed to execution by clients</a:t>
            </a:r>
          </a:p>
          <a:p>
            <a:r>
              <a:rPr lang="en-US" sz="2400" dirty="0"/>
              <a:t>Advantages:</a:t>
            </a:r>
          </a:p>
          <a:p>
            <a:pPr lvl="1"/>
            <a:r>
              <a:rPr lang="en-US" dirty="0"/>
              <a:t>If the procedure is needed by many applications, it can be invoked by any of them (thus reduce duplications)</a:t>
            </a:r>
          </a:p>
          <a:p>
            <a:pPr lvl="1"/>
            <a:r>
              <a:rPr lang="en-US" dirty="0"/>
              <a:t>Execution by the server reduces communication costs</a:t>
            </a:r>
          </a:p>
          <a:p>
            <a:pPr lvl="1"/>
            <a:r>
              <a:rPr lang="en-US" dirty="0"/>
              <a:t>Enhance the modeling power of views</a:t>
            </a:r>
          </a:p>
          <a:p>
            <a:r>
              <a:rPr lang="en-US" sz="2400" dirty="0"/>
              <a:t>Disadvantages:</a:t>
            </a:r>
          </a:p>
          <a:p>
            <a:pPr lvl="1"/>
            <a:r>
              <a:rPr lang="en-US" dirty="0"/>
              <a:t>Every DBMS has its own syntax and this can make the system less portable</a:t>
            </a:r>
          </a:p>
        </p:txBody>
      </p:sp>
    </p:spTree>
    <p:extLst>
      <p:ext uri="{BB962C8B-B14F-4D97-AF65-F5344CB8AC3E}">
        <p14:creationId xmlns:p14="http://schemas.microsoft.com/office/powerpoint/2010/main" val="6091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A3FC7896-AE58-4261-9A07-D9C6AD4ABAEA}" type="slidenum">
              <a:rPr lang="en-US"/>
              <a:pPr/>
              <a:t>128</a:t>
            </a:fld>
            <a:endParaRPr lang="en-CA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05634"/>
            <a:ext cx="10515600" cy="83237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Stored Procedure Constructs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72190"/>
            <a:ext cx="10515600" cy="3879669"/>
          </a:xfrm>
        </p:spPr>
        <p:txBody>
          <a:bodyPr>
            <a:noAutofit/>
          </a:bodyPr>
          <a:lstStyle/>
          <a:p>
            <a:r>
              <a:rPr lang="en-US" sz="2400" dirty="0"/>
              <a:t>A stored procedure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	CREATE PROCEDURE procedure-name (</a:t>
            </a:r>
            <a:r>
              <a:rPr lang="en-US" sz="2400" b="1" dirty="0" err="1"/>
              <a:t>params</a:t>
            </a:r>
            <a:r>
              <a:rPr lang="en-US" sz="2400" b="1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	local-declarations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	procedure-body;</a:t>
            </a:r>
          </a:p>
          <a:p>
            <a:pPr>
              <a:buFont typeface="Wingdings" panose="05000000000000000000" pitchFamily="2" charset="2"/>
              <a:buNone/>
            </a:pPr>
            <a:endParaRPr lang="en-US" sz="100" b="1" dirty="0"/>
          </a:p>
          <a:p>
            <a:r>
              <a:rPr lang="en-US" sz="2400" dirty="0"/>
              <a:t>A stored function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	CREATE FUNCTION fun-name (</a:t>
            </a:r>
            <a:r>
              <a:rPr lang="en-US" sz="2400" b="1" dirty="0" err="1"/>
              <a:t>params</a:t>
            </a:r>
            <a:r>
              <a:rPr lang="en-US" sz="2400" b="1" dirty="0"/>
              <a:t>) RETRUNS return-type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	local-declarations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b="1" dirty="0"/>
              <a:t>	function-body;</a:t>
            </a:r>
          </a:p>
          <a:p>
            <a:pPr>
              <a:buFont typeface="Wingdings" panose="05000000000000000000" pitchFamily="2" charset="2"/>
              <a:buNone/>
            </a:pPr>
            <a:endParaRPr lang="en-US" sz="100" b="1" dirty="0"/>
          </a:p>
          <a:p>
            <a:r>
              <a:rPr lang="en-US" sz="2400" dirty="0"/>
              <a:t>Calling a procedure or function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en-US" sz="2400" b="1" dirty="0"/>
              <a:t>CALL procedure-name/fun-name (arguments);</a:t>
            </a:r>
          </a:p>
        </p:txBody>
      </p:sp>
    </p:spTree>
    <p:extLst>
      <p:ext uri="{BB962C8B-B14F-4D97-AF65-F5344CB8AC3E}">
        <p14:creationId xmlns:p14="http://schemas.microsoft.com/office/powerpoint/2010/main" val="107990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8800" b="1" dirty="0" smtClean="0"/>
              <a:t>END OF MODULE 2</a:t>
            </a:r>
            <a:endParaRPr lang="en-US" sz="8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174FAA-7E6F-40D1-BC0E-A767D59E4790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870397" y="403224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Temporal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Data Types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8113" y="1387476"/>
            <a:ext cx="8153400" cy="5334000"/>
          </a:xfrm>
        </p:spPr>
        <p:txBody>
          <a:bodyPr/>
          <a:lstStyle/>
          <a:p>
            <a:pPr marL="609600" indent="-609600" algn="just"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These represent the dates and time: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609600" indent="-609600" algn="just">
              <a:defRPr/>
            </a:pPr>
            <a:r>
              <a:rPr lang="en-US" sz="2400" dirty="0">
                <a:cs typeface="Times New Roman" panose="02020603050405020304" pitchFamily="18" charset="0"/>
              </a:rPr>
              <a:t>Three basic types are supported:</a:t>
            </a:r>
          </a:p>
          <a:p>
            <a:pPr marL="1100138" lvl="1" indent="-533400" algn="just">
              <a:defRPr/>
            </a:pPr>
            <a:r>
              <a:rPr lang="en-US" dirty="0">
                <a:cs typeface="Times New Roman" panose="02020603050405020304" pitchFamily="18" charset="0"/>
              </a:rPr>
              <a:t>Dates</a:t>
            </a:r>
          </a:p>
          <a:p>
            <a:pPr marL="1100138" lvl="1" indent="-533400" algn="just">
              <a:defRPr/>
            </a:pPr>
            <a:r>
              <a:rPr lang="en-US" dirty="0">
                <a:cs typeface="Times New Roman" panose="02020603050405020304" pitchFamily="18" charset="0"/>
              </a:rPr>
              <a:t>Times</a:t>
            </a:r>
          </a:p>
          <a:p>
            <a:pPr marL="1100138" lvl="1" indent="-533400" algn="just">
              <a:defRPr/>
            </a:pPr>
            <a:r>
              <a:rPr lang="en-US" dirty="0">
                <a:cs typeface="Times New Roman" panose="02020603050405020304" pitchFamily="18" charset="0"/>
              </a:rPr>
              <a:t>Date-Time Combinations </a:t>
            </a:r>
            <a:endParaRPr lang="en-US" dirty="0"/>
          </a:p>
          <a:p>
            <a:pPr algn="just">
              <a:defRPr/>
            </a:pPr>
            <a:r>
              <a:rPr lang="en-US" sz="2400" b="1" dirty="0"/>
              <a:t>MySQL</a:t>
            </a:r>
            <a:r>
              <a:rPr lang="en-US" sz="2400" dirty="0"/>
              <a:t> comes with the following data types for storing a date or a date/time value in the database:</a:t>
            </a:r>
          </a:p>
          <a:p>
            <a:pPr algn="just">
              <a:defRPr/>
            </a:pPr>
            <a:r>
              <a:rPr lang="en-US" sz="2400" dirty="0"/>
              <a:t>DATE - format YYYY-MM-DD</a:t>
            </a:r>
          </a:p>
          <a:p>
            <a:pPr algn="just">
              <a:defRPr/>
            </a:pPr>
            <a:r>
              <a:rPr lang="en-US" sz="2400" dirty="0"/>
              <a:t>DATETIME - format: YYYY-MM-DD HH:MI:SS</a:t>
            </a:r>
          </a:p>
          <a:p>
            <a:pPr algn="just">
              <a:defRPr/>
            </a:pPr>
            <a:r>
              <a:rPr lang="en-US" sz="2400" dirty="0"/>
              <a:t>TIMESTAMP - format: YYYY-MM-DD HH:MI:SS</a:t>
            </a:r>
          </a:p>
          <a:p>
            <a:pPr algn="just">
              <a:defRPr/>
            </a:pPr>
            <a:r>
              <a:rPr lang="en-US" sz="2400" dirty="0"/>
              <a:t>YEAR - format YYYY or YY</a:t>
            </a:r>
          </a:p>
          <a:p>
            <a:pPr marL="566738" lvl="1" indent="0" algn="just">
              <a:buNone/>
              <a:defRPr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385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Bit String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BIT(n)-   Fixed Length(n) </a:t>
            </a:r>
          </a:p>
          <a:p>
            <a:r>
              <a:rPr lang="en-US" sz="2400" dirty="0" smtClean="0"/>
              <a:t>BIT varying(n) -Varying length string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Boolean:</a:t>
            </a:r>
          </a:p>
          <a:p>
            <a:r>
              <a:rPr lang="en-US" sz="2400" dirty="0" smtClean="0"/>
              <a:t>Takes value </a:t>
            </a:r>
            <a:r>
              <a:rPr lang="en-US" sz="2400" b="1" dirty="0" smtClean="0"/>
              <a:t>true</a:t>
            </a:r>
            <a:r>
              <a:rPr lang="en-US" sz="2400" dirty="0" smtClean="0"/>
              <a:t> or </a:t>
            </a:r>
            <a:r>
              <a:rPr lang="en-US" sz="2400" b="1" dirty="0" smtClean="0"/>
              <a:t>false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Because of the presence of NULL values Boolean also take the value </a:t>
            </a:r>
            <a:r>
              <a:rPr lang="en-US" sz="2400" b="1" dirty="0" smtClean="0"/>
              <a:t>unknown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655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158" y="643208"/>
            <a:ext cx="9180757" cy="5526087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Constraints in SQL:</a:t>
            </a:r>
          </a:p>
          <a:p>
            <a:pPr algn="just">
              <a:defRPr/>
            </a:pPr>
            <a:r>
              <a:rPr lang="en-US" sz="2400" b="1" dirty="0">
                <a:hlinkClick r:id="rId2"/>
              </a:rPr>
              <a:t>NOT NULL</a:t>
            </a:r>
            <a:r>
              <a:rPr lang="en-US" sz="2400" dirty="0"/>
              <a:t> - Ensures that a column cannot have a NULL value</a:t>
            </a:r>
          </a:p>
          <a:p>
            <a:pPr algn="just">
              <a:defRPr/>
            </a:pPr>
            <a:r>
              <a:rPr lang="en-US" sz="2400" b="1" dirty="0">
                <a:hlinkClick r:id="rId3"/>
              </a:rPr>
              <a:t>UNIQUE</a:t>
            </a:r>
            <a:r>
              <a:rPr lang="en-US" sz="2400" dirty="0"/>
              <a:t> - Ensures that all values in a column are different</a:t>
            </a:r>
          </a:p>
          <a:p>
            <a:pPr algn="just">
              <a:defRPr/>
            </a:pPr>
            <a:r>
              <a:rPr lang="en-US" sz="2400" b="1" dirty="0">
                <a:hlinkClick r:id="rId4"/>
              </a:rPr>
              <a:t>PRIMARY KEY</a:t>
            </a:r>
            <a:r>
              <a:rPr lang="en-US" sz="2400" dirty="0"/>
              <a:t> - A combination of a NOT NULL and UNIQUE. Uniquely identifies each row in a table</a:t>
            </a:r>
          </a:p>
          <a:p>
            <a:pPr algn="just">
              <a:defRPr/>
            </a:pPr>
            <a:r>
              <a:rPr lang="en-US" sz="2400" b="1" dirty="0">
                <a:hlinkClick r:id="rId5"/>
              </a:rPr>
              <a:t>FOREIGN KEY</a:t>
            </a:r>
            <a:r>
              <a:rPr lang="en-US" sz="2400" dirty="0"/>
              <a:t> - Uniquely identifies a row/record in another table</a:t>
            </a:r>
          </a:p>
          <a:p>
            <a:pPr algn="just">
              <a:defRPr/>
            </a:pPr>
            <a:r>
              <a:rPr lang="en-US" sz="2400" b="1" dirty="0">
                <a:hlinkClick r:id="rId6"/>
              </a:rPr>
              <a:t>CHECK</a:t>
            </a:r>
            <a:r>
              <a:rPr lang="en-US" sz="2400" dirty="0"/>
              <a:t> - Ensures that all values in a column satisfies a specific condition</a:t>
            </a:r>
          </a:p>
          <a:p>
            <a:pPr algn="just">
              <a:defRPr/>
            </a:pPr>
            <a:r>
              <a:rPr lang="en-US" sz="2400" b="1" dirty="0">
                <a:hlinkClick r:id="rId7"/>
              </a:rPr>
              <a:t>DEFAULT</a:t>
            </a:r>
            <a:r>
              <a:rPr lang="en-US" sz="2400" dirty="0"/>
              <a:t> - Sets a default value for a column when no value is specified</a:t>
            </a:r>
          </a:p>
          <a:p>
            <a:pPr marL="0" indent="0" algn="just"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6C1C5FB-DE38-4338-BD8B-ABF440181B59}" type="slidenum">
              <a:rPr lang="en-US" sz="1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sz="1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7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9206AB4-2C93-4E29-83F8-591F2A2615FB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728729" y="113763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Specifying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Keys- Introduction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565" y="1175935"/>
            <a:ext cx="10734541" cy="5334000"/>
          </a:xfrm>
        </p:spPr>
        <p:txBody>
          <a:bodyPr>
            <a:noAutofit/>
          </a:bodyPr>
          <a:lstStyle/>
          <a:p>
            <a:pPr marL="609600" indent="-609600" algn="just"/>
            <a:r>
              <a:rPr lang="en-US" sz="2400" dirty="0">
                <a:cs typeface="Times New Roman" panose="02020603050405020304" pitchFamily="18" charset="0"/>
              </a:rPr>
              <a:t>Unique keyword is used to specify keys.  </a:t>
            </a:r>
          </a:p>
          <a:p>
            <a:pPr marL="1100138" lvl="1" indent="-533400" algn="just"/>
            <a:r>
              <a:rPr lang="en-US" dirty="0">
                <a:cs typeface="Times New Roman" panose="02020603050405020304" pitchFamily="18" charset="0"/>
              </a:rPr>
              <a:t>This ensures that duplicate rows are not created in the database.</a:t>
            </a:r>
          </a:p>
          <a:p>
            <a:pPr marL="609600" indent="-609600" algn="just"/>
            <a:r>
              <a:rPr lang="en-US" sz="2400" dirty="0">
                <a:cs typeface="Times New Roman" panose="02020603050405020304" pitchFamily="18" charset="0"/>
              </a:rPr>
              <a:t>Both Primary keys and Candidate Keys can be specified in the database.</a:t>
            </a:r>
          </a:p>
          <a:p>
            <a:pPr marL="609600" indent="-609600" algn="just"/>
            <a:r>
              <a:rPr lang="en-US" sz="2400" dirty="0">
                <a:cs typeface="Times New Roman" panose="02020603050405020304" pitchFamily="18" charset="0"/>
              </a:rPr>
              <a:t>Once a set of columns has been declared unique any data entered that duplicates the data in these columns is rejected. </a:t>
            </a:r>
          </a:p>
          <a:p>
            <a:pPr marL="609600" indent="-609600" algn="just"/>
            <a:r>
              <a:rPr lang="en-US" sz="2400" b="1" dirty="0">
                <a:cs typeface="Times New Roman" panose="02020603050405020304" pitchFamily="18" charset="0"/>
              </a:rPr>
              <a:t>Specifying a single column as unique</a:t>
            </a:r>
            <a:r>
              <a:rPr lang="en-US" sz="2400" dirty="0" smtClean="0">
                <a:cs typeface="Times New Roman" panose="02020603050405020304" pitchFamily="18" charset="0"/>
              </a:rPr>
              <a:t>: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822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Example: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1100138" lvl="1" indent="-533400" algn="just">
              <a:buNone/>
            </a:pPr>
            <a:r>
              <a:rPr lang="en-US" b="1" dirty="0">
                <a:cs typeface="Times New Roman" panose="02020603050405020304" pitchFamily="18" charset="0"/>
              </a:rPr>
              <a:t>CREATE TABLE Student </a:t>
            </a:r>
          </a:p>
          <a:p>
            <a:pPr marL="1100138" lvl="1" indent="-533400" algn="just">
              <a:buNone/>
            </a:pP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snum</a:t>
            </a:r>
            <a:r>
              <a:rPr lang="en-US" b="1" dirty="0">
                <a:cs typeface="Times New Roman" panose="02020603050405020304" pitchFamily="18" charset="0"/>
              </a:rPr>
              <a:t>		Number,</a:t>
            </a:r>
          </a:p>
          <a:p>
            <a:pPr marL="1100138" lvl="1" indent="-533400" algn="just">
              <a:buNone/>
            </a:pPr>
            <a:r>
              <a:rPr lang="en-US" b="1" dirty="0" err="1">
                <a:cs typeface="Times New Roman" panose="02020603050405020304" pitchFamily="18" charset="0"/>
              </a:rPr>
              <a:t>sname</a:t>
            </a:r>
            <a:r>
              <a:rPr lang="en-US" b="1" dirty="0">
                <a:cs typeface="Times New Roman" panose="02020603050405020304" pitchFamily="18" charset="0"/>
              </a:rPr>
              <a:t>		</a:t>
            </a:r>
            <a:r>
              <a:rPr lang="en-US" b="1" dirty="0" err="1">
                <a:cs typeface="Times New Roman" panose="02020603050405020304" pitchFamily="18" charset="0"/>
              </a:rPr>
              <a:t>varchar</a:t>
            </a:r>
            <a:r>
              <a:rPr lang="en-US" b="1" dirty="0">
                <a:cs typeface="Times New Roman" panose="02020603050405020304" pitchFamily="18" charset="0"/>
              </a:rPr>
              <a:t>(20),</a:t>
            </a:r>
          </a:p>
          <a:p>
            <a:pPr marL="1100138" lvl="1" indent="-533400" algn="just">
              <a:buNone/>
            </a:pPr>
            <a:r>
              <a:rPr lang="en-US" b="1" dirty="0">
                <a:cs typeface="Times New Roman" panose="02020603050405020304" pitchFamily="18" charset="0"/>
              </a:rPr>
              <a:t>major		</a:t>
            </a:r>
            <a:r>
              <a:rPr lang="en-US" b="1" dirty="0" err="1">
                <a:cs typeface="Times New Roman" panose="02020603050405020304" pitchFamily="18" charset="0"/>
              </a:rPr>
              <a:t>varchar</a:t>
            </a:r>
            <a:r>
              <a:rPr lang="en-US" b="1" dirty="0">
                <a:cs typeface="Times New Roman" panose="02020603050405020304" pitchFamily="18" charset="0"/>
              </a:rPr>
              <a:t>(10),</a:t>
            </a:r>
          </a:p>
          <a:p>
            <a:pPr marL="1100138" lvl="1" indent="-533400" algn="just">
              <a:buNone/>
            </a:pPr>
            <a:r>
              <a:rPr lang="en-US" b="1" dirty="0">
                <a:cs typeface="Times New Roman" panose="02020603050405020304" pitchFamily="18" charset="0"/>
              </a:rPr>
              <a:t>level	                                char(2),</a:t>
            </a:r>
          </a:p>
          <a:p>
            <a:pPr marL="1100138" lvl="1" indent="-533400" algn="just">
              <a:buNone/>
            </a:pPr>
            <a:r>
              <a:rPr lang="en-US" b="1" dirty="0">
                <a:cs typeface="Times New Roman" panose="02020603050405020304" pitchFamily="18" charset="0"/>
              </a:rPr>
              <a:t>UNIQUE (name));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0BF1D25-03C4-4A5E-9BA0-8543855F8C06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587062" y="269383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Specifying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Keys- Multiple Columns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293" y="1242051"/>
            <a:ext cx="8153400" cy="5334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sz="2400" dirty="0">
                <a:cs typeface="Times New Roman" panose="02020603050405020304" pitchFamily="18" charset="0"/>
              </a:rPr>
              <a:t>Specifying multiple columns as unique:</a:t>
            </a:r>
          </a:p>
          <a:p>
            <a:pPr marL="609600" indent="-609600"/>
            <a:r>
              <a:rPr lang="en-US" sz="2400" b="1" dirty="0">
                <a:cs typeface="Times New Roman" panose="02020603050405020304" pitchFamily="18" charset="0"/>
              </a:rPr>
              <a:t>Example:</a:t>
            </a:r>
          </a:p>
          <a:p>
            <a:pPr marL="1100138" lvl="1" indent="-533400">
              <a:buNone/>
            </a:pPr>
            <a:r>
              <a:rPr lang="en-US" b="1" dirty="0">
                <a:cs typeface="Times New Roman" panose="02020603050405020304" pitchFamily="18" charset="0"/>
              </a:rPr>
              <a:t>CREATE TABLE Student </a:t>
            </a:r>
          </a:p>
          <a:p>
            <a:pPr marL="1100138" lvl="1" indent="-533400">
              <a:buNone/>
            </a:pP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snum</a:t>
            </a:r>
            <a:r>
              <a:rPr lang="en-US" b="1" dirty="0">
                <a:cs typeface="Times New Roman" panose="02020603050405020304" pitchFamily="18" charset="0"/>
              </a:rPr>
              <a:t>		Number,</a:t>
            </a:r>
          </a:p>
          <a:p>
            <a:pPr marL="1100138" lvl="1" indent="-533400">
              <a:buNone/>
            </a:pPr>
            <a:r>
              <a:rPr lang="en-US" b="1" dirty="0" err="1">
                <a:cs typeface="Times New Roman" panose="02020603050405020304" pitchFamily="18" charset="0"/>
              </a:rPr>
              <a:t>sname</a:t>
            </a:r>
            <a:r>
              <a:rPr lang="en-US" b="1" dirty="0">
                <a:cs typeface="Times New Roman" panose="02020603050405020304" pitchFamily="18" charset="0"/>
              </a:rPr>
              <a:t>		</a:t>
            </a:r>
            <a:r>
              <a:rPr lang="en-US" b="1" dirty="0" err="1">
                <a:cs typeface="Times New Roman" panose="02020603050405020304" pitchFamily="18" charset="0"/>
              </a:rPr>
              <a:t>varchar</a:t>
            </a:r>
            <a:r>
              <a:rPr lang="en-US" b="1" dirty="0">
                <a:cs typeface="Times New Roman" panose="02020603050405020304" pitchFamily="18" charset="0"/>
              </a:rPr>
              <a:t>(20),</a:t>
            </a:r>
          </a:p>
          <a:p>
            <a:pPr marL="1100138" lvl="1" indent="-533400">
              <a:buNone/>
            </a:pPr>
            <a:r>
              <a:rPr lang="en-US" b="1" dirty="0">
                <a:cs typeface="Times New Roman" panose="02020603050405020304" pitchFamily="18" charset="0"/>
              </a:rPr>
              <a:t>major		</a:t>
            </a:r>
            <a:r>
              <a:rPr lang="en-US" b="1" dirty="0" err="1">
                <a:cs typeface="Times New Roman" panose="02020603050405020304" pitchFamily="18" charset="0"/>
              </a:rPr>
              <a:t>varchar</a:t>
            </a:r>
            <a:r>
              <a:rPr lang="en-US" b="1" dirty="0">
                <a:cs typeface="Times New Roman" panose="02020603050405020304" pitchFamily="18" charset="0"/>
              </a:rPr>
              <a:t>(10),</a:t>
            </a:r>
          </a:p>
          <a:p>
            <a:pPr marL="1100138" lvl="1" indent="-533400">
              <a:buNone/>
            </a:pPr>
            <a:r>
              <a:rPr lang="en-US" b="1" dirty="0">
                <a:cs typeface="Times New Roman" panose="02020603050405020304" pitchFamily="18" charset="0"/>
              </a:rPr>
              <a:t>level		                 </a:t>
            </a:r>
            <a:r>
              <a:rPr lang="en-US" b="1" dirty="0" err="1">
                <a:cs typeface="Times New Roman" panose="02020603050405020304" pitchFamily="18" charset="0"/>
              </a:rPr>
              <a:t>varchar</a:t>
            </a:r>
            <a:r>
              <a:rPr lang="en-US" b="1" dirty="0">
                <a:cs typeface="Times New Roman" panose="02020603050405020304" pitchFamily="18" charset="0"/>
              </a:rPr>
              <a:t>(10),</a:t>
            </a:r>
          </a:p>
          <a:p>
            <a:pPr marL="1100138" lvl="1" indent="-533400">
              <a:buNone/>
            </a:pPr>
            <a:r>
              <a:rPr lang="en-US" b="1" dirty="0">
                <a:cs typeface="Times New Roman" panose="02020603050405020304" pitchFamily="18" charset="0"/>
              </a:rPr>
              <a:t>UNIQUE(</a:t>
            </a:r>
            <a:r>
              <a:rPr lang="en-US" b="1" dirty="0" err="1">
                <a:cs typeface="Times New Roman" panose="02020603050405020304" pitchFamily="18" charset="0"/>
              </a:rPr>
              <a:t>snum</a:t>
            </a:r>
            <a:r>
              <a:rPr lang="en-US" b="1" dirty="0">
                <a:cs typeface="Times New Roman" panose="02020603050405020304" pitchFamily="18" charset="0"/>
              </a:rPr>
              <a:t>, </a:t>
            </a:r>
            <a:r>
              <a:rPr lang="en-US" b="1" dirty="0" err="1">
                <a:cs typeface="Times New Roman" panose="02020603050405020304" pitchFamily="18" charset="0"/>
              </a:rPr>
              <a:t>sname</a:t>
            </a:r>
            <a:r>
              <a:rPr lang="en-US" b="1" dirty="0">
                <a:cs typeface="Times New Roman" panose="02020603050405020304" pitchFamily="18" charset="0"/>
              </a:rPr>
              <a:t>));</a:t>
            </a:r>
          </a:p>
          <a:p>
            <a:pPr marL="609600" indent="-609600"/>
            <a:r>
              <a:rPr lang="en-US" sz="2400" dirty="0">
                <a:cs typeface="Times New Roman" panose="02020603050405020304" pitchFamily="18" charset="0"/>
              </a:rPr>
              <a:t>Here both name and </a:t>
            </a:r>
            <a:r>
              <a:rPr lang="en-US" sz="2400" dirty="0" err="1">
                <a:cs typeface="Times New Roman" panose="02020603050405020304" pitchFamily="18" charset="0"/>
              </a:rPr>
              <a:t>snum</a:t>
            </a:r>
            <a:r>
              <a:rPr lang="en-US" sz="2400" dirty="0">
                <a:cs typeface="Times New Roman" panose="02020603050405020304" pitchFamily="18" charset="0"/>
              </a:rPr>
              <a:t> combination are declared as candidate keys.</a:t>
            </a:r>
          </a:p>
        </p:txBody>
      </p:sp>
    </p:spTree>
    <p:extLst>
      <p:ext uri="{BB962C8B-B14F-4D97-AF65-F5344CB8AC3E}">
        <p14:creationId xmlns:p14="http://schemas.microsoft.com/office/powerpoint/2010/main" val="550542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80D113F-1635-4D34-A98B-EE3B93879179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754487" y="282262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Specifying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Keys- Primary Key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203" y="1204913"/>
            <a:ext cx="8153400" cy="5334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sz="2400" dirty="0">
                <a:cs typeface="Times New Roman" panose="02020603050405020304" pitchFamily="18" charset="0"/>
              </a:rPr>
              <a:t>Specifying multiple columns as unique:</a:t>
            </a:r>
          </a:p>
          <a:p>
            <a:pPr marL="609600" indent="-609600"/>
            <a:r>
              <a:rPr lang="en-US" sz="2400" dirty="0">
                <a:cs typeface="Times New Roman" panose="02020603050405020304" pitchFamily="18" charset="0"/>
              </a:rPr>
              <a:t>To specify the Primary Key the </a:t>
            </a:r>
            <a:r>
              <a:rPr lang="en-US" sz="2400" b="1" dirty="0">
                <a:cs typeface="Times New Roman" panose="02020603050405020304" pitchFamily="18" charset="0"/>
              </a:rPr>
              <a:t>Primary Key</a:t>
            </a:r>
            <a:r>
              <a:rPr lang="en-US" sz="2400" dirty="0">
                <a:cs typeface="Times New Roman" panose="02020603050405020304" pitchFamily="18" charset="0"/>
              </a:rPr>
              <a:t> clause is used</a:t>
            </a:r>
          </a:p>
          <a:p>
            <a:pPr marL="609600" indent="-609600"/>
            <a:r>
              <a:rPr lang="en-US" sz="2400" b="1" dirty="0">
                <a:cs typeface="Times New Roman" panose="02020603050405020304" pitchFamily="18" charset="0"/>
              </a:rPr>
              <a:t>Example: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cs typeface="Times New Roman" panose="02020603050405020304" pitchFamily="18" charset="0"/>
              </a:rPr>
              <a:t>				</a:t>
            </a:r>
            <a:r>
              <a:rPr lang="en-US" sz="2400" b="1" dirty="0" smtClean="0">
                <a:cs typeface="Times New Roman" panose="02020603050405020304" pitchFamily="18" charset="0"/>
              </a:rPr>
              <a:t>CREATE </a:t>
            </a:r>
            <a:r>
              <a:rPr lang="en-US" sz="2400" b="1" dirty="0">
                <a:cs typeface="Times New Roman" panose="02020603050405020304" pitchFamily="18" charset="0"/>
              </a:rPr>
              <a:t>TABLE Student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				( </a:t>
            </a:r>
            <a:r>
              <a:rPr lang="en-US" sz="2400" b="1" dirty="0" err="1">
                <a:cs typeface="Times New Roman" panose="02020603050405020304" pitchFamily="18" charset="0"/>
              </a:rPr>
              <a:t>snum</a:t>
            </a:r>
            <a:r>
              <a:rPr lang="en-US" sz="2400" b="1" dirty="0"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cs typeface="Times New Roman" panose="02020603050405020304" pitchFamily="18" charset="0"/>
              </a:rPr>
              <a:t>Number,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				</a:t>
            </a:r>
            <a:r>
              <a:rPr lang="en-US" sz="2400" b="1" dirty="0" err="1" smtClean="0">
                <a:cs typeface="Times New Roman" panose="02020603050405020304" pitchFamily="18" charset="0"/>
              </a:rPr>
              <a:t>sname</a:t>
            </a:r>
            <a:r>
              <a:rPr lang="en-US" sz="2400" b="1" dirty="0">
                <a:cs typeface="Times New Roman" panose="02020603050405020304" pitchFamily="18" charset="0"/>
              </a:rPr>
              <a:t>		</a:t>
            </a:r>
            <a:r>
              <a:rPr lang="en-US" sz="2400" b="1" dirty="0" err="1">
                <a:cs typeface="Times New Roman" panose="02020603050405020304" pitchFamily="18" charset="0"/>
              </a:rPr>
              <a:t>varchar</a:t>
            </a:r>
            <a:r>
              <a:rPr lang="en-US" sz="2400" b="1" dirty="0">
                <a:cs typeface="Times New Roman" panose="02020603050405020304" pitchFamily="18" charset="0"/>
              </a:rPr>
              <a:t>(20),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				major</a:t>
            </a:r>
            <a:r>
              <a:rPr lang="en-US" sz="2400" b="1" dirty="0">
                <a:cs typeface="Times New Roman" panose="02020603050405020304" pitchFamily="18" charset="0"/>
              </a:rPr>
              <a:t>		</a:t>
            </a:r>
            <a:r>
              <a:rPr lang="en-US" sz="2400" b="1" dirty="0" err="1">
                <a:cs typeface="Times New Roman" panose="02020603050405020304" pitchFamily="18" charset="0"/>
              </a:rPr>
              <a:t>varchar</a:t>
            </a:r>
            <a:r>
              <a:rPr lang="en-US" sz="2400" b="1" dirty="0">
                <a:cs typeface="Times New Roman" panose="02020603050405020304" pitchFamily="18" charset="0"/>
              </a:rPr>
              <a:t>(10),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				level</a:t>
            </a:r>
            <a:r>
              <a:rPr lang="en-US" sz="2400" b="1" dirty="0">
                <a:cs typeface="Times New Roman" panose="02020603050405020304" pitchFamily="18" charset="0"/>
              </a:rPr>
              <a:t>		                 </a:t>
            </a:r>
            <a:r>
              <a:rPr lang="en-US" sz="2400" b="1" dirty="0" err="1">
                <a:cs typeface="Times New Roman" panose="02020603050405020304" pitchFamily="18" charset="0"/>
              </a:rPr>
              <a:t>varchar</a:t>
            </a:r>
            <a:r>
              <a:rPr lang="en-US" sz="2400" b="1" dirty="0">
                <a:cs typeface="Times New Roman" panose="02020603050405020304" pitchFamily="18" charset="0"/>
              </a:rPr>
              <a:t>(10),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				DOB                        </a:t>
            </a:r>
            <a:r>
              <a:rPr lang="en-US" sz="2400" b="1" dirty="0">
                <a:cs typeface="Times New Roman" panose="02020603050405020304" pitchFamily="18" charset="0"/>
              </a:rPr>
              <a:t>DATE,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				PRIMARY </a:t>
            </a:r>
            <a:r>
              <a:rPr lang="en-US" sz="2400" b="1" dirty="0">
                <a:cs typeface="Times New Roman" panose="02020603050405020304" pitchFamily="18" charset="0"/>
              </a:rPr>
              <a:t>KEY (</a:t>
            </a:r>
            <a:r>
              <a:rPr lang="en-US" sz="2400" b="1" dirty="0" err="1">
                <a:cs typeface="Times New Roman" panose="02020603050405020304" pitchFamily="18" charset="0"/>
              </a:rPr>
              <a:t>snum</a:t>
            </a:r>
            <a:r>
              <a:rPr lang="en-US" sz="2400" b="1" dirty="0">
                <a:cs typeface="Times New Roman" panose="02020603050405020304" pitchFamily="18" charset="0"/>
              </a:rPr>
              <a:t>),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				UNIQUE </a:t>
            </a:r>
            <a:r>
              <a:rPr lang="en-US" sz="2400" b="1" dirty="0"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cs typeface="Times New Roman" panose="02020603050405020304" pitchFamily="18" charset="0"/>
              </a:rPr>
              <a:t>sname</a:t>
            </a:r>
            <a:r>
              <a:rPr lang="en-US" sz="2400" b="1" dirty="0">
                <a:cs typeface="Times New Roman" panose="02020603050405020304" pitchFamily="18" charset="0"/>
              </a:rPr>
              <a:t>),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				);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267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SQL DATA DEFINITION AND DATATYPES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6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SQL Schema: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An SQL schema is identified by a schema name and includes an authorization identifier name to indicate user or account who owns the schema, as well as descriptor for each elements in the schema.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Schema creation with authorization: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CREATE SCHEMA DATABASE_NAME AUTHORIZATION IDENTIFIER;</a:t>
            </a:r>
          </a:p>
          <a:p>
            <a:pPr marL="0" indent="0">
              <a:buNone/>
            </a:pP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Eg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 CREATE SCHEMA COMPANY AUTHORIZATION ‘JSMITH’;</a:t>
            </a:r>
          </a:p>
          <a:p>
            <a:pPr marL="0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Catalog:</a:t>
            </a:r>
          </a:p>
          <a:p>
            <a:pPr marL="0" indent="0"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Named collection of schemas.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03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F69E2ED-614A-493F-BB7C-858828B76F2A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914399" y="76200"/>
            <a:ext cx="987809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Specifying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Keys- Single and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MultiColumn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Keys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38372"/>
            <a:ext cx="8153400" cy="5334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Single column keys can be defined at the column level instead of at the table level at the end of the field descriptions.</a:t>
            </a:r>
          </a:p>
          <a:p>
            <a:pPr marL="609600" indent="-609600">
              <a:spcBef>
                <a:spcPct val="0"/>
              </a:spcBef>
              <a:defRPr/>
            </a:pPr>
            <a:r>
              <a:rPr lang="en-US" sz="2400" dirty="0" err="1">
                <a:cs typeface="Times New Roman" panose="02020603050405020304" pitchFamily="18" charset="0"/>
              </a:rPr>
              <a:t>MultiColumn</a:t>
            </a:r>
            <a:r>
              <a:rPr lang="en-US" sz="2400" dirty="0">
                <a:cs typeface="Times New Roman" panose="02020603050405020304" pitchFamily="18" charset="0"/>
              </a:rPr>
              <a:t> keys still need to be defined separately at the table level</a:t>
            </a:r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400" dirty="0">
                <a:cs typeface="Times New Roman" panose="02020603050405020304" pitchFamily="18" charset="0"/>
              </a:rPr>
              <a:t> </a:t>
            </a:r>
            <a:r>
              <a:rPr lang="en-US" sz="2400" b="1" dirty="0" smtClean="0">
                <a:cs typeface="Times New Roman" panose="02020603050405020304" pitchFamily="18" charset="0"/>
              </a:rPr>
              <a:t>CREATE </a:t>
            </a:r>
            <a:r>
              <a:rPr lang="en-US" sz="2400" b="1" dirty="0">
                <a:cs typeface="Times New Roman" panose="02020603050405020304" pitchFamily="18" charset="0"/>
              </a:rPr>
              <a:t>TABLE Student </a:t>
            </a:r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( </a:t>
            </a:r>
            <a:r>
              <a:rPr lang="en-US" sz="2400" b="1" dirty="0" err="1">
                <a:cs typeface="Times New Roman" panose="02020603050405020304" pitchFamily="18" charset="0"/>
              </a:rPr>
              <a:t>snum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sz="2400" b="1" dirty="0">
                <a:cs typeface="Times New Roman" panose="02020603050405020304" pitchFamily="18" charset="0"/>
              </a:rPr>
              <a:t>	PRIMARY KEY,</a:t>
            </a:r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400" b="1" dirty="0" err="1" smtClean="0">
                <a:cs typeface="Times New Roman" panose="02020603050405020304" pitchFamily="18" charset="0"/>
              </a:rPr>
              <a:t>Sname</a:t>
            </a:r>
            <a:r>
              <a:rPr 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cs typeface="Times New Roman" panose="02020603050405020304" pitchFamily="18" charset="0"/>
              </a:rPr>
              <a:t>varchar</a:t>
            </a:r>
            <a:r>
              <a:rPr lang="en-US" sz="2400" b="1" dirty="0" smtClean="0">
                <a:cs typeface="Times New Roman" panose="02020603050405020304" pitchFamily="18" charset="0"/>
              </a:rPr>
              <a:t>(20</a:t>
            </a:r>
            <a:r>
              <a:rPr lang="en-US" sz="2400" b="1" dirty="0">
                <a:cs typeface="Times New Roman" panose="02020603050405020304" pitchFamily="18" charset="0"/>
              </a:rPr>
              <a:t>) </a:t>
            </a:r>
            <a:r>
              <a:rPr lang="en-US" sz="2400" b="1" dirty="0" smtClean="0">
                <a:cs typeface="Times New Roman" panose="02020603050405020304" pitchFamily="18" charset="0"/>
              </a:rPr>
              <a:t> UNIQUE</a:t>
            </a:r>
            <a:r>
              <a:rPr lang="en-US" sz="2400" b="1" dirty="0">
                <a:cs typeface="Times New Roman" panose="02020603050405020304" pitchFamily="18" charset="0"/>
              </a:rPr>
              <a:t>,</a:t>
            </a:r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major	</a:t>
            </a:r>
            <a:r>
              <a:rPr 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cs typeface="Times New Roman" panose="02020603050405020304" pitchFamily="18" charset="0"/>
              </a:rPr>
              <a:t>varchar</a:t>
            </a:r>
            <a:r>
              <a:rPr lang="en-US" sz="2400" b="1" dirty="0" smtClean="0">
                <a:cs typeface="Times New Roman" panose="02020603050405020304" pitchFamily="18" charset="0"/>
              </a:rPr>
              <a:t>(10</a:t>
            </a:r>
            <a:r>
              <a:rPr lang="en-US" sz="2400" b="1" dirty="0">
                <a:cs typeface="Times New Roman" panose="02020603050405020304" pitchFamily="18" charset="0"/>
              </a:rPr>
              <a:t>),</a:t>
            </a:r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level	</a:t>
            </a:r>
            <a:r>
              <a:rPr lang="en-US" sz="2400" b="1" dirty="0" err="1" smtClean="0">
                <a:cs typeface="Times New Roman" panose="02020603050405020304" pitchFamily="18" charset="0"/>
              </a:rPr>
              <a:t>varchar</a:t>
            </a:r>
            <a:r>
              <a:rPr lang="en-US" sz="2400" b="1" dirty="0" smtClean="0">
                <a:cs typeface="Times New Roman" panose="02020603050405020304" pitchFamily="18" charset="0"/>
              </a:rPr>
              <a:t>(10</a:t>
            </a:r>
            <a:r>
              <a:rPr lang="en-US" sz="2400" b="1" dirty="0">
                <a:cs typeface="Times New Roman" panose="02020603050405020304" pitchFamily="18" charset="0"/>
              </a:rPr>
              <a:t>),</a:t>
            </a:r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DOB     </a:t>
            </a:r>
            <a:r>
              <a:rPr lang="en-US" sz="2400" b="1" dirty="0" smtClean="0">
                <a:cs typeface="Times New Roman" panose="02020603050405020304" pitchFamily="18" charset="0"/>
              </a:rPr>
              <a:t>date</a:t>
            </a:r>
            <a:r>
              <a:rPr lang="en-US" sz="2400" b="1" dirty="0">
                <a:cs typeface="Times New Roman" panose="02020603050405020304" pitchFamily="18" charset="0"/>
              </a:rPr>
              <a:t>,</a:t>
            </a:r>
          </a:p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Unique(DOB,MAJOR</a:t>
            </a:r>
            <a:r>
              <a:rPr lang="en-US" sz="2400" b="1" dirty="0" smtClean="0">
                <a:cs typeface="Times New Roman" panose="02020603050405020304" pitchFamily="18" charset="0"/>
              </a:rPr>
              <a:t>));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246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EAE315AA-88EC-422F-AEAD-BEBDAF7442DE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050701" y="403224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Specifying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Keys- Foreign Keys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701" y="1387476"/>
            <a:ext cx="8153400" cy="5334000"/>
          </a:xfrm>
        </p:spPr>
        <p:txBody>
          <a:bodyPr>
            <a:normAutofit/>
          </a:bodyPr>
          <a:lstStyle/>
          <a:p>
            <a:pPr marL="609600" indent="-609600">
              <a:spcBef>
                <a:spcPct val="0"/>
              </a:spcBef>
            </a:pPr>
            <a:r>
              <a:rPr lang="en-US" sz="2400" dirty="0">
                <a:cs typeface="Times New Roman" panose="02020603050405020304" pitchFamily="18" charset="0"/>
              </a:rPr>
              <a:t>References clause is used to create a relationship between a set of columns in one table and a candidate key(primary key) in the table that is being referenced. </a:t>
            </a:r>
          </a:p>
          <a:p>
            <a:pPr marL="609600" indent="-609600">
              <a:spcBef>
                <a:spcPct val="0"/>
              </a:spcBef>
            </a:pPr>
            <a:endParaRPr lang="en-US" sz="2400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</a:pPr>
            <a:r>
              <a:rPr lang="en-US" sz="2400" b="1" dirty="0">
                <a:cs typeface="Times New Roman" panose="02020603050405020304" pitchFamily="18" charset="0"/>
              </a:rPr>
              <a:t>Example:</a:t>
            </a:r>
          </a:p>
          <a:p>
            <a:pPr marL="609600" indent="-609600">
              <a:spcBef>
                <a:spcPct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CREATE TABLE ENROLL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( </a:t>
            </a:r>
            <a:r>
              <a:rPr lang="en-US" sz="2400" b="1" dirty="0" err="1">
                <a:cs typeface="Times New Roman" panose="02020603050405020304" pitchFamily="18" charset="0"/>
              </a:rPr>
              <a:t>cname</a:t>
            </a:r>
            <a:r>
              <a:rPr lang="en-US" sz="2400" b="1" dirty="0"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cs typeface="Times New Roman" panose="02020603050405020304" pitchFamily="18" charset="0"/>
              </a:rPr>
              <a:t>varchar</a:t>
            </a:r>
            <a:r>
              <a:rPr lang="en-US" sz="2400" b="1" dirty="0">
                <a:cs typeface="Times New Roman" panose="02020603050405020304" pitchFamily="18" charset="0"/>
              </a:rPr>
              <a:t>(20) references Course(</a:t>
            </a:r>
            <a:r>
              <a:rPr lang="en-US" sz="2400" b="1" dirty="0" err="1">
                <a:cs typeface="Times New Roman" panose="02020603050405020304" pitchFamily="18" charset="0"/>
              </a:rPr>
              <a:t>cname</a:t>
            </a:r>
            <a:r>
              <a:rPr lang="en-US" sz="2400" b="1" dirty="0">
                <a:cs typeface="Times New Roman" panose="02020603050405020304" pitchFamily="18" charset="0"/>
              </a:rPr>
              <a:t>) ,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  </a:t>
            </a:r>
            <a:r>
              <a:rPr lang="en-US" sz="2400" b="1" dirty="0" err="1" smtClean="0">
                <a:cs typeface="Times New Roman" panose="02020603050405020304" pitchFamily="18" charset="0"/>
              </a:rPr>
              <a:t>snum</a:t>
            </a:r>
            <a:r>
              <a:rPr 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sz="2400" b="1" dirty="0">
                <a:cs typeface="Times New Roman" panose="02020603050405020304" pitchFamily="18" charset="0"/>
              </a:rPr>
              <a:t>	</a:t>
            </a:r>
            <a:r>
              <a:rPr lang="en-US" sz="2400" b="1" dirty="0" err="1" smtClean="0"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sz="2400" b="1" dirty="0">
                <a:cs typeface="Times New Roman" panose="02020603050405020304" pitchFamily="18" charset="0"/>
              </a:rPr>
              <a:t>REFERENCES Student(</a:t>
            </a:r>
            <a:r>
              <a:rPr lang="en-US" sz="2400" b="1" dirty="0" err="1">
                <a:cs typeface="Times New Roman" panose="02020603050405020304" pitchFamily="18" charset="0"/>
              </a:rPr>
              <a:t>snum</a:t>
            </a:r>
            <a:r>
              <a:rPr lang="en-US" sz="2400" b="1" dirty="0" smtClean="0">
                <a:cs typeface="Times New Roman" panose="02020603050405020304" pitchFamily="18" charset="0"/>
              </a:rPr>
              <a:t>));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en-US" sz="2400" dirty="0">
                <a:cs typeface="Times New Roman" panose="02020603050405020304" pitchFamily="18" charset="0"/>
              </a:rPr>
              <a:t> </a:t>
            </a:r>
          </a:p>
          <a:p>
            <a:pPr marL="609600" indent="-609600">
              <a:spcBef>
                <a:spcPct val="0"/>
              </a:spcBef>
            </a:pPr>
            <a:r>
              <a:rPr lang="en-US" sz="2400" dirty="0">
                <a:cs typeface="Times New Roman" panose="02020603050405020304" pitchFamily="18" charset="0"/>
              </a:rPr>
              <a:t>Creates a relationship between Student and Course.</a:t>
            </a:r>
          </a:p>
        </p:txBody>
      </p:sp>
    </p:spTree>
    <p:extLst>
      <p:ext uri="{BB962C8B-B14F-4D97-AF65-F5344CB8AC3E}">
        <p14:creationId xmlns:p14="http://schemas.microsoft.com/office/powerpoint/2010/main" val="34257126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796593" y="325617"/>
            <a:ext cx="7886700" cy="83185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 err="1"/>
              <a:t>Mgr_ssn</a:t>
            </a:r>
            <a:r>
              <a:rPr lang="en-US" sz="3200" b="1" dirty="0"/>
              <a:t> Example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796593" y="1453681"/>
            <a:ext cx="7886700" cy="43735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/>
              <a:t>CREATE TABLE DEPARTMENT (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/>
              <a:t>	…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Mgr_ssn</a:t>
            </a:r>
            <a:r>
              <a:rPr lang="en-US" b="1" dirty="0" smtClean="0"/>
              <a:t>		CHAR(9),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/>
              <a:t>	…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/>
              <a:t>	FOREIGN KEY (</a:t>
            </a:r>
            <a:r>
              <a:rPr lang="en-US" b="1" dirty="0" err="1" smtClean="0"/>
              <a:t>Mgr_ssn</a:t>
            </a:r>
            <a:r>
              <a:rPr lang="en-US" b="1" dirty="0" smtClean="0"/>
              <a:t>)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/>
              <a:t>		  REFERENCES EMPLOYEE (</a:t>
            </a:r>
            <a:r>
              <a:rPr lang="en-US" b="1" dirty="0" err="1" smtClean="0"/>
              <a:t>Ssn</a:t>
            </a:r>
            <a:r>
              <a:rPr lang="en-US" b="1" dirty="0" smtClean="0"/>
              <a:t>)		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/>
              <a:t>			ON DELETE  </a:t>
            </a:r>
            <a:r>
              <a:rPr lang="en-US" b="1" i="1" dirty="0" smtClean="0"/>
              <a:t>???</a:t>
            </a:r>
            <a:r>
              <a:rPr lang="en-US" b="1" dirty="0" smtClean="0"/>
              <a:t>  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/>
              <a:t>			ON UPDATE  </a:t>
            </a:r>
            <a:r>
              <a:rPr lang="en-US" b="1" i="1" dirty="0" smtClean="0"/>
              <a:t>???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 smtClean="0"/>
              <a:t>);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 smtClean="0"/>
              <a:t>Note: Refer the EMP relation in slide no.28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6055F89-9E31-491E-9DA3-EF2DC292033C}" type="slidenum">
              <a:rPr lang="en-US" sz="1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1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6842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Referential Integrity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684213"/>
            <a:ext cx="10725418" cy="5240337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b="1" dirty="0" smtClean="0"/>
              <a:t>Causes</a:t>
            </a:r>
            <a:r>
              <a:rPr lang="en-US" sz="2400" dirty="0" smtClean="0"/>
              <a:t> of referential integrity violation for a foreign key FK (consider the </a:t>
            </a:r>
            <a:r>
              <a:rPr lang="en-US" sz="2400" dirty="0" err="1" smtClean="0"/>
              <a:t>Mgr_ssn</a:t>
            </a:r>
            <a:r>
              <a:rPr lang="en-US" sz="2400" dirty="0" smtClean="0"/>
              <a:t> of DEPARTMENT).</a:t>
            </a:r>
          </a:p>
          <a:p>
            <a:pPr lvl="1" algn="just">
              <a:defRPr/>
            </a:pPr>
            <a:r>
              <a:rPr lang="en-US" b="1" dirty="0" smtClean="0"/>
              <a:t>On Delete</a:t>
            </a:r>
            <a:r>
              <a:rPr lang="en-US" dirty="0" smtClean="0"/>
              <a:t>: when deleting the foreign tuple </a:t>
            </a:r>
          </a:p>
          <a:p>
            <a:pPr lvl="2" algn="just">
              <a:defRPr/>
            </a:pPr>
            <a:r>
              <a:rPr lang="en-US" sz="2400" dirty="0" smtClean="0"/>
              <a:t>What to do when deleting the manager tuple in EMPLOYEE ?</a:t>
            </a:r>
          </a:p>
          <a:p>
            <a:pPr lvl="1" algn="just">
              <a:defRPr/>
            </a:pPr>
            <a:r>
              <a:rPr lang="en-US" b="1" dirty="0" smtClean="0"/>
              <a:t>On Update:</a:t>
            </a:r>
            <a:r>
              <a:rPr lang="en-US" dirty="0" smtClean="0"/>
              <a:t> when updating the foreign tuple </a:t>
            </a:r>
          </a:p>
          <a:p>
            <a:pPr lvl="2" algn="just">
              <a:defRPr/>
            </a:pPr>
            <a:r>
              <a:rPr lang="en-US" sz="2400" dirty="0" smtClean="0"/>
              <a:t>What to do when updating/changing the SSN of the manager tuple in EMPLOYEE is changed ?</a:t>
            </a:r>
          </a:p>
          <a:p>
            <a:pPr algn="just">
              <a:defRPr/>
            </a:pPr>
            <a:r>
              <a:rPr lang="en-US" sz="2400" b="1" dirty="0" smtClean="0"/>
              <a:t>Actions</a:t>
            </a:r>
            <a:r>
              <a:rPr lang="en-US" sz="2400" dirty="0" smtClean="0"/>
              <a:t> when the above two causes occur.</a:t>
            </a:r>
          </a:p>
          <a:p>
            <a:pPr lvl="1" algn="just">
              <a:defRPr/>
            </a:pPr>
            <a:r>
              <a:rPr lang="en-US" b="1" dirty="0" smtClean="0"/>
              <a:t>Set Null</a:t>
            </a:r>
            <a:r>
              <a:rPr lang="en-US" dirty="0" smtClean="0"/>
              <a:t>: the </a:t>
            </a:r>
            <a:r>
              <a:rPr lang="en-US" dirty="0" err="1" smtClean="0"/>
              <a:t>Mgr_ssn</a:t>
            </a:r>
            <a:r>
              <a:rPr lang="en-US" dirty="0" smtClean="0"/>
              <a:t> is set to null.</a:t>
            </a:r>
          </a:p>
          <a:p>
            <a:pPr lvl="1" algn="just">
              <a:defRPr/>
            </a:pPr>
            <a:r>
              <a:rPr lang="en-US" b="1" dirty="0" smtClean="0"/>
              <a:t>Set Default</a:t>
            </a:r>
            <a:r>
              <a:rPr lang="en-US" dirty="0" smtClean="0"/>
              <a:t>: the </a:t>
            </a:r>
            <a:r>
              <a:rPr lang="en-US" dirty="0" err="1" smtClean="0"/>
              <a:t>Mgr_ssn</a:t>
            </a:r>
            <a:r>
              <a:rPr lang="en-US" dirty="0" smtClean="0"/>
              <a:t> is set to the default value.</a:t>
            </a:r>
          </a:p>
          <a:p>
            <a:pPr lvl="1" algn="just">
              <a:defRPr/>
            </a:pPr>
            <a:r>
              <a:rPr lang="en-US" b="1" dirty="0" smtClean="0"/>
              <a:t>Cascade</a:t>
            </a:r>
            <a:r>
              <a:rPr lang="en-US" dirty="0" smtClean="0"/>
              <a:t>: the </a:t>
            </a:r>
            <a:r>
              <a:rPr lang="en-US" dirty="0" err="1" smtClean="0"/>
              <a:t>Mgr_ssn</a:t>
            </a:r>
            <a:r>
              <a:rPr lang="en-US" dirty="0" smtClean="0"/>
              <a:t> is updated accordingly </a:t>
            </a:r>
          </a:p>
          <a:p>
            <a:pPr lvl="2" algn="just">
              <a:defRPr/>
            </a:pPr>
            <a:r>
              <a:rPr lang="en-US" sz="2400" dirty="0" smtClean="0"/>
              <a:t>If the manager is deleted, the department is also deleted.</a:t>
            </a:r>
            <a:endParaRPr lang="en-US" sz="2400" dirty="0"/>
          </a:p>
          <a:p>
            <a:pPr marL="0" indent="0" algn="just">
              <a:buNone/>
              <a:defRPr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63ACD0-1FB7-44AD-A87A-AF90A7CB8935}" type="slidenum">
              <a:rPr lang="en-US" sz="1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1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3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825321" y="116514"/>
            <a:ext cx="7886700" cy="83185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Referential Integrity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794" y="849939"/>
            <a:ext cx="7886700" cy="51927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An Example: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Create table EMP(</a:t>
            </a:r>
            <a:br>
              <a:rPr lang="en-US" sz="2400" dirty="0"/>
            </a:br>
            <a:r>
              <a:rPr lang="en-US" sz="2400" dirty="0"/>
              <a:t>…</a:t>
            </a:r>
            <a:br>
              <a:rPr lang="en-US" sz="2400" dirty="0"/>
            </a:br>
            <a:r>
              <a:rPr lang="en-US" sz="2400" dirty="0"/>
              <a:t>ESSN		CHAR(9),</a:t>
            </a:r>
            <a:br>
              <a:rPr lang="en-US" sz="2400" dirty="0"/>
            </a:br>
            <a:r>
              <a:rPr lang="en-US" sz="2400" dirty="0"/>
              <a:t>DNO		INTEGER  DEFAULT 1,</a:t>
            </a:r>
            <a:br>
              <a:rPr lang="en-US" sz="2400" dirty="0"/>
            </a:br>
            <a:r>
              <a:rPr lang="en-US" sz="2400" dirty="0"/>
              <a:t>SUPERSSN	CHAR(9),</a:t>
            </a:r>
            <a:br>
              <a:rPr lang="en-US" sz="2400" dirty="0"/>
            </a:br>
            <a:r>
              <a:rPr lang="en-US" sz="2400" dirty="0"/>
              <a:t>PRIMARY KEY (ESSN),</a:t>
            </a:r>
            <a:br>
              <a:rPr lang="en-US" sz="2400" dirty="0"/>
            </a:br>
            <a:r>
              <a:rPr lang="en-US" sz="2400" b="1" dirty="0"/>
              <a:t>FOREIGN KEY</a:t>
            </a:r>
            <a:r>
              <a:rPr lang="en-US" sz="2400" dirty="0"/>
              <a:t> (DNO) REFERENCES DEPT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b="1" dirty="0"/>
              <a:t>ON DELETE SET DEFAULT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b="1" dirty="0"/>
              <a:t>			ON UPDATE  CASCADE,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</a:t>
            </a:r>
            <a:r>
              <a:rPr lang="en-US" sz="2400" b="1" dirty="0"/>
              <a:t>FOREIGN KEY</a:t>
            </a:r>
            <a:r>
              <a:rPr lang="en-US" sz="2400" dirty="0"/>
              <a:t> (SUPERSSN) REFERENCES EMP </a:t>
            </a:r>
            <a:r>
              <a:rPr lang="en-US" sz="2400" b="1" dirty="0"/>
              <a:t>ON DELETE SET NULL ON UPDATE CASCADE</a:t>
            </a:r>
            <a:r>
              <a:rPr lang="en-US" sz="2400" dirty="0"/>
              <a:t>);</a:t>
            </a:r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497DB05-247C-4423-932C-8CE4558F8647}" type="slidenum">
              <a:rPr lang="en-US" sz="1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BD1CE24-60D6-446A-AACF-BF30F1FDEDDF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79549" y="762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Constraints-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Disallowing Null Values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49" y="1066800"/>
            <a:ext cx="10844012" cy="5334000"/>
          </a:xfrm>
        </p:spPr>
        <p:txBody>
          <a:bodyPr>
            <a:noAutofit/>
          </a:bodyPr>
          <a:lstStyle/>
          <a:p>
            <a:pPr marL="609600" indent="-609600" algn="just">
              <a:spcBef>
                <a:spcPct val="0"/>
              </a:spcBef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Disallowing Null Values:</a:t>
            </a:r>
          </a:p>
          <a:p>
            <a:pPr marL="1100138" lvl="1" indent="-533400" algn="just"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cs typeface="Times New Roman" panose="02020603050405020304" pitchFamily="18" charset="0"/>
              </a:rPr>
              <a:t>Null values entered into a column means that the data in not known.</a:t>
            </a:r>
          </a:p>
          <a:p>
            <a:pPr marL="1100138" lvl="1" indent="-533400" algn="just"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cs typeface="Times New Roman" panose="02020603050405020304" pitchFamily="18" charset="0"/>
              </a:rPr>
              <a:t>These can cause problems in Querying the database. </a:t>
            </a:r>
          </a:p>
          <a:p>
            <a:pPr marL="1100138" lvl="1" indent="-533400" algn="just"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cs typeface="Times New Roman" panose="02020603050405020304" pitchFamily="18" charset="0"/>
              </a:rPr>
              <a:t>Specifying Primary Key automatically prevents null being entered in columns which specify the primary key  </a:t>
            </a:r>
          </a:p>
          <a:p>
            <a:pPr marL="1100138" lvl="1" indent="-533400" algn="just">
              <a:lnSpc>
                <a:spcPct val="80000"/>
              </a:lnSpc>
              <a:spcBef>
                <a:spcPct val="0"/>
              </a:spcBef>
            </a:pPr>
            <a:endParaRPr lang="en-US" dirty="0">
              <a:cs typeface="Times New Roman" panose="02020603050405020304" pitchFamily="18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r>
              <a:rPr lang="en-US" sz="2400" dirty="0">
                <a:cs typeface="Times New Roman" panose="02020603050405020304" pitchFamily="18" charset="0"/>
              </a:rPr>
              <a:t>Not Null clause is used in preventing null values from being entered in a column.</a:t>
            </a:r>
          </a:p>
          <a:p>
            <a:pPr marL="0" indent="0" algn="just">
              <a:lnSpc>
                <a:spcPct val="80000"/>
              </a:lnSpc>
              <a:spcBef>
                <a:spcPct val="0"/>
              </a:spcBef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093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529"/>
            <a:ext cx="10515600" cy="3879669"/>
          </a:xfrm>
        </p:spPr>
        <p:txBody>
          <a:bodyPr/>
          <a:lstStyle/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cs typeface="Times New Roman" panose="02020603050405020304" pitchFamily="18" charset="0"/>
              </a:rPr>
              <a:t>Example: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CREATE TABLE Student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( </a:t>
            </a:r>
            <a:r>
              <a:rPr lang="en-US" b="1" dirty="0" err="1">
                <a:cs typeface="Times New Roman" panose="02020603050405020304" pitchFamily="18" charset="0"/>
              </a:rPr>
              <a:t>snum</a:t>
            </a:r>
            <a:r>
              <a:rPr lang="en-US" b="1" dirty="0">
                <a:cs typeface="Times New Roman" panose="02020603050405020304" pitchFamily="18" charset="0"/>
              </a:rPr>
              <a:t>	number		PRIMARY KEY,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  </a:t>
            </a:r>
            <a:r>
              <a:rPr lang="en-US" b="1" dirty="0" err="1">
                <a:cs typeface="Times New Roman" panose="02020603050405020304" pitchFamily="18" charset="0"/>
              </a:rPr>
              <a:t>sname</a:t>
            </a:r>
            <a:r>
              <a:rPr lang="en-US" b="1" dirty="0">
                <a:cs typeface="Times New Roman" panose="02020603050405020304" pitchFamily="18" charset="0"/>
              </a:rPr>
              <a:t>		</a:t>
            </a:r>
            <a:r>
              <a:rPr lang="en-US" b="1" dirty="0" err="1">
                <a:cs typeface="Times New Roman" panose="02020603050405020304" pitchFamily="18" charset="0"/>
              </a:rPr>
              <a:t>varchar</a:t>
            </a:r>
            <a:r>
              <a:rPr lang="en-US" b="1" dirty="0">
                <a:cs typeface="Times New Roman" panose="02020603050405020304" pitchFamily="18" charset="0"/>
              </a:rPr>
              <a:t>(20)	NOT NULL,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  major		</a:t>
            </a:r>
            <a:r>
              <a:rPr lang="en-US" b="1" dirty="0" err="1">
                <a:cs typeface="Times New Roman" panose="02020603050405020304" pitchFamily="18" charset="0"/>
              </a:rPr>
              <a:t>varchar</a:t>
            </a:r>
            <a:r>
              <a:rPr lang="en-US" b="1" dirty="0">
                <a:cs typeface="Times New Roman" panose="02020603050405020304" pitchFamily="18" charset="0"/>
              </a:rPr>
              <a:t>(10)	NOT NULL,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  level		</a:t>
            </a:r>
            <a:r>
              <a:rPr lang="en-US" b="1" dirty="0" err="1">
                <a:cs typeface="Times New Roman" panose="02020603050405020304" pitchFamily="18" charset="0"/>
              </a:rPr>
              <a:t>varchar</a:t>
            </a:r>
            <a:r>
              <a:rPr lang="en-US" b="1" dirty="0">
                <a:cs typeface="Times New Roman" panose="02020603050405020304" pitchFamily="18" charset="0"/>
              </a:rPr>
              <a:t>(10)	NOT NULL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  DOB                         date</a:t>
            </a:r>
            <a:r>
              <a:rPr lang="en-US" b="1" dirty="0" smtClean="0">
                <a:cs typeface="Times New Roman" panose="02020603050405020304" pitchFamily="18" charset="0"/>
              </a:rPr>
              <a:t>);</a:t>
            </a:r>
            <a:endParaRPr lang="en-US" b="1" dirty="0">
              <a:cs typeface="Times New Roman" panose="02020603050405020304" pitchFamily="18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 </a:t>
            </a:r>
          </a:p>
          <a:p>
            <a:pPr marL="609600" indent="-609600" algn="just"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cs typeface="Times New Roman" panose="02020603050405020304" pitchFamily="18" charset="0"/>
              </a:rPr>
              <a:t>Null clause can be used to explicitly allow null values in a column also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0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0F855B2-D236-46F2-8C22-92C274F623E1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625699" y="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Constraints-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Value Constraints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699" y="770586"/>
            <a:ext cx="11068318" cy="5334000"/>
          </a:xfrm>
        </p:spPr>
        <p:txBody>
          <a:bodyPr>
            <a:noAutofit/>
          </a:bodyPr>
          <a:lstStyle/>
          <a:p>
            <a:pPr marL="609600" indent="-609600" algn="just">
              <a:spcBef>
                <a:spcPct val="0"/>
              </a:spcBef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Value Constraints:</a:t>
            </a:r>
          </a:p>
          <a:p>
            <a:pPr marL="1100138" lvl="1" indent="-533400" algn="just">
              <a:spcBef>
                <a:spcPct val="0"/>
              </a:spcBef>
            </a:pPr>
            <a:r>
              <a:rPr lang="en-US" dirty="0">
                <a:cs typeface="Times New Roman" panose="02020603050405020304" pitchFamily="18" charset="0"/>
              </a:rPr>
              <a:t>Allows value inserted in the column to be checked condition in the column constraint.</a:t>
            </a:r>
          </a:p>
          <a:p>
            <a:pPr marL="609600" indent="-609600" algn="just">
              <a:spcBef>
                <a:spcPct val="0"/>
              </a:spcBef>
            </a:pPr>
            <a:r>
              <a:rPr lang="en-US" sz="2400" dirty="0">
                <a:cs typeface="Times New Roman" panose="02020603050405020304" pitchFamily="18" charset="0"/>
              </a:rPr>
              <a:t>Check clause is used to create a constraint in SQL</a:t>
            </a:r>
          </a:p>
          <a:p>
            <a:pPr marL="609600" indent="-609600" algn="just">
              <a:spcBef>
                <a:spcPct val="0"/>
              </a:spcBef>
            </a:pPr>
            <a:r>
              <a:rPr lang="en-US" sz="2400" b="1" dirty="0" smtClean="0"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cs typeface="Times New Roman" panose="02020603050405020304" pitchFamily="18" charset="0"/>
              </a:rPr>
              <a:t>:</a:t>
            </a:r>
          </a:p>
          <a:p>
            <a:pPr marL="609600" indent="-609600" algn="just">
              <a:spcBef>
                <a:spcPct val="0"/>
              </a:spcBef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CREATE TABLE STUDENT</a:t>
            </a:r>
          </a:p>
          <a:p>
            <a:pPr marL="609600" indent="-609600" algn="just">
              <a:spcBef>
                <a:spcPct val="0"/>
              </a:spcBef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cs typeface="Times New Roman" panose="02020603050405020304" pitchFamily="18" charset="0"/>
              </a:rPr>
              <a:t>snum</a:t>
            </a:r>
            <a:r>
              <a:rPr lang="en-US" sz="2400" b="1" dirty="0">
                <a:cs typeface="Times New Roman" panose="02020603050405020304" pitchFamily="18" charset="0"/>
              </a:rPr>
              <a:t>	 Number	PRIMARY KEY,</a:t>
            </a:r>
          </a:p>
          <a:p>
            <a:pPr marL="609600" indent="-609600" algn="just">
              <a:spcBef>
                <a:spcPct val="0"/>
              </a:spcBef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cs typeface="Times New Roman" panose="02020603050405020304" pitchFamily="18" charset="0"/>
              </a:rPr>
              <a:t>sname</a:t>
            </a:r>
            <a:r>
              <a:rPr lang="en-US" sz="2400" b="1" dirty="0">
                <a:cs typeface="Times New Roman" panose="02020603050405020304" pitchFamily="18" charset="0"/>
              </a:rPr>
              <a:t>  </a:t>
            </a:r>
            <a:r>
              <a:rPr lang="en-US" sz="2400" b="1" dirty="0" err="1">
                <a:cs typeface="Times New Roman" panose="02020603050405020304" pitchFamily="18" charset="0"/>
              </a:rPr>
              <a:t>varchar</a:t>
            </a:r>
            <a:r>
              <a:rPr lang="en-US" sz="2400" b="1" dirty="0">
                <a:cs typeface="Times New Roman" panose="02020603050405020304" pitchFamily="18" charset="0"/>
              </a:rPr>
              <a:t>(20),</a:t>
            </a:r>
          </a:p>
          <a:p>
            <a:pPr marL="609600" indent="-609600" algn="just">
              <a:spcBef>
                <a:spcPct val="0"/>
              </a:spcBef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cs typeface="Times New Roman" panose="02020603050405020304" pitchFamily="18" charset="0"/>
              </a:rPr>
              <a:t>Age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cs typeface="Times New Roman" panose="02020603050405020304" pitchFamily="18" charset="0"/>
              </a:rPr>
              <a:t>Number </a:t>
            </a:r>
            <a:r>
              <a:rPr lang="en-US" sz="2400" b="1" dirty="0">
                <a:cs typeface="Times New Roman" panose="02020603050405020304" pitchFamily="18" charset="0"/>
              </a:rPr>
              <a:t>check (Age &gt; = 50000</a:t>
            </a:r>
            <a:r>
              <a:rPr lang="en-US" sz="2400" b="1" dirty="0" smtClean="0">
                <a:cs typeface="Times New Roman" panose="02020603050405020304" pitchFamily="18" charset="0"/>
              </a:rPr>
              <a:t>)); </a:t>
            </a:r>
          </a:p>
          <a:p>
            <a:pPr marL="609600" indent="-609600" algn="just">
              <a:spcBef>
                <a:spcPct val="0"/>
              </a:spcBef>
              <a:buNone/>
            </a:pPr>
            <a:endParaRPr lang="en-US" sz="2400" b="1" dirty="0">
              <a:cs typeface="Times New Roman" panose="02020603050405020304" pitchFamily="18" charset="0"/>
            </a:endParaRPr>
          </a:p>
          <a:p>
            <a:pPr marL="609600" indent="-609600" algn="just">
              <a:spcBef>
                <a:spcPct val="0"/>
              </a:spcBef>
            </a:pPr>
            <a:r>
              <a:rPr lang="en-US" sz="2400" dirty="0" smtClean="0">
                <a:cs typeface="Times New Roman" panose="02020603050405020304" pitchFamily="18" charset="0"/>
              </a:rPr>
              <a:t>Table </a:t>
            </a:r>
            <a:r>
              <a:rPr lang="en-US" sz="2400" dirty="0">
                <a:cs typeface="Times New Roman" panose="02020603050405020304" pitchFamily="18" charset="0"/>
              </a:rPr>
              <a:t>level constraints can also be defined using the Constraint keyword </a:t>
            </a:r>
          </a:p>
        </p:txBody>
      </p:sp>
    </p:spTree>
    <p:extLst>
      <p:ext uri="{BB962C8B-B14F-4D97-AF65-F5344CB8AC3E}">
        <p14:creationId xmlns:p14="http://schemas.microsoft.com/office/powerpoint/2010/main" val="41160919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Example</a:t>
            </a:r>
            <a:r>
              <a:rPr lang="en-US" dirty="0" smtClean="0"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609600" indent="-609600" algn="just"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CREATE TABLE STUDENT</a:t>
            </a:r>
          </a:p>
          <a:p>
            <a:pPr marL="609600" indent="-609600" algn="just"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(SNUM	Number 	PRIMARY KEY,</a:t>
            </a:r>
          </a:p>
          <a:p>
            <a:pPr marL="609600" indent="-609600" algn="just"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b="1" dirty="0" err="1">
                <a:cs typeface="Times New Roman" panose="02020603050405020304" pitchFamily="18" charset="0"/>
              </a:rPr>
              <a:t>sname</a:t>
            </a:r>
            <a:r>
              <a:rPr lang="en-US" b="1" dirty="0">
                <a:cs typeface="Times New Roman" panose="02020603050405020304" pitchFamily="18" charset="0"/>
              </a:rPr>
              <a:t>       </a:t>
            </a:r>
            <a:r>
              <a:rPr lang="en-US" b="1" dirty="0" err="1">
                <a:cs typeface="Times New Roman" panose="02020603050405020304" pitchFamily="18" charset="0"/>
              </a:rPr>
              <a:t>varchar</a:t>
            </a:r>
            <a:r>
              <a:rPr lang="en-US" b="1" dirty="0">
                <a:cs typeface="Times New Roman" panose="02020603050405020304" pitchFamily="18" charset="0"/>
              </a:rPr>
              <a:t>(20)  not null,</a:t>
            </a:r>
          </a:p>
          <a:p>
            <a:pPr marL="609600" indent="-609600" algn="just"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 age		Number ,</a:t>
            </a:r>
          </a:p>
          <a:p>
            <a:pPr marL="609600" indent="-609600" algn="just">
              <a:spcBef>
                <a:spcPct val="0"/>
              </a:spcBef>
              <a:buNone/>
            </a:pPr>
            <a:r>
              <a:rPr lang="en-US" b="1" dirty="0">
                <a:cs typeface="Times New Roman" panose="02020603050405020304" pitchFamily="18" charset="0"/>
              </a:rPr>
              <a:t>CONSTRAINT </a:t>
            </a:r>
            <a:r>
              <a:rPr lang="en-US" b="1" dirty="0" err="1">
                <a:cs typeface="Times New Roman" panose="02020603050405020304" pitchFamily="18" charset="0"/>
              </a:rPr>
              <a:t>age_constraint</a:t>
            </a:r>
            <a:r>
              <a:rPr lang="en-US" b="1" dirty="0">
                <a:cs typeface="Times New Roman" panose="02020603050405020304" pitchFamily="18" charset="0"/>
              </a:rPr>
              <a:t> Check (age between 17 and  22</a:t>
            </a:r>
            <a:r>
              <a:rPr lang="en-US" b="1" dirty="0" smtClean="0">
                <a:cs typeface="Times New Roman" panose="02020603050405020304" pitchFamily="18" charset="0"/>
              </a:rPr>
              <a:t>));</a:t>
            </a:r>
            <a:endParaRPr lang="en-US" b="1" dirty="0">
              <a:cs typeface="Times New Roman" panose="02020603050405020304" pitchFamily="18" charset="0"/>
            </a:endParaRPr>
          </a:p>
          <a:p>
            <a:pPr marL="609600" indent="-609600" algn="just">
              <a:spcBef>
                <a:spcPct val="0"/>
              </a:spcBef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dirty="0">
                <a:cs typeface="Times New Roman" panose="02020603050405020304" pitchFamily="18" charset="0"/>
              </a:rPr>
              <a:t>Such constraints can be activated and deactivated as required.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29A36B-A4DB-4A40-8CCB-2680F44D60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49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526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4F819FC-1077-4CE7-957F-3B780F4A5C49}" type="slidenum">
              <a:rPr lang="en-US" sz="1400">
                <a:latin typeface="Times New Roman" panose="02020603050405020304" pitchFamily="18" charset="0"/>
                <a:cs typeface="Arial" panose="020B0604020202020204" pitchFamily="34" charset="0"/>
              </a:rPr>
              <a:pPr algn="l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741609" y="250824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 Constraints-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Default Value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155" y="1204913"/>
            <a:ext cx="8077200" cy="53340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None/>
              <a:defRPr/>
            </a:pPr>
            <a:r>
              <a:rPr lang="en-US" sz="2400" b="1" dirty="0">
                <a:cs typeface="Times New Roman" panose="02020603050405020304" pitchFamily="18" charset="0"/>
              </a:rPr>
              <a:t>Default Value:</a:t>
            </a:r>
          </a:p>
          <a:p>
            <a:pPr marL="1100138" lvl="1" indent="-533400">
              <a:spcBef>
                <a:spcPct val="0"/>
              </a:spcBef>
              <a:defRPr/>
            </a:pPr>
            <a:r>
              <a:rPr lang="en-US" dirty="0">
                <a:cs typeface="Times New Roman" panose="02020603050405020304" pitchFamily="18" charset="0"/>
              </a:rPr>
              <a:t>A default value can be inserted in any column by using the Default keyword. </a:t>
            </a:r>
          </a:p>
          <a:p>
            <a:pPr marL="609600" indent="-609600">
              <a:spcBef>
                <a:spcPct val="0"/>
              </a:spcBef>
              <a:defRPr/>
            </a:pPr>
            <a:endParaRPr lang="en-US" sz="2400" b="1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>
                <a:cs typeface="Times New Roman" panose="02020603050405020304" pitchFamily="18" charset="0"/>
              </a:rPr>
              <a:t>Example: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2400" b="1" dirty="0"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400" dirty="0"/>
              <a:t> </a:t>
            </a:r>
            <a:r>
              <a:rPr lang="en-US" sz="2400" b="1" dirty="0"/>
              <a:t>CREATE TABLE STUDENT(</a:t>
            </a:r>
            <a:br>
              <a:rPr lang="en-US" sz="2400" b="1" dirty="0"/>
            </a:br>
            <a:r>
              <a:rPr lang="en-US" sz="2400" b="1" dirty="0"/>
              <a:t> SNUM NUMBER NOT NULL UNIQUE PRIMARY KEY,</a:t>
            </a:r>
            <a:br>
              <a:rPr lang="en-US" sz="2400" b="1" dirty="0"/>
            </a:br>
            <a:r>
              <a:rPr lang="en-US" sz="2400" b="1" dirty="0"/>
              <a:t> SNAME </a:t>
            </a:r>
            <a:r>
              <a:rPr lang="en-US" sz="2400" b="1" dirty="0" err="1"/>
              <a:t>varchar</a:t>
            </a:r>
            <a:r>
              <a:rPr lang="en-US" sz="2400" b="1" dirty="0"/>
              <a:t>(20) NOT NULL,</a:t>
            </a:r>
            <a:br>
              <a:rPr lang="en-US" sz="2400" b="1" dirty="0"/>
            </a:br>
            <a:r>
              <a:rPr lang="en-US" sz="2400" b="1" dirty="0"/>
              <a:t> MAJOR VARCHAR(10) DEFAULT ‘CSE’, </a:t>
            </a:r>
            <a:br>
              <a:rPr lang="en-US" sz="2400" b="1" dirty="0"/>
            </a:br>
            <a:r>
              <a:rPr lang="en-US" sz="2400" b="1" dirty="0"/>
              <a:t> DOB DATE DEFAULT NULL );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400" dirty="0">
                <a:latin typeface="Arial Unicode MS" panose="020B0604020202020204" pitchFamily="34" charset="-128"/>
              </a:rPr>
              <a:t>  </a:t>
            </a:r>
            <a:endParaRPr lang="en-US" sz="2400" b="1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defRPr/>
            </a:pPr>
            <a:endParaRPr lang="en-US" sz="2400" b="1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defRPr/>
            </a:pPr>
            <a:endParaRPr lang="en-US" sz="2400" b="1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defRPr/>
            </a:pPr>
            <a:endParaRPr lang="en-US" sz="2400" b="1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defRPr/>
            </a:pPr>
            <a:endParaRPr lang="en-US" sz="2400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None/>
              <a:defRPr/>
            </a:pPr>
            <a:endParaRPr lang="en-US" sz="2000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defRPr/>
            </a:pPr>
            <a:endParaRPr lang="en-US" sz="1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514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Data Definition, Constraints, and Schema Changes</a:t>
            </a:r>
          </a:p>
        </p:txBody>
      </p:sp>
      <p:sp>
        <p:nvSpPr>
          <p:cNvPr id="6697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Used to CREATE, DROP, and ALTER the descriptions of the tables (relations) of a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339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Creating a Database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33400" indent="-533400"/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Syntax:</a:t>
            </a:r>
          </a:p>
          <a:p>
            <a:pPr marL="1023938" lvl="1" indent="-457200"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1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database_name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339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Creating a Table</a:t>
            </a:r>
          </a:p>
          <a:p>
            <a:pPr marL="533400" indent="-533400"/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Syntax</a:t>
            </a:r>
          </a:p>
          <a:p>
            <a:pPr marL="1023938" lvl="1" indent="-457200"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table_name</a:t>
            </a: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023938" lvl="1" indent="-457200"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datatype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[(size)],</a:t>
            </a:r>
          </a:p>
          <a:p>
            <a:pPr marL="1023938" lvl="1" indent="-457200"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datatype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[(size)],</a:t>
            </a:r>
          </a:p>
          <a:p>
            <a:pPr marL="1023938" lvl="1" indent="-457200"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BDDD2000-A070-44A0-80D2-B8358C0A6A5E}" type="slidenum">
              <a:rPr lang="en-US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851884" y="0"/>
            <a:ext cx="7886700" cy="8318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DDL -Constraints-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AUTO INCREMENT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759854" y="831850"/>
            <a:ext cx="9279496" cy="548798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Auto-increment allows a unique number to be generated automatically when a new record is inserted into a table.</a:t>
            </a:r>
          </a:p>
          <a:p>
            <a:pPr algn="just"/>
            <a:r>
              <a:rPr lang="en-US" sz="2400" dirty="0"/>
              <a:t>Often this is the primary key field that we would like to be created automatically every time a new record is inserted.</a:t>
            </a:r>
          </a:p>
          <a:p>
            <a:r>
              <a:rPr lang="en-US" sz="2400" dirty="0"/>
              <a:t>The following SQL statement defines the “SNUM" column to be an auto-increment primary key field in the "Persons" table:</a:t>
            </a:r>
          </a:p>
          <a:p>
            <a:r>
              <a:rPr lang="en-US" sz="2400" b="1" dirty="0"/>
              <a:t>CREATE TABLE STUDENT(</a:t>
            </a:r>
            <a:br>
              <a:rPr lang="en-US" sz="2400" b="1" dirty="0"/>
            </a:br>
            <a:r>
              <a:rPr lang="en-US" sz="2400" b="1" dirty="0"/>
              <a:t>    SNUM </a:t>
            </a:r>
            <a:r>
              <a:rPr lang="en-US" sz="2400" b="1" dirty="0" err="1"/>
              <a:t>int</a:t>
            </a:r>
            <a:r>
              <a:rPr lang="en-US" sz="2400" b="1" dirty="0"/>
              <a:t> NOT NULL AUTO_INCREMENT,</a:t>
            </a:r>
            <a:br>
              <a:rPr lang="en-US" sz="2400" b="1" dirty="0"/>
            </a:br>
            <a:r>
              <a:rPr lang="en-US" sz="2400" b="1" dirty="0"/>
              <a:t>    </a:t>
            </a:r>
            <a:r>
              <a:rPr lang="en-US" sz="2400" b="1" dirty="0" err="1"/>
              <a:t>LastName</a:t>
            </a:r>
            <a:r>
              <a:rPr lang="en-US" sz="2400" b="1" dirty="0"/>
              <a:t> </a:t>
            </a:r>
            <a:r>
              <a:rPr lang="en-US" sz="2400" b="1" dirty="0" err="1"/>
              <a:t>varchar</a:t>
            </a:r>
            <a:r>
              <a:rPr lang="en-US" sz="2400" b="1" dirty="0"/>
              <a:t>(255) NOT NULL,</a:t>
            </a:r>
            <a:br>
              <a:rPr lang="en-US" sz="2400" b="1" dirty="0"/>
            </a:br>
            <a:r>
              <a:rPr lang="en-US" sz="2400" b="1" dirty="0"/>
              <a:t>    </a:t>
            </a:r>
            <a:r>
              <a:rPr lang="en-US" sz="2400" b="1" dirty="0" err="1"/>
              <a:t>FirstName</a:t>
            </a:r>
            <a:r>
              <a:rPr lang="en-US" sz="2400" b="1" dirty="0"/>
              <a:t> </a:t>
            </a:r>
            <a:r>
              <a:rPr lang="en-US" sz="2400" b="1" dirty="0" err="1"/>
              <a:t>varchar</a:t>
            </a:r>
            <a:r>
              <a:rPr lang="en-US" sz="2400" b="1" dirty="0"/>
              <a:t>(255),</a:t>
            </a:r>
            <a:br>
              <a:rPr lang="en-US" sz="2400" b="1" dirty="0"/>
            </a:br>
            <a:r>
              <a:rPr lang="en-US" sz="2400" b="1" dirty="0"/>
              <a:t>    Age </a:t>
            </a:r>
            <a:r>
              <a:rPr lang="en-US" sz="2400" b="1" dirty="0" err="1"/>
              <a:t>int</a:t>
            </a:r>
            <a:r>
              <a:rPr lang="en-US" sz="2400" b="1" dirty="0"/>
              <a:t>,</a:t>
            </a:r>
            <a:br>
              <a:rPr lang="en-US" sz="2400" b="1" dirty="0"/>
            </a:br>
            <a:r>
              <a:rPr lang="en-US" sz="2400" b="1" dirty="0"/>
              <a:t>    PRIMARY KEY (SNUM</a:t>
            </a:r>
            <a:r>
              <a:rPr lang="en-US" sz="2400" b="1" dirty="0" smtClean="0"/>
              <a:t>));</a:t>
            </a:r>
            <a:endParaRPr lang="en-US" sz="2400" b="1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DD05239-8C70-448F-9C8F-6E5DBE06DF5B}" type="slidenum">
              <a:rPr lang="en-US" sz="1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1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721217" y="0"/>
            <a:ext cx="7886700" cy="831850"/>
          </a:xfrm>
        </p:spPr>
        <p:txBody>
          <a:bodyPr/>
          <a:lstStyle/>
          <a:p>
            <a:r>
              <a:rPr lang="en-US" dirty="0" smtClean="0"/>
              <a:t>continued..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721217" y="714086"/>
            <a:ext cx="10380372" cy="4295775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MySQL uses the AUTO_INCREMENT keyword to perform an auto-increment feature.</a:t>
            </a:r>
          </a:p>
          <a:p>
            <a:pPr algn="just"/>
            <a:r>
              <a:rPr lang="en-US" sz="2400" dirty="0"/>
              <a:t>By default, the starting value for AUTO_INCREMENT is 1, and it will increment by 1 for each new record.</a:t>
            </a:r>
          </a:p>
          <a:p>
            <a:pPr algn="just"/>
            <a:r>
              <a:rPr lang="en-US" sz="2400" dirty="0"/>
              <a:t>To let the AUTO_INCREMENT sequence start with another value, use the following SQL statement:</a:t>
            </a:r>
          </a:p>
          <a:p>
            <a:pPr algn="just"/>
            <a:r>
              <a:rPr lang="en-US" sz="2400" dirty="0"/>
              <a:t>ALTER TABLE STUDENT AUTO_INCREMENT=100;</a:t>
            </a:r>
          </a:p>
          <a:p>
            <a:pPr algn="just"/>
            <a:r>
              <a:rPr lang="en-US" sz="2400" dirty="0"/>
              <a:t>To insert a new record into the “STUDENT" table, we will NOT have to specify a value for the “SNUM" column (a unique value will be added automatically):</a:t>
            </a:r>
          </a:p>
          <a:p>
            <a:pPr algn="just"/>
            <a:r>
              <a:rPr lang="en-US" sz="2400" dirty="0"/>
              <a:t>INSERT INTO STUDENT (</a:t>
            </a:r>
            <a:r>
              <a:rPr lang="en-US" sz="2400" dirty="0" err="1"/>
              <a:t>Sname,Major</a:t>
            </a:r>
            <a:r>
              <a:rPr lang="en-US" sz="2400" dirty="0"/>
              <a:t>, </a:t>
            </a:r>
            <a:r>
              <a:rPr lang="en-US" sz="2400" dirty="0" err="1"/>
              <a:t>Level,DOB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VALUES ('</a:t>
            </a:r>
            <a:r>
              <a:rPr lang="en-US" sz="2400" dirty="0" err="1"/>
              <a:t>Lakshman</a:t>
            </a:r>
            <a:r>
              <a:rPr lang="en-US" sz="2400" dirty="0"/>
              <a:t>', ‘IS‘, ’JR’, ‘2001-05-01’);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72ED51C-9E66-4975-AFCC-01FF9A9ECFA3}" type="slidenum">
              <a:rPr lang="en-US" sz="1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140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7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930" y="180304"/>
            <a:ext cx="9545573" cy="64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99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Retrieval Queries in SQL</a:t>
            </a:r>
          </a:p>
        </p:txBody>
      </p:sp>
      <p:sp>
        <p:nvSpPr>
          <p:cNvPr id="692231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14524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SQL has one basic statement for retrieving information from a database; the </a:t>
            </a:r>
            <a:r>
              <a:rPr lang="en-US" sz="2400" b="1" dirty="0"/>
              <a:t>SELECT</a:t>
            </a:r>
            <a:r>
              <a:rPr lang="en-US" sz="2400" dirty="0"/>
              <a:t> statement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This is </a:t>
            </a:r>
            <a:r>
              <a:rPr lang="en-US" sz="2200" i="1" dirty="0"/>
              <a:t>not the same as</a:t>
            </a:r>
            <a:r>
              <a:rPr lang="en-US" sz="2200" dirty="0"/>
              <a:t> the SELECT operation of the relational algebra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Important distinction between SQL and the formal relational model: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SQL allows a table (relation) to have two or more tuples that are identical in all their attribute values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Hence, an SQL relation (table) is  a </a:t>
            </a:r>
            <a:r>
              <a:rPr lang="en-US" sz="2200" b="1" dirty="0"/>
              <a:t>multi-set</a:t>
            </a:r>
            <a:r>
              <a:rPr lang="en-US" sz="2200" dirty="0"/>
              <a:t>  (sometimes called a </a:t>
            </a:r>
            <a:r>
              <a:rPr lang="en-US" sz="2200" b="1" dirty="0"/>
              <a:t>bag</a:t>
            </a:r>
            <a:r>
              <a:rPr lang="en-US" sz="2200" dirty="0"/>
              <a:t>) of tuples; it is </a:t>
            </a:r>
            <a:r>
              <a:rPr lang="en-US" sz="2200" i="1" dirty="0"/>
              <a:t>not</a:t>
            </a:r>
            <a:r>
              <a:rPr lang="en-US" sz="2200" dirty="0"/>
              <a:t>  a set of tuples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SQL relations can be constrained to be sets by specifying PRIMARY KEY or UNIQUE attributes, or by using the DISTINCT option in a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566D3490-8E3A-4B38-A057-7E27E01ECAD9}" type="slidenum">
              <a:rPr lang="en-US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59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Retrieval Queries in SQL (contd.)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bag</a:t>
            </a:r>
            <a:r>
              <a:rPr lang="en-US" dirty="0"/>
              <a:t> or </a:t>
            </a:r>
            <a:r>
              <a:rPr lang="en-US" b="1" dirty="0"/>
              <a:t>multi-set</a:t>
            </a:r>
            <a:r>
              <a:rPr lang="en-US" dirty="0"/>
              <a:t> is like a set, but an element may appear more than once.</a:t>
            </a:r>
          </a:p>
          <a:p>
            <a:pPr lvl="1"/>
            <a:r>
              <a:rPr lang="en-US" dirty="0"/>
              <a:t>Example: {A, B, C, A} is a bag.  {A, B, C} is also a bag that also is a set.</a:t>
            </a:r>
          </a:p>
          <a:p>
            <a:pPr lvl="1"/>
            <a:r>
              <a:rPr lang="en-US" dirty="0"/>
              <a:t>Bags also resemble lists, but the order is irrelevant in a bag.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{A, B, A} = {B, A, A} as bags</a:t>
            </a:r>
          </a:p>
          <a:p>
            <a:pPr lvl="1"/>
            <a:r>
              <a:rPr lang="en-US" dirty="0"/>
              <a:t>However, [A, B, A] is not equal to [B, A, A] as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E0BD75BF-8773-4873-84FF-BEE3CFB4831F}" type="slidenum">
              <a:rPr lang="en-US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9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06813"/>
            <a:ext cx="10515600" cy="8323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Retrieval Queries in SQL (contd.)</a:t>
            </a:r>
          </a:p>
        </p:txBody>
      </p:sp>
      <p:sp>
        <p:nvSpPr>
          <p:cNvPr id="69427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14524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Basic form of the SQL SELECT statement is called a </a:t>
            </a:r>
            <a:r>
              <a:rPr lang="en-US" sz="2400" i="1" dirty="0"/>
              <a:t>mapping</a:t>
            </a:r>
            <a:r>
              <a:rPr lang="en-US" sz="2400" dirty="0"/>
              <a:t> or a SELECT-FROM-WHERE </a:t>
            </a:r>
            <a:r>
              <a:rPr lang="en-US" sz="2400" i="1" dirty="0"/>
              <a:t>block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b="1" dirty="0" smtClean="0"/>
              <a:t>   SELECT</a:t>
            </a:r>
            <a:r>
              <a:rPr lang="en-US" sz="2400" dirty="0" smtClean="0"/>
              <a:t> </a:t>
            </a:r>
            <a:r>
              <a:rPr lang="en-US" sz="2400" dirty="0"/>
              <a:t>	&lt;attribute list&gt;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en-US" sz="2400" b="1" dirty="0"/>
              <a:t>FROM</a:t>
            </a:r>
            <a:r>
              <a:rPr lang="en-US" sz="2400" dirty="0"/>
              <a:t> 	&lt;table list&gt;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en-US" sz="2400" b="1" dirty="0"/>
              <a:t>WHERE</a:t>
            </a:r>
            <a:r>
              <a:rPr lang="en-US" sz="2400" dirty="0"/>
              <a:t>	&lt;condition&gt;</a:t>
            </a:r>
          </a:p>
          <a:p>
            <a:pPr lvl="1" algn="just">
              <a:lnSpc>
                <a:spcPct val="80000"/>
              </a:lnSpc>
            </a:pPr>
            <a:endParaRPr lang="en-US" dirty="0"/>
          </a:p>
          <a:p>
            <a:pPr lvl="1" algn="just">
              <a:lnSpc>
                <a:spcPct val="80000"/>
              </a:lnSpc>
            </a:pPr>
            <a:r>
              <a:rPr lang="en-US" dirty="0"/>
              <a:t>&lt;attribute list&gt; is a list of attribute names whose values are to be retrieved by the query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&lt;table list&gt; is a list of the relation names required to process the query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&lt;condition&gt; is a conditional (Boolean) expression that identifies the tuples to be retrieved by the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A1027EC6-3F78-40F8-95E7-55CCD6EB4A8F}" type="slidenum">
              <a:rPr lang="en-US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85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7" name="Rectangle 7"/>
          <p:cNvSpPr>
            <a:spLocks noGrp="1" noChangeArrowheads="1"/>
          </p:cNvSpPr>
          <p:nvPr>
            <p:ph type="title"/>
          </p:nvPr>
        </p:nvSpPr>
        <p:spPr>
          <a:xfrm>
            <a:off x="784225" y="0"/>
            <a:ext cx="10515600" cy="83237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Relational Database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Schema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96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4250" y="832370"/>
            <a:ext cx="7575550" cy="48021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45E1D59A-8B61-4C97-863B-53E6664AABC1}" type="slidenum">
              <a:rPr lang="en-US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6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0" y="44297"/>
            <a:ext cx="7696200" cy="763587"/>
          </a:xfrm>
        </p:spPr>
        <p:txBody>
          <a:bodyPr anchor="t"/>
          <a:lstStyle/>
          <a:p>
            <a:pPr algn="ctr"/>
            <a:r>
              <a:rPr lang="en-US" sz="3200" dirty="0"/>
              <a:t>Populated </a:t>
            </a:r>
            <a:r>
              <a:rPr lang="en-US" sz="3200" dirty="0" smtClean="0"/>
              <a:t>Database</a:t>
            </a:r>
            <a:endParaRPr lang="en-US" sz="3200" dirty="0"/>
          </a:p>
        </p:txBody>
      </p:sp>
      <p:pic>
        <p:nvPicPr>
          <p:cNvPr id="69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715142"/>
            <a:ext cx="9144000" cy="6050116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341C0BE6-73C5-4184-9E02-C97E49E9A07E}" type="slidenum">
              <a:rPr lang="en-US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16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Simple SQL Queries</a:t>
            </a:r>
          </a:p>
        </p:txBody>
      </p:sp>
      <p:sp>
        <p:nvSpPr>
          <p:cNvPr id="7004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SQL queries correspond to using the following operations of the relational algebra:</a:t>
            </a:r>
          </a:p>
          <a:p>
            <a:pPr lvl="1"/>
            <a:r>
              <a:rPr lang="en-US" dirty="0"/>
              <a:t>SELECT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JOIN</a:t>
            </a:r>
          </a:p>
          <a:p>
            <a:r>
              <a:rPr lang="en-US" dirty="0"/>
              <a:t>All subsequent examples use the COMPANY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F567065E-67D5-4647-9120-5ED804EF159A}" type="slidenum">
              <a:rPr lang="en-US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15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Simple SQL Queries (contd.)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Example of a simple query on one  relation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Query 0: Retrieve the birthdate and address of the employee whose name is 'John B. Smith</a:t>
            </a:r>
            <a:r>
              <a:rPr lang="en-US" sz="2400" dirty="0" smtClean="0"/>
              <a:t>'.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Q0:</a:t>
            </a:r>
            <a:r>
              <a:rPr lang="en-US" b="1" dirty="0"/>
              <a:t>	SELECT 	BDATE, ADDRESS</a:t>
            </a:r>
            <a:br>
              <a:rPr lang="en-US" b="1" dirty="0"/>
            </a:br>
            <a:r>
              <a:rPr lang="en-US" b="1" dirty="0"/>
              <a:t>	FROM 		EMPLOYEE</a:t>
            </a:r>
            <a:br>
              <a:rPr lang="en-US" b="1" dirty="0"/>
            </a:br>
            <a:r>
              <a:rPr lang="en-US" b="1" dirty="0"/>
              <a:t>	WHERE	FNAME='John' AND MINIT='B’</a:t>
            </a:r>
            <a:br>
              <a:rPr lang="en-US" b="1" dirty="0"/>
            </a:br>
            <a:r>
              <a:rPr lang="en-US" b="1" dirty="0" smtClean="0"/>
              <a:t>    </a:t>
            </a:r>
            <a:r>
              <a:rPr lang="en-US" b="1" dirty="0"/>
              <a:t>AND 		LNAME='Smith</a:t>
            </a:r>
            <a:r>
              <a:rPr lang="en-US" b="1" dirty="0" smtClean="0"/>
              <a:t>’;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/>
              <a:t>Similar to a SELECT-PROJECT pair of relational algebra operations: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The SELECT-clause specifies the projection attributes and the WHERE-clause specifies the selection condition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However, the result of the query may contain  duplicate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BCA660F1-22AA-486C-BCAE-D89CE27C0463}" type="slidenum">
              <a:rPr lang="en-US"/>
              <a:pPr/>
              <a:t>39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039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CREATE TABLE</a:t>
            </a:r>
          </a:p>
        </p:txBody>
      </p:sp>
      <p:sp>
        <p:nvSpPr>
          <p:cNvPr id="6717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Specifies a new base relation by giving it a name, and specifying each of its attributes and their data types (INTEGER, FLOAT, DECIMAL(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i,j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), CHAR(n), VARCHAR(n))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constraint NOT NULL may be specified on an attribute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CREATE TABLE DEPARTMENT (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DNAME			VARCHAR(10)	NOT NULL,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DNUMBER		INTEGER		NOT NULL,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MGRSSN		CHAR(9),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MGRSTARTDATE	CHAR(9) 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FFF096DD-349F-4871-81DF-98EC36FD756F}" type="slidenum">
              <a:rPr lang="en-US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9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Simple SQL Queries (contd.)</a:t>
            </a:r>
          </a:p>
        </p:txBody>
      </p:sp>
      <p:sp>
        <p:nvSpPr>
          <p:cNvPr id="7024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Query 1: Retrieve the name and address of all employees who work for the 'Research' department.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dirty="0"/>
              <a:t>Q1:	</a:t>
            </a:r>
            <a:r>
              <a:rPr lang="en-US" sz="2200" b="1" dirty="0"/>
              <a:t>SELECT	FNAME, LNAME, ADDRESS</a:t>
            </a:r>
            <a:br>
              <a:rPr lang="en-US" sz="2200" b="1" dirty="0"/>
            </a:br>
            <a:r>
              <a:rPr lang="en-US" sz="2200" b="1" dirty="0"/>
              <a:t>	FROM 		EMPLOYEE, DEPARTMENT</a:t>
            </a:r>
            <a:br>
              <a:rPr lang="en-US" sz="2200" b="1" dirty="0"/>
            </a:br>
            <a:r>
              <a:rPr lang="en-US" sz="2200" b="1" dirty="0"/>
              <a:t>	WHERE	DNAME='Research' AND </a:t>
            </a:r>
            <a:r>
              <a:rPr lang="en-US" sz="2200" b="1" dirty="0" smtClean="0"/>
              <a:t>DNUMBER=DNO;</a:t>
            </a:r>
            <a:r>
              <a:rPr lang="en-US" sz="2200" b="1" dirty="0"/>
              <a:t/>
            </a:r>
            <a:br>
              <a:rPr lang="en-US" sz="2200" b="1" dirty="0"/>
            </a:br>
            <a:endParaRPr lang="en-US" sz="2200" b="1" dirty="0"/>
          </a:p>
          <a:p>
            <a:pPr lvl="1">
              <a:lnSpc>
                <a:spcPct val="90000"/>
              </a:lnSpc>
            </a:pPr>
            <a:r>
              <a:rPr lang="en-US" sz="2200" dirty="0"/>
              <a:t>Similar to a SELECT-PROJECT-JOIN sequence of relational algebra operations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(DNAME='Research') is a selection condition  (corresponds to a SELECT operation in relational algebra)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(DNUMBER=DNO) is a join condition (corresponds to a JOIN operation in relational algebra)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935E375D-FDAD-4CEE-8AD4-0A64C33FEE3C}" type="slidenum">
              <a:rPr lang="en-US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193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>
          <a:xfrm>
            <a:off x="863957" y="-126796"/>
            <a:ext cx="10515600" cy="757862"/>
          </a:xfrm>
        </p:spPr>
        <p:txBody>
          <a:bodyPr>
            <a:normAutofit/>
          </a:bodyPr>
          <a:lstStyle/>
          <a:p>
            <a:r>
              <a:rPr lang="en-US" sz="3200" b="1" dirty="0"/>
              <a:t>Simple SQL Queries (contd.)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idx="1"/>
          </p:nvPr>
        </p:nvSpPr>
        <p:spPr>
          <a:xfrm>
            <a:off x="619259" y="63106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Query 2: For every project located in 'Stafford', list the project number, the controlling department number, and the department manager's last name, address, and birthdate.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" dirty="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b="1" dirty="0"/>
              <a:t>Q2: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b="1" dirty="0"/>
              <a:t>SELECT   	PNUMBER, DNUM, LNAME, BDATE, ADDRESS </a:t>
            </a:r>
            <a:br>
              <a:rPr lang="en-US" sz="2400" b="1" dirty="0"/>
            </a:br>
            <a:r>
              <a:rPr lang="en-US" sz="2400" b="1" dirty="0" smtClean="0"/>
              <a:t>     FROM</a:t>
            </a:r>
            <a:r>
              <a:rPr lang="en-US" sz="2400" b="1" dirty="0"/>
              <a:t>		PROJECT, DEPARTMENT, EMPLOYEE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2400" b="1" dirty="0" smtClean="0"/>
              <a:t>    WHERE </a:t>
            </a:r>
            <a:r>
              <a:rPr lang="en-US" sz="2400" b="1" dirty="0"/>
              <a:t>	DNUM=DNUMBER AND MGRSSN=SSN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2400" b="1" dirty="0" smtClean="0"/>
              <a:t>    AND </a:t>
            </a:r>
            <a:r>
              <a:rPr lang="en-US" sz="2400" b="1" dirty="0"/>
              <a:t>PLOCATION=</a:t>
            </a:r>
            <a:r>
              <a:rPr lang="en-US" sz="2400" b="1" dirty="0" smtClean="0"/>
              <a:t>'Stafford‘;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lvl="1">
              <a:lnSpc>
                <a:spcPct val="90000"/>
              </a:lnSpc>
            </a:pPr>
            <a:r>
              <a:rPr lang="en-US" dirty="0"/>
              <a:t>In Q2, there are two  join conditions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join condition DNUM=DNUMBER relates a project to its controlling department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join condition MGRSSN=SSN relates the controlling department to the employee who manages that </a:t>
            </a:r>
            <a:r>
              <a:rPr lang="en-US" dirty="0" smtClean="0"/>
              <a:t>department.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BE725704-4BA1-4270-AD9B-F598FFF2FEAC}" type="slidenum">
              <a:rPr lang="en-US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863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Aliases, * and DISTINCT, Empty WHERE-clause</a:t>
            </a:r>
          </a:p>
        </p:txBody>
      </p:sp>
      <p:sp>
        <p:nvSpPr>
          <p:cNvPr id="70656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SQL, we can use the same name for two (or more) attributes as long as the attributes are in </a:t>
            </a:r>
            <a:r>
              <a:rPr lang="en-US" sz="2400" i="1" dirty="0"/>
              <a:t>different relations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query that refers to two or more attributes with the same name must </a:t>
            </a:r>
            <a:r>
              <a:rPr lang="en-US" sz="2400" i="1" dirty="0"/>
              <a:t>qualify</a:t>
            </a:r>
            <a:r>
              <a:rPr lang="en-US" sz="2400" dirty="0"/>
              <a:t> the attribute name with the relation name by </a:t>
            </a:r>
            <a:r>
              <a:rPr lang="en-US" sz="2400" i="1" dirty="0"/>
              <a:t>prefixing</a:t>
            </a:r>
            <a:r>
              <a:rPr lang="en-US" sz="2400" dirty="0"/>
              <a:t> the relation name to the attribute name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1" dirty="0"/>
              <a:t>EMPLOYEE.</a:t>
            </a:r>
            <a:r>
              <a:rPr lang="en-US" sz="2400" dirty="0"/>
              <a:t>LNAME, </a:t>
            </a:r>
            <a:r>
              <a:rPr lang="en-US" sz="2400" b="1" dirty="0"/>
              <a:t>DEPARTMENT.</a:t>
            </a:r>
            <a:r>
              <a:rPr lang="en-US" sz="2400" dirty="0"/>
              <a:t>DNAME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D0C83753-AE42-400A-9EF8-7A7C1BFAA4AF}" type="slidenum">
              <a:rPr lang="en-US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01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-134920"/>
            <a:ext cx="10515600" cy="8323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ALIASES</a:t>
            </a:r>
          </a:p>
        </p:txBody>
      </p:sp>
      <p:sp>
        <p:nvSpPr>
          <p:cNvPr id="708615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486223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Some queries need to refer to the same relation twice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 this case, </a:t>
            </a:r>
            <a:r>
              <a:rPr lang="en-US" i="1" dirty="0"/>
              <a:t>aliases</a:t>
            </a:r>
            <a:r>
              <a:rPr lang="en-US" dirty="0"/>
              <a:t> are given to the relation name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Query 8: For each employee, retrieve the employee's name, and the name of his or her immediate supervisor.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Q8:	</a:t>
            </a:r>
            <a:r>
              <a:rPr lang="en-US" sz="2400" b="1" dirty="0"/>
              <a:t>SELECT	E.FNAME, E.LNAME, S.FNAME, S.LNAME</a:t>
            </a:r>
            <a:br>
              <a:rPr lang="en-US" sz="2400" b="1" dirty="0"/>
            </a:br>
            <a:r>
              <a:rPr lang="en-US" sz="2400" b="1" dirty="0"/>
              <a:t>	FROM 		EMPLOYEE </a:t>
            </a:r>
            <a:r>
              <a:rPr lang="en-US" sz="2400" b="1" dirty="0">
                <a:solidFill>
                  <a:srgbClr val="4F571F"/>
                </a:solidFill>
              </a:rPr>
              <a:t>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4F571F"/>
                </a:solidFill>
              </a:rPr>
              <a:t>S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	WHERE	</a:t>
            </a:r>
            <a:r>
              <a:rPr lang="en-US" sz="2400" b="1" dirty="0" smtClean="0"/>
              <a:t>E.SUPERSSN=S.SSN;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In Q8, the alternate relation names E and S are called </a:t>
            </a:r>
            <a:r>
              <a:rPr lang="en-US" i="1" dirty="0"/>
              <a:t>aliases</a:t>
            </a:r>
            <a:r>
              <a:rPr lang="en-US" dirty="0"/>
              <a:t> or </a:t>
            </a:r>
            <a:r>
              <a:rPr lang="en-US" i="1" dirty="0"/>
              <a:t>tuple variables</a:t>
            </a:r>
            <a:r>
              <a:rPr lang="en-US" dirty="0"/>
              <a:t> for the EMPLOYEE relation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can think of E and S as two different </a:t>
            </a:r>
            <a:r>
              <a:rPr lang="en-US" i="1" dirty="0"/>
              <a:t>copies</a:t>
            </a:r>
            <a:r>
              <a:rPr lang="en-US" dirty="0"/>
              <a:t> of EMPLOYEE; E represents employees in role of </a:t>
            </a:r>
            <a:r>
              <a:rPr lang="en-US" i="1" dirty="0"/>
              <a:t>supervisees</a:t>
            </a:r>
            <a:r>
              <a:rPr lang="en-US" dirty="0"/>
              <a:t> and S represents employees in role of </a:t>
            </a:r>
            <a:r>
              <a:rPr lang="en-US" i="1" dirty="0"/>
              <a:t>supervisors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42E4AE3F-6AB4-4326-ADB3-316BAEAF02E4}" type="slidenum">
              <a:rPr lang="en-US"/>
              <a:pPr/>
              <a:t>43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28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ALIASES (contd.)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Aliasing can also be used in any SQL query for convenience</a:t>
            </a:r>
          </a:p>
          <a:p>
            <a:r>
              <a:rPr lang="en-US" dirty="0"/>
              <a:t>Can also use the AS keyword to specify aliases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Q8:	</a:t>
            </a:r>
            <a:r>
              <a:rPr lang="en-US" b="1" dirty="0"/>
              <a:t>SELECT	E.FNAME, E.LNAME, 					</a:t>
            </a:r>
            <a:r>
              <a:rPr lang="en-US" b="1" dirty="0" smtClean="0"/>
              <a:t>           	S.FNAME</a:t>
            </a:r>
            <a:r>
              <a:rPr lang="en-US" b="1" dirty="0"/>
              <a:t>, S.LNAME</a:t>
            </a:r>
            <a:br>
              <a:rPr lang="en-US" b="1" dirty="0"/>
            </a:br>
            <a:r>
              <a:rPr lang="en-US" b="1" dirty="0"/>
              <a:t>		FROM 	EMPLOYEE AS E, 					</a:t>
            </a:r>
            <a:r>
              <a:rPr lang="en-US" b="1" dirty="0" smtClean="0"/>
              <a:t>			EMPLOYEE </a:t>
            </a:r>
            <a:r>
              <a:rPr lang="en-US" b="1" dirty="0"/>
              <a:t>AS S</a:t>
            </a:r>
            <a:br>
              <a:rPr lang="en-US" b="1" dirty="0"/>
            </a:br>
            <a:r>
              <a:rPr lang="en-US" b="1" dirty="0"/>
              <a:t>		WHERE	</a:t>
            </a:r>
            <a:r>
              <a:rPr lang="en-US" b="1" dirty="0" smtClean="0"/>
              <a:t>E.SUPERSSN=S.SSN;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3486AE2F-1643-40B0-883A-83A172495604}" type="slidenum">
              <a:rPr lang="en-US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269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UNSPECIFIED </a:t>
            </a:r>
            <a:r>
              <a:rPr lang="en-US" sz="3200" b="1" dirty="0" smtClean="0"/>
              <a:t>WHERE-clause</a:t>
            </a:r>
            <a:endParaRPr lang="en-US" sz="3200" b="1" dirty="0"/>
          </a:p>
        </p:txBody>
      </p:sp>
      <p:sp>
        <p:nvSpPr>
          <p:cNvPr id="71271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missing WHERE-clause</a:t>
            </a:r>
            <a:r>
              <a:rPr lang="en-US" sz="2400" dirty="0"/>
              <a:t> indicates no condition; hence, all tuples of the relations in the FROM-clause are selected</a:t>
            </a:r>
          </a:p>
          <a:p>
            <a:pPr lvl="1"/>
            <a:r>
              <a:rPr lang="en-US" sz="2200" dirty="0"/>
              <a:t>This is equivalent to the condition WHERE TRUE</a:t>
            </a:r>
          </a:p>
          <a:p>
            <a:r>
              <a:rPr lang="en-US" sz="2400" dirty="0"/>
              <a:t>Query 9: Retrieve the SSN values for all employees.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Q9:	</a:t>
            </a:r>
            <a:r>
              <a:rPr lang="en-US" sz="2200" b="1" dirty="0"/>
              <a:t>SELECT 	SSN</a:t>
            </a:r>
            <a:br>
              <a:rPr lang="en-US" sz="2200" b="1" dirty="0"/>
            </a:br>
            <a:r>
              <a:rPr lang="en-US" sz="2200" b="1" dirty="0"/>
              <a:t>		FROM		</a:t>
            </a:r>
            <a:r>
              <a:rPr lang="en-US" sz="2200" b="1" dirty="0" smtClean="0"/>
              <a:t>EMPLOYEE;</a:t>
            </a:r>
            <a:r>
              <a:rPr lang="en-US" sz="2200" b="1" dirty="0"/>
              <a:t/>
            </a:r>
            <a:br>
              <a:rPr lang="en-US" sz="2200" b="1" dirty="0"/>
            </a:br>
            <a:endParaRPr lang="en-US" sz="2200" b="1" dirty="0"/>
          </a:p>
          <a:p>
            <a:r>
              <a:rPr lang="en-US" sz="2400" dirty="0"/>
              <a:t>If more than one relation is specified in the FROM-clause </a:t>
            </a:r>
            <a:r>
              <a:rPr lang="en-US" sz="2400" i="1" dirty="0"/>
              <a:t>and</a:t>
            </a:r>
            <a:r>
              <a:rPr lang="en-US" sz="2400" dirty="0"/>
              <a:t> there is no join condition, then the </a:t>
            </a:r>
            <a:r>
              <a:rPr lang="en-US" sz="2400" i="1" dirty="0"/>
              <a:t>CARTESIAN PRODUCT</a:t>
            </a:r>
            <a:r>
              <a:rPr lang="en-US" sz="2400" dirty="0"/>
              <a:t> of tuples is selected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3796E1E8-C555-44C7-8C5F-1F6190A55015}" type="slidenum">
              <a:rPr lang="en-US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500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UNSPECIFIED </a:t>
            </a:r>
            <a:r>
              <a:rPr lang="en-US" sz="3200" b="1" dirty="0" smtClean="0">
                <a:solidFill>
                  <a:schemeClr val="tx1"/>
                </a:solidFill>
              </a:rPr>
              <a:t>WHERE-clause </a:t>
            </a:r>
            <a:r>
              <a:rPr lang="en-US" sz="3200" b="1" dirty="0">
                <a:solidFill>
                  <a:schemeClr val="tx1"/>
                </a:solidFill>
              </a:rPr>
              <a:t>(contd.)</a:t>
            </a:r>
          </a:p>
        </p:txBody>
      </p:sp>
      <p:sp>
        <p:nvSpPr>
          <p:cNvPr id="7147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Q10:	</a:t>
            </a:r>
            <a:r>
              <a:rPr lang="en-US" b="1" dirty="0"/>
              <a:t>SELECT	SSN, DNAME</a:t>
            </a:r>
            <a:br>
              <a:rPr lang="en-US" b="1" dirty="0"/>
            </a:br>
            <a:r>
              <a:rPr lang="en-US" b="1" dirty="0"/>
              <a:t>		FROM	EMPLOYEE, </a:t>
            </a:r>
            <a:r>
              <a:rPr lang="en-US" b="1" dirty="0" smtClean="0"/>
              <a:t>DEPARTMENT;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It is extremely important not to overlook specifying any selection and join conditions in the WHERE-clause; otherwise, incorrect and very large relations may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44616FDB-5752-4265-A323-240E7CBE2A06}" type="slidenum">
              <a:rPr lang="en-US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45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USE OF *</a:t>
            </a:r>
          </a:p>
        </p:txBody>
      </p:sp>
      <p:sp>
        <p:nvSpPr>
          <p:cNvPr id="716807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145245"/>
            <a:ext cx="10515600" cy="4779963"/>
          </a:xfrm>
        </p:spPr>
        <p:txBody>
          <a:bodyPr/>
          <a:lstStyle/>
          <a:p>
            <a:r>
              <a:rPr lang="en-US" sz="2400" dirty="0"/>
              <a:t>To retrieve all the attribute values of the selected tuples, a * is used, which stands for </a:t>
            </a:r>
            <a:r>
              <a:rPr lang="en-US" sz="2400" i="1" dirty="0"/>
              <a:t>all the attributes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Examples: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Q1C:	</a:t>
            </a:r>
            <a:r>
              <a:rPr lang="en-US" sz="2200" b="1" dirty="0"/>
              <a:t>SELECT 	*</a:t>
            </a:r>
            <a:br>
              <a:rPr lang="en-US" sz="2200" b="1" dirty="0"/>
            </a:br>
            <a:r>
              <a:rPr lang="en-US" sz="2200" b="1" dirty="0"/>
              <a:t>		FROM		EMPLOYEE</a:t>
            </a:r>
            <a:br>
              <a:rPr lang="en-US" sz="2200" b="1" dirty="0"/>
            </a:br>
            <a:r>
              <a:rPr lang="en-US" sz="2200" b="1" dirty="0"/>
              <a:t>		WHERE	</a:t>
            </a:r>
            <a:r>
              <a:rPr lang="en-US" sz="2200" b="1" dirty="0" smtClean="0"/>
              <a:t>DNO=5;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Q1D:	</a:t>
            </a:r>
            <a:r>
              <a:rPr lang="en-US" sz="2200" b="1" dirty="0"/>
              <a:t>SELECT	*</a:t>
            </a:r>
            <a:br>
              <a:rPr lang="en-US" sz="2200" b="1" dirty="0"/>
            </a:br>
            <a:r>
              <a:rPr lang="en-US" sz="2200" b="1" dirty="0"/>
              <a:t>		FROM		EMPLOYEE, DEPARTMENT</a:t>
            </a:r>
            <a:br>
              <a:rPr lang="en-US" sz="2200" b="1" dirty="0"/>
            </a:br>
            <a:r>
              <a:rPr lang="en-US" sz="2200" b="1" dirty="0"/>
              <a:t>		WHERE	DNAME='Research' AND 				</a:t>
            </a:r>
            <a:r>
              <a:rPr lang="en-US" sz="2200" b="1" dirty="0" smtClean="0"/>
              <a:t>	</a:t>
            </a:r>
            <a:r>
              <a:rPr lang="en-US" sz="2200" b="1" dirty="0"/>
              <a:t>	</a:t>
            </a:r>
            <a:r>
              <a:rPr lang="en-US" sz="2200" b="1" dirty="0" smtClean="0"/>
              <a:t>DNO=DNUMBER;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E1D0D490-4FC0-4775-8C96-89622B9D2CEA}" type="slidenum">
              <a:rPr lang="en-US"/>
              <a:pPr/>
              <a:t>47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3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 OF DISTINCT</a:t>
            </a:r>
          </a:p>
        </p:txBody>
      </p:sp>
      <p:sp>
        <p:nvSpPr>
          <p:cNvPr id="7188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 does not treat a relation as a set; duplicate tuples can appear</a:t>
            </a:r>
          </a:p>
          <a:p>
            <a:r>
              <a:rPr lang="en-US" sz="2400" dirty="0"/>
              <a:t>To eliminate duplicate tuples in a query result, the keyword </a:t>
            </a:r>
            <a:r>
              <a:rPr lang="en-US" sz="2400" b="1" dirty="0"/>
              <a:t>DISTINCT</a:t>
            </a:r>
            <a:r>
              <a:rPr lang="en-US" sz="2400" dirty="0"/>
              <a:t> is used</a:t>
            </a:r>
          </a:p>
          <a:p>
            <a:r>
              <a:rPr lang="en-US" sz="2400" dirty="0"/>
              <a:t>For example, the result of Q11 may have duplicate SALARY values whereas Q11A does not have any duplicate values</a:t>
            </a:r>
            <a:br>
              <a:rPr lang="en-US" sz="2400" dirty="0"/>
            </a:br>
            <a:endParaRPr lang="en-US" sz="24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>	</a:t>
            </a:r>
            <a:r>
              <a:rPr lang="en-US" sz="2200" b="1" dirty="0"/>
              <a:t>Q11:</a:t>
            </a:r>
            <a:r>
              <a:rPr lang="en-US" sz="2200" dirty="0"/>
              <a:t>	</a:t>
            </a:r>
            <a:r>
              <a:rPr lang="en-US" sz="2200" b="1" dirty="0"/>
              <a:t>SELECT 	</a:t>
            </a:r>
            <a:r>
              <a:rPr lang="en-US" sz="2200" b="1" dirty="0" smtClean="0"/>
              <a:t>            ALL SALARY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>		FROM		</a:t>
            </a:r>
            <a:r>
              <a:rPr lang="en-US" sz="2200" b="1" dirty="0" smtClean="0"/>
              <a:t>EMPLOYEE;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>Q11A: 	SELECT 	DISTINCT SALARY</a:t>
            </a:r>
            <a:br>
              <a:rPr lang="en-US" sz="2200" b="1" dirty="0"/>
            </a:br>
            <a:r>
              <a:rPr lang="en-US" sz="2200" b="1" dirty="0"/>
              <a:t>		FROM		</a:t>
            </a:r>
            <a:r>
              <a:rPr lang="en-US" sz="2200" b="1" dirty="0" smtClean="0"/>
              <a:t>EMPLOYEE;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C33A2B0B-F7C5-468A-B99D-109F8E8C0496}" type="slidenum">
              <a:rPr lang="en-US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24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SET OPERATIONS</a:t>
            </a:r>
          </a:p>
        </p:txBody>
      </p:sp>
      <p:sp>
        <p:nvSpPr>
          <p:cNvPr id="7209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 has directly incorporated some set operations</a:t>
            </a:r>
          </a:p>
          <a:p>
            <a:r>
              <a:rPr lang="en-US" sz="2400" dirty="0"/>
              <a:t>There is a union operation (UNION), and in </a:t>
            </a:r>
            <a:r>
              <a:rPr lang="en-US" sz="2400" i="1" dirty="0"/>
              <a:t>some versions</a:t>
            </a:r>
            <a:r>
              <a:rPr lang="en-US" sz="2400" dirty="0"/>
              <a:t> of SQL there are set difference (MINUS) and intersection (INTERSECT) operations</a:t>
            </a:r>
          </a:p>
          <a:p>
            <a:r>
              <a:rPr lang="en-US" sz="2400" dirty="0"/>
              <a:t>The resulting relations of these set operations are sets of tuples; </a:t>
            </a:r>
            <a:r>
              <a:rPr lang="en-US" sz="2400" i="1" dirty="0"/>
              <a:t>duplicate tuples are eliminated</a:t>
            </a:r>
            <a:r>
              <a:rPr lang="en-US" sz="2400" dirty="0"/>
              <a:t> </a:t>
            </a:r>
            <a:r>
              <a:rPr lang="en-US" sz="2400" i="1" dirty="0"/>
              <a:t>from the result</a:t>
            </a:r>
          </a:p>
          <a:p>
            <a:r>
              <a:rPr lang="en-US" sz="2400" dirty="0"/>
              <a:t>The set operations apply only to </a:t>
            </a:r>
            <a:r>
              <a:rPr lang="en-US" sz="2400" i="1" dirty="0"/>
              <a:t>union compatible relations</a:t>
            </a:r>
            <a:r>
              <a:rPr lang="en-US" sz="2400" dirty="0"/>
              <a:t>; the two relations must have the same attributes and the attributes must appear in the same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0D51DA8B-5528-4312-BBAF-428197EF05CC}" type="slidenum">
              <a:rPr lang="en-US"/>
              <a:pPr/>
              <a:t>49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920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CREATE TABLE</a:t>
            </a:r>
          </a:p>
        </p:txBody>
      </p:sp>
      <p:sp>
        <p:nvSpPr>
          <p:cNvPr id="6737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SQL,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can use the CREATE TABLE command for specifying the primary key attributes, secondary keys, and referential integrity constraints (foreign keys).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Key attributes can be specified via the PRIMARY KEY and UNIQUE phrases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CREATE TABLE DEPT (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DNAME			VARCHAR(10)	NOT NULL,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DNUMBER		INTEGER		NOT NULL,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MGRSSN		CHAR(9),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MGRSTARTDATE	CHAR(9),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PRIMARY KEY (DNUMBER),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UNIQUE (DNAME),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	FOREIGN KEY (MGRSSN) REFERENCES EMP  );</a:t>
            </a:r>
            <a:r>
              <a:rPr lang="en-US" sz="2000" b="1" dirty="0">
                <a:solidFill>
                  <a:srgbClr val="99003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b="1" dirty="0">
                <a:solidFill>
                  <a:srgbClr val="990033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 b="1" dirty="0">
              <a:solidFill>
                <a:srgbClr val="990033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CA5417A2-9161-44E8-A378-AE5E12658F1A}" type="slidenum">
              <a:rPr lang="en-US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5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 OPERATIONS (contd.) </a:t>
            </a:r>
          </a:p>
        </p:txBody>
      </p:sp>
      <p:sp>
        <p:nvSpPr>
          <p:cNvPr id="72295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Query 4: Make a list of all project numbers for projects that involve an employee whose last name is 'Smith' as a worker or as a manager of the department that controls the project.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/>
              <a:t>Q4:		</a:t>
            </a:r>
            <a:r>
              <a:rPr lang="en-US" sz="2000" b="1" dirty="0"/>
              <a:t>(SELECT 	</a:t>
            </a:r>
            <a:r>
              <a:rPr lang="en-US" sz="2000" b="1" dirty="0" smtClean="0"/>
              <a:t>DISTINCT PNUMBER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	</a:t>
            </a:r>
            <a:r>
              <a:rPr lang="en-US" sz="2000" b="1" dirty="0" smtClean="0"/>
              <a:t>FROM PROJECT</a:t>
            </a:r>
            <a:r>
              <a:rPr lang="en-US" sz="2000" b="1" dirty="0"/>
              <a:t>, DEPARTMENT, </a:t>
            </a:r>
            <a:r>
              <a:rPr lang="en-US" sz="2000" b="1" dirty="0" smtClean="0"/>
              <a:t>EMPLOYEE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	WHERE	DNUM=DNUMBER AND 					</a:t>
            </a:r>
            <a:r>
              <a:rPr lang="en-US" sz="2000" b="1" dirty="0" smtClean="0"/>
              <a:t>  			MGRSSN=SSN </a:t>
            </a:r>
            <a:r>
              <a:rPr lang="en-US" sz="2000" b="1" dirty="0"/>
              <a:t>AND LNAME='Smith')</a:t>
            </a:r>
            <a:br>
              <a:rPr lang="en-US" sz="2000" b="1" dirty="0"/>
            </a:br>
            <a:r>
              <a:rPr lang="en-US" sz="2000" b="1" dirty="0"/>
              <a:t>		UNION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 dirty="0"/>
              <a:t>			(SELECT  	</a:t>
            </a:r>
            <a:r>
              <a:rPr lang="en-US" sz="2000" b="1" dirty="0" smtClean="0"/>
              <a:t>PNUMBER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	FROM		PROJECT, WORKS_ON, EMPLOYEE</a:t>
            </a:r>
            <a:br>
              <a:rPr lang="en-US" sz="2000" b="1" dirty="0"/>
            </a:br>
            <a:r>
              <a:rPr lang="en-US" sz="2000" b="1" dirty="0"/>
              <a:t>		WHERE	</a:t>
            </a:r>
            <a:r>
              <a:rPr lang="en-US" sz="2000" b="1" dirty="0" smtClean="0"/>
              <a:t>                PNUMBER=PNO </a:t>
            </a:r>
            <a:r>
              <a:rPr lang="en-US" sz="2000" b="1" dirty="0"/>
              <a:t>AND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b="1" dirty="0"/>
              <a:t>					ESSN=SSN AND NAME='Smith</a:t>
            </a:r>
            <a:r>
              <a:rPr lang="en-US" sz="2000" b="1" dirty="0" smtClean="0"/>
              <a:t>');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7933D840-8897-43A6-830F-D2772A185212}" type="slidenum">
              <a:rPr lang="en-US"/>
              <a:pPr/>
              <a:t>50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66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SUBSTRING PATTERN MATCHING AND ARITHMATIC OPERATORS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SQL, the LIKE comparison operator is used for string pattern matching. </a:t>
            </a:r>
          </a:p>
          <a:p>
            <a:r>
              <a:rPr lang="en-US" dirty="0" smtClean="0"/>
              <a:t>Partial strings are specified used two reserved characters: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% replaces an arbitrary number of zero or more characters.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Underscore(_) replaces a single character. </a:t>
            </a:r>
          </a:p>
          <a:p>
            <a:pPr marL="0" indent="0">
              <a:buNone/>
            </a:pPr>
            <a:r>
              <a:rPr lang="en-US" dirty="0" smtClean="0"/>
              <a:t>Q12: </a:t>
            </a:r>
            <a:r>
              <a:rPr lang="en-US" dirty="0" err="1" smtClean="0"/>
              <a:t>Retreive</a:t>
            </a:r>
            <a:r>
              <a:rPr lang="en-US" dirty="0" smtClean="0"/>
              <a:t> all employees whose address is in Houston, Texas.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b="1" dirty="0" smtClean="0"/>
              <a:t>SELECT </a:t>
            </a:r>
            <a:r>
              <a:rPr lang="en-US" b="1" dirty="0" err="1" smtClean="0"/>
              <a:t>Fname</a:t>
            </a:r>
            <a:r>
              <a:rPr lang="en-US" b="1" dirty="0" smtClean="0"/>
              <a:t>, </a:t>
            </a:r>
            <a:r>
              <a:rPr lang="en-US" b="1" dirty="0" err="1" smtClean="0"/>
              <a:t>Lname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FROM Employee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WHERE Address LIKE ‘%</a:t>
            </a:r>
            <a:r>
              <a:rPr lang="en-US" b="1" dirty="0" err="1" smtClean="0"/>
              <a:t>Houston,Tex</a:t>
            </a:r>
            <a:r>
              <a:rPr lang="en-US" b="1" dirty="0" smtClean="0"/>
              <a:t>%’;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6219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2" y="177129"/>
            <a:ext cx="11512641" cy="58759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Q12A: Find all the employees who were born during the 1950s.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SELECT </a:t>
            </a:r>
            <a:r>
              <a:rPr lang="en-US" b="1" dirty="0" err="1" smtClean="0"/>
              <a:t>Fname</a:t>
            </a:r>
            <a:r>
              <a:rPr lang="en-US" b="1" dirty="0" smtClean="0"/>
              <a:t>, </a:t>
            </a:r>
            <a:r>
              <a:rPr lang="en-US" b="1" dirty="0" err="1" smtClean="0"/>
              <a:t>Lname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FROM Employee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WHERE </a:t>
            </a:r>
            <a:r>
              <a:rPr lang="en-US" b="1" dirty="0" err="1" smtClean="0"/>
              <a:t>Bdate</a:t>
            </a:r>
            <a:r>
              <a:rPr lang="en-US" b="1" dirty="0" smtClean="0"/>
              <a:t> LIKE ‘_ _ 5_ _ _ _ _ _ _’;</a:t>
            </a:r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dirty="0" smtClean="0"/>
              <a:t>Q13: Show the resulting salaries if every employee working on the ‘</a:t>
            </a:r>
            <a:r>
              <a:rPr lang="en-US" dirty="0" err="1"/>
              <a:t>P</a:t>
            </a:r>
            <a:r>
              <a:rPr lang="en-US" dirty="0" err="1" smtClean="0"/>
              <a:t>roductX</a:t>
            </a:r>
            <a:r>
              <a:rPr lang="en-US" dirty="0" smtClean="0"/>
              <a:t>’ project is given a 10% rise.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SELECT </a:t>
            </a:r>
            <a:r>
              <a:rPr lang="en-US" b="1" dirty="0" err="1" smtClean="0"/>
              <a:t>E.Fname</a:t>
            </a:r>
            <a:r>
              <a:rPr lang="en-US" b="1" dirty="0" smtClean="0"/>
              <a:t>, </a:t>
            </a:r>
            <a:r>
              <a:rPr lang="en-US" b="1" dirty="0" err="1" smtClean="0"/>
              <a:t>E.Lname</a:t>
            </a:r>
            <a:r>
              <a:rPr lang="en-US" b="1" dirty="0" smtClean="0"/>
              <a:t>, 1.1*</a:t>
            </a:r>
            <a:r>
              <a:rPr lang="en-US" b="1" dirty="0" err="1" smtClean="0"/>
              <a:t>E.Salary</a:t>
            </a:r>
            <a:r>
              <a:rPr lang="en-US" b="1" dirty="0" smtClean="0"/>
              <a:t> AS </a:t>
            </a:r>
            <a:r>
              <a:rPr lang="en-US" b="1" dirty="0" err="1" smtClean="0"/>
              <a:t>Increased_Salary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FROM Employee AS E, </a:t>
            </a:r>
            <a:r>
              <a:rPr lang="en-US" b="1" dirty="0" err="1" smtClean="0"/>
              <a:t>Works_On</a:t>
            </a:r>
            <a:r>
              <a:rPr lang="en-US" b="1" dirty="0" smtClean="0"/>
              <a:t> AS W, Project AS P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WHERE E.SSN = W.ESSN and </a:t>
            </a:r>
            <a:r>
              <a:rPr lang="en-US" b="1" dirty="0" err="1" smtClean="0"/>
              <a:t>W.Pno</a:t>
            </a:r>
            <a:r>
              <a:rPr lang="en-US" b="1" dirty="0" smtClean="0"/>
              <a:t> = </a:t>
            </a:r>
            <a:r>
              <a:rPr lang="en-US" b="1" dirty="0" err="1" smtClean="0"/>
              <a:t>P.Pno</a:t>
            </a:r>
            <a:r>
              <a:rPr lang="en-US" b="1" dirty="0" smtClean="0"/>
              <a:t> and </a:t>
            </a:r>
            <a:r>
              <a:rPr lang="en-US" b="1" dirty="0" err="1" smtClean="0"/>
              <a:t>P.Pname</a:t>
            </a:r>
            <a:r>
              <a:rPr lang="en-US" b="1" dirty="0" smtClean="0"/>
              <a:t> = ‘</a:t>
            </a:r>
            <a:r>
              <a:rPr lang="en-US" b="1" dirty="0" err="1" smtClean="0"/>
              <a:t>ProductX</a:t>
            </a:r>
            <a:r>
              <a:rPr lang="en-US" b="1" dirty="0" smtClean="0"/>
              <a:t>’;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Q14: Retrieve all employees in dept. No 5 whose salary is between $30000 and $40000.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SELECT * FROM Employee WHERE (Salary BETWEEN 30000 AND 	40000) 	AND </a:t>
            </a:r>
            <a:r>
              <a:rPr lang="en-US" b="1" dirty="0" err="1" smtClean="0"/>
              <a:t>Dno</a:t>
            </a:r>
            <a:r>
              <a:rPr lang="en-US" b="1" dirty="0" smtClean="0"/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26200633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3FD5B17-DE7A-4FD1-94A3-5983C614569B}" type="slidenum">
              <a:rPr lang="en-US"/>
              <a:pPr/>
              <a:t>53</a:t>
            </a:fld>
            <a:endParaRPr lang="en-CA"/>
          </a:p>
        </p:txBody>
      </p:sp>
      <p:sp>
        <p:nvSpPr>
          <p:cNvPr id="780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ORDER BY</a:t>
            </a:r>
          </a:p>
        </p:txBody>
      </p:sp>
      <p:sp>
        <p:nvSpPr>
          <p:cNvPr id="7802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ORDER BY</a:t>
            </a:r>
            <a:r>
              <a:rPr lang="en-US" sz="2400" dirty="0"/>
              <a:t> clause is used to sort the tuples in a query result based on the values of some attribute(s)</a:t>
            </a:r>
          </a:p>
          <a:p>
            <a:r>
              <a:rPr lang="en-US" sz="2400" dirty="0"/>
              <a:t>Query 28: Retrieve a list of employees and the projects each works in, ordered by the employee's department, and within each department ordered alphabetically by employee last name.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>Q28: 	</a:t>
            </a:r>
            <a:r>
              <a:rPr lang="en-US" sz="2200" b="1" dirty="0"/>
              <a:t>SELECT 	DNAME, LNAME, FNAME, PNAME</a:t>
            </a:r>
            <a:br>
              <a:rPr lang="en-US" sz="2200" b="1" dirty="0"/>
            </a:br>
            <a:r>
              <a:rPr lang="en-US" sz="2200" b="1" dirty="0"/>
              <a:t>      	FROM 		DEPARTMENT, EMPLOYEE, 				</a:t>
            </a:r>
            <a:r>
              <a:rPr lang="en-US" sz="2200" b="1" dirty="0" smtClean="0"/>
              <a:t>      </a:t>
            </a:r>
            <a:r>
              <a:rPr lang="en-US" sz="2200" b="1" dirty="0"/>
              <a:t>	</a:t>
            </a:r>
            <a:r>
              <a:rPr lang="en-US" sz="2200" b="1" dirty="0" smtClean="0"/>
              <a:t>	WORKS_ON</a:t>
            </a:r>
            <a:r>
              <a:rPr lang="en-US" sz="2200" b="1" dirty="0"/>
              <a:t>, PROJECT</a:t>
            </a:r>
            <a:br>
              <a:rPr lang="en-US" sz="2200" b="1" dirty="0"/>
            </a:br>
            <a:r>
              <a:rPr lang="en-US" sz="2200" b="1" dirty="0"/>
              <a:t>		WHERE	DNUMBER=DNO AND SSN=ESSN 					AND PNO=PNUMBER</a:t>
            </a:r>
            <a:br>
              <a:rPr lang="en-US" sz="2200" b="1" dirty="0"/>
            </a:br>
            <a:r>
              <a:rPr lang="en-US" sz="2200" b="1" dirty="0"/>
              <a:t>		ORDER BY	DNAME, </a:t>
            </a:r>
            <a:r>
              <a:rPr lang="en-US" sz="2200" b="1" dirty="0" smtClean="0"/>
              <a:t>LNAME;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0216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900C3EAE-49B5-47AB-97F9-A4AC7B020A31}" type="slidenum">
              <a:rPr lang="en-US"/>
              <a:pPr/>
              <a:t>54</a:t>
            </a:fld>
            <a:endParaRPr lang="en-CA"/>
          </a:p>
        </p:txBody>
      </p:sp>
      <p:sp>
        <p:nvSpPr>
          <p:cNvPr id="782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ORDER BY (contd.)</a:t>
            </a:r>
          </a:p>
        </p:txBody>
      </p:sp>
      <p:sp>
        <p:nvSpPr>
          <p:cNvPr id="7823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default order is in ascending order of values</a:t>
            </a:r>
          </a:p>
          <a:p>
            <a:r>
              <a:rPr lang="en-US"/>
              <a:t>We can specify the keyword </a:t>
            </a:r>
            <a:r>
              <a:rPr lang="en-US" b="1"/>
              <a:t>DESC</a:t>
            </a:r>
            <a:r>
              <a:rPr lang="en-US"/>
              <a:t> if we want a descending order; the keyword </a:t>
            </a:r>
            <a:r>
              <a:rPr lang="en-US" b="1"/>
              <a:t>ASC</a:t>
            </a:r>
            <a:r>
              <a:rPr lang="en-US"/>
              <a:t> can be used to explicitly specify ascending order, even though it is the default</a:t>
            </a:r>
          </a:p>
        </p:txBody>
      </p:sp>
    </p:spTree>
    <p:extLst>
      <p:ext uri="{BB962C8B-B14F-4D97-AF65-F5344CB8AC3E}">
        <p14:creationId xmlns:p14="http://schemas.microsoft.com/office/powerpoint/2010/main" val="196511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425F94C5-FA98-42A3-8636-EF8AD9322E46}" type="slidenum">
              <a:rPr lang="en-US"/>
              <a:pPr/>
              <a:t>55</a:t>
            </a:fld>
            <a:endParaRPr lang="en-CA"/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INSERT</a:t>
            </a:r>
          </a:p>
        </p:txBody>
      </p:sp>
      <p:sp>
        <p:nvSpPr>
          <p:cNvPr id="7905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its simplest form, it is used to add one or more tuples to a relation</a:t>
            </a:r>
          </a:p>
          <a:p>
            <a:r>
              <a:rPr lang="en-US"/>
              <a:t>Attribute values should be listed in the same order as the attributes were specified in the </a:t>
            </a:r>
            <a:r>
              <a:rPr lang="en-US" b="1"/>
              <a:t>CREATE TABLE</a:t>
            </a:r>
            <a:r>
              <a:rPr lang="en-US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223309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FE0DA0BD-C3B8-4CF3-A755-F04BF0E16D3F}" type="slidenum">
              <a:rPr lang="en-US"/>
              <a:pPr/>
              <a:t>56</a:t>
            </a:fld>
            <a:endParaRPr lang="en-CA"/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INSERT (contd.)</a:t>
            </a:r>
          </a:p>
        </p:txBody>
      </p:sp>
      <p:sp>
        <p:nvSpPr>
          <p:cNvPr id="7925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/>
              <a:t>U1:	</a:t>
            </a:r>
            <a:r>
              <a:rPr lang="en-US" sz="2200" b="1" dirty="0"/>
              <a:t>INSERT INTO  	EMPLOYEE</a:t>
            </a:r>
            <a:br>
              <a:rPr lang="en-US" sz="2200" b="1" dirty="0"/>
            </a:br>
            <a:r>
              <a:rPr lang="en-US" sz="2200" b="1" dirty="0"/>
              <a:t>	VALUES ('</a:t>
            </a:r>
            <a:r>
              <a:rPr lang="en-US" sz="2200" b="1" dirty="0" err="1"/>
              <a:t>Richard','K','Marini</a:t>
            </a:r>
            <a:r>
              <a:rPr lang="en-US" sz="2200" b="1" dirty="0"/>
              <a:t>', '653298653', '30-DEC-52',</a:t>
            </a:r>
            <a:br>
              <a:rPr lang="en-US" sz="2200" b="1" dirty="0"/>
            </a:br>
            <a:r>
              <a:rPr lang="en-US" sz="2200" b="1" dirty="0"/>
              <a:t>	'98 Oak </a:t>
            </a:r>
            <a:r>
              <a:rPr lang="en-US" sz="2200" b="1" dirty="0" err="1"/>
              <a:t>Forest,Katy,TX</a:t>
            </a:r>
            <a:r>
              <a:rPr lang="en-US" sz="2200" b="1" dirty="0"/>
              <a:t>', 'M', 37000,'987654321', 4 </a:t>
            </a:r>
            <a:r>
              <a:rPr lang="en-US" sz="2200" b="1" dirty="0" smtClean="0"/>
              <a:t>);</a:t>
            </a:r>
            <a:r>
              <a:rPr lang="en-US" sz="2200" b="1" dirty="0"/>
              <a:t/>
            </a:r>
            <a:br>
              <a:rPr lang="en-US" sz="2200" b="1" dirty="0"/>
            </a:br>
            <a:endParaRPr lang="en-US" sz="2200" b="1" dirty="0"/>
          </a:p>
          <a:p>
            <a:pPr>
              <a:lnSpc>
                <a:spcPct val="80000"/>
              </a:lnSpc>
            </a:pPr>
            <a:r>
              <a:rPr lang="en-US" sz="2400" dirty="0"/>
              <a:t>An alternate form of INSERT specifies explicitly the attribute names that correspond to the values in the new tuple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Attributes with NULL values can be left out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Example: Insert a tuple for a new EMPLOYEE for whom we only know the FNAME, LNAME, and SSN attributes.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/>
              <a:t>U1A</a:t>
            </a:r>
            <a:r>
              <a:rPr lang="en-US" sz="2200" dirty="0" smtClean="0"/>
              <a:t>:  </a:t>
            </a:r>
            <a:r>
              <a:rPr lang="en-US" sz="2200" b="1" dirty="0"/>
              <a:t>INSERT INTO 	EMPLOYEE (FNAME, LNAME, </a:t>
            </a:r>
            <a:r>
              <a:rPr lang="en-US" sz="2200" b="1" dirty="0" smtClean="0"/>
              <a:t>SSN</a:t>
            </a:r>
            <a:r>
              <a:rPr lang="en-US" sz="2200" b="1" dirty="0"/>
              <a:t>)</a:t>
            </a:r>
            <a:br>
              <a:rPr lang="en-US" sz="2200" b="1" dirty="0"/>
            </a:br>
            <a:r>
              <a:rPr lang="en-US" sz="2200" b="1" dirty="0"/>
              <a:t>	   </a:t>
            </a:r>
            <a:r>
              <a:rPr lang="en-US" sz="2200" b="1" dirty="0" smtClean="0"/>
              <a:t> VALUES </a:t>
            </a:r>
            <a:r>
              <a:rPr lang="en-US" sz="2200" b="1" dirty="0"/>
              <a:t>('Richard', 'Marini', '653298653</a:t>
            </a:r>
            <a:r>
              <a:rPr lang="en-US" sz="2200" b="1" dirty="0" smtClean="0"/>
              <a:t>');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111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0CA813F-B67E-4A33-A57D-3A7D906B7548}" type="slidenum">
              <a:rPr lang="en-US"/>
              <a:pPr/>
              <a:t>57</a:t>
            </a:fld>
            <a:endParaRPr lang="en-CA"/>
          </a:p>
        </p:txBody>
      </p:sp>
      <p:sp>
        <p:nvSpPr>
          <p:cNvPr id="794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INSERT (contd.)</a:t>
            </a:r>
          </a:p>
        </p:txBody>
      </p:sp>
      <p:sp>
        <p:nvSpPr>
          <p:cNvPr id="7946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Note: Only the constraints specified in the DDL commands are automatically enforced by the DBMS when updates are applied to the database</a:t>
            </a:r>
          </a:p>
          <a:p>
            <a:pPr lvl="1"/>
            <a:r>
              <a:rPr lang="en-US" dirty="0"/>
              <a:t>Another variation of INSERT allows insertion of </a:t>
            </a:r>
            <a:r>
              <a:rPr lang="en-US" i="1" dirty="0"/>
              <a:t>multiple tuples</a:t>
            </a:r>
            <a:r>
              <a:rPr lang="en-US" dirty="0"/>
              <a:t> resulting from a query into a 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E9F7631-3858-4528-A8A8-56547C57BD00}" type="slidenum">
              <a:rPr lang="en-US"/>
              <a:pPr/>
              <a:t>58</a:t>
            </a:fld>
            <a:endParaRPr lang="en-CA"/>
          </a:p>
        </p:txBody>
      </p:sp>
      <p:sp>
        <p:nvSpPr>
          <p:cNvPr id="79667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83237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INSERT (contd.)</a:t>
            </a:r>
          </a:p>
        </p:txBody>
      </p:sp>
      <p:sp>
        <p:nvSpPr>
          <p:cNvPr id="796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932799"/>
            <a:ext cx="10515600" cy="38796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Example: Suppose we want to create a temporary table that has the name, number of employees, and total salaries for each department.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 table DEPTS_INFO is created by U3A, and is loaded with the summary information retrieved from the database by the query in U3B</a:t>
            </a:r>
            <a:r>
              <a:rPr lang="en-US" sz="2000" dirty="0" smtClean="0"/>
              <a:t>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/>
              <a:t>U3A:	</a:t>
            </a:r>
            <a:r>
              <a:rPr lang="en-US" sz="2000" b="1" dirty="0"/>
              <a:t>CREATE TABLE  DEPTS_INFO</a:t>
            </a:r>
            <a:br>
              <a:rPr lang="en-US" sz="2000" b="1" dirty="0"/>
            </a:br>
            <a:r>
              <a:rPr lang="en-US" sz="2000" b="1" dirty="0"/>
              <a:t>		</a:t>
            </a:r>
            <a:r>
              <a:rPr lang="en-US" sz="2000" b="1" dirty="0" smtClean="0"/>
              <a:t>(</a:t>
            </a:r>
            <a:r>
              <a:rPr lang="en-US" sz="2000" b="1" dirty="0"/>
              <a:t>DEPT_NAME		VARCHAR(10),</a:t>
            </a:r>
            <a:br>
              <a:rPr lang="en-US" sz="2000" b="1" dirty="0"/>
            </a:br>
            <a:r>
              <a:rPr lang="en-US" sz="2000" b="1" dirty="0"/>
              <a:t>		</a:t>
            </a:r>
            <a:r>
              <a:rPr lang="en-US" sz="2000" b="1" dirty="0" smtClean="0"/>
              <a:t> </a:t>
            </a:r>
            <a:r>
              <a:rPr lang="en-US" sz="2000" b="1" dirty="0"/>
              <a:t>NO_OF_EMPS		INTEGER,</a:t>
            </a:r>
            <a:br>
              <a:rPr lang="en-US" sz="2000" b="1" dirty="0"/>
            </a:br>
            <a:r>
              <a:rPr lang="en-US" sz="2000" b="1" dirty="0"/>
              <a:t>		</a:t>
            </a:r>
            <a:r>
              <a:rPr lang="en-US" sz="2000" b="1" dirty="0" smtClean="0"/>
              <a:t> </a:t>
            </a:r>
            <a:r>
              <a:rPr lang="en-US" sz="2000" b="1" dirty="0"/>
              <a:t>TOTAL_SAL		INTEGER);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/>
              <a:t>U3B:	</a:t>
            </a:r>
            <a:r>
              <a:rPr lang="en-US" sz="2000" b="1" dirty="0"/>
              <a:t>INSERT INTO	DEPTS_INFO (DEPT_NAME, 					</a:t>
            </a:r>
            <a:r>
              <a:rPr lang="en-US" sz="2000" b="1" dirty="0" smtClean="0"/>
              <a:t>                NO_OF_EMPS</a:t>
            </a:r>
            <a:r>
              <a:rPr lang="en-US" sz="2000" b="1" dirty="0"/>
              <a:t>, TOTAL_SAL)</a:t>
            </a:r>
            <a:br>
              <a:rPr lang="en-US" sz="2000" b="1" dirty="0"/>
            </a:br>
            <a:r>
              <a:rPr lang="en-US" sz="2000" b="1" dirty="0"/>
              <a:t>		SELECT	DNAME, COUNT (*), SUM (SALARY)</a:t>
            </a:r>
            <a:br>
              <a:rPr lang="en-US" sz="2000" b="1" dirty="0"/>
            </a:br>
            <a:r>
              <a:rPr lang="en-US" sz="2000" b="1" dirty="0"/>
              <a:t>		FROM		DEPARTMENT, EMPLOYEE</a:t>
            </a:r>
            <a:br>
              <a:rPr lang="en-US" sz="2000" b="1" dirty="0"/>
            </a:br>
            <a:r>
              <a:rPr lang="en-US" sz="2000" b="1" dirty="0"/>
              <a:t>		WHERE	DNUMBER=DNO</a:t>
            </a:r>
            <a:br>
              <a:rPr lang="en-US" sz="2000" b="1" dirty="0"/>
            </a:br>
            <a:r>
              <a:rPr lang="en-US" sz="2000" b="1" dirty="0"/>
              <a:t>		GROUP BY	DNAME ;</a:t>
            </a:r>
          </a:p>
        </p:txBody>
      </p:sp>
    </p:spTree>
    <p:extLst>
      <p:ext uri="{BB962C8B-B14F-4D97-AF65-F5344CB8AC3E}">
        <p14:creationId xmlns:p14="http://schemas.microsoft.com/office/powerpoint/2010/main" val="11323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90D1EC52-43F7-4092-BE85-6C8D8529BA35}" type="slidenum">
              <a:rPr lang="en-US"/>
              <a:pPr/>
              <a:t>59</a:t>
            </a:fld>
            <a:endParaRPr lang="en-CA"/>
          </a:p>
        </p:txBody>
      </p:sp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INSERT (contd.)</a:t>
            </a:r>
          </a:p>
        </p:txBody>
      </p:sp>
      <p:sp>
        <p:nvSpPr>
          <p:cNvPr id="798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Note: The DEPTS_INFO table may not be up-to-date if we change the tuples in either the DEPARTMENT or the EMPLOYEE relations </a:t>
            </a:r>
            <a:r>
              <a:rPr lang="en-US" i="1"/>
              <a:t>after</a:t>
            </a:r>
            <a:r>
              <a:rPr lang="en-US"/>
              <a:t>  issuing U3B. We have to create a view (see later) to keep such a table up to date.</a:t>
            </a:r>
          </a:p>
        </p:txBody>
      </p:sp>
    </p:spTree>
    <p:extLst>
      <p:ext uri="{BB962C8B-B14F-4D97-AF65-F5344CB8AC3E}">
        <p14:creationId xmlns:p14="http://schemas.microsoft.com/office/powerpoint/2010/main" val="22929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9" y="-37676"/>
            <a:ext cx="10515600" cy="1325563"/>
          </a:xfrm>
        </p:spPr>
        <p:txBody>
          <a:bodyPr/>
          <a:lstStyle/>
          <a:p>
            <a:pPr algn="ctr"/>
            <a:r>
              <a:rPr lang="en-US" sz="3200" b="1" dirty="0" smtClean="0"/>
              <a:t>Create tables for Company Database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554" y="888642"/>
            <a:ext cx="8525815" cy="585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705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6B880F9A-3902-4B54-8906-ECD38A625B75}" type="slidenum">
              <a:rPr lang="en-US"/>
              <a:pPr/>
              <a:t>60</a:t>
            </a:fld>
            <a:endParaRPr lang="en-CA"/>
          </a:p>
        </p:txBody>
      </p:sp>
      <p:sp>
        <p:nvSpPr>
          <p:cNvPr id="8007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800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Removes tuples from a relation</a:t>
            </a:r>
          </a:p>
          <a:p>
            <a:pPr lvl="1"/>
            <a:r>
              <a:rPr lang="en-US" sz="2200"/>
              <a:t>Includes a WHERE-clause to select the tuples to be deleted</a:t>
            </a:r>
          </a:p>
          <a:p>
            <a:pPr lvl="1"/>
            <a:r>
              <a:rPr lang="en-US" sz="2200"/>
              <a:t>Referential integrity should be enforced</a:t>
            </a:r>
          </a:p>
          <a:p>
            <a:pPr lvl="1"/>
            <a:r>
              <a:rPr lang="en-US" sz="2200"/>
              <a:t>Tuples are deleted from only </a:t>
            </a:r>
            <a:r>
              <a:rPr lang="en-US" sz="2200" i="1"/>
              <a:t>one table</a:t>
            </a:r>
            <a:r>
              <a:rPr lang="en-US" sz="2200"/>
              <a:t> at a time (unless CASCADE is specified on a referential integrity constraint)</a:t>
            </a:r>
          </a:p>
          <a:p>
            <a:pPr lvl="1"/>
            <a:r>
              <a:rPr lang="en-US" sz="2200"/>
              <a:t>A missing WHERE-clause specifies that </a:t>
            </a:r>
            <a:r>
              <a:rPr lang="en-US" sz="2200" i="1"/>
              <a:t>all tuples</a:t>
            </a:r>
            <a:r>
              <a:rPr lang="en-US" sz="2200"/>
              <a:t> in the relation are to be deleted; the table then becomes an empty table</a:t>
            </a:r>
          </a:p>
          <a:p>
            <a:pPr lvl="1"/>
            <a:r>
              <a:rPr lang="en-US" sz="2200"/>
              <a:t>The number of tuples deleted depends on the number of tuples in the relation that satisfy the WHERE-clause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83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E940EC59-5A7A-4554-9478-389EEAD8FFCE}" type="slidenum">
              <a:rPr lang="en-US"/>
              <a:pPr/>
              <a:t>61</a:t>
            </a:fld>
            <a:endParaRPr lang="en-CA"/>
          </a:p>
        </p:txBody>
      </p:sp>
      <p:sp>
        <p:nvSpPr>
          <p:cNvPr id="802822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251799"/>
            <a:ext cx="10515600" cy="832370"/>
          </a:xfrm>
        </p:spPr>
        <p:txBody>
          <a:bodyPr/>
          <a:lstStyle/>
          <a:p>
            <a:r>
              <a:rPr lang="en-US" sz="3200" b="1" dirty="0"/>
              <a:t>DELETE (contd.)</a:t>
            </a:r>
          </a:p>
        </p:txBody>
      </p:sp>
      <p:sp>
        <p:nvSpPr>
          <p:cNvPr id="8028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200079"/>
            <a:ext cx="10515600" cy="38796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Examples: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/>
              <a:t>U4A:	DELETE FROM 	EMPLOYEE</a:t>
            </a:r>
            <a:br>
              <a:rPr lang="en-US" sz="2000" b="1" dirty="0"/>
            </a:br>
            <a:r>
              <a:rPr lang="en-US" sz="2000" b="1" dirty="0"/>
              <a:t>		WHERE		LNAME='Brown</a:t>
            </a:r>
            <a:r>
              <a:rPr lang="en-US" sz="2000" b="1" dirty="0" smtClean="0"/>
              <a:t>’;</a:t>
            </a:r>
            <a:endParaRPr lang="en-US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/>
              <a:t>U4B:	DELETE FROM 	EMPLOYEE</a:t>
            </a:r>
            <a:br>
              <a:rPr lang="en-US" sz="2000" b="1" dirty="0"/>
            </a:br>
            <a:r>
              <a:rPr lang="en-US" sz="2000" b="1" dirty="0"/>
              <a:t>		WHERE		SSN='123456789</a:t>
            </a:r>
            <a:r>
              <a:rPr lang="en-US" sz="2000" b="1" dirty="0" smtClean="0"/>
              <a:t>’;</a:t>
            </a:r>
            <a:endParaRPr lang="en-US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/>
              <a:t>U4C:	DELETE FROM 	EMPLOYEE</a:t>
            </a:r>
            <a:br>
              <a:rPr lang="en-US" sz="2000" b="1" dirty="0"/>
            </a:br>
            <a:r>
              <a:rPr lang="en-US" sz="2000" b="1" dirty="0"/>
              <a:t>		WHERE		DNO  IN				  			</a:t>
            </a:r>
            <a:r>
              <a:rPr lang="en-US" sz="2000" b="1" dirty="0" smtClean="0"/>
              <a:t> 		(</a:t>
            </a:r>
            <a:r>
              <a:rPr lang="en-US" sz="2000" b="1" dirty="0"/>
              <a:t>SELECT	DNUMBER</a:t>
            </a:r>
            <a:br>
              <a:rPr lang="en-US" sz="2000" b="1" dirty="0"/>
            </a:br>
            <a:r>
              <a:rPr lang="en-US" sz="2000" b="1" dirty="0"/>
              <a:t>		FROM	DEPARTMENT</a:t>
            </a:r>
            <a:br>
              <a:rPr lang="en-US" sz="2000" b="1" dirty="0"/>
            </a:br>
            <a:r>
              <a:rPr lang="en-US" sz="2000" b="1" dirty="0"/>
              <a:t>		</a:t>
            </a:r>
            <a:r>
              <a:rPr lang="en-US" sz="2000" b="1" dirty="0" smtClean="0"/>
              <a:t>WHERE</a:t>
            </a:r>
            <a:r>
              <a:rPr lang="en-US" sz="2000" b="1" dirty="0"/>
              <a:t> 	DNAME='Research</a:t>
            </a:r>
            <a:r>
              <a:rPr lang="en-US" sz="2000" b="1" dirty="0" smtClean="0"/>
              <a:t>');</a:t>
            </a:r>
            <a:endParaRPr lang="en-US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b="1" dirty="0"/>
              <a:t>U4D:	DELETE FROM 	</a:t>
            </a:r>
            <a:r>
              <a:rPr lang="en-US" sz="2000" b="1" dirty="0" smtClean="0"/>
              <a:t>EMPLOYEE;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8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2576C1C-A0CB-4B8D-9F7A-611C5B4E4DFC}" type="slidenum">
              <a:rPr lang="en-US"/>
              <a:pPr/>
              <a:t>62</a:t>
            </a:fld>
            <a:endParaRPr lang="en-CA"/>
          </a:p>
        </p:txBody>
      </p:sp>
      <p:sp>
        <p:nvSpPr>
          <p:cNvPr id="804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8048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modify attribute values of one or more selected tuples</a:t>
            </a:r>
          </a:p>
          <a:p>
            <a:r>
              <a:rPr lang="en-US" dirty="0"/>
              <a:t>A WHERE-clause selects the tuples to be modified</a:t>
            </a:r>
          </a:p>
          <a:p>
            <a:r>
              <a:rPr lang="en-US" dirty="0"/>
              <a:t>An additional SET-clause specifies the attributes to be modified and their new values</a:t>
            </a:r>
          </a:p>
          <a:p>
            <a:r>
              <a:rPr lang="en-US" dirty="0"/>
              <a:t>Each command modifies tuples </a:t>
            </a:r>
            <a:r>
              <a:rPr lang="en-US" i="1" dirty="0"/>
              <a:t>in the same relation</a:t>
            </a:r>
          </a:p>
          <a:p>
            <a:r>
              <a:rPr lang="en-US" dirty="0"/>
              <a:t>Referential integrity should be enforced</a:t>
            </a:r>
          </a:p>
        </p:txBody>
      </p:sp>
    </p:spTree>
    <p:extLst>
      <p:ext uri="{BB962C8B-B14F-4D97-AF65-F5344CB8AC3E}">
        <p14:creationId xmlns:p14="http://schemas.microsoft.com/office/powerpoint/2010/main" val="259085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4E5444F4-F0BF-40D8-B64F-EC6F5DA9791D}" type="slidenum">
              <a:rPr lang="en-US"/>
              <a:pPr/>
              <a:t>63</a:t>
            </a:fld>
            <a:endParaRPr lang="en-CA"/>
          </a:p>
        </p:txBody>
      </p:sp>
      <p:sp>
        <p:nvSpPr>
          <p:cNvPr id="8069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UPDATE (contd.)</a:t>
            </a:r>
          </a:p>
        </p:txBody>
      </p:sp>
      <p:sp>
        <p:nvSpPr>
          <p:cNvPr id="8069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Change the location and controlling department number of project number 10 to 'Bellaire' and 5, respectively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U5:	</a:t>
            </a:r>
            <a:r>
              <a:rPr lang="en-US" b="1" dirty="0"/>
              <a:t>UPDATE 	PROJECT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 smtClean="0"/>
              <a:t>SET</a:t>
            </a:r>
            <a:r>
              <a:rPr lang="en-US" b="1" dirty="0"/>
              <a:t>		PLOCATION = 'Bellaire', 					DNUM = </a:t>
            </a:r>
            <a:r>
              <a:rPr lang="en-US" b="1" dirty="0" smtClean="0"/>
              <a:t>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/>
              <a:t>	WHERE	</a:t>
            </a:r>
            <a:r>
              <a:rPr lang="en-US" b="1" dirty="0" smtClean="0"/>
              <a:t>PNUMBER=10;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8709B77-2797-4ED9-A571-2A85B129CC4D}" type="slidenum">
              <a:rPr lang="en-US"/>
              <a:pPr/>
              <a:t>64</a:t>
            </a:fld>
            <a:endParaRPr lang="en-CA"/>
          </a:p>
        </p:txBody>
      </p:sp>
      <p:sp>
        <p:nvSpPr>
          <p:cNvPr id="808966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83237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UPDATE (contd.)</a:t>
            </a:r>
          </a:p>
        </p:txBody>
      </p:sp>
      <p:sp>
        <p:nvSpPr>
          <p:cNvPr id="808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1010072"/>
            <a:ext cx="10515600" cy="387966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Example: Give all employees in the 'Research' department a 10% raise in salary.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/>
              <a:t>U6:	</a:t>
            </a:r>
            <a:r>
              <a:rPr lang="en-US" sz="2200" b="1" dirty="0"/>
              <a:t>UPDATE 	EMPLOYEE</a:t>
            </a:r>
            <a:br>
              <a:rPr lang="en-US" sz="2200" b="1" dirty="0"/>
            </a:br>
            <a:r>
              <a:rPr lang="en-US" sz="2200" b="1" dirty="0"/>
              <a:t>	SET		SALARY = SALARY *1.1</a:t>
            </a:r>
            <a:br>
              <a:rPr lang="en-US" sz="2200" b="1" dirty="0"/>
            </a:br>
            <a:r>
              <a:rPr lang="en-US" sz="2200" b="1" dirty="0"/>
              <a:t>	WHERE	DNO  IN (SELECT	DNUMBER</a:t>
            </a:r>
            <a:br>
              <a:rPr lang="en-US" sz="2200" b="1" dirty="0"/>
            </a:br>
            <a:r>
              <a:rPr lang="en-US" sz="2200" b="1" dirty="0"/>
              <a:t> </a:t>
            </a:r>
            <a:r>
              <a:rPr lang="en-US" sz="2200" b="1" dirty="0" smtClean="0"/>
              <a:t>   </a:t>
            </a:r>
            <a:r>
              <a:rPr lang="en-US" sz="2200" b="1" dirty="0"/>
              <a:t>FROM	</a:t>
            </a:r>
            <a:r>
              <a:rPr lang="en-US" sz="2200" b="1" dirty="0" smtClean="0"/>
              <a:t>DEPARTMENT</a:t>
            </a:r>
            <a:endParaRPr lang="en-US" sz="22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b="1" dirty="0" smtClean="0"/>
              <a:t>       </a:t>
            </a:r>
            <a:r>
              <a:rPr lang="en-US" sz="2200" b="1" dirty="0"/>
              <a:t>WHERE	DNAME='Research</a:t>
            </a:r>
            <a:r>
              <a:rPr lang="en-US" sz="2200" b="1" dirty="0" smtClean="0"/>
              <a:t>');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400" dirty="0"/>
              <a:t>In this request, the modified SALARY value depends on the original SALARY value in each tuple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The reference to the SALARY attribute on the right of = refers to the old SALARY value before modification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The reference to the SALARY attribute on the left of = refers to the new SALARY value after modification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676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775" y="196210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MORE COMPLEX SQL RETRIEVAL QUERIES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47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COMPARISON INVOLVING NULL AND 3 VALUED LOGIC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803" t="45061" r="25927" b="32149"/>
          <a:stretch/>
        </p:blipFill>
        <p:spPr>
          <a:xfrm>
            <a:off x="944217" y="1977615"/>
            <a:ext cx="9835400" cy="25365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217" y="1145245"/>
            <a:ext cx="983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SQL has various rules for dealing with NULL values. The NULL is used to represent a missing values but that is usually has one of the 3 different interpretations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2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28" t="45795" r="27121" b="13280"/>
          <a:stretch/>
        </p:blipFill>
        <p:spPr>
          <a:xfrm>
            <a:off x="1595172" y="425003"/>
            <a:ext cx="7467552" cy="418563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/>
          <a:srcRect l="27817" t="77317" r="32080" b="8180"/>
          <a:stretch/>
        </p:blipFill>
        <p:spPr>
          <a:xfrm>
            <a:off x="1826992" y="4185634"/>
            <a:ext cx="7917860" cy="160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0" y="44297"/>
            <a:ext cx="7696200" cy="763587"/>
          </a:xfrm>
        </p:spPr>
        <p:txBody>
          <a:bodyPr anchor="t"/>
          <a:lstStyle/>
          <a:p>
            <a:pPr algn="ctr"/>
            <a:r>
              <a:rPr lang="en-US" sz="3200" dirty="0"/>
              <a:t>Populated </a:t>
            </a:r>
            <a:r>
              <a:rPr lang="en-US" sz="3200" dirty="0" smtClean="0"/>
              <a:t>Database</a:t>
            </a:r>
            <a:endParaRPr lang="en-US" sz="3200" dirty="0"/>
          </a:p>
        </p:txBody>
      </p:sp>
      <p:pic>
        <p:nvPicPr>
          <p:cNvPr id="69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715142"/>
            <a:ext cx="9144000" cy="6050116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8- </a:t>
            </a:r>
            <a:fld id="{341C0BE6-73C5-4184-9E02-C97E49E9A07E}" type="slidenum">
              <a:rPr lang="en-US"/>
              <a:pPr/>
              <a:t>68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80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268391"/>
            <a:ext cx="10515600" cy="83237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NESTING OF QUERIES</a:t>
            </a:r>
          </a:p>
        </p:txBody>
      </p:sp>
      <p:sp>
        <p:nvSpPr>
          <p:cNvPr id="72499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203255"/>
            <a:ext cx="10515600" cy="38796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A complete SELECT query, called a </a:t>
            </a:r>
            <a:r>
              <a:rPr lang="en-US" sz="2000" i="1" dirty="0"/>
              <a:t>nested query</a:t>
            </a:r>
            <a:r>
              <a:rPr lang="en-US" sz="2000" dirty="0"/>
              <a:t>, can be specified within the WHERE-clause of another query, called the </a:t>
            </a:r>
            <a:r>
              <a:rPr lang="en-US" sz="2000" i="1" dirty="0"/>
              <a:t>outer query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Many of the previous queries can be specified in an alternative form using nesting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Query 1: Retrieve the name and address of all employees who work for the 'Research' department.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000" dirty="0"/>
              <a:t>Q1:</a:t>
            </a:r>
            <a:r>
              <a:rPr lang="en-US" sz="2000" b="1" dirty="0"/>
              <a:t>	SELECT	FNAME, LNAME, ADDRESS</a:t>
            </a:r>
            <a:br>
              <a:rPr lang="en-US" sz="2000" b="1" dirty="0"/>
            </a:br>
            <a:r>
              <a:rPr lang="en-US" sz="2000" b="1" dirty="0"/>
              <a:t>	FROM 		EMPLOYEE</a:t>
            </a:r>
            <a:br>
              <a:rPr lang="en-US" sz="2000" b="1" dirty="0"/>
            </a:br>
            <a:r>
              <a:rPr lang="en-US" sz="2000" b="1" dirty="0"/>
              <a:t>	WHERE	DNO IN  (SELECT  DNUMBER</a:t>
            </a:r>
            <a:br>
              <a:rPr lang="en-US" sz="2000" b="1" dirty="0"/>
            </a:br>
            <a:r>
              <a:rPr lang="en-US" sz="2000" b="1" dirty="0"/>
              <a:t>	FROM		DEPARTMENT</a:t>
            </a:r>
            <a:br>
              <a:rPr lang="en-US" sz="2000" b="1" dirty="0"/>
            </a:br>
            <a:r>
              <a:rPr lang="en-US" sz="2000" b="1" dirty="0"/>
              <a:t>	WHERE	DNAME='Research' </a:t>
            </a:r>
            <a:r>
              <a:rPr lang="en-US" sz="2200" b="1" dirty="0" smtClean="0"/>
              <a:t>);</a:t>
            </a:r>
            <a:r>
              <a:rPr lang="en-US" sz="2200" b="1" dirty="0"/>
              <a:t/>
            </a:r>
            <a:br>
              <a:rPr lang="en-US" sz="2200" b="1" dirty="0"/>
            </a:b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22ACEECA-1D08-41C1-95D9-86C652271060}" type="slidenum">
              <a:rPr lang="en-US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93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701" y="303213"/>
            <a:ext cx="9639524" cy="842962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</a:rPr>
              <a:t>COMPANY </a:t>
            </a:r>
            <a:r>
              <a:rPr lang="en-US" sz="4000" dirty="0">
                <a:latin typeface="Times New Roman" panose="02020603050405020304" pitchFamily="18" charset="0"/>
              </a:rPr>
              <a:t>ER Schema Diagram</a:t>
            </a:r>
            <a:br>
              <a:rPr lang="en-US" sz="4000" dirty="0">
                <a:latin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t>Chapter 3-</a:t>
            </a:r>
            <a:fld id="{5E544F04-8C2F-4641-82AB-C80A3011794A}" type="slidenum">
              <a:rPr 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3668" name="Picture 3" descr="C:\Documents and Settings\yvo\Desktop\relationships_higher_deg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9" y="1463675"/>
            <a:ext cx="7958137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4122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NESTING OF QUERIES (contd.)</a:t>
            </a:r>
          </a:p>
        </p:txBody>
      </p:sp>
      <p:sp>
        <p:nvSpPr>
          <p:cNvPr id="72704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nested query selects the number of the 'Research' department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outer query select an EMPLOYEE tuple if its DNO value is in the result of either nested query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comparison operator IN compares a value v with a set (or multi-set) of values V, and evaluates to TRUE if v is one of the elements in V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general, we can have several levels of nested </a:t>
            </a:r>
            <a:r>
              <a:rPr lang="en-US" sz="2400" dirty="0" smtClean="0"/>
              <a:t>queries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reference to an </a:t>
            </a:r>
            <a:r>
              <a:rPr lang="en-US" sz="2400" i="1" smtClean="0"/>
              <a:t>unqualified attribute</a:t>
            </a:r>
            <a:r>
              <a:rPr lang="en-US" sz="2400" smtClean="0"/>
              <a:t> refers to the relation declared in the </a:t>
            </a:r>
            <a:r>
              <a:rPr lang="en-US" sz="2400" i="1" smtClean="0"/>
              <a:t>innermost nested query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 this example, the nested query is </a:t>
            </a:r>
            <a:r>
              <a:rPr lang="en-US" sz="2400" i="1" smtClean="0"/>
              <a:t>not correlated</a:t>
            </a:r>
            <a:r>
              <a:rPr lang="en-US" sz="2400" smtClean="0"/>
              <a:t> with the outer query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396DBDFA-7A37-4E2A-8585-00F909670EF5}" type="slidenum">
              <a:rPr lang="en-US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41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CORRELATED NESTED QUERIES</a:t>
            </a:r>
          </a:p>
        </p:txBody>
      </p:sp>
      <p:sp>
        <p:nvSpPr>
          <p:cNvPr id="729095" name="Rectangle 7"/>
          <p:cNvSpPr>
            <a:spLocks noGrp="1" noChangeArrowheads="1"/>
          </p:cNvSpPr>
          <p:nvPr>
            <p:ph idx="1"/>
          </p:nvPr>
        </p:nvSpPr>
        <p:spPr>
          <a:xfrm>
            <a:off x="838199" y="1306286"/>
            <a:ext cx="10714149" cy="214250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If a condition in the WHERE-clause of a </a:t>
            </a:r>
            <a:r>
              <a:rPr lang="en-US" sz="2000" i="1" dirty="0"/>
              <a:t>nested query</a:t>
            </a:r>
            <a:r>
              <a:rPr lang="en-US" sz="2000" dirty="0"/>
              <a:t> references an attribute of a relation declared in the </a:t>
            </a:r>
            <a:r>
              <a:rPr lang="en-US" sz="2000" i="1" dirty="0"/>
              <a:t>outer query</a:t>
            </a:r>
            <a:r>
              <a:rPr lang="en-US" sz="2000" dirty="0"/>
              <a:t>, the two queries are said to be </a:t>
            </a:r>
            <a:r>
              <a:rPr lang="en-US" sz="2000" i="1" dirty="0"/>
              <a:t>correlated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result of a correlated nested query is different for each tuple (or combination of tuples) of the relation(s) the outer </a:t>
            </a:r>
            <a:r>
              <a:rPr lang="en-US" sz="2000" dirty="0" smtClean="0"/>
              <a:t>query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Query 12: Retrieve the name of each employee who has a dependent with the same first name as the employee.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Q12: </a:t>
            </a:r>
            <a:r>
              <a:rPr lang="en-US" sz="2000" b="1" dirty="0"/>
              <a:t>SELECT  	E.FNAME, E.LNAME</a:t>
            </a:r>
            <a:br>
              <a:rPr lang="en-US" sz="2000" b="1" dirty="0"/>
            </a:br>
            <a:r>
              <a:rPr lang="en-US" sz="2000" b="1" dirty="0"/>
              <a:t>	FROM		EMPLOYEE AS E</a:t>
            </a:r>
            <a:br>
              <a:rPr lang="en-US" sz="2000" b="1" dirty="0"/>
            </a:br>
            <a:r>
              <a:rPr lang="en-US" sz="2000" b="1" dirty="0"/>
              <a:t>	WHERE	E.SSN IN </a:t>
            </a:r>
            <a:br>
              <a:rPr lang="en-US" sz="2000" b="1" dirty="0"/>
            </a:br>
            <a:r>
              <a:rPr lang="en-US" sz="2000" b="1" dirty="0"/>
              <a:t>				(SELECT 	</a:t>
            </a:r>
            <a:r>
              <a:rPr lang="en-US" sz="2000" b="1" dirty="0" smtClean="0"/>
              <a:t>D.ESSN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			FROM		</a:t>
            </a:r>
            <a:r>
              <a:rPr lang="en-US" sz="2000" b="1" dirty="0" smtClean="0"/>
              <a:t>DEPENDENT AS D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			WHERE	</a:t>
            </a:r>
            <a:r>
              <a:rPr lang="en-US" sz="2000" b="1" dirty="0" smtClean="0"/>
              <a:t>E.ESSN=E.SSN </a:t>
            </a:r>
            <a:r>
              <a:rPr lang="en-US" sz="2000" b="1" dirty="0"/>
              <a:t>AND</a:t>
            </a:r>
            <a:br>
              <a:rPr lang="en-US" sz="2000" b="1" dirty="0"/>
            </a:br>
            <a:r>
              <a:rPr lang="en-US" sz="2000" b="1" dirty="0"/>
              <a:t>			 	E.FNAME=DEPENDENT_NAME</a:t>
            </a:r>
            <a:r>
              <a:rPr lang="en-US" sz="2000" b="1" dirty="0" smtClean="0"/>
              <a:t>);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80D653EA-6600-43B7-907A-B6E1E71B3E77}" type="slidenum">
              <a:rPr lang="en-US"/>
              <a:pPr/>
              <a:t>71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45" y="3311882"/>
            <a:ext cx="3529288" cy="288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2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312875"/>
            <a:ext cx="10515600" cy="51137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CORRELATED NESTED QUERIES (contd.)</a:t>
            </a:r>
          </a:p>
        </p:txBody>
      </p:sp>
      <p:sp>
        <p:nvSpPr>
          <p:cNvPr id="731143" name="Rectangle 7"/>
          <p:cNvSpPr>
            <a:spLocks noGrp="1" noChangeArrowheads="1"/>
          </p:cNvSpPr>
          <p:nvPr>
            <p:ph idx="1"/>
          </p:nvPr>
        </p:nvSpPr>
        <p:spPr>
          <a:xfrm>
            <a:off x="296213" y="824248"/>
            <a:ext cx="11719775" cy="5009882"/>
          </a:xfrm>
        </p:spPr>
        <p:txBody>
          <a:bodyPr/>
          <a:lstStyle/>
          <a:p>
            <a:r>
              <a:rPr lang="en-US" sz="2400" dirty="0"/>
              <a:t>In Q12, the nested query has a different result in the outer query</a:t>
            </a:r>
          </a:p>
          <a:p>
            <a:r>
              <a:rPr lang="en-US" sz="2400" dirty="0"/>
              <a:t>A query written with nested SELECT... FROM... WHERE... blocks and using the = or IN comparison operators can </a:t>
            </a:r>
            <a:r>
              <a:rPr lang="en-US" sz="2400" b="1" i="1" dirty="0"/>
              <a:t>always</a:t>
            </a:r>
            <a:r>
              <a:rPr lang="en-US" sz="2400" dirty="0"/>
              <a:t> be expressed as a single block query. For example, Q12 may be written as in </a:t>
            </a:r>
            <a:r>
              <a:rPr lang="en-US" sz="2400" dirty="0" smtClean="0"/>
              <a:t>Q12A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Q12A:	</a:t>
            </a:r>
            <a:r>
              <a:rPr lang="en-US" sz="2200" b="1" dirty="0"/>
              <a:t>SELECT 	E.FNAME, E.LNAME</a:t>
            </a:r>
            <a:br>
              <a:rPr lang="en-US" sz="2200" b="1" dirty="0"/>
            </a:br>
            <a:r>
              <a:rPr lang="en-US" sz="2200" b="1" dirty="0"/>
              <a:t>		FROM		EMPLOYEE E, DEPENDENT D</a:t>
            </a:r>
            <a:br>
              <a:rPr lang="en-US" sz="2200" b="1" dirty="0"/>
            </a:br>
            <a:r>
              <a:rPr lang="en-US" sz="2200" b="1" dirty="0"/>
              <a:t>		WHERE	E.SSN=D.ESSN AND						</a:t>
            </a:r>
            <a:r>
              <a:rPr lang="en-US" sz="2200" b="1" dirty="0" smtClean="0"/>
              <a:t>     	E.FNAME=D.DEPENDENT_NAME;</a:t>
            </a:r>
          </a:p>
          <a:p>
            <a:r>
              <a:rPr lang="en-US" b="1" dirty="0"/>
              <a:t>Nested </a:t>
            </a:r>
            <a:r>
              <a:rPr lang="en-US" b="1" dirty="0" err="1"/>
              <a:t>Subqueries</a:t>
            </a:r>
            <a:r>
              <a:rPr lang="en-US" b="1" dirty="0"/>
              <a:t> Versus Correlated </a:t>
            </a:r>
            <a:r>
              <a:rPr lang="en-US" b="1" dirty="0" err="1"/>
              <a:t>Subqueries</a:t>
            </a:r>
            <a:r>
              <a:rPr lang="en-US" b="1" dirty="0"/>
              <a:t> :</a:t>
            </a:r>
          </a:p>
          <a:p>
            <a:r>
              <a:rPr lang="en-US" sz="2400" dirty="0"/>
              <a:t>With a normal nested </a:t>
            </a:r>
            <a:r>
              <a:rPr lang="en-US" sz="2400" dirty="0" err="1"/>
              <a:t>subquery</a:t>
            </a:r>
            <a:r>
              <a:rPr lang="en-US" sz="2400" dirty="0"/>
              <a:t>, the inner SELECT query runs first and executes once, returning values to be used by the main query. A correlated </a:t>
            </a:r>
            <a:r>
              <a:rPr lang="en-US" sz="2400" dirty="0" err="1"/>
              <a:t>subquery</a:t>
            </a:r>
            <a:r>
              <a:rPr lang="en-US" sz="2400" dirty="0"/>
              <a:t>, however, executes once for each candidate row considered by the outer query. In other words, the inner query is driven by the outer query.</a:t>
            </a:r>
          </a:p>
          <a:p>
            <a:pPr lvl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F03BBFFF-6C7C-43FC-848C-0316C5B8E6A1}" type="slidenum">
              <a:rPr lang="en-US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6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CORRELATED NESTED QUERIES (contd.)</a:t>
            </a:r>
          </a:p>
        </p:txBody>
      </p:sp>
      <p:sp>
        <p:nvSpPr>
          <p:cNvPr id="7331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original SQL as specified for SYSTEM R also had a </a:t>
            </a:r>
            <a:r>
              <a:rPr lang="en-US" sz="2400" b="1" dirty="0"/>
              <a:t>CONTAINS</a:t>
            </a:r>
            <a:r>
              <a:rPr lang="en-US" sz="2400" dirty="0"/>
              <a:t> comparison operator, which is used in conjunction with nested correlated queries</a:t>
            </a:r>
          </a:p>
          <a:p>
            <a:pPr lvl="1"/>
            <a:r>
              <a:rPr lang="en-US" dirty="0"/>
              <a:t>This operator was </a:t>
            </a:r>
            <a:r>
              <a:rPr lang="en-US" i="1" dirty="0"/>
              <a:t>dropped from the language</a:t>
            </a:r>
            <a:r>
              <a:rPr lang="en-US" dirty="0"/>
              <a:t>, possibly because of the difficulty in implementing it efficiently</a:t>
            </a:r>
          </a:p>
          <a:p>
            <a:pPr lvl="1"/>
            <a:r>
              <a:rPr lang="en-US" dirty="0"/>
              <a:t>Most implementations of SQL do not  have this operator</a:t>
            </a:r>
          </a:p>
          <a:p>
            <a:pPr lvl="1"/>
            <a:r>
              <a:rPr lang="en-US" dirty="0"/>
              <a:t>The CONTAINS operator compares </a:t>
            </a:r>
            <a:r>
              <a:rPr lang="en-US" i="1" dirty="0"/>
              <a:t>two sets of values</a:t>
            </a:r>
            <a:r>
              <a:rPr lang="en-US" dirty="0"/>
              <a:t>, and returns TRUE if one set contains all values in the other set</a:t>
            </a:r>
          </a:p>
          <a:p>
            <a:pPr lvl="2"/>
            <a:r>
              <a:rPr lang="en-US" sz="2400" dirty="0"/>
              <a:t>Reminiscent of the division operation of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62DE1F8F-02EB-419E-8BD1-EDA39E47182C}" type="slidenum">
              <a:rPr lang="en-US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3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CORRELATED NESTED QUERIES (contd.)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Query 3: Retrieve the name of each employee who works on all  the projects controlled by department number 5.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Q3:	</a:t>
            </a:r>
            <a:r>
              <a:rPr lang="en-US" sz="2200" b="1" dirty="0"/>
              <a:t>SELECT 	FNAME, LNAME</a:t>
            </a:r>
            <a:br>
              <a:rPr lang="en-US" sz="2200" b="1" dirty="0"/>
            </a:br>
            <a:r>
              <a:rPr lang="en-US" sz="2200" b="1" dirty="0"/>
              <a:t>		FROM		EMPLOYEE</a:t>
            </a:r>
            <a:br>
              <a:rPr lang="en-US" sz="2200" b="1" dirty="0"/>
            </a:br>
            <a:r>
              <a:rPr lang="en-US" sz="2200" b="1" dirty="0"/>
              <a:t>		WHERE  ( 	(SELECT	PNO</a:t>
            </a:r>
            <a:br>
              <a:rPr lang="en-US" sz="2200" b="1" dirty="0"/>
            </a:br>
            <a:r>
              <a:rPr lang="en-US" sz="2200" b="1" dirty="0"/>
              <a:t>		   		FROM		WORKS_ON</a:t>
            </a:r>
            <a:br>
              <a:rPr lang="en-US" sz="2200" b="1" dirty="0"/>
            </a:br>
            <a:r>
              <a:rPr lang="en-US" sz="2200" b="1" dirty="0"/>
              <a:t>		   		WHERE	SSN=ESSN)</a:t>
            </a:r>
            <a:br>
              <a:rPr lang="en-US" sz="2200" b="1" dirty="0"/>
            </a:br>
            <a:r>
              <a:rPr lang="en-US" sz="2200" b="1" dirty="0"/>
              <a:t>		   			CONTAINS</a:t>
            </a:r>
            <a:br>
              <a:rPr lang="en-US" sz="2200" b="1" dirty="0"/>
            </a:br>
            <a:r>
              <a:rPr lang="en-US" sz="2200" b="1" dirty="0"/>
              <a:t>		  		(SELECT	PNUMBER</a:t>
            </a:r>
            <a:br>
              <a:rPr lang="en-US" sz="2200" b="1" dirty="0"/>
            </a:br>
            <a:r>
              <a:rPr lang="en-US" sz="2200" b="1" dirty="0"/>
              <a:t>		   		FROM		PROJECT</a:t>
            </a:r>
            <a:br>
              <a:rPr lang="en-US" sz="2200" b="1" dirty="0"/>
            </a:br>
            <a:r>
              <a:rPr lang="en-US" sz="2200" b="1" dirty="0"/>
              <a:t>		   		WHERE	DNUM=5) </a:t>
            </a:r>
            <a:r>
              <a:rPr lang="en-US" sz="2200" b="1" dirty="0" smtClean="0"/>
              <a:t>);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ADA9B68D-E24F-42B9-A7A7-3503672B542F}" type="slidenum">
              <a:rPr lang="en-US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31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CORRELATED NESTED QUERIES (contd.)</a:t>
            </a:r>
          </a:p>
        </p:txBody>
      </p:sp>
      <p:sp>
        <p:nvSpPr>
          <p:cNvPr id="7352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Q3, the second nested query, which is </a:t>
            </a:r>
            <a:r>
              <a:rPr lang="en-US" sz="2400" i="1" dirty="0"/>
              <a:t>not correlated</a:t>
            </a:r>
            <a:r>
              <a:rPr lang="en-US" sz="2400" dirty="0"/>
              <a:t> with the outer query, retrieves the project numbers of all projects controlled by department 5</a:t>
            </a:r>
          </a:p>
          <a:p>
            <a:r>
              <a:rPr lang="en-US" sz="2400" dirty="0"/>
              <a:t>The first nested query, which is correlated, retrieves the project numbers on which the employee works, which is </a:t>
            </a:r>
            <a:r>
              <a:rPr lang="en-US" sz="2400" i="1" dirty="0"/>
              <a:t>different for each employee tuple</a:t>
            </a:r>
            <a:r>
              <a:rPr lang="en-US" sz="2400" dirty="0"/>
              <a:t> because of the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29D5528B-B3FB-43A8-8E98-5A9B159FA6B7}" type="slidenum">
              <a:rPr lang="en-US"/>
              <a:pPr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3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EXISTS FUNCTION</a:t>
            </a:r>
          </a:p>
        </p:txBody>
      </p:sp>
      <p:sp>
        <p:nvSpPr>
          <p:cNvPr id="7372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EXISTS is used to check whether the result of a correlated nested query is empty (contains no tuples) or </a:t>
            </a:r>
            <a:r>
              <a:rPr lang="en-US" sz="2400" dirty="0" smtClean="0"/>
              <a:t>not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result of EXISTS is a </a:t>
            </a:r>
            <a:r>
              <a:rPr lang="en-US" sz="2400" dirty="0" err="1"/>
              <a:t>boolean</a:t>
            </a:r>
            <a:r>
              <a:rPr lang="en-US" sz="2400" dirty="0"/>
              <a:t> value True or False. It can be used in a SELECT, UPDATE, INSERT or DELETE statement</a:t>
            </a:r>
            <a:r>
              <a:rPr lang="en-US" sz="2400" dirty="0" smtClean="0"/>
              <a:t>.</a:t>
            </a:r>
          </a:p>
          <a:p>
            <a:r>
              <a:rPr lang="en-US" sz="1600" dirty="0"/>
              <a:t>SELECT </a:t>
            </a:r>
            <a:r>
              <a:rPr lang="en-US" sz="1600" dirty="0" err="1"/>
              <a:t>column_name</a:t>
            </a:r>
            <a:r>
              <a:rPr lang="en-US" sz="1600" dirty="0"/>
              <a:t>(s) </a:t>
            </a:r>
            <a:r>
              <a:rPr lang="en-US" sz="1600" dirty="0" smtClean="0"/>
              <a:t>FROM </a:t>
            </a:r>
            <a:r>
              <a:rPr lang="en-US" sz="1600" dirty="0" err="1" smtClean="0"/>
              <a:t>table_name</a:t>
            </a:r>
            <a:r>
              <a:rPr lang="en-US" sz="1600" dirty="0" smtClean="0"/>
              <a:t>  WHERE </a:t>
            </a:r>
            <a:r>
              <a:rPr lang="en-US" sz="1600" dirty="0"/>
              <a:t>EXISTS </a:t>
            </a:r>
          </a:p>
          <a:p>
            <a:pPr marL="0" indent="0">
              <a:buNone/>
            </a:pPr>
            <a:r>
              <a:rPr lang="en-US" sz="1600" dirty="0" smtClean="0"/>
              <a:t>                      </a:t>
            </a:r>
            <a:r>
              <a:rPr lang="en-US" sz="1600" dirty="0"/>
              <a:t>(SELECT </a:t>
            </a:r>
            <a:r>
              <a:rPr lang="en-US" sz="1600" dirty="0" err="1"/>
              <a:t>column_name</a:t>
            </a:r>
            <a:r>
              <a:rPr lang="en-US" sz="1600" dirty="0"/>
              <a:t>(s) </a:t>
            </a:r>
            <a:r>
              <a:rPr lang="en-US" sz="1600" dirty="0" smtClean="0"/>
              <a:t> FROM </a:t>
            </a:r>
            <a:r>
              <a:rPr lang="en-US" sz="1600" dirty="0" err="1" smtClean="0"/>
              <a:t>table_name</a:t>
            </a:r>
            <a:r>
              <a:rPr lang="en-US" sz="1600" dirty="0" smtClean="0"/>
              <a:t> WHERE </a:t>
            </a:r>
            <a:r>
              <a:rPr lang="en-US" sz="1600" dirty="0"/>
              <a:t>condition);</a:t>
            </a:r>
          </a:p>
          <a:p>
            <a:pPr lvl="1"/>
            <a:r>
              <a:rPr lang="en-US" dirty="0"/>
              <a:t>We can formulate Query 12 in an alternative form that uses EXISTS as Q12B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EBCF7D5A-19F7-4C75-92A6-9936386002B9}" type="slidenum">
              <a:rPr lang="en-US"/>
              <a:pPr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EXISTS FUNCTION (contd.)</a:t>
            </a:r>
          </a:p>
        </p:txBody>
      </p:sp>
      <p:sp>
        <p:nvSpPr>
          <p:cNvPr id="7393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12: Retrieve the name of each employee who has a dependent with the same first name as the employee.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>Q12B: 	</a:t>
            </a:r>
            <a:r>
              <a:rPr lang="en-US" sz="2200" b="1" dirty="0"/>
              <a:t>SELECT  	FNAME, LNAME</a:t>
            </a:r>
            <a:br>
              <a:rPr lang="en-US" sz="2200" b="1" dirty="0"/>
            </a:br>
            <a:r>
              <a:rPr lang="en-US" sz="2200" b="1" dirty="0"/>
              <a:t>		FROM		EMPLOYEE</a:t>
            </a:r>
            <a:br>
              <a:rPr lang="en-US" sz="2200" b="1" dirty="0"/>
            </a:br>
            <a:r>
              <a:rPr lang="en-US" sz="2200" b="1" dirty="0"/>
              <a:t>		WHERE	EXISTS  (SELECT	*</a:t>
            </a:r>
            <a:br>
              <a:rPr lang="en-US" sz="2200" b="1" dirty="0"/>
            </a:br>
            <a:r>
              <a:rPr lang="en-US" sz="2200" b="1" dirty="0"/>
              <a:t>					FROM		DEPENDENT</a:t>
            </a:r>
            <a:br>
              <a:rPr lang="en-US" sz="2200" b="1" dirty="0"/>
            </a:br>
            <a:r>
              <a:rPr lang="en-US" sz="2200" b="1" dirty="0"/>
              <a:t>					WHERE	SSN=ESSN 						</a:t>
            </a:r>
            <a:r>
              <a:rPr lang="en-US" sz="2200" b="1" dirty="0" smtClean="0"/>
              <a:t>		AND FNAME=DEPENDENT_NAME);</a:t>
            </a:r>
            <a:endParaRPr lang="en-US" sz="2200" b="1" dirty="0"/>
          </a:p>
          <a:p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30A4D1D6-5822-4919-B863-BCE97E39CCCC}" type="slidenum">
              <a:rPr lang="en-US"/>
              <a:pPr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2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EXISTS FUNCTION (contd.)</a:t>
            </a:r>
          </a:p>
        </p:txBody>
      </p:sp>
      <p:sp>
        <p:nvSpPr>
          <p:cNvPr id="74138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Query 6: Retrieve the names of employees who have no dependents.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Q6:	</a:t>
            </a:r>
            <a:r>
              <a:rPr lang="en-US" sz="2200" b="1" dirty="0"/>
              <a:t>SELECT  	FNAME, LNAME</a:t>
            </a:r>
            <a:br>
              <a:rPr lang="en-US" sz="2200" b="1" dirty="0"/>
            </a:br>
            <a:r>
              <a:rPr lang="en-US" sz="2200" b="1" dirty="0"/>
              <a:t>		FROM		EMPLOYEE</a:t>
            </a:r>
            <a:br>
              <a:rPr lang="en-US" sz="2200" b="1" dirty="0"/>
            </a:br>
            <a:r>
              <a:rPr lang="en-US" sz="2200" b="1" dirty="0"/>
              <a:t>		WHERE	NOT EXISTS   (SELECT	*</a:t>
            </a:r>
            <a:br>
              <a:rPr lang="en-US" sz="2200" b="1" dirty="0"/>
            </a:br>
            <a:r>
              <a:rPr lang="en-US" sz="2200" b="1" dirty="0"/>
              <a:t>					</a:t>
            </a:r>
            <a:r>
              <a:rPr lang="en-US" sz="2200" b="1" dirty="0" smtClean="0"/>
              <a:t>             FROM  </a:t>
            </a:r>
            <a:r>
              <a:rPr lang="en-US" sz="2200" b="1" dirty="0"/>
              <a:t>	DEPENDENT</a:t>
            </a:r>
            <a:br>
              <a:rPr lang="en-US" sz="2200" b="1" dirty="0"/>
            </a:br>
            <a:r>
              <a:rPr lang="en-US" sz="2200" b="1" dirty="0"/>
              <a:t>					</a:t>
            </a:r>
            <a:r>
              <a:rPr lang="en-US" sz="2200" b="1" dirty="0" smtClean="0"/>
              <a:t>             WHERE </a:t>
            </a:r>
            <a:r>
              <a:rPr lang="en-US" sz="2200" b="1" dirty="0"/>
              <a:t>	SSN=ESSN</a:t>
            </a:r>
            <a:r>
              <a:rPr lang="en-US" sz="2200" b="1" dirty="0" smtClean="0"/>
              <a:t>);</a:t>
            </a:r>
            <a:endParaRPr lang="en-US" sz="2200" b="1" dirty="0"/>
          </a:p>
          <a:p>
            <a:r>
              <a:rPr lang="en-US" sz="2400" dirty="0"/>
              <a:t>In Q6, the correlated nested query retrieves all DEPENDENT tuples related to an EMPLOYEE tuple. If </a:t>
            </a:r>
            <a:r>
              <a:rPr lang="en-US" sz="2400" i="1" dirty="0"/>
              <a:t>none exist</a:t>
            </a:r>
            <a:r>
              <a:rPr lang="en-US" sz="2400" dirty="0"/>
              <a:t>, the EMPLOYEE tuple is selected</a:t>
            </a:r>
          </a:p>
          <a:p>
            <a:pPr lvl="1"/>
            <a:r>
              <a:rPr lang="en-US" sz="2200" dirty="0"/>
              <a:t>EXISTS is necessary for the expressive power of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3F73C24C-CE8D-41B6-9FE8-9FA953AC15EF}" type="slidenum">
              <a:rPr lang="en-US"/>
              <a:pPr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147" t="31446" r="36743" b="41324"/>
          <a:stretch/>
        </p:blipFill>
        <p:spPr>
          <a:xfrm>
            <a:off x="2485622" y="366948"/>
            <a:ext cx="6362163" cy="2697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300" t="73723" r="33701" b="20291"/>
          <a:stretch/>
        </p:blipFill>
        <p:spPr>
          <a:xfrm>
            <a:off x="1674253" y="3064269"/>
            <a:ext cx="9040970" cy="780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982" t="64216" r="32612" b="15009"/>
          <a:stretch/>
        </p:blipFill>
        <p:spPr>
          <a:xfrm>
            <a:off x="2485622" y="4018206"/>
            <a:ext cx="7418232" cy="22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DROP TABLE</a:t>
            </a:r>
          </a:p>
        </p:txBody>
      </p:sp>
      <p:sp>
        <p:nvSpPr>
          <p:cNvPr id="6758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Used to remove a relation (base table) and its definition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relation can no longer be used in queries, updates, or any other commands since its description no longer exists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DROP TABLE  DEPENDENT;</a:t>
            </a:r>
            <a:b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1A55E722-D5C0-45D9-BED5-37C8574D5CC4}" type="slidenum">
              <a:rPr lang="en-US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52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EXPLICIT SETS</a:t>
            </a:r>
          </a:p>
        </p:txBody>
      </p:sp>
      <p:sp>
        <p:nvSpPr>
          <p:cNvPr id="7434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use an </a:t>
            </a:r>
            <a:r>
              <a:rPr lang="en-US" b="1" dirty="0"/>
              <a:t>explicit (enumerated) set of values</a:t>
            </a:r>
            <a:r>
              <a:rPr lang="en-US" dirty="0"/>
              <a:t> in the WHERE-clause rather than a nested query</a:t>
            </a:r>
          </a:p>
          <a:p>
            <a:r>
              <a:rPr lang="en-US" dirty="0"/>
              <a:t>Query 13: Retrieve the social security numbers of all employees who work on project number 1, 2, or 3.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Q13:	</a:t>
            </a:r>
            <a:r>
              <a:rPr lang="en-US" b="1" dirty="0"/>
              <a:t>SELECT  	DISTINCT ESSN</a:t>
            </a:r>
            <a:br>
              <a:rPr lang="en-US" b="1" dirty="0"/>
            </a:br>
            <a:r>
              <a:rPr lang="en-US" b="1" dirty="0"/>
              <a:t>		FROM	WORKS_ON</a:t>
            </a:r>
            <a:br>
              <a:rPr lang="en-US" b="1" dirty="0"/>
            </a:br>
            <a:r>
              <a:rPr lang="en-US" b="1" dirty="0"/>
              <a:t>		WHERE	PNO IN  (1, 2, 3</a:t>
            </a:r>
            <a:r>
              <a:rPr lang="en-US" b="1" dirty="0" smtClean="0"/>
              <a:t>);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64659667-2E0E-4CB7-9A4F-7831E1531632}" type="slidenum">
              <a:rPr lang="en-US"/>
              <a:pPr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60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Joined Relations </a:t>
            </a:r>
            <a:r>
              <a:rPr lang="en-US" sz="3200" b="1" dirty="0" smtClean="0">
                <a:solidFill>
                  <a:schemeClr val="tx1"/>
                </a:solidFill>
              </a:rPr>
              <a:t>Feature in SQL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747527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744168"/>
            <a:ext cx="10515600" cy="3879669"/>
          </a:xfrm>
        </p:spPr>
        <p:txBody>
          <a:bodyPr/>
          <a:lstStyle/>
          <a:p>
            <a:r>
              <a:rPr lang="en-US" dirty="0"/>
              <a:t>Can specify a "joined relation" in the FROM-clause</a:t>
            </a:r>
          </a:p>
          <a:p>
            <a:pPr lvl="1"/>
            <a:r>
              <a:rPr lang="en-US" dirty="0"/>
              <a:t>Looks like any other relation but is the result of a join</a:t>
            </a:r>
          </a:p>
          <a:p>
            <a:pPr lvl="1"/>
            <a:r>
              <a:rPr lang="en-US" dirty="0"/>
              <a:t>Allows the user to specify different types of joins (regular "theta" JOIN, NATURAL JOIN, LEFT OUTER JOIN, RIGHT OUTER JOIN, CROSS JOIN, </a:t>
            </a:r>
            <a:r>
              <a:rPr lang="en-US" dirty="0" err="1"/>
              <a:t>etc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A3274F3F-8FA4-42DA-9924-13A0CD118D77}" type="slidenum">
              <a:rPr lang="en-US"/>
              <a:pPr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Joined Relations Feature </a:t>
            </a:r>
            <a:r>
              <a:rPr lang="en-US" sz="3200" b="1" dirty="0" smtClean="0">
                <a:solidFill>
                  <a:schemeClr val="tx1"/>
                </a:solidFill>
              </a:rPr>
              <a:t>in SQL </a:t>
            </a:r>
            <a:r>
              <a:rPr lang="en-US" sz="3200" b="1" dirty="0">
                <a:solidFill>
                  <a:schemeClr val="tx1"/>
                </a:solidFill>
              </a:rPr>
              <a:t>(contd.)</a:t>
            </a:r>
          </a:p>
        </p:txBody>
      </p:sp>
      <p:sp>
        <p:nvSpPr>
          <p:cNvPr id="7495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Examples: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>Q8:	</a:t>
            </a:r>
            <a:r>
              <a:rPr lang="en-US" sz="2200" b="1" dirty="0"/>
              <a:t>SELECT	E.FNAME, E.LNAME, S.FNAME, S.LNAME</a:t>
            </a:r>
            <a:br>
              <a:rPr lang="en-US" sz="2200" b="1" dirty="0"/>
            </a:br>
            <a:r>
              <a:rPr lang="en-US" sz="2200" b="1" dirty="0"/>
              <a:t>	FROM 		EMPLOYEE E S</a:t>
            </a:r>
            <a:br>
              <a:rPr lang="en-US" sz="2200" b="1" dirty="0"/>
            </a:br>
            <a:r>
              <a:rPr lang="en-US" sz="2200" b="1" dirty="0"/>
              <a:t>	WHERE	</a:t>
            </a:r>
            <a:r>
              <a:rPr lang="en-US" sz="2200" b="1" dirty="0" smtClean="0"/>
              <a:t>E.SUPERSSN=S.SSN;</a:t>
            </a:r>
            <a:endParaRPr lang="en-US" sz="2200" b="1" dirty="0"/>
          </a:p>
          <a:p>
            <a:endParaRPr lang="en-US" sz="2400" b="1" dirty="0"/>
          </a:p>
          <a:p>
            <a:r>
              <a:rPr lang="en-US" sz="2400" dirty="0"/>
              <a:t>can be written as: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>Q8:	</a:t>
            </a:r>
            <a:r>
              <a:rPr lang="en-US" sz="2200" b="1" dirty="0"/>
              <a:t>SELECT	E.FNAME, E.LNAME, S.FNAME, S.LNAME</a:t>
            </a:r>
            <a:br>
              <a:rPr lang="en-US" sz="2200" b="1" dirty="0"/>
            </a:br>
            <a:r>
              <a:rPr lang="en-US" sz="2200" b="1" dirty="0"/>
              <a:t>	FROM 		(EMPLOYEE E LEFT OUTER JOIN 				EMPLOYEES ON  E.SUPERSSN=S.SSN</a:t>
            </a:r>
            <a:r>
              <a:rPr lang="en-US" sz="2200" b="1" dirty="0" smtClean="0"/>
              <a:t>);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/>
            </a:r>
            <a:br>
              <a:rPr lang="en-US" sz="2200" b="1" dirty="0"/>
            </a:b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0969B633-6FC1-4D22-B7F4-5FA939E25336}" type="slidenum">
              <a:rPr lang="en-US"/>
              <a:pPr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9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22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78945"/>
            <a:ext cx="10515600" cy="83237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Joined Relations Feature </a:t>
            </a:r>
            <a:r>
              <a:rPr lang="en-US" sz="3200" b="1" dirty="0" smtClean="0">
                <a:solidFill>
                  <a:schemeClr val="tx1"/>
                </a:solidFill>
              </a:rPr>
              <a:t>in SQL </a:t>
            </a:r>
            <a:r>
              <a:rPr lang="en-US" sz="3200" b="1" dirty="0">
                <a:solidFill>
                  <a:schemeClr val="tx1"/>
                </a:solidFill>
              </a:rPr>
              <a:t>(contd.)</a:t>
            </a:r>
          </a:p>
        </p:txBody>
      </p:sp>
      <p:sp>
        <p:nvSpPr>
          <p:cNvPr id="751623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011315"/>
            <a:ext cx="10515600" cy="44119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Examples: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/>
              <a:t>Q1:	</a:t>
            </a:r>
            <a:r>
              <a:rPr lang="en-US" sz="2200" b="1" dirty="0"/>
              <a:t>SELECT	FNAME, LNAME, ADDRESS</a:t>
            </a:r>
            <a:br>
              <a:rPr lang="en-US" sz="2200" b="1" dirty="0"/>
            </a:br>
            <a:r>
              <a:rPr lang="en-US" sz="2200" b="1" dirty="0"/>
              <a:t>	FROM 	EMPLOYEE, DEPARTMENT</a:t>
            </a:r>
            <a:br>
              <a:rPr lang="en-US" sz="2200" b="1" dirty="0"/>
            </a:br>
            <a:r>
              <a:rPr lang="en-US" sz="2200" b="1" dirty="0"/>
              <a:t>	WHERE	DNAME='Research' AND </a:t>
            </a:r>
            <a:r>
              <a:rPr lang="en-US" sz="2200" b="1" dirty="0" smtClean="0"/>
              <a:t>DNUMBER=DNO;</a:t>
            </a:r>
            <a:endParaRPr lang="en-US" sz="2200" b="1" dirty="0"/>
          </a:p>
          <a:p>
            <a:pPr>
              <a:lnSpc>
                <a:spcPct val="80000"/>
              </a:lnSpc>
            </a:pPr>
            <a:r>
              <a:rPr lang="en-US" sz="2400" dirty="0"/>
              <a:t>could be written as: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/>
              <a:t>Q1:	</a:t>
            </a:r>
            <a:r>
              <a:rPr lang="en-US" sz="2200" b="1" dirty="0"/>
              <a:t>SELECT	FNAME, LNAME, ADDRESS</a:t>
            </a:r>
            <a:br>
              <a:rPr lang="en-US" sz="2200" b="1" dirty="0"/>
            </a:br>
            <a:r>
              <a:rPr lang="en-US" sz="2200" b="1" dirty="0"/>
              <a:t>	FROM 		(EMPLOYEE JOIN DEPARTMENT</a:t>
            </a:r>
            <a:br>
              <a:rPr lang="en-US" sz="2200" b="1" dirty="0"/>
            </a:br>
            <a:r>
              <a:rPr lang="en-US" sz="2200" b="1" dirty="0"/>
              <a:t>	</a:t>
            </a:r>
            <a:r>
              <a:rPr lang="en-US" sz="2200" b="1" dirty="0" smtClean="0"/>
              <a:t>ON </a:t>
            </a:r>
            <a:r>
              <a:rPr lang="en-US" sz="2200" b="1" dirty="0"/>
              <a:t>DNUMBER=DNO)</a:t>
            </a:r>
            <a:br>
              <a:rPr lang="en-US" sz="2200" b="1" dirty="0"/>
            </a:br>
            <a:r>
              <a:rPr lang="en-US" sz="2200" b="1" dirty="0"/>
              <a:t>	WHERE	DNAME='Research</a:t>
            </a:r>
            <a:r>
              <a:rPr lang="en-US" sz="2200" b="1" dirty="0" smtClean="0"/>
              <a:t>’;</a:t>
            </a:r>
            <a:endParaRPr lang="en-US" sz="2200" b="1" dirty="0"/>
          </a:p>
          <a:p>
            <a:pPr>
              <a:lnSpc>
                <a:spcPct val="80000"/>
              </a:lnSpc>
            </a:pPr>
            <a:r>
              <a:rPr lang="en-US" sz="2400" dirty="0"/>
              <a:t>or as: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200" dirty="0"/>
              <a:t>Q1:	</a:t>
            </a:r>
            <a:r>
              <a:rPr lang="en-US" sz="2200" b="1" dirty="0"/>
              <a:t>SELECT	FNAME, LNAME, ADDRESS</a:t>
            </a:r>
            <a:br>
              <a:rPr lang="en-US" sz="2200" b="1" dirty="0"/>
            </a:br>
            <a:r>
              <a:rPr lang="en-US" sz="2200" b="1" dirty="0"/>
              <a:t>	FROM 		(EMPLOYEE NATURAL JOIN DEPARTMENT</a:t>
            </a:r>
            <a:br>
              <a:rPr lang="en-US" sz="2200" b="1" dirty="0"/>
            </a:br>
            <a:r>
              <a:rPr lang="en-US" sz="2200" b="1" dirty="0"/>
              <a:t>	</a:t>
            </a:r>
            <a:r>
              <a:rPr lang="en-US" sz="2200" b="1" dirty="0" smtClean="0"/>
              <a:t>AS </a:t>
            </a:r>
            <a:r>
              <a:rPr lang="en-US" sz="2200" b="1" dirty="0"/>
              <a:t>DEPT(DNAME, DNO, MSSN, MSDATE)</a:t>
            </a:r>
            <a:br>
              <a:rPr lang="en-US" sz="2200" b="1" dirty="0"/>
            </a:br>
            <a:r>
              <a:rPr lang="en-US" sz="2200" b="1" dirty="0"/>
              <a:t>	WHERE	DNAME='Research</a:t>
            </a:r>
            <a:r>
              <a:rPr lang="en-US" sz="2200" b="1" dirty="0" smtClean="0"/>
              <a:t>’;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B2F676C2-FDB4-4E05-BE54-A94B94DF84A5}" type="slidenum">
              <a:rPr lang="en-US"/>
              <a:pPr/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9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Joined Relations Feature </a:t>
            </a:r>
            <a:r>
              <a:rPr lang="en-US" sz="3200" b="1" dirty="0" smtClean="0">
                <a:solidFill>
                  <a:schemeClr val="tx1"/>
                </a:solidFill>
              </a:rPr>
              <a:t>in SQL(contd</a:t>
            </a:r>
            <a:r>
              <a:rPr lang="en-US" sz="3200" b="1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7536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Example: Q2 could be written as follows; this illustrates multiple joins in the joined </a:t>
            </a:r>
            <a:r>
              <a:rPr lang="en-US" dirty="0" smtClean="0"/>
              <a:t>tables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Q2:	</a:t>
            </a:r>
            <a:r>
              <a:rPr lang="en-US" b="1" dirty="0"/>
              <a:t>SELECT </a:t>
            </a:r>
            <a:r>
              <a:rPr lang="en-US" b="1" dirty="0" smtClean="0"/>
              <a:t>PNUMBER</a:t>
            </a:r>
            <a:r>
              <a:rPr lang="en-US" b="1" dirty="0"/>
              <a:t>, DNUM, LNAME, 					BDATE, ADDRESS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 smtClean="0"/>
              <a:t>FROM</a:t>
            </a:r>
            <a:r>
              <a:rPr lang="en-US" b="1" dirty="0"/>
              <a:t>	(PROJECT JOIN 						DEPARTMENT ON </a:t>
            </a:r>
            <a:r>
              <a:rPr lang="en-US" b="1" dirty="0" smtClean="0"/>
              <a:t>DNUM=DNUMBER</a:t>
            </a:r>
            <a:r>
              <a:rPr lang="en-US" b="1" dirty="0"/>
              <a:t>)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 smtClean="0"/>
              <a:t>       JOIN EMPLOYEE </a:t>
            </a:r>
            <a:r>
              <a:rPr lang="en-US" b="1" dirty="0"/>
              <a:t>ON </a:t>
            </a:r>
            <a:r>
              <a:rPr lang="en-US" b="1" dirty="0" smtClean="0"/>
              <a:t>MGRSSN=SSN</a:t>
            </a:r>
            <a:r>
              <a:rPr lang="en-US" b="1" dirty="0"/>
              <a:t>) )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 smtClean="0"/>
              <a:t>WHERE PLOCATION</a:t>
            </a:r>
            <a:r>
              <a:rPr lang="en-US" b="1" dirty="0"/>
              <a:t>='Stafford</a:t>
            </a:r>
            <a:r>
              <a:rPr lang="en-US" b="1" dirty="0" smtClean="0"/>
              <a:t>’;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4EFF996F-49B7-4919-9265-4F452481D7A1}" type="slidenum">
              <a:rPr lang="en-US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2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Illustration for LEFT OUTER JOIN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74" t="38253" r="27591" b="49612"/>
          <a:stretch/>
        </p:blipFill>
        <p:spPr>
          <a:xfrm>
            <a:off x="1559416" y="1687132"/>
            <a:ext cx="8809160" cy="14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AGGREGATE FUNCTIONS</a:t>
            </a:r>
          </a:p>
        </p:txBody>
      </p:sp>
      <p:sp>
        <p:nvSpPr>
          <p:cNvPr id="75571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Include </a:t>
            </a:r>
            <a:r>
              <a:rPr lang="en-US" sz="2400" b="1" dirty="0"/>
              <a:t>COUNT, SUM, MAX, MIN, and AVG</a:t>
            </a:r>
          </a:p>
          <a:p>
            <a:r>
              <a:rPr lang="en-US" sz="2400" dirty="0"/>
              <a:t>Query 15: Find the maximum salary, the minimum salary, and the average salary among all employees.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Q15:	</a:t>
            </a:r>
            <a:r>
              <a:rPr lang="en-US" b="1" dirty="0"/>
              <a:t>SELECT  	MAX(SALARY), 						</a:t>
            </a:r>
            <a:r>
              <a:rPr lang="en-US" b="1" dirty="0" smtClean="0"/>
              <a:t>             MIN(SALARY</a:t>
            </a:r>
            <a:r>
              <a:rPr lang="en-US" b="1" dirty="0"/>
              <a:t>), AVG(SALARY</a:t>
            </a:r>
            <a:r>
              <a:rPr lang="en-US" b="1" dirty="0" smtClean="0"/>
              <a:t>), SUM(SALARY)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 smtClean="0"/>
              <a:t>             FROM</a:t>
            </a:r>
            <a:r>
              <a:rPr lang="en-US" b="1" dirty="0"/>
              <a:t>	</a:t>
            </a:r>
            <a:r>
              <a:rPr lang="en-US" b="1" dirty="0" smtClean="0"/>
              <a:t>EMPLOYEE;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Some SQL implementations </a:t>
            </a:r>
            <a:r>
              <a:rPr lang="en-US" sz="2400" i="1" dirty="0"/>
              <a:t>may not allow more than one function</a:t>
            </a:r>
            <a:r>
              <a:rPr lang="en-US" sz="2400" dirty="0"/>
              <a:t> in the SELECT-clause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27E643D0-C0CE-40AD-9A2C-26698670005D}" type="slidenum">
              <a:rPr lang="en-US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AGGREGATE FUNCTIONS (contd.)</a:t>
            </a:r>
          </a:p>
        </p:txBody>
      </p:sp>
      <p:sp>
        <p:nvSpPr>
          <p:cNvPr id="75776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16: Find the maximum salary, the minimum salary, and the average salary among employees who work for the 'Research' department.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Q16: 	</a:t>
            </a:r>
            <a:r>
              <a:rPr lang="en-US" b="1" dirty="0"/>
              <a:t>SELECT 	MAX(SALARY), 						</a:t>
            </a:r>
            <a:r>
              <a:rPr lang="en-US" b="1" dirty="0" smtClean="0"/>
              <a:t>              MIN(SALARY</a:t>
            </a:r>
            <a:r>
              <a:rPr lang="en-US" b="1" dirty="0"/>
              <a:t>), AVG(SALARY</a:t>
            </a:r>
            <a:r>
              <a:rPr lang="en-US" b="1" dirty="0" smtClean="0"/>
              <a:t>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	FROM	EMPLOYEE, DEPARTMENT</a:t>
            </a:r>
            <a:br>
              <a:rPr lang="en-US" b="1" dirty="0"/>
            </a:br>
            <a:r>
              <a:rPr lang="en-US" b="1" dirty="0"/>
              <a:t>		WHERE	DNO=DNUMBER AND 					</a:t>
            </a:r>
            <a:r>
              <a:rPr lang="en-US" b="1" dirty="0" smtClean="0"/>
              <a:t>              DNAME</a:t>
            </a:r>
            <a:r>
              <a:rPr lang="en-US" b="1" dirty="0"/>
              <a:t>=</a:t>
            </a:r>
            <a:r>
              <a:rPr lang="en-US" b="1" dirty="0" smtClean="0"/>
              <a:t>'Research‘;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F65E5901-F03A-43F0-A854-14198ACE6585}" type="slidenum">
              <a:rPr lang="en-US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04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AGGREGATE FUNCTIONS (contd.)</a:t>
            </a:r>
          </a:p>
        </p:txBody>
      </p:sp>
      <p:sp>
        <p:nvSpPr>
          <p:cNvPr id="7598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Queries 17 and 18: Retrieve the total number of employees in the company (Q17), and the number of employees in the 'Research' department (Q18</a:t>
            </a:r>
            <a:r>
              <a:rPr lang="en-US" sz="2400" dirty="0" smtClean="0"/>
              <a:t>).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sz="2200" b="1" dirty="0" smtClean="0"/>
              <a:t>Q17</a:t>
            </a:r>
            <a:r>
              <a:rPr lang="en-US" sz="2200" b="1" dirty="0"/>
              <a:t>:	SELECT  	COUNT (*)</a:t>
            </a:r>
            <a:br>
              <a:rPr lang="en-US" sz="2200" b="1" dirty="0"/>
            </a:br>
            <a:r>
              <a:rPr lang="en-US" sz="2200" b="1" dirty="0"/>
              <a:t>		FROM		</a:t>
            </a:r>
            <a:r>
              <a:rPr lang="en-US" sz="2200" b="1" dirty="0" smtClean="0"/>
              <a:t>EMPLOYEE;</a:t>
            </a:r>
            <a:endParaRPr lang="en-US" sz="2200" b="1" dirty="0"/>
          </a:p>
          <a:p>
            <a:pPr lvl="1">
              <a:buFont typeface="Wingdings" panose="05000000000000000000" pitchFamily="2" charset="2"/>
              <a:buNone/>
            </a:pPr>
            <a:endParaRPr lang="en-US" sz="2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200" b="1" dirty="0"/>
              <a:t>Q18:	SELECT  	COUNT (*)</a:t>
            </a:r>
            <a:br>
              <a:rPr lang="en-US" sz="2200" b="1" dirty="0"/>
            </a:br>
            <a:r>
              <a:rPr lang="en-US" sz="2200" b="1" dirty="0"/>
              <a:t>		FROM		EMPLOYEE, DEPARTMENT</a:t>
            </a:r>
            <a:br>
              <a:rPr lang="en-US" sz="2200" b="1" dirty="0"/>
            </a:br>
            <a:r>
              <a:rPr lang="en-US" sz="2200" b="1" dirty="0"/>
              <a:t>		WHERE	DNO=DNUMBER AND 					</a:t>
            </a:r>
            <a:r>
              <a:rPr lang="en-US" sz="2200" b="1" dirty="0" smtClean="0"/>
              <a:t>  </a:t>
            </a:r>
            <a:r>
              <a:rPr lang="en-US" sz="2200" b="1" dirty="0"/>
              <a:t> </a:t>
            </a:r>
            <a:r>
              <a:rPr lang="en-US" sz="2200" b="1" dirty="0" smtClean="0"/>
              <a:t>            DNAME</a:t>
            </a:r>
            <a:r>
              <a:rPr lang="en-US" sz="2200" b="1" dirty="0"/>
              <a:t>='Research</a:t>
            </a:r>
            <a:r>
              <a:rPr lang="en-US" sz="2200" b="1" dirty="0" smtClean="0"/>
              <a:t>’;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67BB3ADD-C7AA-483E-99DD-5A7D518293A1}" type="slidenum">
              <a:rPr lang="en-US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51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GROUPING</a:t>
            </a:r>
          </a:p>
        </p:txBody>
      </p:sp>
      <p:sp>
        <p:nvSpPr>
          <p:cNvPr id="7618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many cases, we want to apply the aggregate functions to </a:t>
            </a:r>
            <a:r>
              <a:rPr lang="en-US" sz="2400" i="1" dirty="0"/>
              <a:t>subgroups of tuples</a:t>
            </a:r>
            <a:r>
              <a:rPr lang="en-US" sz="2400" dirty="0"/>
              <a:t> in a relation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subgroup of tuples consists of the set of tuples that have the </a:t>
            </a:r>
            <a:r>
              <a:rPr lang="en-US" sz="2400" i="1" dirty="0"/>
              <a:t>same value</a:t>
            </a:r>
            <a:r>
              <a:rPr lang="en-US" sz="2400" dirty="0"/>
              <a:t> for the </a:t>
            </a:r>
            <a:r>
              <a:rPr lang="en-US" sz="2400" i="1" dirty="0"/>
              <a:t>grouping attribute(s)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function is applied to each subgroup independently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SQL has a </a:t>
            </a:r>
            <a:r>
              <a:rPr lang="en-US" sz="2400" b="1" dirty="0"/>
              <a:t>GROUP BY</a:t>
            </a:r>
            <a:r>
              <a:rPr lang="en-US" sz="2400" dirty="0"/>
              <a:t>-clause for specifying the grouping attributes, which </a:t>
            </a:r>
            <a:r>
              <a:rPr lang="en-US" sz="2400" i="1" dirty="0"/>
              <a:t>must also appear in the SELECT-clause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8A2CE32F-270A-407D-8430-830724F239DD}" type="slidenum">
              <a:rPr lang="en-US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ALTER TABLE</a:t>
            </a:r>
          </a:p>
        </p:txBody>
      </p:sp>
      <p:sp>
        <p:nvSpPr>
          <p:cNvPr id="67789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47789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Used to add an attribute to one of the base relations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new attribute will have NULLs in all the tuples of the relation right after the command is executed; hence, the NOT NULL constraint is not allowed  for such an attribute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b="1" dirty="0"/>
              <a:t>ALTER TABLE EMPLOYEE ADD JOB VARCHAR(12);</a:t>
            </a:r>
            <a:r>
              <a:rPr lang="en-US" sz="2000" b="1" dirty="0">
                <a:solidFill>
                  <a:srgbClr val="990033"/>
                </a:solidFill>
              </a:rPr>
              <a:t/>
            </a:r>
            <a:br>
              <a:rPr lang="en-US" sz="2000" b="1" dirty="0">
                <a:solidFill>
                  <a:srgbClr val="990033"/>
                </a:solidFill>
              </a:rPr>
            </a:br>
            <a:endParaRPr lang="en-US" sz="2000" b="1" dirty="0">
              <a:solidFill>
                <a:srgbClr val="990033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The database users must still enter a value for the new attribute JOB for each EMPLOYEE tuple.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This can be done using the UPDATE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74A46BA7-9644-4035-92C3-480393EFC165}" type="slidenum">
              <a:rPr lang="en-US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5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10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62865"/>
            <a:ext cx="10515600" cy="83237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GROUPING (contd.)</a:t>
            </a:r>
          </a:p>
        </p:txBody>
      </p:sp>
      <p:sp>
        <p:nvSpPr>
          <p:cNvPr id="763911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997193"/>
            <a:ext cx="10515600" cy="387966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Query 20: For each department, retrieve the department number, the number of employees in the department, and their average salary.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dirty="0"/>
              <a:t>Q20:	</a:t>
            </a:r>
            <a:r>
              <a:rPr lang="en-US" b="1" dirty="0"/>
              <a:t>SELECT 	</a:t>
            </a:r>
            <a:r>
              <a:rPr lang="en-US" b="1" dirty="0">
                <a:solidFill>
                  <a:srgbClr val="4F571F"/>
                </a:solidFill>
              </a:rPr>
              <a:t>DNO</a:t>
            </a:r>
            <a:r>
              <a:rPr lang="en-US" b="1" dirty="0"/>
              <a:t>, COUNT (*), AVG (SALARY)</a:t>
            </a:r>
            <a:br>
              <a:rPr lang="en-US" b="1" dirty="0"/>
            </a:br>
            <a:r>
              <a:rPr lang="en-US" b="1" dirty="0"/>
              <a:t>		FROM		EMPLOYEE</a:t>
            </a:r>
            <a:br>
              <a:rPr lang="en-US" b="1" dirty="0"/>
            </a:br>
            <a:r>
              <a:rPr lang="en-US" b="1" dirty="0"/>
              <a:t>		GROUP BY	</a:t>
            </a:r>
            <a:r>
              <a:rPr lang="en-US" b="1" dirty="0" smtClean="0">
                <a:solidFill>
                  <a:srgbClr val="4F571F"/>
                </a:solidFill>
              </a:rPr>
              <a:t>DNO;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lvl="1">
              <a:lnSpc>
                <a:spcPct val="80000"/>
              </a:lnSpc>
            </a:pPr>
            <a:r>
              <a:rPr lang="en-US" dirty="0"/>
              <a:t>In Q20, the EMPLOYEE tuples are divided into groups-</a:t>
            </a:r>
          </a:p>
          <a:p>
            <a:pPr lvl="2">
              <a:lnSpc>
                <a:spcPct val="80000"/>
              </a:lnSpc>
            </a:pPr>
            <a:r>
              <a:rPr lang="en-US" sz="2400" dirty="0"/>
              <a:t>Each group having the same value for the grouping attribute DNO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COUNT and AVG functions are applied to each such group of tuples separately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SELECT-clause includes only the grouping attribute and the functions to be applied on each group of tuples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join condition can be used in conjunction with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B07C6E96-4CB3-4A95-9604-5C5311B1920C}" type="slidenum">
              <a:rPr lang="en-US"/>
              <a:pPr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95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GROUPING (contd.)</a:t>
            </a:r>
          </a:p>
        </p:txBody>
      </p:sp>
      <p:sp>
        <p:nvSpPr>
          <p:cNvPr id="7659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Query 21: For each project, retrieve the project number, project name, and the number of employees who work on that project.</a:t>
            </a:r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200" dirty="0"/>
              <a:t>Q21:	</a:t>
            </a:r>
            <a:r>
              <a:rPr lang="en-US" sz="2200" b="1" dirty="0"/>
              <a:t>SELECT 	PNUMBER, PNAME, COUNT (*)</a:t>
            </a:r>
            <a:br>
              <a:rPr lang="en-US" sz="2200" b="1" dirty="0"/>
            </a:br>
            <a:r>
              <a:rPr lang="en-US" sz="2200" b="1" dirty="0"/>
              <a:t>		FROM		PROJECT, WORKS_ON</a:t>
            </a:r>
            <a:br>
              <a:rPr lang="en-US" sz="2200" b="1" dirty="0"/>
            </a:br>
            <a:r>
              <a:rPr lang="en-US" sz="2200" b="1" dirty="0"/>
              <a:t>		WHERE	PNUMBER=PNO</a:t>
            </a:r>
            <a:br>
              <a:rPr lang="en-US" sz="2200" b="1" dirty="0"/>
            </a:br>
            <a:r>
              <a:rPr lang="en-US" sz="2200" b="1" dirty="0"/>
              <a:t>		GROUP BY	PNUMBER, </a:t>
            </a:r>
            <a:r>
              <a:rPr lang="en-US" sz="2200" b="1" dirty="0" smtClean="0"/>
              <a:t>PNAME;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dirty="0"/>
              <a:t>In this case, the grouping and functions are applied after  the joining of the two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C91821D0-14D7-4ADD-9048-60338E7A880F}" type="slidenum">
              <a:rPr lang="en-US"/>
              <a:pPr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0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HAVING-CLAUSE</a:t>
            </a:r>
          </a:p>
        </p:txBody>
      </p:sp>
      <p:sp>
        <p:nvSpPr>
          <p:cNvPr id="7680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 we want to retrieve the values of these functions for only those </a:t>
            </a:r>
            <a:r>
              <a:rPr lang="en-US" sz="2400" i="1" dirty="0"/>
              <a:t>groups that satisfy certain conditions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HAVING</a:t>
            </a:r>
            <a:r>
              <a:rPr lang="en-US" sz="2400" dirty="0"/>
              <a:t>-clause is used for specifying a selection condition on groups (rather than on individual tuples)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DC0A8209-B5CB-4EF4-94A5-A4FF9FED1A8D}" type="slidenum">
              <a:rPr lang="en-US"/>
              <a:pPr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25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THE HAVING-CLAUSE (contd.)</a:t>
            </a:r>
          </a:p>
        </p:txBody>
      </p:sp>
      <p:sp>
        <p:nvSpPr>
          <p:cNvPr id="7700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Query 22: For each project </a:t>
            </a:r>
            <a:r>
              <a:rPr lang="en-US" sz="2400" i="1" dirty="0"/>
              <a:t>on which more than two employees work</a:t>
            </a:r>
            <a:r>
              <a:rPr lang="en-US" sz="2400" dirty="0"/>
              <a:t>, retrieve the project number, project name, and the number of employees who work on that project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Q22:     	</a:t>
            </a:r>
            <a:r>
              <a:rPr lang="en-US" b="1" dirty="0"/>
              <a:t>SELECT 	PNUMBER, PNAME, 	</a:t>
            </a:r>
            <a:r>
              <a:rPr lang="en-US" b="1" dirty="0" smtClean="0"/>
              <a:t>COUNT</a:t>
            </a:r>
            <a:r>
              <a:rPr lang="en-US" b="1" dirty="0"/>
              <a:t>(*)</a:t>
            </a:r>
            <a:br>
              <a:rPr lang="en-US" b="1" dirty="0"/>
            </a:br>
            <a:r>
              <a:rPr lang="en-US" b="1" dirty="0"/>
              <a:t>		FROM	PROJECT, WORKS_ON</a:t>
            </a:r>
            <a:br>
              <a:rPr lang="en-US" b="1" dirty="0"/>
            </a:br>
            <a:r>
              <a:rPr lang="en-US" b="1" dirty="0"/>
              <a:t>		WHERE	PNUMBER=PNO</a:t>
            </a:r>
            <a:br>
              <a:rPr lang="en-US" b="1" dirty="0"/>
            </a:br>
            <a:r>
              <a:rPr lang="en-US" b="1" dirty="0"/>
              <a:t>		GROUP BY	PNUMBER, PNAME</a:t>
            </a:r>
            <a:br>
              <a:rPr lang="en-US" b="1" dirty="0"/>
            </a:br>
            <a:r>
              <a:rPr lang="en-US" b="1" dirty="0"/>
              <a:t>		HAVING	COUNT (*) &gt; </a:t>
            </a:r>
            <a:r>
              <a:rPr lang="en-US" b="1" dirty="0" smtClean="0"/>
              <a:t>2;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8CD7244F-BADB-4F69-A219-C8FB2B7C1D88}" type="slidenum">
              <a:rPr lang="en-US"/>
              <a:pPr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843" t="20554" r="34987" b="9375"/>
          <a:stretch/>
        </p:blipFill>
        <p:spPr>
          <a:xfrm>
            <a:off x="4979831" y="0"/>
            <a:ext cx="7212169" cy="68285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3487" y="1626099"/>
            <a:ext cx="4507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COUNT(*)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returns the number of rows in a specified table, and it preserves duplicate rows. It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counts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each row separately. This includes rows that contain null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65" t="18423" r="38574" b="67074"/>
          <a:stretch/>
        </p:blipFill>
        <p:spPr>
          <a:xfrm>
            <a:off x="1287888" y="312874"/>
            <a:ext cx="9145528" cy="3048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604" t="37808" r="38848" b="51453"/>
          <a:stretch/>
        </p:blipFill>
        <p:spPr>
          <a:xfrm>
            <a:off x="1287888" y="3361385"/>
            <a:ext cx="9015211" cy="22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00" t="82354" r="38573" b="9950"/>
          <a:stretch/>
        </p:blipFill>
        <p:spPr>
          <a:xfrm>
            <a:off x="1378040" y="515154"/>
            <a:ext cx="8319751" cy="1404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683" t="18266" r="40629" b="67826"/>
          <a:stretch/>
        </p:blipFill>
        <p:spPr>
          <a:xfrm>
            <a:off x="1107584" y="1919785"/>
            <a:ext cx="8461419" cy="31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62865"/>
            <a:ext cx="10515600" cy="83237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ORDER BY</a:t>
            </a:r>
          </a:p>
        </p:txBody>
      </p:sp>
      <p:sp>
        <p:nvSpPr>
          <p:cNvPr id="780295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997193"/>
            <a:ext cx="10515600" cy="4180114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ORDER BY</a:t>
            </a:r>
            <a:r>
              <a:rPr lang="en-US" sz="2400" dirty="0"/>
              <a:t> clause is used to sort the tuples in a query result based on the values of some attribute(s)</a:t>
            </a:r>
          </a:p>
          <a:p>
            <a:r>
              <a:rPr lang="en-US" sz="2400" dirty="0"/>
              <a:t>Query 28: Retrieve a list of employees and the projects each works in, ordered by the employee's department, and within each department ordered alphabetically by employee last name.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/>
              <a:t>Q28: 	</a:t>
            </a:r>
            <a:r>
              <a:rPr lang="en-US" b="1" dirty="0"/>
              <a:t>SELECT 	DNAME, LNAME, FNAME, PNAME</a:t>
            </a:r>
            <a:br>
              <a:rPr lang="en-US" b="1" dirty="0"/>
            </a:br>
            <a:r>
              <a:rPr lang="en-US" b="1" dirty="0"/>
              <a:t>      	</a:t>
            </a:r>
            <a:r>
              <a:rPr lang="en-US" b="1" dirty="0" smtClean="0"/>
              <a:t>FROM </a:t>
            </a:r>
            <a:r>
              <a:rPr lang="en-US" b="1" dirty="0"/>
              <a:t>		DEPARTMENT, EMPLOYEE, 					</a:t>
            </a:r>
            <a:r>
              <a:rPr lang="en-US" b="1" dirty="0" smtClean="0"/>
              <a:t> WORKS_ON</a:t>
            </a:r>
            <a:r>
              <a:rPr lang="en-US" b="1" dirty="0"/>
              <a:t>, PROJECT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b="1" dirty="0" smtClean="0"/>
              <a:t> WHERE</a:t>
            </a:r>
            <a:r>
              <a:rPr lang="en-US" b="1" dirty="0"/>
              <a:t>	DNUMBER=DNO AND SSN=ESSN 					</a:t>
            </a:r>
            <a:r>
              <a:rPr lang="en-US" b="1" dirty="0" smtClean="0"/>
              <a:t> AND </a:t>
            </a:r>
            <a:r>
              <a:rPr lang="en-US" b="1" dirty="0"/>
              <a:t>PNO=PNUMBER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b="1" dirty="0" smtClean="0"/>
              <a:t> ORDER </a:t>
            </a:r>
            <a:r>
              <a:rPr lang="en-US" b="1" dirty="0"/>
              <a:t>BY	DNAME, </a:t>
            </a:r>
            <a:r>
              <a:rPr lang="en-US" b="1" dirty="0" smtClean="0"/>
              <a:t>LNAME;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08EE4CCD-806C-40B1-81B6-7C4F4F8D7147}" type="slidenum">
              <a:rPr lang="en-US"/>
              <a:pPr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661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ORDER BY (contd.)</a:t>
            </a:r>
          </a:p>
        </p:txBody>
      </p:sp>
      <p:sp>
        <p:nvSpPr>
          <p:cNvPr id="7823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default order is in ascending order of values</a:t>
            </a:r>
          </a:p>
          <a:p>
            <a:r>
              <a:rPr lang="en-US" sz="2400" dirty="0"/>
              <a:t>We can specify the keyword </a:t>
            </a:r>
            <a:r>
              <a:rPr lang="en-US" sz="2400" b="1" dirty="0"/>
              <a:t>DESC</a:t>
            </a:r>
            <a:r>
              <a:rPr lang="en-US" sz="2400" dirty="0"/>
              <a:t> if we want a descending order; the keyword </a:t>
            </a:r>
            <a:r>
              <a:rPr lang="en-US" sz="2400" b="1" dirty="0"/>
              <a:t>ASC</a:t>
            </a:r>
            <a:r>
              <a:rPr lang="en-US" sz="2400" dirty="0"/>
              <a:t> can be used to explicitly specify ascending order, even though it is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8- </a:t>
            </a:r>
            <a:fld id="{BF0E2D7C-1B68-4C96-9ACE-4122D63EB215}" type="slidenum">
              <a:rPr lang="en-US"/>
              <a:pPr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7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138688E-5A44-41C7-B383-24D0B59235A5}" type="slidenum">
              <a:rPr lang="en-US"/>
              <a:pPr/>
              <a:t>99</a:t>
            </a:fld>
            <a:endParaRPr lang="en-CA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Constraints as Assertions	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400" dirty="0"/>
              <a:t>General constraints: constraints that do not fit in the basic SQL categories (presented in chapter 8)</a:t>
            </a:r>
          </a:p>
          <a:p>
            <a:pPr marL="609600" indent="-609600"/>
            <a:r>
              <a:rPr lang="en-US" sz="2400" dirty="0"/>
              <a:t>Mechanism: </a:t>
            </a:r>
            <a:r>
              <a:rPr lang="en-US" sz="2400" b="1" dirty="0" smtClean="0"/>
              <a:t>CREATE </a:t>
            </a:r>
            <a:r>
              <a:rPr lang="en-US" sz="2400" b="1" dirty="0"/>
              <a:t>ASSERTION</a:t>
            </a:r>
          </a:p>
          <a:p>
            <a:pPr marL="990600" lvl="1" indent="-533400"/>
            <a:r>
              <a:rPr lang="en-US" dirty="0"/>
              <a:t>Components include: </a:t>
            </a:r>
          </a:p>
          <a:p>
            <a:pPr marL="1371600" lvl="2" indent="-457200"/>
            <a:r>
              <a:rPr lang="en-US" sz="2400" dirty="0"/>
              <a:t>a constraint name, </a:t>
            </a:r>
          </a:p>
          <a:p>
            <a:pPr marL="1371600" lvl="2" indent="-457200"/>
            <a:r>
              <a:rPr lang="en-US" sz="2400" dirty="0"/>
              <a:t>followed by CHECK, </a:t>
            </a:r>
          </a:p>
          <a:p>
            <a:pPr marL="1371600" lvl="2" indent="-457200"/>
            <a:r>
              <a:rPr lang="en-US" sz="2400" dirty="0"/>
              <a:t>followed by a condition</a:t>
            </a:r>
          </a:p>
        </p:txBody>
      </p:sp>
    </p:spTree>
    <p:extLst>
      <p:ext uri="{BB962C8B-B14F-4D97-AF65-F5344CB8AC3E}">
        <p14:creationId xmlns:p14="http://schemas.microsoft.com/office/powerpoint/2010/main" val="13699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7F6537AA0A7E4FB2C38EB1175C69AB" ma:contentTypeVersion="7" ma:contentTypeDescription="Create a new document." ma:contentTypeScope="" ma:versionID="99e8fb6c2de51f191e1371c60838bc50">
  <xsd:schema xmlns:xsd="http://www.w3.org/2001/XMLSchema" xmlns:xs="http://www.w3.org/2001/XMLSchema" xmlns:p="http://schemas.microsoft.com/office/2006/metadata/properties" xmlns:ns2="d07569d5-d4a2-4863-9345-cf808bb4c23d" targetNamespace="http://schemas.microsoft.com/office/2006/metadata/properties" ma:root="true" ma:fieldsID="990b43bf5a8e6949979b1027b3e94ab7" ns2:_="">
    <xsd:import namespace="d07569d5-d4a2-4863-9345-cf808bb4c2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7569d5-d4a2-4863-9345-cf808bb4c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1659B5-1E80-4A2C-A3F0-ED10E6AB4CF6}"/>
</file>

<file path=customXml/itemProps2.xml><?xml version="1.0" encoding="utf-8"?>
<ds:datastoreItem xmlns:ds="http://schemas.openxmlformats.org/officeDocument/2006/customXml" ds:itemID="{9F2DB65E-3901-4DF5-A0A7-6FC9A94497BD}"/>
</file>

<file path=customXml/itemProps3.xml><?xml version="1.0" encoding="utf-8"?>
<ds:datastoreItem xmlns:ds="http://schemas.openxmlformats.org/officeDocument/2006/customXml" ds:itemID="{9C0C50D1-DE17-4680-90DB-921F7EF9B9ED}"/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5431</Words>
  <Application>Microsoft Office PowerPoint</Application>
  <PresentationFormat>Widescreen</PresentationFormat>
  <Paragraphs>1080</Paragraphs>
  <Slides>129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8" baseType="lpstr">
      <vt:lpstr>Arial Unicode MS</vt:lpstr>
      <vt:lpstr>arial</vt:lpstr>
      <vt:lpstr>arial</vt:lpstr>
      <vt:lpstr>Calibri</vt:lpstr>
      <vt:lpstr>Cambria</vt:lpstr>
      <vt:lpstr>Courier New</vt:lpstr>
      <vt:lpstr>Times New Roman</vt:lpstr>
      <vt:lpstr>Wingdings</vt:lpstr>
      <vt:lpstr>1_Office Theme</vt:lpstr>
      <vt:lpstr>MODULE - 2</vt:lpstr>
      <vt:lpstr>SQL DATA DEFINITION AND DATATYPES</vt:lpstr>
      <vt:lpstr>Data Definition, Constraints, and Schema Changes</vt:lpstr>
      <vt:lpstr>CREATE TABLE</vt:lpstr>
      <vt:lpstr>CREATE TABLE</vt:lpstr>
      <vt:lpstr>Create tables for Company Database</vt:lpstr>
      <vt:lpstr> COMPANY ER Schema Diagram </vt:lpstr>
      <vt:lpstr>DROP TABLE</vt:lpstr>
      <vt:lpstr>ALTER TABLE</vt:lpstr>
      <vt:lpstr>Attribute Data Types and Domains in SQL</vt:lpstr>
      <vt:lpstr>PowerPoint Presentation</vt:lpstr>
      <vt:lpstr>PowerPoint Presentation</vt:lpstr>
      <vt:lpstr>PowerPoint Presentation</vt:lpstr>
      <vt:lpstr>Bit String: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Mgr_ssn Example</vt:lpstr>
      <vt:lpstr>Referential Integrity Options</vt:lpstr>
      <vt:lpstr>Referential Integrity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DDL -Constraints- AUTO INCREMENT</vt:lpstr>
      <vt:lpstr>continued..</vt:lpstr>
      <vt:lpstr>PowerPoint Presentation</vt:lpstr>
      <vt:lpstr>Retrieval Queries in SQL</vt:lpstr>
      <vt:lpstr>Retrieval Queries in SQL (contd.)</vt:lpstr>
      <vt:lpstr>Retrieval Queries in SQL (contd.)</vt:lpstr>
      <vt:lpstr>Relational Database Schema</vt:lpstr>
      <vt:lpstr>Populated Database</vt:lpstr>
      <vt:lpstr>Simple SQL Queries</vt:lpstr>
      <vt:lpstr>Simple SQL Queries (contd.)</vt:lpstr>
      <vt:lpstr>Simple SQL Queries (contd.)</vt:lpstr>
      <vt:lpstr>Simple SQL Queries (contd.)</vt:lpstr>
      <vt:lpstr>Aliases, * and DISTINCT, Empty WHERE-clause</vt:lpstr>
      <vt:lpstr>ALIASES</vt:lpstr>
      <vt:lpstr>ALIASES (contd.)</vt:lpstr>
      <vt:lpstr>UNSPECIFIED WHERE-clause</vt:lpstr>
      <vt:lpstr>UNSPECIFIED WHERE-clause (contd.)</vt:lpstr>
      <vt:lpstr>USE OF *</vt:lpstr>
      <vt:lpstr>USE OF DISTINCT</vt:lpstr>
      <vt:lpstr>SET OPERATIONS</vt:lpstr>
      <vt:lpstr>SET OPERATIONS (contd.) </vt:lpstr>
      <vt:lpstr>SUBSTRING PATTERN MATCHING AND ARITHMATIC OPERATORS</vt:lpstr>
      <vt:lpstr>PowerPoint Presentation</vt:lpstr>
      <vt:lpstr>ORDER BY</vt:lpstr>
      <vt:lpstr>ORDER BY (contd.)</vt:lpstr>
      <vt:lpstr>INSERT</vt:lpstr>
      <vt:lpstr>INSERT (contd.)</vt:lpstr>
      <vt:lpstr>INSERT (contd.)</vt:lpstr>
      <vt:lpstr>INSERT (contd.)</vt:lpstr>
      <vt:lpstr>INSERT (contd.)</vt:lpstr>
      <vt:lpstr>DELETE</vt:lpstr>
      <vt:lpstr>DELETE (contd.)</vt:lpstr>
      <vt:lpstr>UPDATE</vt:lpstr>
      <vt:lpstr>UPDATE (contd.)</vt:lpstr>
      <vt:lpstr>UPDATE (contd.)</vt:lpstr>
      <vt:lpstr>MORE COMPLEX SQL RETRIEVAL QUERIES</vt:lpstr>
      <vt:lpstr>COMPARISON INVOLVING NULL AND 3 VALUED LOGIC </vt:lpstr>
      <vt:lpstr>PowerPoint Presentation</vt:lpstr>
      <vt:lpstr>Populated Database</vt:lpstr>
      <vt:lpstr>NESTING OF QUERIES</vt:lpstr>
      <vt:lpstr>NESTING OF QUERIES (contd.)</vt:lpstr>
      <vt:lpstr>CORRELATED NESTED QUERIES</vt:lpstr>
      <vt:lpstr>CORRELATED NESTED QUERIES (contd.)</vt:lpstr>
      <vt:lpstr>CORRELATED NESTED QUERIES (contd.)</vt:lpstr>
      <vt:lpstr>CORRELATED NESTED QUERIES (contd.)</vt:lpstr>
      <vt:lpstr>CORRELATED NESTED QUERIES (contd.)</vt:lpstr>
      <vt:lpstr>THE EXISTS FUNCTION</vt:lpstr>
      <vt:lpstr>THE EXISTS FUNCTION (contd.)</vt:lpstr>
      <vt:lpstr>THE EXISTS FUNCTION (contd.)</vt:lpstr>
      <vt:lpstr>PowerPoint Presentation</vt:lpstr>
      <vt:lpstr>EXPLICIT SETS</vt:lpstr>
      <vt:lpstr>Joined Relations Feature in SQL</vt:lpstr>
      <vt:lpstr>Joined Relations Feature in SQL (contd.)</vt:lpstr>
      <vt:lpstr>Joined Relations Feature in SQL (contd.)</vt:lpstr>
      <vt:lpstr>Joined Relations Feature in SQL(contd.)</vt:lpstr>
      <vt:lpstr>Illustration for LEFT OUTER JOIN</vt:lpstr>
      <vt:lpstr>AGGREGATE FUNCTIONS</vt:lpstr>
      <vt:lpstr>AGGREGATE FUNCTIONS (contd.)</vt:lpstr>
      <vt:lpstr>AGGREGATE FUNCTIONS (contd.)</vt:lpstr>
      <vt:lpstr>GROUPING</vt:lpstr>
      <vt:lpstr>GROUPING (contd.)</vt:lpstr>
      <vt:lpstr>GROUPING (contd.)</vt:lpstr>
      <vt:lpstr>THE HAVING-CLAUSE</vt:lpstr>
      <vt:lpstr>THE HAVING-CLAUSE (contd.)</vt:lpstr>
      <vt:lpstr>PowerPoint Presentation</vt:lpstr>
      <vt:lpstr>PowerPoint Presentation</vt:lpstr>
      <vt:lpstr>PowerPoint Presentation</vt:lpstr>
      <vt:lpstr>ORDER BY</vt:lpstr>
      <vt:lpstr>ORDER BY (contd.)</vt:lpstr>
      <vt:lpstr>Constraints as Assertions </vt:lpstr>
      <vt:lpstr>Assertions: An Example</vt:lpstr>
      <vt:lpstr>SQL Triggers</vt:lpstr>
      <vt:lpstr> Syntax </vt:lpstr>
      <vt:lpstr>Example:</vt:lpstr>
      <vt:lpstr>Example:</vt:lpstr>
      <vt:lpstr>PowerPoint Presentation</vt:lpstr>
      <vt:lpstr>Example</vt:lpstr>
      <vt:lpstr> OLD and NEW. </vt:lpstr>
      <vt:lpstr>Example</vt:lpstr>
      <vt:lpstr>Populated Database</vt:lpstr>
      <vt:lpstr>SQL Triggers: An Example</vt:lpstr>
      <vt:lpstr>Views in SQL</vt:lpstr>
      <vt:lpstr>Specification of Views</vt:lpstr>
      <vt:lpstr>Views in SQL</vt:lpstr>
      <vt:lpstr>Example</vt:lpstr>
      <vt:lpstr>PowerPoint Presentation</vt:lpstr>
      <vt:lpstr>Types of View</vt:lpstr>
      <vt:lpstr>Simple View</vt:lpstr>
      <vt:lpstr>Complex View</vt:lpstr>
      <vt:lpstr>SQL Views: An Example</vt:lpstr>
      <vt:lpstr>Using a Virtual Table</vt:lpstr>
      <vt:lpstr>VIEWS Example</vt:lpstr>
      <vt:lpstr>Efficient View Implementation</vt:lpstr>
      <vt:lpstr> Materialized View </vt:lpstr>
      <vt:lpstr>Efficient View Implementation</vt:lpstr>
      <vt:lpstr>Update Views</vt:lpstr>
      <vt:lpstr>Un-updatable Views</vt:lpstr>
      <vt:lpstr>Database Stored Procedures</vt:lpstr>
      <vt:lpstr>Stored Procedure Constructs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- 2</dc:title>
  <dc:creator>ROOPESH TALIKOTI</dc:creator>
  <cp:lastModifiedBy>Windows User</cp:lastModifiedBy>
  <cp:revision>71</cp:revision>
  <dcterms:created xsi:type="dcterms:W3CDTF">2020-02-11T10:31:14Z</dcterms:created>
  <dcterms:modified xsi:type="dcterms:W3CDTF">2020-06-30T10:27:10Z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0x010100537F6537AA0A7E4FB2C38EB1175C69AB</vt:lpwstr>
  </property>
</Properties>
</file>