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0" r:id="rId2"/>
    <p:sldId id="257" r:id="rId3"/>
    <p:sldId id="259" r:id="rId4"/>
    <p:sldId id="258" r:id="rId5"/>
    <p:sldId id="263" r:id="rId6"/>
    <p:sldId id="260" r:id="rId7"/>
    <p:sldId id="264" r:id="rId8"/>
    <p:sldId id="262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3464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7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634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87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9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F40AA74-DD55-46DB-BAC1-D3305F4BAE9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EC41B38-A7A3-46C2-A7BB-789E8BD2E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8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</a:t>
            </a:r>
            <a:br>
              <a:rPr lang="en-US" dirty="0"/>
            </a:br>
            <a:r>
              <a:rPr lang="en-US" dirty="0"/>
              <a:t>VALUES AND PRINCIPLES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64472" y="3630304"/>
            <a:ext cx="3616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By:</a:t>
            </a:r>
          </a:p>
          <a:p>
            <a:r>
              <a:rPr lang="en-US" sz="4000" dirty="0" smtClean="0">
                <a:latin typeface="Calibri" panose="020F0502020204030204" pitchFamily="34" charset="0"/>
              </a:rPr>
              <a:t>FTP 90</a:t>
            </a:r>
            <a:endParaRPr lang="en-US" sz="40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37" y="2430304"/>
            <a:ext cx="4100445" cy="32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5.</a:t>
            </a:r>
            <a:r>
              <a:rPr lang="en-US" sz="2400" dirty="0"/>
              <a:t> Support, trust, and motivate the people </a:t>
            </a:r>
            <a:r>
              <a:rPr lang="en-US" sz="2400" dirty="0" smtClean="0"/>
              <a:t>involved.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6.</a:t>
            </a:r>
            <a:r>
              <a:rPr lang="en-US" sz="2400" dirty="0"/>
              <a:t> Enable face-to-face </a:t>
            </a:r>
            <a:r>
              <a:rPr lang="en-US" sz="2400" dirty="0" smtClean="0"/>
              <a:t>interactions.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7.</a:t>
            </a:r>
            <a:r>
              <a:rPr lang="en-US" sz="2400" dirty="0"/>
              <a:t> Working software is the primary measure of </a:t>
            </a:r>
            <a:r>
              <a:rPr lang="en-US" sz="2400" dirty="0" smtClean="0"/>
              <a:t>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8.</a:t>
            </a:r>
            <a:r>
              <a:rPr lang="en-US" sz="2400" dirty="0"/>
              <a:t> Agile processes to support a consistent development 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9.</a:t>
            </a:r>
            <a:r>
              <a:rPr lang="en-US" sz="2400" dirty="0">
                <a:latin typeface="Calibri" panose="020F0502020204030204" pitchFamily="34" charset="0"/>
              </a:rPr>
              <a:t> Attention to technical detail and design enhances </a:t>
            </a:r>
            <a:r>
              <a:rPr lang="en-US" sz="2400" dirty="0" smtClean="0">
                <a:latin typeface="Calibri" panose="020F0502020204030204" pitchFamily="34" charset="0"/>
              </a:rPr>
              <a:t>agility.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10.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Simplicity.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11.</a:t>
            </a:r>
            <a:r>
              <a:rPr lang="en-US" sz="2400" dirty="0">
                <a:latin typeface="Calibri" panose="020F0502020204030204" pitchFamily="34" charset="0"/>
              </a:rPr>
              <a:t> Self-organizing teams encourage great architectures, requirements, and </a:t>
            </a:r>
            <a:r>
              <a:rPr lang="en-US" sz="2400" dirty="0" smtClean="0">
                <a:latin typeface="Calibri" panose="020F0502020204030204" pitchFamily="34" charset="0"/>
              </a:rPr>
              <a:t>designs.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12.</a:t>
            </a:r>
            <a:r>
              <a:rPr lang="en-US" sz="2400" dirty="0">
                <a:latin typeface="Calibri" panose="020F0502020204030204" pitchFamily="34" charset="0"/>
              </a:rPr>
              <a:t> Regular reflections on how to become more effective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04778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06404" y="2175607"/>
            <a:ext cx="2706336" cy="269178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Practices</a:t>
            </a:r>
            <a:endParaRPr lang="en-US" sz="2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07725" y="1610908"/>
            <a:ext cx="1514901" cy="147348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Values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3623479" y="3935933"/>
            <a:ext cx="1883391" cy="1862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Principles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>
            <a:off x="5554635" y="3241721"/>
            <a:ext cx="1551769" cy="5595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4264923" y="3241721"/>
            <a:ext cx="600501" cy="6058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Image result for question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2312" y="2286000"/>
            <a:ext cx="5819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34" y="1373873"/>
            <a:ext cx="6032311" cy="4021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Traditional Methodologies.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What is Agile?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Why Agile?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Values.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Principles.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Waterfall Model.</a:t>
            </a:r>
            <a:endParaRPr lang="en-US" sz="2400" dirty="0"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V-Shaped Model.</a:t>
            </a:r>
            <a:endParaRPr lang="en-US" sz="2400" dirty="0"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Evolutionary Prototyping </a:t>
            </a:r>
            <a:r>
              <a:rPr lang="en-US" sz="2400" dirty="0" smtClean="0">
                <a:latin typeface="Calibri" panose="020F0502020204030204" pitchFamily="34" charset="0"/>
              </a:rPr>
              <a:t>Model.</a:t>
            </a:r>
            <a:endParaRPr lang="en-US" sz="2400" dirty="0"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Spiral </a:t>
            </a:r>
            <a:r>
              <a:rPr lang="en-US" sz="2400" dirty="0" smtClean="0">
                <a:latin typeface="Calibri" panose="020F0502020204030204" pitchFamily="34" charset="0"/>
              </a:rPr>
              <a:t>Method.</a:t>
            </a:r>
            <a:endParaRPr lang="en-US" sz="2400" dirty="0"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Iterative and </a:t>
            </a:r>
            <a:r>
              <a:rPr lang="en-US" sz="2400" dirty="0" smtClean="0">
                <a:latin typeface="Calibri" panose="020F0502020204030204" pitchFamily="34" charset="0"/>
              </a:rPr>
              <a:t>Incremental Method.</a:t>
            </a:r>
          </a:p>
          <a:p>
            <a:pPr fontAlgn="base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35" y="1428750"/>
            <a:ext cx="647245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Agile is a software </a:t>
            </a:r>
            <a:r>
              <a:rPr lang="en-US" sz="2400" dirty="0" smtClean="0">
                <a:latin typeface="Calibri" panose="020F0502020204030204" pitchFamily="34" charset="0"/>
              </a:rPr>
              <a:t>development methodology </a:t>
            </a:r>
            <a:r>
              <a:rPr lang="en-US" sz="2400" dirty="0">
                <a:latin typeface="Calibri" panose="020F0502020204030204" pitchFamily="34" charset="0"/>
              </a:rPr>
              <a:t>to build a </a:t>
            </a:r>
            <a:r>
              <a:rPr lang="en-US" sz="2400" dirty="0" smtClean="0">
                <a:latin typeface="Calibri" panose="020F0502020204030204" pitchFamily="34" charset="0"/>
              </a:rPr>
              <a:t>software incrementally </a:t>
            </a:r>
            <a:r>
              <a:rPr lang="en-US" sz="2400" dirty="0">
                <a:latin typeface="Calibri" panose="020F0502020204030204" pitchFamily="34" charset="0"/>
              </a:rPr>
              <a:t>using </a:t>
            </a:r>
            <a:r>
              <a:rPr lang="en-US" sz="2400" dirty="0" smtClean="0">
                <a:latin typeface="Calibri" panose="020F0502020204030204" pitchFamily="34" charset="0"/>
              </a:rPr>
              <a:t>short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iterations </a:t>
            </a:r>
            <a:r>
              <a:rPr lang="en-US" sz="2400" dirty="0">
                <a:latin typeface="Calibri" panose="020F0502020204030204" pitchFamily="34" charset="0"/>
              </a:rPr>
              <a:t>of 1 to 4 weeks so that </a:t>
            </a: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development is aligned with the	 changing business </a:t>
            </a:r>
            <a:r>
              <a:rPr lang="en-US" sz="2400" dirty="0" smtClean="0">
                <a:latin typeface="Calibri" panose="020F0502020204030204" pitchFamily="34" charset="0"/>
              </a:rPr>
              <a:t>needs.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86" y="1428750"/>
            <a:ext cx="4745014" cy="3260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AGILE?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11055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High product quality.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Higher customer satisfaction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Increased project control.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Reduced risks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Faster </a:t>
            </a:r>
            <a:r>
              <a:rPr lang="en-US" sz="2400" dirty="0" smtClean="0">
                <a:latin typeface="Calibri" panose="020F0502020204030204" pitchFamily="34" charset="0"/>
              </a:rPr>
              <a:t>ROI.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40" y="1930613"/>
            <a:ext cx="3932119" cy="26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80" y="2286000"/>
            <a:ext cx="3921240" cy="3581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1. </a:t>
            </a:r>
            <a:r>
              <a:rPr lang="en-US" sz="2400" dirty="0" smtClean="0">
                <a:latin typeface="Calibri" panose="020F0502020204030204" pitchFamily="34" charset="0"/>
              </a:rPr>
              <a:t>Individuals </a:t>
            </a:r>
            <a:r>
              <a:rPr lang="en-US" sz="2400" dirty="0">
                <a:latin typeface="Calibri" panose="020F0502020204030204" pitchFamily="34" charset="0"/>
              </a:rPr>
              <a:t>and Interactions Over Processes and </a:t>
            </a:r>
            <a:r>
              <a:rPr lang="en-US" sz="2400" dirty="0" smtClean="0">
                <a:latin typeface="Calibri" panose="020F0502020204030204" pitchFamily="34" charset="0"/>
              </a:rPr>
              <a:t>Tools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2. Working Software Over Comprehensive </a:t>
            </a:r>
            <a:r>
              <a:rPr lang="en-US" sz="2400" dirty="0" smtClean="0">
                <a:latin typeface="Calibri" panose="020F0502020204030204" pitchFamily="34" charset="0"/>
              </a:rPr>
              <a:t>Documentation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3. Customer Collaboration Over Contract </a:t>
            </a:r>
            <a:r>
              <a:rPr lang="en-US" sz="2400" dirty="0" smtClean="0">
                <a:latin typeface="Calibri" panose="020F0502020204030204" pitchFamily="34" charset="0"/>
              </a:rPr>
              <a:t>Negotiation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4. </a:t>
            </a:r>
            <a:r>
              <a:rPr lang="en-US" sz="2400" dirty="0" smtClean="0">
                <a:latin typeface="Calibri" panose="020F0502020204030204" pitchFamily="34" charset="0"/>
              </a:rPr>
              <a:t>Responding </a:t>
            </a:r>
            <a:r>
              <a:rPr lang="en-US" sz="2400" dirty="0">
                <a:latin typeface="Calibri" panose="020F0502020204030204" pitchFamily="34" charset="0"/>
              </a:rPr>
              <a:t>to Change Over Following a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718" y="717645"/>
            <a:ext cx="10515600" cy="1325563"/>
          </a:xfrm>
        </p:spPr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73" y="1614487"/>
            <a:ext cx="7761667" cy="382783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6316"/>
            <a:ext cx="9601200" cy="3581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1.Customer </a:t>
            </a:r>
            <a:r>
              <a:rPr lang="en-US" sz="2400" dirty="0">
                <a:latin typeface="Calibri" panose="020F0502020204030204" pitchFamily="34" charset="0"/>
              </a:rPr>
              <a:t>satisfaction through early and continuous software </a:t>
            </a:r>
            <a:r>
              <a:rPr lang="en-US" sz="2400" dirty="0" smtClean="0">
                <a:latin typeface="Calibri" panose="020F0502020204030204" pitchFamily="34" charset="0"/>
              </a:rPr>
              <a:t>delivery.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2.</a:t>
            </a:r>
            <a:r>
              <a:rPr lang="en-US" sz="2400" dirty="0">
                <a:latin typeface="Calibri" panose="020F0502020204030204" pitchFamily="34" charset="0"/>
              </a:rPr>
              <a:t> Accommodate changing requirements throughout the development </a:t>
            </a:r>
            <a:r>
              <a:rPr lang="en-US" sz="2400" dirty="0" smtClean="0">
                <a:latin typeface="Calibri" panose="020F0502020204030204" pitchFamily="34" charset="0"/>
              </a:rPr>
              <a:t>process.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3.</a:t>
            </a:r>
            <a:r>
              <a:rPr lang="en-US" sz="2400" dirty="0">
                <a:latin typeface="Calibri" panose="020F0502020204030204" pitchFamily="34" charset="0"/>
              </a:rPr>
              <a:t> Frequent delivery of working </a:t>
            </a:r>
            <a:r>
              <a:rPr lang="en-US" sz="2400" dirty="0" smtClean="0">
                <a:latin typeface="Calibri" panose="020F0502020204030204" pitchFamily="34" charset="0"/>
              </a:rPr>
              <a:t>software.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4.</a:t>
            </a:r>
            <a:r>
              <a:rPr lang="en-US" sz="2400" dirty="0">
                <a:latin typeface="Calibri" panose="020F0502020204030204" pitchFamily="34" charset="0"/>
              </a:rPr>
              <a:t> Collaboration between the business stakeholders and developers throughout the </a:t>
            </a:r>
            <a:r>
              <a:rPr lang="en-US" sz="2400" dirty="0" smtClean="0">
                <a:latin typeface="Calibri" panose="020F0502020204030204" pitchFamily="34" charset="0"/>
              </a:rPr>
              <a:t>project.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5" y="5431810"/>
            <a:ext cx="28105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300</TotalTime>
  <Words>213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AGILE  VALUES AND PRINCIPLES</vt:lpstr>
      <vt:lpstr>CONTENTS</vt:lpstr>
      <vt:lpstr>TRADITIONAL METHODOLOGIES</vt:lpstr>
      <vt:lpstr>WHAT IS AGILE?</vt:lpstr>
      <vt:lpstr>WHY AGILE? </vt:lpstr>
      <vt:lpstr>VALUES</vt:lpstr>
      <vt:lpstr>VALUES</vt:lpstr>
      <vt:lpstr>PRINCIPLES</vt:lpstr>
      <vt:lpstr>PRINCIPLES</vt:lpstr>
      <vt:lpstr>PRINCIPLES contd..</vt:lpstr>
      <vt:lpstr>PRINCIPLES contd..</vt:lpstr>
      <vt:lpstr>CONCLUSION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Hvuser</dc:creator>
  <cp:lastModifiedBy>Hvuser</cp:lastModifiedBy>
  <cp:revision>49</cp:revision>
  <dcterms:created xsi:type="dcterms:W3CDTF">2018-11-07T04:04:17Z</dcterms:created>
  <dcterms:modified xsi:type="dcterms:W3CDTF">2018-11-07T09:05:07Z</dcterms:modified>
</cp:coreProperties>
</file>