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9" r:id="rId4"/>
    <p:sldId id="258" r:id="rId5"/>
    <p:sldId id="260" r:id="rId6"/>
    <p:sldId id="261" r:id="rId7"/>
    <p:sldId id="262" r:id="rId8"/>
    <p:sldId id="265" r:id="rId9"/>
    <p:sldId id="350" r:id="rId10"/>
    <p:sldId id="351" r:id="rId11"/>
    <p:sldId id="352" r:id="rId12"/>
    <p:sldId id="353" r:id="rId13"/>
    <p:sldId id="354" r:id="rId14"/>
    <p:sldId id="355" r:id="rId15"/>
    <p:sldId id="266" r:id="rId16"/>
    <p:sldId id="267" r:id="rId17"/>
    <p:sldId id="268" r:id="rId18"/>
    <p:sldId id="269" r:id="rId19"/>
    <p:sldId id="270" r:id="rId20"/>
    <p:sldId id="271" r:id="rId21"/>
    <p:sldId id="272" r:id="rId22"/>
    <p:sldId id="348" r:id="rId23"/>
    <p:sldId id="273" r:id="rId24"/>
    <p:sldId id="274" r:id="rId25"/>
    <p:sldId id="349"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4" r:id="rId45"/>
    <p:sldId id="295" r:id="rId46"/>
    <p:sldId id="296" r:id="rId47"/>
    <p:sldId id="297" r:id="rId48"/>
    <p:sldId id="298" r:id="rId49"/>
    <p:sldId id="299" r:id="rId50"/>
    <p:sldId id="303" r:id="rId51"/>
    <p:sldId id="302"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1"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90FF91-6204-4069-8967-FE11669BAF96}">
          <p14:sldIdLst>
            <p14:sldId id="256"/>
            <p14:sldId id="257"/>
            <p14:sldId id="259"/>
            <p14:sldId id="258"/>
            <p14:sldId id="260"/>
            <p14:sldId id="261"/>
            <p14:sldId id="262"/>
            <p14:sldId id="265"/>
            <p14:sldId id="350"/>
            <p14:sldId id="351"/>
            <p14:sldId id="352"/>
            <p14:sldId id="353"/>
            <p14:sldId id="354"/>
            <p14:sldId id="355"/>
            <p14:sldId id="266"/>
            <p14:sldId id="267"/>
            <p14:sldId id="268"/>
            <p14:sldId id="269"/>
            <p14:sldId id="270"/>
            <p14:sldId id="271"/>
            <p14:sldId id="272"/>
            <p14:sldId id="348"/>
            <p14:sldId id="273"/>
            <p14:sldId id="274"/>
            <p14:sldId id="349"/>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5"/>
          </p14:sldIdLst>
        </p14:section>
        <p14:section name="Untitled Section" id="{4DDEE888-75D4-40BA-9868-F708E649E246}">
          <p14:sldIdLst>
            <p14:sldId id="296"/>
            <p14:sldId id="297"/>
            <p14:sldId id="298"/>
            <p14:sldId id="299"/>
            <p14:sldId id="303"/>
            <p14:sldId id="302"/>
            <p14:sldId id="304"/>
            <p14:sldId id="305"/>
            <p14:sldId id="306"/>
            <p14:sldId id="307"/>
            <p14:sldId id="308"/>
            <p14:sldId id="309"/>
            <p14:sldId id="310"/>
            <p14:sldId id="311"/>
            <p14:sldId id="312"/>
            <p14:sldId id="313"/>
            <p14:sldId id="314"/>
            <p14:sldId id="315"/>
            <p14:sldId id="316"/>
            <p14:sldId id="317"/>
            <p14:sldId id="318"/>
            <p14:sldId id="319"/>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45" autoAdjust="0"/>
  </p:normalViewPr>
  <p:slideViewPr>
    <p:cSldViewPr>
      <p:cViewPr varScale="1">
        <p:scale>
          <a:sx n="74" d="100"/>
          <a:sy n="74" d="100"/>
        </p:scale>
        <p:origin x="-169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66A0ED-29A7-49D9-95E4-72D2C448740F}" type="datetimeFigureOut">
              <a:rPr lang="en-IN" smtClean="0"/>
              <a:t>21-08-2023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7A6F9-969D-4311-99FC-1C1EC749C0A6}" type="slidenum">
              <a:rPr lang="en-IN" smtClean="0"/>
              <a:t>‹#›</a:t>
            </a:fld>
            <a:endParaRPr lang="en-IN"/>
          </a:p>
        </p:txBody>
      </p:sp>
    </p:spTree>
    <p:extLst>
      <p:ext uri="{BB962C8B-B14F-4D97-AF65-F5344CB8AC3E}">
        <p14:creationId xmlns:p14="http://schemas.microsoft.com/office/powerpoint/2010/main" val="341973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4</a:t>
            </a:fld>
            <a:endParaRPr lang="en-IN"/>
          </a:p>
        </p:txBody>
      </p:sp>
    </p:spTree>
    <p:extLst>
      <p:ext uri="{BB962C8B-B14F-4D97-AF65-F5344CB8AC3E}">
        <p14:creationId xmlns:p14="http://schemas.microsoft.com/office/powerpoint/2010/main" val="235729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56</a:t>
            </a:fld>
            <a:endParaRPr lang="en-IN"/>
          </a:p>
        </p:txBody>
      </p:sp>
    </p:spTree>
    <p:extLst>
      <p:ext uri="{BB962C8B-B14F-4D97-AF65-F5344CB8AC3E}">
        <p14:creationId xmlns:p14="http://schemas.microsoft.com/office/powerpoint/2010/main" val="350331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64</a:t>
            </a:fld>
            <a:endParaRPr lang="en-IN"/>
          </a:p>
        </p:txBody>
      </p:sp>
    </p:spTree>
    <p:extLst>
      <p:ext uri="{BB962C8B-B14F-4D97-AF65-F5344CB8AC3E}">
        <p14:creationId xmlns:p14="http://schemas.microsoft.com/office/powerpoint/2010/main" val="20096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77</a:t>
            </a:fld>
            <a:endParaRPr lang="en-IN"/>
          </a:p>
        </p:txBody>
      </p:sp>
    </p:spTree>
    <p:extLst>
      <p:ext uri="{BB962C8B-B14F-4D97-AF65-F5344CB8AC3E}">
        <p14:creationId xmlns:p14="http://schemas.microsoft.com/office/powerpoint/2010/main" val="117695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81</a:t>
            </a:fld>
            <a:endParaRPr lang="en-IN"/>
          </a:p>
        </p:txBody>
      </p:sp>
    </p:spTree>
    <p:extLst>
      <p:ext uri="{BB962C8B-B14F-4D97-AF65-F5344CB8AC3E}">
        <p14:creationId xmlns:p14="http://schemas.microsoft.com/office/powerpoint/2010/main" val="71193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57A6F9-969D-4311-99FC-1C1EC749C0A6}" type="slidenum">
              <a:rPr lang="en-IN" smtClean="0"/>
              <a:t>88</a:t>
            </a:fld>
            <a:endParaRPr lang="en-IN"/>
          </a:p>
        </p:txBody>
      </p:sp>
    </p:spTree>
    <p:extLst>
      <p:ext uri="{BB962C8B-B14F-4D97-AF65-F5344CB8AC3E}">
        <p14:creationId xmlns:p14="http://schemas.microsoft.com/office/powerpoint/2010/main" val="358964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4C874D-F32A-4AA6-A561-50F7EE0B733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21482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4C874D-F32A-4AA6-A561-50F7EE0B733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333375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4C874D-F32A-4AA6-A561-50F7EE0B733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52244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4C874D-F32A-4AA6-A561-50F7EE0B733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377297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C874D-F32A-4AA6-A561-50F7EE0B733F}"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83407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4C874D-F32A-4AA6-A561-50F7EE0B733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287576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4C874D-F32A-4AA6-A561-50F7EE0B733F}"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121411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4C874D-F32A-4AA6-A561-50F7EE0B733F}"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391326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C874D-F32A-4AA6-A561-50F7EE0B733F}"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33405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C874D-F32A-4AA6-A561-50F7EE0B733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127581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C874D-F32A-4AA6-A561-50F7EE0B733F}"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DF039-C371-44AA-8DFC-B5B497472C39}" type="slidenum">
              <a:rPr lang="en-IN" smtClean="0"/>
              <a:t>‹#›</a:t>
            </a:fld>
            <a:endParaRPr lang="en-IN"/>
          </a:p>
        </p:txBody>
      </p:sp>
    </p:spTree>
    <p:extLst>
      <p:ext uri="{BB962C8B-B14F-4D97-AF65-F5344CB8AC3E}">
        <p14:creationId xmlns:p14="http://schemas.microsoft.com/office/powerpoint/2010/main" val="162574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C874D-F32A-4AA6-A561-50F7EE0B733F}" type="datetimeFigureOut">
              <a:rPr lang="en-IN" smtClean="0"/>
              <a:t>21-08-2023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DF039-C371-44AA-8DFC-B5B497472C39}" type="slidenum">
              <a:rPr lang="en-IN" smtClean="0"/>
              <a:t>‹#›</a:t>
            </a:fld>
            <a:endParaRPr lang="en-IN"/>
          </a:p>
        </p:txBody>
      </p:sp>
    </p:spTree>
    <p:extLst>
      <p:ext uri="{BB962C8B-B14F-4D97-AF65-F5344CB8AC3E}">
        <p14:creationId xmlns:p14="http://schemas.microsoft.com/office/powerpoint/2010/main" val="113735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296143"/>
          </a:xfrm>
        </p:spPr>
        <p:txBody>
          <a:bodyPr>
            <a:normAutofit fontScale="90000"/>
          </a:bodyPr>
          <a:lstStyle/>
          <a:p>
            <a:r>
              <a:rPr lang="en-IN" b="1" dirty="0">
                <a:solidFill>
                  <a:srgbClr val="00B050"/>
                </a:solidFill>
              </a:rPr>
              <a:t>Multimedia Introduction</a:t>
            </a:r>
            <a:r>
              <a:rPr lang="en-IN" dirty="0">
                <a:solidFill>
                  <a:srgbClr val="00B050"/>
                </a:solidFill>
              </a:rPr>
              <a:t/>
            </a:r>
            <a:br>
              <a:rPr lang="en-IN" dirty="0">
                <a:solidFill>
                  <a:srgbClr val="00B050"/>
                </a:solidFill>
              </a:rPr>
            </a:br>
            <a:endParaRPr lang="en-IN" dirty="0">
              <a:solidFill>
                <a:srgbClr val="00B050"/>
              </a:solidFill>
            </a:endParaRPr>
          </a:p>
        </p:txBody>
      </p:sp>
      <p:sp>
        <p:nvSpPr>
          <p:cNvPr id="3" name="Subtitle 2"/>
          <p:cNvSpPr>
            <a:spLocks noGrp="1"/>
          </p:cNvSpPr>
          <p:nvPr>
            <p:ph type="subTitle" idx="1"/>
          </p:nvPr>
        </p:nvSpPr>
        <p:spPr>
          <a:xfrm>
            <a:off x="1048256" y="1124744"/>
            <a:ext cx="6984776" cy="1752600"/>
          </a:xfrm>
        </p:spPr>
        <p:txBody>
          <a:bodyPr>
            <a:normAutofit fontScale="55000" lnSpcReduction="20000"/>
          </a:bodyPr>
          <a:lstStyle/>
          <a:p>
            <a:pPr marL="457200" indent="-457200" algn="l">
              <a:buFont typeface="Arial" pitchFamily="34" charset="0"/>
              <a:buChar char="•"/>
            </a:pPr>
            <a:r>
              <a:rPr lang="en-US" dirty="0">
                <a:solidFill>
                  <a:schemeClr val="tx1"/>
                </a:solidFill>
              </a:rPr>
              <a:t>Multimedia is an interactive media and provides multiple ways to represent information to the user in a powerful manner</a:t>
            </a:r>
            <a:r>
              <a:rPr lang="en-US" dirty="0" smtClean="0">
                <a:solidFill>
                  <a:schemeClr val="tx1"/>
                </a:solidFill>
              </a:rPr>
              <a:t>.</a:t>
            </a:r>
          </a:p>
          <a:p>
            <a:pPr marL="457200" indent="-457200" algn="l">
              <a:buFont typeface="Arial" pitchFamily="34" charset="0"/>
              <a:buChar char="•"/>
            </a:pPr>
            <a:r>
              <a:rPr lang="en-US" dirty="0" smtClean="0">
                <a:solidFill>
                  <a:schemeClr val="tx1"/>
                </a:solidFill>
              </a:rPr>
              <a:t> </a:t>
            </a:r>
            <a:r>
              <a:rPr lang="en-US" dirty="0">
                <a:solidFill>
                  <a:schemeClr val="tx1"/>
                </a:solidFill>
              </a:rPr>
              <a:t>It provides an interaction between users and digital information. It is a medium of communication</a:t>
            </a:r>
            <a:r>
              <a:rPr lang="en-US" dirty="0" smtClean="0">
                <a:solidFill>
                  <a:schemeClr val="tx1"/>
                </a:solidFill>
              </a:rPr>
              <a:t>.  </a:t>
            </a:r>
          </a:p>
          <a:p>
            <a:pPr marL="457200" indent="-457200" algn="l">
              <a:buFont typeface="Arial" pitchFamily="34" charset="0"/>
              <a:buChar char="•"/>
            </a:pPr>
            <a:r>
              <a:rPr lang="en-US" dirty="0" smtClean="0">
                <a:solidFill>
                  <a:schemeClr val="tx1"/>
                </a:solidFill>
              </a:rPr>
              <a:t>Some </a:t>
            </a:r>
            <a:r>
              <a:rPr lang="en-US" dirty="0">
                <a:solidFill>
                  <a:schemeClr val="tx1"/>
                </a:solidFill>
              </a:rPr>
              <a:t>of the sectors where multimedias is used extensively are education, training, reference material, business presentations, advertising and </a:t>
            </a:r>
            <a:r>
              <a:rPr lang="en-US" dirty="0" smtClean="0">
                <a:solidFill>
                  <a:schemeClr val="tx1"/>
                </a:solidFill>
              </a:rPr>
              <a:t>documentaries</a:t>
            </a:r>
            <a:r>
              <a:rPr lang="en-US" dirty="0" smtClean="0"/>
              <a:t>.</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432" y="3284984"/>
            <a:ext cx="49244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35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064896" cy="954107"/>
          </a:xfrm>
          <a:prstGeom prst="rect">
            <a:avLst/>
          </a:prstGeom>
        </p:spPr>
        <p:txBody>
          <a:bodyPr wrap="square">
            <a:spAutoFit/>
          </a:bodyPr>
          <a:lstStyle/>
          <a:p>
            <a:r>
              <a:rPr lang="en-US" sz="2800" b="1" dirty="0">
                <a:solidFill>
                  <a:srgbClr val="92D050"/>
                </a:solidFill>
              </a:rPr>
              <a:t>Most educational IT applications are hypermedia and these include:</a:t>
            </a:r>
            <a:endParaRPr lang="en-IN" sz="2800" b="1" dirty="0">
              <a:solidFill>
                <a:srgbClr val="92D050"/>
              </a:solidFill>
            </a:endParaRPr>
          </a:p>
        </p:txBody>
      </p:sp>
      <p:sp>
        <p:nvSpPr>
          <p:cNvPr id="3" name="Rectangle 2"/>
          <p:cNvSpPr/>
          <p:nvPr/>
        </p:nvSpPr>
        <p:spPr>
          <a:xfrm>
            <a:off x="467544" y="1700808"/>
            <a:ext cx="8280920" cy="4893647"/>
          </a:xfrm>
          <a:prstGeom prst="rect">
            <a:avLst/>
          </a:prstGeom>
        </p:spPr>
        <p:txBody>
          <a:bodyPr wrap="square">
            <a:spAutoFit/>
          </a:bodyPr>
          <a:lstStyle/>
          <a:p>
            <a:r>
              <a:rPr lang="en-US" sz="2400" dirty="0"/>
              <a:t>T</a:t>
            </a:r>
            <a:r>
              <a:rPr lang="en-US" sz="2400" b="1" dirty="0"/>
              <a:t>utorial software packages </a:t>
            </a:r>
            <a:r>
              <a:rPr lang="en-US" sz="2400" b="1" dirty="0" smtClean="0"/>
              <a:t>:</a:t>
            </a:r>
            <a:r>
              <a:rPr lang="en-US" sz="2400" dirty="0" smtClean="0"/>
              <a:t>A </a:t>
            </a:r>
            <a:r>
              <a:rPr lang="en-US" sz="2400" dirty="0"/>
              <a:t>computer tutorial is an interactive software program created as a learning tool. </a:t>
            </a:r>
            <a:endParaRPr lang="en-US" sz="2400" dirty="0" smtClean="0"/>
          </a:p>
          <a:p>
            <a:r>
              <a:rPr lang="en-US" sz="2400" b="1" dirty="0" smtClean="0"/>
              <a:t>Knowledge </a:t>
            </a:r>
            <a:r>
              <a:rPr lang="en-US" sz="2400" b="1" dirty="0"/>
              <a:t>webpage </a:t>
            </a:r>
            <a:r>
              <a:rPr lang="en-US" sz="2400" b="1" dirty="0" smtClean="0"/>
              <a:t>:</a:t>
            </a:r>
            <a:r>
              <a:rPr lang="en-US" sz="2400" dirty="0" smtClean="0"/>
              <a:t>Are web pages from </a:t>
            </a:r>
            <a:r>
              <a:rPr lang="en-US" sz="2400" dirty="0"/>
              <a:t>the internet that contain a myriad of information regarding different topics based on what the user needs </a:t>
            </a:r>
            <a:endParaRPr lang="en-US" sz="2400" dirty="0" smtClean="0"/>
          </a:p>
          <a:p>
            <a:r>
              <a:rPr lang="en-US" sz="2400" dirty="0" smtClean="0"/>
              <a:t> </a:t>
            </a:r>
            <a:r>
              <a:rPr lang="en-US" sz="2400" b="1" dirty="0"/>
              <a:t>Simulation instructional games </a:t>
            </a:r>
            <a:r>
              <a:rPr lang="en-US" sz="2400" dirty="0" smtClean="0"/>
              <a:t>:Educational </a:t>
            </a:r>
            <a:r>
              <a:rPr lang="en-US" sz="2400" dirty="0"/>
              <a:t>games and simulations, unlike direct forms of instruction, are experiential exercises. </a:t>
            </a:r>
            <a:endParaRPr lang="en-US" sz="2400" dirty="0" smtClean="0"/>
          </a:p>
          <a:p>
            <a:r>
              <a:rPr lang="en-US" sz="2400" dirty="0"/>
              <a:t>The presentation of information-learning activities in hypermedia is said to be sequenced in a non-linear manner This fact makes it therefore important to understand hypermedia in the educational context in order to ensure their successful integration in the teaching-learning process.</a:t>
            </a:r>
            <a:endParaRPr lang="en-IN" sz="2400" dirty="0"/>
          </a:p>
        </p:txBody>
      </p:sp>
    </p:spTree>
    <p:extLst>
      <p:ext uri="{BB962C8B-B14F-4D97-AF65-F5344CB8AC3E}">
        <p14:creationId xmlns:p14="http://schemas.microsoft.com/office/powerpoint/2010/main" val="313885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92696"/>
            <a:ext cx="8352928" cy="5539978"/>
          </a:xfrm>
          <a:prstGeom prst="rect">
            <a:avLst/>
          </a:prstGeom>
        </p:spPr>
        <p:txBody>
          <a:bodyPr wrap="square">
            <a:spAutoFit/>
          </a:bodyPr>
          <a:lstStyle/>
          <a:p>
            <a:r>
              <a:rPr lang="en-US" sz="2400" b="1" dirty="0">
                <a:solidFill>
                  <a:srgbClr val="92D050"/>
                </a:solidFill>
              </a:rPr>
              <a:t>Characteristics of hypermedia </a:t>
            </a:r>
            <a:r>
              <a:rPr lang="en-US" sz="2400" b="1" dirty="0" smtClean="0">
                <a:solidFill>
                  <a:srgbClr val="92D050"/>
                </a:solidFill>
              </a:rPr>
              <a:t>applications</a:t>
            </a:r>
          </a:p>
          <a:p>
            <a:r>
              <a:rPr lang="en-US" dirty="0" smtClean="0"/>
              <a:t> </a:t>
            </a:r>
          </a:p>
          <a:p>
            <a:r>
              <a:rPr lang="en-US" sz="2400" dirty="0" smtClean="0"/>
              <a:t>1.Learner </a:t>
            </a:r>
            <a:r>
              <a:rPr lang="en-US" sz="2400" dirty="0"/>
              <a:t>Control. </a:t>
            </a:r>
            <a:endParaRPr lang="en-US" sz="2400" dirty="0" smtClean="0"/>
          </a:p>
          <a:p>
            <a:r>
              <a:rPr lang="en-US" sz="2400" dirty="0" smtClean="0"/>
              <a:t>2.Learner </a:t>
            </a:r>
            <a:r>
              <a:rPr lang="en-US" sz="2400" dirty="0"/>
              <a:t>wide range of navigation routes. </a:t>
            </a:r>
            <a:endParaRPr lang="en-US" sz="2400" dirty="0" smtClean="0"/>
          </a:p>
          <a:p>
            <a:r>
              <a:rPr lang="en-US" sz="2400" dirty="0" smtClean="0"/>
              <a:t>3.Variety </a:t>
            </a:r>
            <a:r>
              <a:rPr lang="en-US" sz="2400" dirty="0"/>
              <a:t>of </a:t>
            </a:r>
            <a:r>
              <a:rPr lang="en-US" sz="2400" dirty="0" smtClean="0"/>
              <a:t>media</a:t>
            </a:r>
          </a:p>
          <a:p>
            <a:r>
              <a:rPr lang="en-US" sz="2400" b="1" dirty="0"/>
              <a:t>Learner </a:t>
            </a:r>
            <a:r>
              <a:rPr lang="en-US" sz="2400" b="1" dirty="0" smtClean="0"/>
              <a:t>Control-</a:t>
            </a:r>
          </a:p>
          <a:p>
            <a:r>
              <a:rPr lang="en-US" sz="2400" dirty="0" smtClean="0"/>
              <a:t>The </a:t>
            </a:r>
            <a:r>
              <a:rPr lang="en-US" sz="2400" dirty="0"/>
              <a:t>learners makes his own decisions on the path, flow or events of instruction</a:t>
            </a:r>
            <a:r>
              <a:rPr lang="en-US" sz="2400" dirty="0" smtClean="0"/>
              <a:t>.</a:t>
            </a:r>
          </a:p>
          <a:p>
            <a:r>
              <a:rPr lang="en-US" sz="2400" b="1" dirty="0"/>
              <a:t>Learner wide range of navigation </a:t>
            </a:r>
            <a:r>
              <a:rPr lang="en-US" sz="2400" b="1" dirty="0" smtClean="0"/>
              <a:t>routes-</a:t>
            </a:r>
          </a:p>
          <a:p>
            <a:r>
              <a:rPr lang="en-US" sz="2400" dirty="0" smtClean="0"/>
              <a:t>The </a:t>
            </a:r>
            <a:r>
              <a:rPr lang="en-US" sz="2400" dirty="0"/>
              <a:t>learner controls the sequence and pace of his path depending on his ability and motivation</a:t>
            </a:r>
            <a:r>
              <a:rPr lang="en-US" sz="2400" dirty="0" smtClean="0"/>
              <a:t>.</a:t>
            </a:r>
          </a:p>
          <a:p>
            <a:r>
              <a:rPr lang="en-US" sz="2400" b="1" dirty="0"/>
              <a:t>Variety of </a:t>
            </a:r>
            <a:r>
              <a:rPr lang="en-US" sz="2400" b="1" dirty="0" smtClean="0"/>
              <a:t>media-</a:t>
            </a:r>
          </a:p>
          <a:p>
            <a:r>
              <a:rPr lang="en-US" sz="2400" dirty="0" smtClean="0"/>
              <a:t>Hypermedia </a:t>
            </a:r>
            <a:r>
              <a:rPr lang="en-US" sz="2400" dirty="0"/>
              <a:t>includes more than one media (text, graphics, audio, animation and video clip) but does not necessarily use all types of media in one presentation.</a:t>
            </a:r>
            <a:endParaRPr lang="en-IN" sz="2400" dirty="0"/>
          </a:p>
        </p:txBody>
      </p:sp>
    </p:spTree>
    <p:extLst>
      <p:ext uri="{BB962C8B-B14F-4D97-AF65-F5344CB8AC3E}">
        <p14:creationId xmlns:p14="http://schemas.microsoft.com/office/powerpoint/2010/main" val="2175059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16633"/>
            <a:ext cx="7772400" cy="936104"/>
          </a:xfrm>
        </p:spPr>
        <p:txBody>
          <a:bodyPr/>
          <a:lstStyle/>
          <a:p>
            <a:r>
              <a:rPr lang="en-IN" b="1" dirty="0" smtClean="0">
                <a:solidFill>
                  <a:srgbClr val="00B050"/>
                </a:solidFill>
              </a:rPr>
              <a:t>World Wide Web(WWW)</a:t>
            </a:r>
            <a:endParaRPr lang="en-IN" b="1" dirty="0">
              <a:solidFill>
                <a:srgbClr val="00B050"/>
              </a:solidFill>
            </a:endParaRPr>
          </a:p>
        </p:txBody>
      </p:sp>
      <p:sp>
        <p:nvSpPr>
          <p:cNvPr id="3" name="Subtitle 2"/>
          <p:cNvSpPr>
            <a:spLocks noGrp="1"/>
          </p:cNvSpPr>
          <p:nvPr>
            <p:ph type="subTitle" idx="1"/>
          </p:nvPr>
        </p:nvSpPr>
        <p:spPr>
          <a:xfrm>
            <a:off x="611560" y="1412776"/>
            <a:ext cx="7160840" cy="4226024"/>
          </a:xfrm>
        </p:spPr>
        <p:txBody>
          <a:bodyPr>
            <a:normAutofit/>
          </a:bodyPr>
          <a:lstStyle/>
          <a:p>
            <a:pPr algn="l"/>
            <a:r>
              <a:rPr lang="en-IN" sz="2400" dirty="0" smtClean="0">
                <a:solidFill>
                  <a:schemeClr val="tx1"/>
                </a:solidFill>
              </a:rPr>
              <a:t>The World Wide Web(abbreviated WW  Worthe Web) is an information space where documents and other </a:t>
            </a:r>
            <a:r>
              <a:rPr lang="en-IN" sz="2400" dirty="0">
                <a:solidFill>
                  <a:schemeClr val="tx1"/>
                </a:solidFill>
              </a:rPr>
              <a:t>web resources are identified by </a:t>
            </a:r>
            <a:r>
              <a:rPr lang="en-IN" sz="2400" dirty="0" smtClean="0">
                <a:solidFill>
                  <a:schemeClr val="tx1"/>
                </a:solidFill>
              </a:rPr>
              <a:t>Uniform Resource Locators </a:t>
            </a:r>
            <a:r>
              <a:rPr lang="en-IN" sz="2400" dirty="0">
                <a:solidFill>
                  <a:schemeClr val="tx1"/>
                </a:solidFill>
              </a:rPr>
              <a:t>(URLs), </a:t>
            </a:r>
            <a:r>
              <a:rPr lang="en-IN" sz="2400" dirty="0" smtClean="0">
                <a:solidFill>
                  <a:schemeClr val="tx1"/>
                </a:solidFill>
              </a:rPr>
              <a:t>inter linked by Hypertext </a:t>
            </a:r>
            <a:r>
              <a:rPr lang="en-IN" sz="2400" dirty="0">
                <a:solidFill>
                  <a:schemeClr val="tx1"/>
                </a:solidFill>
              </a:rPr>
              <a:t>links, and </a:t>
            </a:r>
            <a:r>
              <a:rPr lang="en-IN" sz="2400" dirty="0" smtClean="0">
                <a:solidFill>
                  <a:schemeClr val="tx1"/>
                </a:solidFill>
              </a:rPr>
              <a:t>can be accessed via the internet</a:t>
            </a:r>
            <a:r>
              <a:rPr lang="en-IN" sz="2400" dirty="0">
                <a:solidFill>
                  <a:schemeClr val="tx1"/>
                </a:solidFill>
              </a:rPr>
              <a:t>.</a:t>
            </a:r>
          </a:p>
        </p:txBody>
      </p:sp>
    </p:spTree>
    <p:extLst>
      <p:ext uri="{BB962C8B-B14F-4D97-AF65-F5344CB8AC3E}">
        <p14:creationId xmlns:p14="http://schemas.microsoft.com/office/powerpoint/2010/main" val="3955789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064896" cy="3847207"/>
          </a:xfrm>
          <a:prstGeom prst="rect">
            <a:avLst/>
          </a:prstGeom>
        </p:spPr>
        <p:txBody>
          <a:bodyPr wrap="square">
            <a:spAutoFit/>
          </a:bodyPr>
          <a:lstStyle/>
          <a:p>
            <a:r>
              <a:rPr lang="en-US" sz="2800" b="1" dirty="0">
                <a:solidFill>
                  <a:srgbClr val="92D050"/>
                </a:solidFill>
              </a:rPr>
              <a:t>CONCEPT OF WWW </a:t>
            </a:r>
            <a:endParaRPr lang="en-US" sz="2800" b="1" dirty="0" smtClean="0">
              <a:solidFill>
                <a:srgbClr val="92D050"/>
              </a:solidFill>
            </a:endParaRPr>
          </a:p>
          <a:p>
            <a:r>
              <a:rPr lang="en-US" sz="2400" dirty="0" smtClean="0"/>
              <a:t>URL</a:t>
            </a:r>
          </a:p>
          <a:p>
            <a:r>
              <a:rPr lang="en-US" dirty="0" smtClean="0"/>
              <a:t> </a:t>
            </a:r>
            <a:r>
              <a:rPr lang="en-US" sz="2000" dirty="0"/>
              <a:t>Uniform resource locator: The last part of the puzzle required to allow the web to work is a URL. This is the address which indicates where any given document lives on </a:t>
            </a:r>
            <a:r>
              <a:rPr lang="en-US" sz="2000" dirty="0" smtClean="0"/>
              <a:t>the web</a:t>
            </a:r>
          </a:p>
          <a:p>
            <a:r>
              <a:rPr lang="en-US" sz="2400" dirty="0" smtClean="0"/>
              <a:t> HTML</a:t>
            </a:r>
          </a:p>
          <a:p>
            <a:r>
              <a:rPr lang="en-US" sz="2400" dirty="0" smtClean="0"/>
              <a:t> </a:t>
            </a:r>
            <a:r>
              <a:rPr lang="en-US" sz="2000" dirty="0"/>
              <a:t>Hypertext markup language: A standardized system for tagging text files to achieve font, color, graphic &amp; hyperlink effects on WWW pages. </a:t>
            </a:r>
            <a:endParaRPr lang="en-US" sz="2000" dirty="0" smtClean="0"/>
          </a:p>
          <a:p>
            <a:r>
              <a:rPr lang="en-US" sz="2400" dirty="0" smtClean="0"/>
              <a:t>HTTP</a:t>
            </a:r>
          </a:p>
          <a:p>
            <a:r>
              <a:rPr lang="en-US" dirty="0" smtClean="0"/>
              <a:t> </a:t>
            </a:r>
            <a:r>
              <a:rPr lang="en-US" sz="2000" dirty="0"/>
              <a:t>Hypertext Transfer Protocol: This protocol requests the 'HTML' document from the server and serves it to the browser. </a:t>
            </a:r>
            <a:endParaRPr lang="en-IN" sz="2000" dirty="0"/>
          </a:p>
        </p:txBody>
      </p:sp>
    </p:spTree>
    <p:extLst>
      <p:ext uri="{BB962C8B-B14F-4D97-AF65-F5344CB8AC3E}">
        <p14:creationId xmlns:p14="http://schemas.microsoft.com/office/powerpoint/2010/main" val="3597732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5570756"/>
          </a:xfrm>
          <a:prstGeom prst="rect">
            <a:avLst/>
          </a:prstGeom>
        </p:spPr>
        <p:txBody>
          <a:bodyPr wrap="square">
            <a:spAutoFit/>
          </a:bodyPr>
          <a:lstStyle/>
          <a:p>
            <a:r>
              <a:rPr lang="en-US" sz="2400" b="1" dirty="0">
                <a:solidFill>
                  <a:srgbClr val="92D050"/>
                </a:solidFill>
              </a:rPr>
              <a:t>HYPERLINK</a:t>
            </a:r>
            <a:r>
              <a:rPr lang="en-US" sz="2400" dirty="0">
                <a:solidFill>
                  <a:srgbClr val="92D050"/>
                </a:solidFill>
              </a:rPr>
              <a:t>: </a:t>
            </a:r>
            <a:r>
              <a:rPr lang="en-US" sz="2000" dirty="0" smtClean="0"/>
              <a:t>A </a:t>
            </a:r>
            <a:r>
              <a:rPr lang="en-US" sz="2000" dirty="0"/>
              <a:t>hyperlink is a word, phrase, or image that you can click on to jump to a new document or a new section within the current document. </a:t>
            </a:r>
            <a:r>
              <a:rPr lang="en-US" sz="2000" dirty="0" smtClean="0"/>
              <a:t>Hyperlinks </a:t>
            </a:r>
            <a:r>
              <a:rPr lang="en-US" sz="2000" dirty="0"/>
              <a:t>are found in nearly all Web pages, allowing users to click their way from page to page. Text hyperlinks are often blue </a:t>
            </a:r>
            <a:r>
              <a:rPr lang="en-US" sz="2000" dirty="0" smtClean="0"/>
              <a:t>and underlined .</a:t>
            </a:r>
          </a:p>
          <a:p>
            <a:r>
              <a:rPr lang="en-US" sz="2400" b="1" dirty="0">
                <a:solidFill>
                  <a:srgbClr val="92D050"/>
                </a:solidFill>
              </a:rPr>
              <a:t>HYPERTEXT</a:t>
            </a:r>
            <a:r>
              <a:rPr lang="en-US" sz="2000" dirty="0"/>
              <a:t>: </a:t>
            </a:r>
            <a:r>
              <a:rPr lang="en-US" sz="2000" dirty="0" smtClean="0"/>
              <a:t>Hypertext </a:t>
            </a:r>
            <a:r>
              <a:rPr lang="en-US" sz="2000" dirty="0"/>
              <a:t>is text that links to other information. By clicking on a link in a hypertext document, a user can quickly jump to different content. </a:t>
            </a:r>
            <a:r>
              <a:rPr lang="en-US" sz="2000" dirty="0" smtClean="0"/>
              <a:t>Hypertext </a:t>
            </a:r>
            <a:r>
              <a:rPr lang="en-US" sz="2000" dirty="0"/>
              <a:t>is usually associated with Web pages. Today nearly every web page includes links to other pages and both text and images can be used as links to more </a:t>
            </a:r>
            <a:r>
              <a:rPr lang="en-US" sz="2000" dirty="0" smtClean="0"/>
              <a:t>content.</a:t>
            </a:r>
          </a:p>
          <a:p>
            <a:r>
              <a:rPr lang="en-US" sz="2400" b="1" dirty="0">
                <a:solidFill>
                  <a:srgbClr val="92D050"/>
                </a:solidFill>
              </a:rPr>
              <a:t>WEBPAGE: </a:t>
            </a:r>
            <a:r>
              <a:rPr lang="en-US" sz="2000" dirty="0" smtClean="0"/>
              <a:t>A </a:t>
            </a:r>
            <a:r>
              <a:rPr lang="en-US" sz="2000" dirty="0"/>
              <a:t>web </a:t>
            </a:r>
            <a:r>
              <a:rPr lang="en-US" sz="2000" dirty="0" smtClean="0"/>
              <a:t>page or webpage is are source of </a:t>
            </a:r>
            <a:r>
              <a:rPr lang="en-US" sz="2000" dirty="0"/>
              <a:t>information that is suitable for the world wide web and can be accessed through a web browser. </a:t>
            </a:r>
            <a:r>
              <a:rPr lang="en-US" sz="2000" dirty="0" smtClean="0"/>
              <a:t>This </a:t>
            </a:r>
            <a:r>
              <a:rPr lang="en-US" sz="2000" dirty="0"/>
              <a:t>information is usually in HTML or XHTML format and may provide navigation to other web pages via </a:t>
            </a:r>
            <a:r>
              <a:rPr lang="en-US" sz="2000" dirty="0" smtClean="0"/>
              <a:t>hyper text links</a:t>
            </a:r>
            <a:r>
              <a:rPr lang="en-US" sz="2000" dirty="0"/>
              <a:t>. </a:t>
            </a:r>
            <a:endParaRPr lang="en-US" sz="2000" dirty="0" smtClean="0"/>
          </a:p>
          <a:p>
            <a:r>
              <a:rPr lang="en-US" sz="2400" b="1" dirty="0">
                <a:solidFill>
                  <a:srgbClr val="92D050"/>
                </a:solidFill>
              </a:rPr>
              <a:t>WEBSITES</a:t>
            </a:r>
            <a:r>
              <a:rPr lang="en-US" sz="2000" dirty="0"/>
              <a:t> </a:t>
            </a:r>
            <a:r>
              <a:rPr lang="en-US" sz="2000" dirty="0" smtClean="0"/>
              <a:t>:A </a:t>
            </a:r>
            <a:r>
              <a:rPr lang="en-US" sz="2000" dirty="0"/>
              <a:t>website is a collection of web pages, images, videos or other digital assets that is hosted on one or more web servers, usually accessible via the internet. </a:t>
            </a:r>
            <a:r>
              <a:rPr lang="en-US" sz="2000" dirty="0" smtClean="0"/>
              <a:t>All </a:t>
            </a:r>
            <a:r>
              <a:rPr lang="en-US" sz="2000" dirty="0"/>
              <a:t>publicly accessible web sites are seen collectively as constituting the world wide web. </a:t>
            </a:r>
            <a:endParaRPr lang="en-IN" sz="2000" dirty="0"/>
          </a:p>
        </p:txBody>
      </p:sp>
    </p:spTree>
    <p:extLst>
      <p:ext uri="{BB962C8B-B14F-4D97-AF65-F5344CB8AC3E}">
        <p14:creationId xmlns:p14="http://schemas.microsoft.com/office/powerpoint/2010/main" val="2869294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864095"/>
          </a:xfrm>
        </p:spPr>
        <p:txBody>
          <a:bodyPr>
            <a:normAutofit fontScale="90000"/>
          </a:bodyPr>
          <a:lstStyle/>
          <a:p>
            <a:r>
              <a:rPr lang="en-IN" b="1" dirty="0">
                <a:solidFill>
                  <a:srgbClr val="00B050"/>
                </a:solidFill>
              </a:rPr>
              <a:t>Multimedia Software</a:t>
            </a:r>
            <a:br>
              <a:rPr lang="en-IN" b="1" dirty="0">
                <a:solidFill>
                  <a:srgbClr val="00B050"/>
                </a:solidFill>
              </a:rPr>
            </a:br>
            <a:endParaRPr lang="en-IN" b="1" dirty="0">
              <a:solidFill>
                <a:srgbClr val="00B050"/>
              </a:solidFill>
            </a:endParaRPr>
          </a:p>
        </p:txBody>
      </p:sp>
      <p:sp>
        <p:nvSpPr>
          <p:cNvPr id="3" name="Subtitle 2"/>
          <p:cNvSpPr>
            <a:spLocks noGrp="1"/>
          </p:cNvSpPr>
          <p:nvPr>
            <p:ph type="subTitle" idx="1"/>
          </p:nvPr>
        </p:nvSpPr>
        <p:spPr>
          <a:xfrm>
            <a:off x="683568" y="980728"/>
            <a:ext cx="7704856" cy="2112640"/>
          </a:xfrm>
        </p:spPr>
        <p:txBody>
          <a:bodyPr>
            <a:noAutofit/>
          </a:bodyPr>
          <a:lstStyle/>
          <a:p>
            <a:pPr marL="342900" indent="-342900" algn="l">
              <a:buFont typeface="Arial" pitchFamily="34" charset="0"/>
              <a:buChar char="•"/>
            </a:pPr>
            <a:r>
              <a:rPr lang="en-US" sz="2000" dirty="0">
                <a:solidFill>
                  <a:schemeClr val="tx1"/>
                </a:solidFill>
              </a:rPr>
              <a:t>Multimedia software tells the hardware what to do. For example, multimedia software tells the hardware to display the color blue, play the sound of cymbals crashing etc. </a:t>
            </a:r>
            <a:endParaRPr lang="en-US" sz="2000" dirty="0" smtClean="0">
              <a:solidFill>
                <a:schemeClr val="tx1"/>
              </a:solidFill>
            </a:endParaRPr>
          </a:p>
          <a:p>
            <a:pPr marL="342900" indent="-342900" algn="l">
              <a:buFont typeface="Arial" pitchFamily="34" charset="0"/>
              <a:buChar char="•"/>
            </a:pPr>
            <a:r>
              <a:rPr lang="en-US" sz="2000" dirty="0" smtClean="0">
                <a:solidFill>
                  <a:schemeClr val="tx1"/>
                </a:solidFill>
              </a:rPr>
              <a:t>To </a:t>
            </a:r>
            <a:r>
              <a:rPr lang="en-US" sz="2000" dirty="0">
                <a:solidFill>
                  <a:schemeClr val="tx1"/>
                </a:solidFill>
              </a:rPr>
              <a:t>produce these media elements( movies, sound, text, animation, graphics etc.) there are various software available in the market such as Paint Brush, Photo Finish, Animator, Photo Shop, 3D Studio, Corel Draw, Sound Blaster, IMAGINET, Apple Hyper Card, Photo Magic, Picture Publisher</a:t>
            </a:r>
            <a:r>
              <a:rPr lang="en-US" sz="2000" dirty="0" smtClean="0">
                <a:solidFill>
                  <a:schemeClr val="tx1"/>
                </a:solidFill>
              </a:rPr>
              <a:t>.</a:t>
            </a:r>
          </a:p>
          <a:p>
            <a:pPr marL="342900" indent="-342900" algn="l">
              <a:buFont typeface="Arial" pitchFamily="34" charset="0"/>
              <a:buChar char="•"/>
            </a:pPr>
            <a:endParaRPr lang="en-IN" sz="2400" dirty="0">
              <a:solidFill>
                <a:schemeClr val="tx1"/>
              </a:solidFill>
            </a:endParaRPr>
          </a:p>
        </p:txBody>
      </p:sp>
    </p:spTree>
    <p:extLst>
      <p:ext uri="{BB962C8B-B14F-4D97-AF65-F5344CB8AC3E}">
        <p14:creationId xmlns:p14="http://schemas.microsoft.com/office/powerpoint/2010/main" val="4292129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5830416" cy="1152127"/>
          </a:xfrm>
        </p:spPr>
        <p:txBody>
          <a:bodyPr>
            <a:normAutofit/>
          </a:bodyPr>
          <a:lstStyle/>
          <a:p>
            <a:r>
              <a:rPr lang="en-IN" sz="3200" b="1" dirty="0">
                <a:solidFill>
                  <a:srgbClr val="92D050"/>
                </a:solidFill>
              </a:rPr>
              <a:t>Multimedia Software Categories</a:t>
            </a:r>
            <a:r>
              <a:rPr lang="en-IN" sz="3200" dirty="0"/>
              <a:t/>
            </a:r>
            <a:br>
              <a:rPr lang="en-IN" sz="3200" dirty="0"/>
            </a:br>
            <a:endParaRPr lang="en-IN" sz="3200" dirty="0"/>
          </a:p>
        </p:txBody>
      </p:sp>
      <p:sp>
        <p:nvSpPr>
          <p:cNvPr id="3" name="Subtitle 2"/>
          <p:cNvSpPr>
            <a:spLocks noGrp="1"/>
          </p:cNvSpPr>
          <p:nvPr>
            <p:ph type="subTitle" idx="1"/>
          </p:nvPr>
        </p:nvSpPr>
        <p:spPr>
          <a:xfrm>
            <a:off x="827584" y="1124744"/>
            <a:ext cx="7704856" cy="4514056"/>
          </a:xfrm>
        </p:spPr>
        <p:txBody>
          <a:bodyPr>
            <a:noAutofit/>
          </a:bodyPr>
          <a:lstStyle/>
          <a:p>
            <a:pPr marL="457200" indent="-457200" algn="l">
              <a:buFont typeface="Arial" pitchFamily="34" charset="0"/>
              <a:buChar char="•"/>
            </a:pPr>
            <a:r>
              <a:rPr lang="en-US" sz="2000" dirty="0">
                <a:solidFill>
                  <a:schemeClr val="tx1"/>
                </a:solidFill>
              </a:rPr>
              <a:t>Following are the various categories of Multimedia software</a:t>
            </a:r>
          </a:p>
          <a:p>
            <a:pPr marL="457200" indent="-457200" algn="l">
              <a:buFont typeface="Arial" pitchFamily="34" charset="0"/>
              <a:buChar char="•"/>
            </a:pPr>
            <a:r>
              <a:rPr lang="en-US" sz="2000" b="1" dirty="0">
                <a:solidFill>
                  <a:schemeClr val="tx1"/>
                </a:solidFill>
              </a:rPr>
              <a:t>Device Driver Software</a:t>
            </a:r>
            <a:r>
              <a:rPr lang="en-US" sz="2000" dirty="0">
                <a:solidFill>
                  <a:schemeClr val="tx1"/>
                </a:solidFill>
              </a:rPr>
              <a:t>- These </a:t>
            </a:r>
            <a:r>
              <a:rPr lang="en-US" sz="2000" dirty="0" smtClean="0">
                <a:solidFill>
                  <a:schemeClr val="tx1"/>
                </a:solidFill>
              </a:rPr>
              <a:t>software's </a:t>
            </a:r>
            <a:r>
              <a:rPr lang="en-US" sz="2000" dirty="0">
                <a:solidFill>
                  <a:schemeClr val="tx1"/>
                </a:solidFill>
              </a:rPr>
              <a:t>are used to install and configure the multimedia peripherals.</a:t>
            </a:r>
          </a:p>
          <a:p>
            <a:pPr marL="457200" indent="-457200" algn="l">
              <a:buFont typeface="Arial" pitchFamily="34" charset="0"/>
              <a:buChar char="•"/>
            </a:pPr>
            <a:r>
              <a:rPr lang="en-US" sz="2000" b="1" dirty="0">
                <a:solidFill>
                  <a:schemeClr val="tx1"/>
                </a:solidFill>
              </a:rPr>
              <a:t>Media Players</a:t>
            </a:r>
            <a:r>
              <a:rPr lang="en-US" sz="2000" dirty="0">
                <a:solidFill>
                  <a:schemeClr val="tx1"/>
                </a:solidFill>
              </a:rPr>
              <a:t>- Media players are applications that can play one or more kind of multimedia file format.</a:t>
            </a:r>
          </a:p>
          <a:p>
            <a:pPr marL="457200" indent="-457200" algn="l">
              <a:buFont typeface="Arial" pitchFamily="34" charset="0"/>
              <a:buChar char="•"/>
            </a:pPr>
            <a:r>
              <a:rPr lang="en-US" sz="2000" b="1" dirty="0">
                <a:solidFill>
                  <a:schemeClr val="tx1"/>
                </a:solidFill>
              </a:rPr>
              <a:t>Media Conversion Tools</a:t>
            </a:r>
            <a:r>
              <a:rPr lang="en-US" sz="2000" dirty="0">
                <a:solidFill>
                  <a:schemeClr val="tx1"/>
                </a:solidFill>
              </a:rPr>
              <a:t>- These tools are used for encoding / decoding multimedia contexts and for converting one file format to another.</a:t>
            </a:r>
          </a:p>
          <a:p>
            <a:pPr marL="457200" indent="-457200" algn="l">
              <a:buFont typeface="Arial" pitchFamily="34" charset="0"/>
              <a:buChar char="•"/>
            </a:pPr>
            <a:r>
              <a:rPr lang="en-US" sz="2000" b="1" dirty="0">
                <a:solidFill>
                  <a:schemeClr val="tx1"/>
                </a:solidFill>
              </a:rPr>
              <a:t>Multimedia Editing Tools</a:t>
            </a:r>
            <a:r>
              <a:rPr lang="en-US" sz="2000" dirty="0">
                <a:solidFill>
                  <a:schemeClr val="tx1"/>
                </a:solidFill>
              </a:rPr>
              <a:t>- These tools are used for creating and editing digital multimedia data.</a:t>
            </a:r>
          </a:p>
          <a:p>
            <a:pPr marL="457200" indent="-457200" algn="l">
              <a:buFont typeface="Arial" pitchFamily="34" charset="0"/>
              <a:buChar char="•"/>
            </a:pPr>
            <a:r>
              <a:rPr lang="en-US" sz="2000" b="1" dirty="0">
                <a:solidFill>
                  <a:schemeClr val="tx1"/>
                </a:solidFill>
              </a:rPr>
              <a:t>Multimedia Authoring Tools</a:t>
            </a:r>
            <a:r>
              <a:rPr lang="en-US" sz="2000" dirty="0">
                <a:solidFill>
                  <a:schemeClr val="tx1"/>
                </a:solidFill>
              </a:rPr>
              <a:t>- These tools are used for combing different kinds of media formats and deliver them as multimedia contents.</a:t>
            </a:r>
          </a:p>
          <a:p>
            <a:pPr marL="457200" indent="-457200">
              <a:buFont typeface="Arial" pitchFamily="34" charset="0"/>
              <a:buChar char="•"/>
            </a:pPr>
            <a:endParaRPr lang="en-IN" sz="2000" dirty="0"/>
          </a:p>
        </p:txBody>
      </p:sp>
    </p:spTree>
    <p:extLst>
      <p:ext uri="{BB962C8B-B14F-4D97-AF65-F5344CB8AC3E}">
        <p14:creationId xmlns:p14="http://schemas.microsoft.com/office/powerpoint/2010/main" val="1934303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8060432" cy="792088"/>
          </a:xfrm>
        </p:spPr>
        <p:txBody>
          <a:bodyPr>
            <a:normAutofit/>
          </a:bodyPr>
          <a:lstStyle/>
          <a:p>
            <a:r>
              <a:rPr lang="en-IN" b="1" dirty="0" smtClean="0">
                <a:solidFill>
                  <a:srgbClr val="00B050"/>
                </a:solidFill>
              </a:rPr>
              <a:t>Multimedia Software Tools</a:t>
            </a:r>
            <a:endParaRPr lang="en-IN" b="1" dirty="0">
              <a:solidFill>
                <a:srgbClr val="00B050"/>
              </a:solidFill>
            </a:endParaRPr>
          </a:p>
        </p:txBody>
      </p:sp>
      <p:sp>
        <p:nvSpPr>
          <p:cNvPr id="3" name="Subtitle 2"/>
          <p:cNvSpPr>
            <a:spLocks noGrp="1"/>
          </p:cNvSpPr>
          <p:nvPr>
            <p:ph type="subTitle" idx="1"/>
          </p:nvPr>
        </p:nvSpPr>
        <p:spPr>
          <a:xfrm>
            <a:off x="467544" y="1052736"/>
            <a:ext cx="8064896" cy="5328592"/>
          </a:xfrm>
        </p:spPr>
        <p:txBody>
          <a:bodyPr>
            <a:noAutofit/>
          </a:bodyPr>
          <a:lstStyle/>
          <a:p>
            <a:pPr marL="342900" indent="-342900" algn="l">
              <a:buFont typeface="Arial" pitchFamily="34" charset="0"/>
              <a:buChar char="•"/>
            </a:pPr>
            <a:r>
              <a:rPr lang="en-US" sz="2000" dirty="0">
                <a:solidFill>
                  <a:schemeClr val="tx1"/>
                </a:solidFill>
              </a:rPr>
              <a:t>Multimedia applications are created with the help of following mentioned tools and packages.</a:t>
            </a:r>
          </a:p>
          <a:p>
            <a:pPr marL="342900" indent="-342900" algn="l">
              <a:buFont typeface="Arial" pitchFamily="34" charset="0"/>
              <a:buChar char="•"/>
            </a:pPr>
            <a:r>
              <a:rPr lang="en-US" sz="2000" dirty="0">
                <a:solidFill>
                  <a:schemeClr val="tx1"/>
                </a:solidFill>
              </a:rPr>
              <a:t>The sound, text, graphics, animation and video are the integral part of multimedia software. To produce and edit these media elements, there are various software tools available in the market. The categories of basic software tools are:</a:t>
            </a:r>
          </a:p>
          <a:p>
            <a:pPr marL="342900" indent="-342900" algn="l">
              <a:buFont typeface="Arial" pitchFamily="34" charset="0"/>
              <a:buChar char="•"/>
            </a:pPr>
            <a:r>
              <a:rPr lang="en-US" sz="2000" b="1" dirty="0">
                <a:solidFill>
                  <a:schemeClr val="tx1"/>
                </a:solidFill>
              </a:rPr>
              <a:t>Text Editing Tools</a:t>
            </a:r>
            <a:r>
              <a:rPr lang="en-US" sz="2000" dirty="0">
                <a:solidFill>
                  <a:schemeClr val="tx1"/>
                </a:solidFill>
              </a:rPr>
              <a:t>- These tools are used to create letters, resumes, invoices, purchase orders, user manual for a project and other documents. MS-Word is a good example of text tool. It has following features:</a:t>
            </a:r>
          </a:p>
          <a:p>
            <a:pPr marL="800100" lvl="1" indent="-342900" algn="l">
              <a:buFont typeface="Arial" pitchFamily="34" charset="0"/>
              <a:buChar char="•"/>
            </a:pPr>
            <a:r>
              <a:rPr lang="en-US" sz="2000" dirty="0">
                <a:solidFill>
                  <a:schemeClr val="tx1"/>
                </a:solidFill>
              </a:rPr>
              <a:t>Creating new file, opening existing file, saving file and printing it.</a:t>
            </a:r>
          </a:p>
          <a:p>
            <a:pPr marL="800100" lvl="1" indent="-342900" algn="l">
              <a:buFont typeface="Arial" pitchFamily="34" charset="0"/>
              <a:buChar char="•"/>
            </a:pPr>
            <a:r>
              <a:rPr lang="en-US" sz="2000" dirty="0">
                <a:solidFill>
                  <a:schemeClr val="tx1"/>
                </a:solidFill>
              </a:rPr>
              <a:t>Insert symbol, formula and equation in the file.</a:t>
            </a:r>
          </a:p>
          <a:p>
            <a:pPr marL="800100" lvl="1" indent="-342900" algn="l">
              <a:buFont typeface="Arial" pitchFamily="34" charset="0"/>
              <a:buChar char="•"/>
            </a:pPr>
            <a:r>
              <a:rPr lang="en-US" sz="2000" dirty="0">
                <a:solidFill>
                  <a:schemeClr val="tx1"/>
                </a:solidFill>
              </a:rPr>
              <a:t>Correct spelling mistakes and grammatical errors.</a:t>
            </a:r>
          </a:p>
          <a:p>
            <a:pPr marL="800100" lvl="1" indent="-342900" algn="l">
              <a:buFont typeface="Arial" pitchFamily="34" charset="0"/>
              <a:buChar char="•"/>
            </a:pPr>
            <a:r>
              <a:rPr lang="en-US" sz="2000" dirty="0">
                <a:solidFill>
                  <a:schemeClr val="tx1"/>
                </a:solidFill>
              </a:rPr>
              <a:t>Align text within margins.</a:t>
            </a:r>
          </a:p>
          <a:p>
            <a:pPr marL="800100" lvl="1" indent="-342900" algn="l">
              <a:buFont typeface="Arial" pitchFamily="34" charset="0"/>
              <a:buChar char="•"/>
            </a:pPr>
            <a:r>
              <a:rPr lang="en-US" sz="2000" dirty="0">
                <a:solidFill>
                  <a:schemeClr val="tx1"/>
                </a:solidFill>
              </a:rPr>
              <a:t>Insert page numbers on the top or bottom of the page.</a:t>
            </a:r>
          </a:p>
          <a:p>
            <a:pPr marL="800100" lvl="1" indent="-342900" algn="l">
              <a:buFont typeface="Arial" pitchFamily="34" charset="0"/>
              <a:buChar char="•"/>
            </a:pPr>
            <a:r>
              <a:rPr lang="en-US" sz="2000" dirty="0">
                <a:solidFill>
                  <a:schemeClr val="tx1"/>
                </a:solidFill>
              </a:rPr>
              <a:t>Mail-merge the document and making letters and </a:t>
            </a:r>
            <a:r>
              <a:rPr lang="en-US" sz="2000" dirty="0" smtClean="0">
                <a:solidFill>
                  <a:schemeClr val="tx1"/>
                </a:solidFill>
              </a:rPr>
              <a:t>envelopes.</a:t>
            </a:r>
            <a:endParaRPr lang="en-US" sz="2000" dirty="0">
              <a:solidFill>
                <a:schemeClr val="tx1"/>
              </a:solidFill>
            </a:endParaRPr>
          </a:p>
          <a:p>
            <a:pPr marL="800100" lvl="1" indent="-342900" algn="l">
              <a:buFont typeface="Arial" pitchFamily="34" charset="0"/>
              <a:buChar char="•"/>
            </a:pPr>
            <a:r>
              <a:rPr lang="en-US" sz="2000" dirty="0">
                <a:solidFill>
                  <a:schemeClr val="tx1"/>
                </a:solidFill>
              </a:rPr>
              <a:t>Making tables with variable number of columns and rows.</a:t>
            </a:r>
          </a:p>
          <a:p>
            <a:pPr marL="342900" indent="-342900" algn="l">
              <a:buFont typeface="Arial" pitchFamily="34" charset="0"/>
              <a:buChar char="•"/>
            </a:pPr>
            <a:r>
              <a:rPr lang="en-US" sz="2000" dirty="0">
                <a:solidFill>
                  <a:schemeClr val="tx1"/>
                </a:solidFill>
              </a:rPr>
              <a:t/>
            </a:r>
            <a:br>
              <a:rPr lang="en-US"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1316250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2656"/>
            <a:ext cx="8064896" cy="5909310"/>
          </a:xfrm>
          <a:prstGeom prst="rect">
            <a:avLst/>
          </a:prstGeom>
        </p:spPr>
        <p:txBody>
          <a:bodyPr wrap="square">
            <a:spAutoFit/>
          </a:bodyPr>
          <a:lstStyle/>
          <a:p>
            <a:pPr marL="285750" indent="-285750">
              <a:buFont typeface="Arial" pitchFamily="34" charset="0"/>
              <a:buChar char="•"/>
            </a:pPr>
            <a:r>
              <a:rPr lang="en-US" sz="2000" b="1" dirty="0"/>
              <a:t>Painting and Drawing Tools</a:t>
            </a:r>
            <a:r>
              <a:rPr lang="en-US" sz="2000" dirty="0"/>
              <a:t>- These tools generally come with a graphical user interface with pull down menus for quick selection. You can create almost all kinds of possible shapes and resize them using these tools. </a:t>
            </a:r>
            <a:endParaRPr lang="en-US" sz="2000" dirty="0" smtClean="0"/>
          </a:p>
          <a:p>
            <a:pPr marL="285750" indent="-285750">
              <a:buFont typeface="Arial" pitchFamily="34" charset="0"/>
              <a:buChar char="•"/>
            </a:pPr>
            <a:r>
              <a:rPr lang="en-US" sz="2000" dirty="0" smtClean="0"/>
              <a:t>Drawing </a:t>
            </a:r>
            <a:r>
              <a:rPr lang="en-US" sz="2000" dirty="0"/>
              <a:t>file can be imported or exported in many image formats like .gif, .tif, .jpg, .bmp, etc. Some examples of drawing software are Corel Draw, Freehand, Designer, Photoshop, Fireworks, Point etc</a:t>
            </a:r>
            <a:r>
              <a:rPr lang="en-US" sz="2000" dirty="0" smtClean="0"/>
              <a:t>. These </a:t>
            </a:r>
            <a:r>
              <a:rPr lang="en-US" sz="2000" dirty="0"/>
              <a:t>software have following features:</a:t>
            </a:r>
          </a:p>
          <a:p>
            <a:pPr marL="285750" indent="-285750">
              <a:buFont typeface="Arial" pitchFamily="34" charset="0"/>
              <a:buChar char="•"/>
            </a:pPr>
            <a:r>
              <a:rPr lang="en-US" sz="2000" dirty="0"/>
              <a:t>Tools to draw a straight line, rectangular area, circle etc.</a:t>
            </a:r>
          </a:p>
          <a:p>
            <a:pPr marL="285750" indent="-285750">
              <a:buFont typeface="Arial" pitchFamily="34" charset="0"/>
              <a:buChar char="•"/>
            </a:pPr>
            <a:r>
              <a:rPr lang="en-US" sz="2000" dirty="0"/>
              <a:t>Different </a:t>
            </a:r>
            <a:r>
              <a:rPr lang="en-US" sz="2000" dirty="0" smtClean="0"/>
              <a:t>color </a:t>
            </a:r>
            <a:r>
              <a:rPr lang="en-US" sz="2000" dirty="0"/>
              <a:t>selection option.</a:t>
            </a:r>
          </a:p>
          <a:p>
            <a:pPr marL="285750" indent="-285750">
              <a:buFont typeface="Arial" pitchFamily="34" charset="0"/>
              <a:buChar char="•"/>
            </a:pPr>
            <a:r>
              <a:rPr lang="en-US" sz="2000" dirty="0"/>
              <a:t>Pencil tool to draw a shape freehand.</a:t>
            </a:r>
          </a:p>
          <a:p>
            <a:pPr marL="285750" indent="-285750">
              <a:buFont typeface="Arial" pitchFamily="34" charset="0"/>
              <a:buChar char="•"/>
            </a:pPr>
            <a:r>
              <a:rPr lang="en-US" sz="2000" dirty="0"/>
              <a:t>Eraser tool to erase part of the image.</a:t>
            </a:r>
          </a:p>
          <a:p>
            <a:pPr marL="285750" indent="-285750">
              <a:buFont typeface="Arial" pitchFamily="34" charset="0"/>
              <a:buChar char="•"/>
            </a:pPr>
            <a:r>
              <a:rPr lang="en-US" sz="2000" dirty="0"/>
              <a:t>Zooming for magnified pixel editing</a:t>
            </a:r>
            <a:r>
              <a:rPr lang="en-US" dirty="0" smtClean="0"/>
              <a:t>.</a:t>
            </a:r>
          </a:p>
          <a:p>
            <a:pPr marL="285750" indent="-285750">
              <a:buFont typeface="Arial" pitchFamily="34" charset="0"/>
              <a:buChar char="•"/>
            </a:pPr>
            <a:r>
              <a:rPr lang="en-US" sz="2000" b="1" dirty="0"/>
              <a:t>Video Editing Tools</a:t>
            </a:r>
            <a:r>
              <a:rPr lang="en-US" sz="2000" dirty="0"/>
              <a:t>- These tools are used to edit, cut, copy, and paste your video and audio files. Video editing used to require expensive, specialized equipment and a great deal of knowledge. </a:t>
            </a:r>
          </a:p>
          <a:p>
            <a:pPr marL="285750" indent="-285750">
              <a:buFont typeface="Arial" pitchFamily="34" charset="0"/>
              <a:buChar char="•"/>
            </a:pPr>
            <a:r>
              <a:rPr lang="en-US" sz="2000" dirty="0"/>
              <a:t>The artistic process of video editing consists of deciding what elements to retain, delete or combine from various sources so that they come together in an organized, logical and visually planning manner. </a:t>
            </a:r>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467426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064896" cy="5632311"/>
          </a:xfrm>
          <a:prstGeom prst="rect">
            <a:avLst/>
          </a:prstGeom>
        </p:spPr>
        <p:txBody>
          <a:bodyPr wrap="square">
            <a:spAutoFit/>
          </a:bodyPr>
          <a:lstStyle/>
          <a:p>
            <a:pPr marL="285750" indent="-285750">
              <a:buFont typeface="Arial" pitchFamily="34" charset="0"/>
              <a:buChar char="•"/>
            </a:pPr>
            <a:r>
              <a:rPr lang="en-US" sz="2000" b="1" dirty="0"/>
              <a:t>Sound Editing Tools</a:t>
            </a:r>
            <a:r>
              <a:rPr lang="en-US" sz="2000" dirty="0"/>
              <a:t>- These tools are used to integrate sound into multimedia project very easily. You can cut, copy, paste and edit segments of a sound file by using these tools. The presence of sound greatly enhances the effect of a mostly graphic presentation, especially in a video. Examples of sound editing software tools are: Cool Edit Pro, Sound Forge and Pro Tools. These software have following features:</a:t>
            </a:r>
          </a:p>
          <a:p>
            <a:pPr marL="742950" lvl="1" indent="-285750">
              <a:buFont typeface="Arial" pitchFamily="34" charset="0"/>
              <a:buChar char="•"/>
            </a:pPr>
            <a:r>
              <a:rPr lang="en-US" sz="2000" dirty="0"/>
              <a:t>Record your own music, voice or any other audio.</a:t>
            </a:r>
          </a:p>
          <a:p>
            <a:pPr marL="742950" lvl="1" indent="-285750">
              <a:buFont typeface="Arial" pitchFamily="34" charset="0"/>
              <a:buChar char="•"/>
            </a:pPr>
            <a:r>
              <a:rPr lang="en-US" sz="2000" dirty="0"/>
              <a:t>Record sound from CD, DVD, Radio or any other sound player.</a:t>
            </a:r>
          </a:p>
          <a:p>
            <a:pPr marL="742950" lvl="1" indent="-285750">
              <a:buFont typeface="Arial" pitchFamily="34" charset="0"/>
              <a:buChar char="•"/>
            </a:pPr>
            <a:r>
              <a:rPr lang="en-US" sz="2000" dirty="0"/>
              <a:t>You can edit, mix the sound with any other audio.</a:t>
            </a:r>
          </a:p>
          <a:p>
            <a:pPr marL="742950" lvl="1" indent="-285750">
              <a:buFont typeface="Arial" pitchFamily="34" charset="0"/>
              <a:buChar char="•"/>
            </a:pPr>
            <a:r>
              <a:rPr lang="en-US" sz="2000" dirty="0"/>
              <a:t>Apply special effects such as fade, equalizer, echo, reverse and more.</a:t>
            </a:r>
          </a:p>
          <a:p>
            <a:pPr marL="285750" indent="-285750">
              <a:buFont typeface="Arial" pitchFamily="34" charset="0"/>
              <a:buChar char="•"/>
            </a:pPr>
            <a:r>
              <a:rPr lang="en-US" sz="2000" b="1" dirty="0" smtClean="0"/>
              <a:t>Animation and Modeling Tools</a:t>
            </a:r>
            <a:r>
              <a:rPr lang="en-US" sz="2000" dirty="0" smtClean="0"/>
              <a:t>- An animation is to show the still images at a certain rate to give it visual effect with the help of Animation and modeling tools. These tools have features like multiple windows that allow you to view your model in each dimension, ability to drag and drop primitive shapes into a scene, color and texture mapping, ability to add realistic effects such as transparency, shadowing and fog etc. Examples of Animations and modeling tools are 3D studio max and Maya.</a:t>
            </a:r>
          </a:p>
          <a:p>
            <a:pPr marL="285750" indent="-285750">
              <a:buFont typeface="Arial" pitchFamily="34" charset="0"/>
              <a:buChar char="•"/>
            </a:pPr>
            <a:endParaRPr lang="en-IN" sz="2000" dirty="0"/>
          </a:p>
        </p:txBody>
      </p:sp>
    </p:spTree>
    <p:extLst>
      <p:ext uri="{BB962C8B-B14F-4D97-AF65-F5344CB8AC3E}">
        <p14:creationId xmlns:p14="http://schemas.microsoft.com/office/powerpoint/2010/main" val="427122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94920" cy="1143000"/>
          </a:xfrm>
        </p:spPr>
        <p:txBody>
          <a:bodyPr>
            <a:normAutofit fontScale="90000"/>
          </a:bodyPr>
          <a:lstStyle/>
          <a:p>
            <a:r>
              <a:rPr lang="en-IN" sz="3600" b="1" dirty="0">
                <a:solidFill>
                  <a:srgbClr val="92D050"/>
                </a:solidFill>
              </a:rPr>
              <a:t>Definition of Multimedia</a:t>
            </a:r>
            <a:r>
              <a:rPr lang="en-IN" dirty="0"/>
              <a:t/>
            </a:r>
            <a:br>
              <a:rPr lang="en-IN" dirty="0"/>
            </a:br>
            <a:endParaRPr lang="en-IN" dirty="0"/>
          </a:p>
        </p:txBody>
      </p:sp>
      <p:sp>
        <p:nvSpPr>
          <p:cNvPr id="3" name="Content Placeholder 2"/>
          <p:cNvSpPr>
            <a:spLocks noGrp="1"/>
          </p:cNvSpPr>
          <p:nvPr>
            <p:ph idx="1"/>
          </p:nvPr>
        </p:nvSpPr>
        <p:spPr>
          <a:xfrm>
            <a:off x="611560" y="1196752"/>
            <a:ext cx="8229600" cy="4525963"/>
          </a:xfrm>
        </p:spPr>
        <p:txBody>
          <a:bodyPr>
            <a:normAutofit/>
          </a:bodyPr>
          <a:lstStyle/>
          <a:p>
            <a:r>
              <a:rPr lang="en-US" sz="2000" dirty="0"/>
              <a:t>By definition Multimedia is a representation of information in an attractive and interactive manner with the use of a combination of text, audio, video, graphics and animation</a:t>
            </a:r>
            <a:r>
              <a:rPr lang="en-US" sz="2000" dirty="0" smtClean="0"/>
              <a:t>. </a:t>
            </a:r>
          </a:p>
          <a:p>
            <a:r>
              <a:rPr lang="en-US" sz="2000" dirty="0" smtClean="0"/>
              <a:t> </a:t>
            </a:r>
            <a:r>
              <a:rPr lang="en-US" sz="2000" dirty="0"/>
              <a:t>In other words we can say that Multimedia is a computerized method of presenting information combining textual data, audio, visuals (video), graphics and animations</a:t>
            </a:r>
            <a:r>
              <a:rPr lang="en-US" sz="2000" dirty="0" smtClean="0"/>
              <a:t>.</a:t>
            </a:r>
          </a:p>
          <a:p>
            <a:r>
              <a:rPr lang="en-US" sz="2000" dirty="0" smtClean="0"/>
              <a:t> </a:t>
            </a:r>
            <a:r>
              <a:rPr lang="en-US" sz="2000" dirty="0"/>
              <a:t>For examples: E-Mail, Yahoo Messenger, Video Conferencing, and Multimedia Message Service (MMS).</a:t>
            </a:r>
          </a:p>
          <a:p>
            <a:r>
              <a:rPr lang="en-US" sz="2000" dirty="0"/>
              <a:t>Multimedia as name suggests is the combination of Multi and Media that is many types of media (hardware/software) used for communication of information.</a:t>
            </a:r>
          </a:p>
          <a:p>
            <a:pPr marL="0" indent="0">
              <a:buNone/>
            </a:pPr>
            <a:r>
              <a:rPr lang="en-US" sz="2000" dirty="0" smtClean="0"/>
              <a:t/>
            </a:r>
            <a:br>
              <a:rPr lang="en-US" sz="2000" dirty="0" smtClean="0"/>
            </a:br>
            <a:endParaRPr lang="en-IN" sz="2000" dirty="0"/>
          </a:p>
        </p:txBody>
      </p:sp>
    </p:spTree>
    <p:extLst>
      <p:ext uri="{BB962C8B-B14F-4D97-AF65-F5344CB8AC3E}">
        <p14:creationId xmlns:p14="http://schemas.microsoft.com/office/powerpoint/2010/main" val="4289749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1080119"/>
          </a:xfrm>
        </p:spPr>
        <p:txBody>
          <a:bodyPr>
            <a:normAutofit fontScale="90000"/>
          </a:bodyPr>
          <a:lstStyle/>
          <a:p>
            <a:r>
              <a:rPr lang="en-IN" dirty="0" smtClean="0"/>
              <a:t> </a:t>
            </a:r>
            <a:r>
              <a:rPr lang="en-IN" sz="3600" b="1" dirty="0" smtClean="0">
                <a:solidFill>
                  <a:srgbClr val="00B050"/>
                </a:solidFill>
              </a:rPr>
              <a:t>Graphics and Image Data Representation</a:t>
            </a:r>
            <a:r>
              <a:rPr lang="en-IN" sz="3600" dirty="0">
                <a:solidFill>
                  <a:srgbClr val="00B050"/>
                </a:solidFill>
              </a:rPr>
              <a:t/>
            </a:r>
            <a:br>
              <a:rPr lang="en-IN" sz="3600" dirty="0">
                <a:solidFill>
                  <a:srgbClr val="00B050"/>
                </a:solidFill>
              </a:rPr>
            </a:br>
            <a:endParaRPr lang="en-IN" sz="3600" dirty="0">
              <a:solidFill>
                <a:srgbClr val="00B050"/>
              </a:solidFill>
            </a:endParaRPr>
          </a:p>
        </p:txBody>
      </p:sp>
      <p:sp>
        <p:nvSpPr>
          <p:cNvPr id="3" name="Subtitle 2"/>
          <p:cNvSpPr>
            <a:spLocks noGrp="1"/>
          </p:cNvSpPr>
          <p:nvPr>
            <p:ph type="subTitle" idx="1"/>
          </p:nvPr>
        </p:nvSpPr>
        <p:spPr>
          <a:xfrm>
            <a:off x="755576" y="1196752"/>
            <a:ext cx="7776864" cy="4442048"/>
          </a:xfrm>
        </p:spPr>
        <p:txBody>
          <a:bodyPr>
            <a:normAutofit/>
          </a:bodyPr>
          <a:lstStyle/>
          <a:p>
            <a:pPr marL="342900" indent="-342900" algn="l">
              <a:buFont typeface="Arial" pitchFamily="34" charset="0"/>
              <a:buChar char="•"/>
            </a:pPr>
            <a:r>
              <a:rPr lang="en-US" sz="2400" dirty="0">
                <a:solidFill>
                  <a:schemeClr val="tx1"/>
                </a:solidFill>
              </a:rPr>
              <a:t>An image consists of a rectangular array of dots called pixels. The size of the image is specified in terms of width X height, in numbers of the pixels. The physical size of the image, in inches or centimeters, depends on the resolution of the device on which the image is displayed. The resolution is usually measured in DPI (Dots Per Inch). An image will appear smaller on a device with a higher resolution than on one with a lower resolution. For color images, one needs enough bits per pixel to represent all the colors in the image. The number of the bits per pixel is called the depth of the image.</a:t>
            </a:r>
            <a:endParaRPr lang="en-IN" sz="2400" dirty="0">
              <a:solidFill>
                <a:schemeClr val="tx1"/>
              </a:solidFill>
            </a:endParaRPr>
          </a:p>
        </p:txBody>
      </p:sp>
    </p:spTree>
    <p:extLst>
      <p:ext uri="{BB962C8B-B14F-4D97-AF65-F5344CB8AC3E}">
        <p14:creationId xmlns:p14="http://schemas.microsoft.com/office/powerpoint/2010/main" val="4190890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1"/>
            <a:ext cx="4896544" cy="792088"/>
          </a:xfrm>
        </p:spPr>
        <p:txBody>
          <a:bodyPr>
            <a:normAutofit fontScale="90000"/>
          </a:bodyPr>
          <a:lstStyle/>
          <a:p>
            <a:r>
              <a:rPr lang="en-IN" sz="3600" b="1" dirty="0" smtClean="0">
                <a:solidFill>
                  <a:srgbClr val="92D050"/>
                </a:solidFill>
              </a:rPr>
              <a:t>Graphics Image </a:t>
            </a:r>
            <a:r>
              <a:rPr lang="en-IN" sz="3600" b="1" dirty="0">
                <a:solidFill>
                  <a:srgbClr val="92D050"/>
                </a:solidFill>
              </a:rPr>
              <a:t>data types</a:t>
            </a:r>
            <a:r>
              <a:rPr lang="en-IN" dirty="0"/>
              <a:t/>
            </a:r>
            <a:br>
              <a:rPr lang="en-IN" dirty="0"/>
            </a:br>
            <a:endParaRPr lang="en-IN" dirty="0"/>
          </a:p>
        </p:txBody>
      </p:sp>
      <p:sp>
        <p:nvSpPr>
          <p:cNvPr id="3" name="Subtitle 2"/>
          <p:cNvSpPr>
            <a:spLocks noGrp="1"/>
          </p:cNvSpPr>
          <p:nvPr>
            <p:ph type="subTitle" idx="1"/>
          </p:nvPr>
        </p:nvSpPr>
        <p:spPr>
          <a:xfrm>
            <a:off x="395536" y="620688"/>
            <a:ext cx="8208912" cy="6237312"/>
          </a:xfrm>
        </p:spPr>
        <p:txBody>
          <a:bodyPr>
            <a:noAutofit/>
          </a:bodyPr>
          <a:lstStyle/>
          <a:p>
            <a:pPr marL="285750" indent="-285750" algn="l">
              <a:buFont typeface="Arial" pitchFamily="34" charset="0"/>
              <a:buChar char="•"/>
            </a:pPr>
            <a:r>
              <a:rPr lang="en-US" sz="2000" dirty="0">
                <a:solidFill>
                  <a:schemeClr val="tx1"/>
                </a:solidFill>
              </a:rPr>
              <a:t>Images can be created by using different techniques of representation of data called data type like monochrome and colored images. Monochrome image is created by using single color whereas colored image is created by using multiple colors. Some important data types of images are following:</a:t>
            </a:r>
          </a:p>
          <a:p>
            <a:pPr marL="285750" indent="-285750" algn="l">
              <a:buFont typeface="Arial" pitchFamily="34" charset="0"/>
              <a:buChar char="•"/>
            </a:pPr>
            <a:r>
              <a:rPr lang="en-US" sz="2000" b="1" dirty="0">
                <a:solidFill>
                  <a:schemeClr val="tx1"/>
                </a:solidFill>
              </a:rPr>
              <a:t>1-bit images</a:t>
            </a:r>
            <a:r>
              <a:rPr lang="en-US" sz="2000" dirty="0">
                <a:solidFill>
                  <a:schemeClr val="tx1"/>
                </a:solidFill>
              </a:rPr>
              <a:t>- An image is a set of pixels. Note that a pixel is a picture element in digital image. In 1-bit images, each pixel is stored as a single bit (0 or 1). A bit has only two states either on or off, white or black, true or false. Therefore, such an image is also referred to as a binary image, since only two states are available. 1-bit image is also known as 1-bit monochrome images because it contains one color that is black for off state and white for on state.</a:t>
            </a:r>
          </a:p>
          <a:p>
            <a:pPr marL="285750" indent="-285750" algn="l">
              <a:buFont typeface="Arial" pitchFamily="34" charset="0"/>
              <a:buChar char="•"/>
            </a:pPr>
            <a:r>
              <a:rPr lang="en-US" sz="2000" dirty="0">
                <a:solidFill>
                  <a:schemeClr val="tx1"/>
                </a:solidFill>
              </a:rPr>
              <a:t>A 1-bit image with resolution 640*480 needs a storage space of 640*480 bits.</a:t>
            </a:r>
          </a:p>
          <a:p>
            <a:pPr marL="285750" indent="-285750" algn="l">
              <a:buFont typeface="Arial" pitchFamily="34" charset="0"/>
              <a:buChar char="•"/>
            </a:pPr>
            <a:r>
              <a:rPr lang="en-US" sz="2000" dirty="0">
                <a:solidFill>
                  <a:schemeClr val="tx1"/>
                </a:solidFill>
              </a:rPr>
              <a:t>640 x 480 bits. = (640 x 480) / 8 bytes = (640 x 480) / (8 x 1024) KB= 37.5KB.</a:t>
            </a:r>
          </a:p>
          <a:p>
            <a:pPr marL="285750" indent="-285750" algn="l">
              <a:buFont typeface="Arial" pitchFamily="34" charset="0"/>
              <a:buChar char="•"/>
            </a:pPr>
            <a:r>
              <a:rPr lang="en-US" sz="2000" dirty="0">
                <a:solidFill>
                  <a:schemeClr val="tx1"/>
                </a:solidFill>
              </a:rPr>
              <a:t>The clarity or quality of 1-bit image is very low</a:t>
            </a:r>
            <a:r>
              <a:rPr lang="en-US" sz="2000" dirty="0" smtClean="0">
                <a:solidFill>
                  <a:schemeClr val="tx1"/>
                </a:solidFill>
              </a:rPr>
              <a:t>.</a:t>
            </a:r>
          </a:p>
        </p:txBody>
      </p:sp>
    </p:spTree>
    <p:extLst>
      <p:ext uri="{BB962C8B-B14F-4D97-AF65-F5344CB8AC3E}">
        <p14:creationId xmlns:p14="http://schemas.microsoft.com/office/powerpoint/2010/main" val="3113213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8352928" cy="6247864"/>
          </a:xfrm>
          <a:prstGeom prst="rect">
            <a:avLst/>
          </a:prstGeom>
        </p:spPr>
        <p:txBody>
          <a:bodyPr wrap="square">
            <a:spAutoFit/>
          </a:bodyPr>
          <a:lstStyle/>
          <a:p>
            <a:pPr marL="285750" indent="-285750">
              <a:buFont typeface="Arial" pitchFamily="34" charset="0"/>
              <a:buChar char="•"/>
            </a:pPr>
            <a:r>
              <a:rPr lang="en-US" sz="2000" b="1" dirty="0"/>
              <a:t>8-bit Gray level images</a:t>
            </a:r>
            <a:r>
              <a:rPr lang="en-US" sz="2000" dirty="0"/>
              <a:t>- Each pixel of 8-bit gray level image is represented by a single byte (8 bits). Therefore each pixel of such image can hold 2</a:t>
            </a:r>
            <a:r>
              <a:rPr lang="en-US" sz="2000" baseline="30000" dirty="0"/>
              <a:t>8</a:t>
            </a:r>
            <a:r>
              <a:rPr lang="en-US" sz="2000" dirty="0"/>
              <a:t>=256 values between 0 and 255. Therefore each pixel has a brightness value on a scale from black (0 for no brightness or intensity) to white (255 for full brightness or intensity). For example, a dark pixel might have a value of 15 and a bright one might be 240.</a:t>
            </a:r>
          </a:p>
          <a:p>
            <a:pPr marL="285750" indent="-285750">
              <a:buFont typeface="Arial" pitchFamily="34" charset="0"/>
              <a:buChar char="•"/>
            </a:pPr>
            <a:r>
              <a:rPr lang="en-US" sz="2000" dirty="0"/>
              <a:t>A 8-bit image with resolution 640 x 480 needs a storage space of 640 x 480 bytes=(640 x 480)/1024 KB= 300KB. Therefore an 8-bit image needs 8 times more storage space than 1-bit image</a:t>
            </a:r>
            <a:r>
              <a:rPr lang="en-US" sz="2000" dirty="0" smtClean="0"/>
              <a:t>.</a:t>
            </a:r>
          </a:p>
          <a:p>
            <a:pPr marL="285750" indent="-285750">
              <a:buFont typeface="Arial" pitchFamily="34" charset="0"/>
              <a:buChar char="•"/>
            </a:pPr>
            <a:r>
              <a:rPr lang="en-US" sz="2000" b="1" dirty="0"/>
              <a:t>24-bit color images</a:t>
            </a:r>
            <a:r>
              <a:rPr lang="en-US" sz="2000" dirty="0"/>
              <a:t> - In 24-bit color image, each pixel is represented by three bytes, usually representing RGB (Red, Green and Blue). Usually true color is defined to mean 256 shades of RGB (Red, Green and Blue) for a total of 16777216 color variations. It provides a method of representing and storing graphical image information an RGB color space such that a colors, shades and hues in large number of variations can be displayed in an image such as in high quality photo graphic images or complex graphics.</a:t>
            </a:r>
          </a:p>
          <a:p>
            <a:pPr marL="285750" indent="-285750">
              <a:buFont typeface="Arial" pitchFamily="34" charset="0"/>
              <a:buChar char="•"/>
            </a:pPr>
            <a:r>
              <a:rPr lang="en-US" sz="2000" dirty="0"/>
              <a:t>Many 24-bit color images are stored as 32-bit images, and an extra byte for each pixel used to store an alpha value representing special effect information.</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2898276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136904" cy="6247864"/>
          </a:xfrm>
          <a:prstGeom prst="rect">
            <a:avLst/>
          </a:prstGeom>
        </p:spPr>
        <p:txBody>
          <a:bodyPr wrap="square">
            <a:spAutoFit/>
          </a:bodyPr>
          <a:lstStyle/>
          <a:p>
            <a:pPr marL="285750" indent="-285750">
              <a:buFont typeface="Arial" pitchFamily="34" charset="0"/>
              <a:buChar char="•"/>
            </a:pPr>
            <a:r>
              <a:rPr lang="en-US" sz="2000" dirty="0" smtClean="0"/>
              <a:t>A </a:t>
            </a:r>
            <a:r>
              <a:rPr lang="en-US" sz="2000" dirty="0"/>
              <a:t>24-bit color image with resolution 640 x 480 needs a storage space of 640 x 480 x 3 bytes = (640 x 480 x 3) / 1024=900KB without any compression. Also 32-bit color image with resolution 640 x 480 needs a storage space of 640 x 480 x 4 bytes= 1200KB without any compression</a:t>
            </a:r>
            <a:r>
              <a:rPr lang="en-US" sz="2000" dirty="0" smtClean="0"/>
              <a:t>.</a:t>
            </a:r>
          </a:p>
          <a:p>
            <a:pPr marL="285750" indent="-285750">
              <a:buFont typeface="Arial" pitchFamily="34" charset="0"/>
              <a:buChar char="•"/>
            </a:pPr>
            <a:r>
              <a:rPr lang="en-US" sz="2000" dirty="0"/>
              <a:t>Disadvantages</a:t>
            </a:r>
          </a:p>
          <a:p>
            <a:pPr marL="285750" indent="-285750">
              <a:buFont typeface="Arial" pitchFamily="34" charset="0"/>
              <a:buChar char="•"/>
            </a:pPr>
            <a:r>
              <a:rPr lang="en-US" sz="2000" dirty="0"/>
              <a:t>Require large storage space</a:t>
            </a:r>
          </a:p>
          <a:p>
            <a:pPr marL="285750" indent="-285750">
              <a:buFont typeface="Arial" pitchFamily="34" charset="0"/>
              <a:buChar char="•"/>
            </a:pPr>
            <a:r>
              <a:rPr lang="en-US" sz="2000" dirty="0"/>
              <a:t>Many monitors can display only 256 different colors at any one time. Therefore, in this case it is wasteful to store more than 256 different colors in an image.</a:t>
            </a:r>
          </a:p>
          <a:p>
            <a:pPr marL="285750" indent="-285750">
              <a:buFont typeface="Arial" pitchFamily="34" charset="0"/>
              <a:buChar char="•"/>
            </a:pPr>
            <a:r>
              <a:rPr lang="en-US" sz="2000" b="1" dirty="0"/>
              <a:t>8-bit color images</a:t>
            </a:r>
            <a:r>
              <a:rPr lang="en-US" sz="2000" dirty="0"/>
              <a:t> - 8-bit color graphics is a method of storing image information in a computer's memory or in an image file, where one byte (8 bits) represents each pixel. The maximum number of colors that can be displayed at once is 256. 8-bit color graphics are of two forms. The first form is where the image stores not color but an 8-bit index into the color map for each pixel, instead of storing the full 24-bit color value. Therefore, 8-bit image formats consists of two parts: a color map describing what colors are present in the image and the array of index values for each pixel in the image. In most color maps each color is usually chosen from a palette of 16,777,216 colors (24 bits: 8 red, 8green, 8 blue).</a:t>
            </a:r>
          </a:p>
          <a:p>
            <a:endParaRPr lang="en-IN" sz="2000" dirty="0"/>
          </a:p>
        </p:txBody>
      </p:sp>
    </p:spTree>
    <p:extLst>
      <p:ext uri="{BB962C8B-B14F-4D97-AF65-F5344CB8AC3E}">
        <p14:creationId xmlns:p14="http://schemas.microsoft.com/office/powerpoint/2010/main" val="1915190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323528" y="116632"/>
            <a:ext cx="4464496" cy="864096"/>
          </a:xfrm>
        </p:spPr>
        <p:txBody>
          <a:bodyPr>
            <a:noAutofit/>
          </a:bodyPr>
          <a:lstStyle/>
          <a:p>
            <a:r>
              <a:rPr lang="en-IN" sz="3600" b="1" dirty="0">
                <a:solidFill>
                  <a:srgbClr val="92D050"/>
                </a:solidFill>
              </a:rPr>
              <a:t>Image file formats</a:t>
            </a:r>
            <a:br>
              <a:rPr lang="en-IN" sz="3600" b="1" dirty="0">
                <a:solidFill>
                  <a:srgbClr val="92D050"/>
                </a:solidFill>
              </a:rPr>
            </a:br>
            <a:endParaRPr lang="en-IN" sz="3600" b="1" dirty="0">
              <a:solidFill>
                <a:srgbClr val="92D050"/>
              </a:solidFill>
            </a:endParaRPr>
          </a:p>
        </p:txBody>
      </p:sp>
      <p:sp>
        <p:nvSpPr>
          <p:cNvPr id="3" name="Subtitle 2"/>
          <p:cNvSpPr>
            <a:spLocks noGrp="1"/>
          </p:cNvSpPr>
          <p:nvPr>
            <p:ph type="subTitle" idx="1"/>
          </p:nvPr>
        </p:nvSpPr>
        <p:spPr>
          <a:xfrm>
            <a:off x="467544" y="620688"/>
            <a:ext cx="8352928" cy="5018112"/>
          </a:xfrm>
        </p:spPr>
        <p:txBody>
          <a:bodyPr>
            <a:noAutofit/>
          </a:bodyPr>
          <a:lstStyle/>
          <a:p>
            <a:pPr marL="285750" indent="-285750" algn="l">
              <a:buFont typeface="Arial" pitchFamily="34" charset="0"/>
              <a:buChar char="•"/>
            </a:pPr>
            <a:r>
              <a:rPr lang="en-US" sz="2000" b="1" dirty="0">
                <a:solidFill>
                  <a:schemeClr val="tx1"/>
                </a:solidFill>
              </a:rPr>
              <a:t>GIF- Graphics Interchange Formats</a:t>
            </a:r>
            <a:r>
              <a:rPr lang="en-US" sz="2000" dirty="0">
                <a:solidFill>
                  <a:schemeClr val="tx1"/>
                </a:solidFill>
              </a:rPr>
              <a:t>- The GIF format was created by </a:t>
            </a:r>
            <a:r>
              <a:rPr lang="en-US" sz="2000" dirty="0" smtClean="0">
                <a:solidFill>
                  <a:schemeClr val="tx1"/>
                </a:solidFill>
              </a:rPr>
              <a:t>CompuServe. </a:t>
            </a:r>
            <a:r>
              <a:rPr lang="en-US" sz="2000" dirty="0">
                <a:solidFill>
                  <a:schemeClr val="tx1"/>
                </a:solidFill>
              </a:rPr>
              <a:t>It supports 256 colors. GIF format is the most popular on the Internet because of its compact size. It is ideal for small icons used for navigational purpose and simple diagrams. GIF creates a table of up to 256 colors from a pool of 16 million. If the image has less than 256 colors, GIF can easily render the image without any loss of quality. When the image contains more colors, GIF uses algorithms to match the colors of the image with the palette of optimum set of 256 colors available. Better algorithms search the image to find and the optimum set of 256 </a:t>
            </a:r>
            <a:r>
              <a:rPr lang="en-US" sz="2000" dirty="0" smtClean="0">
                <a:solidFill>
                  <a:schemeClr val="tx1"/>
                </a:solidFill>
              </a:rPr>
              <a:t>colors</a:t>
            </a:r>
            <a:endParaRPr lang="en-US" sz="2000" dirty="0"/>
          </a:p>
          <a:p>
            <a:pPr marL="285750" indent="-285750" algn="l">
              <a:buFont typeface="Arial" pitchFamily="34" charset="0"/>
              <a:buChar char="•"/>
            </a:pPr>
            <a:r>
              <a:rPr lang="en-US" sz="2000" b="1" dirty="0">
                <a:solidFill>
                  <a:schemeClr val="tx1"/>
                </a:solidFill>
              </a:rPr>
              <a:t>PNG- Portable Network Graphics</a:t>
            </a:r>
            <a:r>
              <a:rPr lang="en-US" sz="2000" dirty="0">
                <a:solidFill>
                  <a:schemeClr val="tx1"/>
                </a:solidFill>
              </a:rPr>
              <a:t>- PNG is the only lossless format that web browsers support. PNG supports 8 bit, 24 bits, 32 bits and 48 bits data types. One version of the format PNG-8 is similar to the GIF format. But PNG is the superior to the GIF. It produces smaller files and with more options for colors. It supports partial transparency also. PNG-24 is another flavor of PNG, with 24-bit color supports, allowing ranges of color akin to high color JPEG. PNG-24 is in no way a replacement format for JPEG because it is a lossless compression format. This means that file size can be rather big against a comparable JPEG. Also PNG supports for up to 48 bits of color information</a:t>
            </a:r>
            <a:r>
              <a:rPr lang="en-US" sz="2000" dirty="0" smtClean="0">
                <a:solidFill>
                  <a:schemeClr val="tx1"/>
                </a:solidFill>
              </a:rPr>
              <a:t>.</a:t>
            </a:r>
          </a:p>
          <a:p>
            <a:pPr algn="l"/>
            <a:r>
              <a:rPr lang="en-US" sz="1600" dirty="0" smtClean="0">
                <a:solidFill>
                  <a:schemeClr val="tx1"/>
                </a:solidFill>
              </a:rPr>
              <a:t/>
            </a:r>
            <a:br>
              <a:rPr lang="en-US" sz="1600" dirty="0" smtClean="0">
                <a:solidFill>
                  <a:schemeClr val="tx1"/>
                </a:solidFill>
              </a:rPr>
            </a:br>
            <a:endParaRPr lang="en-IN" sz="1600" dirty="0">
              <a:solidFill>
                <a:schemeClr val="tx1"/>
              </a:solidFill>
            </a:endParaRPr>
          </a:p>
        </p:txBody>
      </p:sp>
    </p:spTree>
    <p:extLst>
      <p:ext uri="{BB962C8B-B14F-4D97-AF65-F5344CB8AC3E}">
        <p14:creationId xmlns:p14="http://schemas.microsoft.com/office/powerpoint/2010/main" val="363173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352928" cy="6863417"/>
          </a:xfrm>
          <a:prstGeom prst="rect">
            <a:avLst/>
          </a:prstGeom>
        </p:spPr>
        <p:txBody>
          <a:bodyPr wrap="square">
            <a:spAutoFit/>
          </a:bodyPr>
          <a:lstStyle/>
          <a:p>
            <a:pPr marL="285750" indent="-285750">
              <a:buFont typeface="Arial" pitchFamily="34" charset="0"/>
              <a:buChar char="•"/>
            </a:pPr>
            <a:r>
              <a:rPr lang="en-US" sz="2000" b="1" dirty="0"/>
              <a:t>TIFF- Tagged Image File Format</a:t>
            </a:r>
            <a:r>
              <a:rPr lang="en-US" sz="2000" dirty="0"/>
              <a:t>- The TIFF format was developed by the Aldus Corporation in the 1980 and was later supported by Microsoft. TIFF file format is widely used bitmapped file format. It is supported by many image editing applications, software used by scanners and photo retouching programs.</a:t>
            </a:r>
          </a:p>
          <a:p>
            <a:pPr marL="285750" indent="-285750">
              <a:buFont typeface="Arial" pitchFamily="34" charset="0"/>
              <a:buChar char="•"/>
            </a:pPr>
            <a:r>
              <a:rPr lang="en-US" sz="2000" b="1" dirty="0"/>
              <a:t>BMP- Bitmap</a:t>
            </a:r>
            <a:r>
              <a:rPr lang="en-US" sz="2000" dirty="0"/>
              <a:t>- The bitmap file format (BMP) is a very basic format supported by most Windows applications. BMP can store many different type of image: 1 bit image, grayscale image, 8 bit color image, 24 bit RGB image etc. BMP files are uncompressed. Therefore, these are not suitable for the internet. BMP files can be compressed using lossless data compression algorithms</a:t>
            </a:r>
            <a:r>
              <a:rPr lang="en-US" sz="2000" dirty="0" smtClean="0"/>
              <a:t>.</a:t>
            </a:r>
          </a:p>
          <a:p>
            <a:pPr marL="285750" indent="-285750">
              <a:buFont typeface="Arial" pitchFamily="34" charset="0"/>
              <a:buChar char="•"/>
            </a:pPr>
            <a:r>
              <a:rPr lang="en-US" sz="2000" b="1" dirty="0"/>
              <a:t>EPS- Encapsulated Postscript</a:t>
            </a:r>
            <a:r>
              <a:rPr lang="en-US" sz="2000" dirty="0"/>
              <a:t>- The EPS format is a vector based graphic. EPS is popular for saving image files because it can be imported into nearly any kind of application. This file format is suitable for printed documents. Main disadvantage of this format is that it requires more storage as compare to other formats.</a:t>
            </a:r>
          </a:p>
          <a:p>
            <a:pPr marL="285750" indent="-285750">
              <a:buFont typeface="Arial" pitchFamily="34" charset="0"/>
              <a:buChar char="•"/>
            </a:pPr>
            <a:r>
              <a:rPr lang="en-US" sz="2000" b="1" dirty="0"/>
              <a:t>PDF- Portable Document Format</a:t>
            </a:r>
            <a:r>
              <a:rPr lang="en-US" sz="2000" dirty="0"/>
              <a:t>- PDF format is vector graphics with embedded pixel graphics with many compression options. When your document is ready to be shared with others or for publication. This is only format that is platform independent. If you have Adobe Acrobat you can print from any document to a PDF file. From illustrator you can save as .PDF.</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3565639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6672"/>
            <a:ext cx="8352928" cy="5324535"/>
          </a:xfrm>
          <a:prstGeom prst="rect">
            <a:avLst/>
          </a:prstGeom>
        </p:spPr>
        <p:txBody>
          <a:bodyPr wrap="square">
            <a:spAutoFit/>
          </a:bodyPr>
          <a:lstStyle/>
          <a:p>
            <a:pPr marL="285750" indent="-285750">
              <a:buFont typeface="Arial" pitchFamily="34" charset="0"/>
              <a:buChar char="•"/>
            </a:pPr>
            <a:r>
              <a:rPr lang="en-US" sz="2000" b="1" dirty="0" smtClean="0"/>
              <a:t>EXIF- </a:t>
            </a:r>
            <a:r>
              <a:rPr lang="en-US" sz="2000" b="1" dirty="0"/>
              <a:t>Exchange Image File</a:t>
            </a:r>
            <a:r>
              <a:rPr lang="en-US" sz="2000" dirty="0"/>
              <a:t>- </a:t>
            </a:r>
            <a:r>
              <a:rPr lang="en-US" sz="2000" dirty="0" smtClean="0"/>
              <a:t>Exif is </a:t>
            </a:r>
            <a:r>
              <a:rPr lang="en-US" sz="2000" dirty="0"/>
              <a:t>an image format for digital cameras. A variety of tage are available to facilitate higher quality printing, since information about the camera and picture - taking condition can be stored and used by printers for possible color correction algorithms.it also includes specification of file format for audio that accompanies digital images.</a:t>
            </a:r>
          </a:p>
          <a:p>
            <a:pPr marL="285750" indent="-285750">
              <a:buFont typeface="Arial" pitchFamily="34" charset="0"/>
              <a:buChar char="•"/>
            </a:pPr>
            <a:endParaRPr lang="en-US" sz="2000" dirty="0" smtClean="0"/>
          </a:p>
          <a:p>
            <a:pPr marL="285750" indent="-285750">
              <a:buFont typeface="Arial" pitchFamily="34" charset="0"/>
              <a:buChar char="•"/>
            </a:pPr>
            <a:r>
              <a:rPr lang="en-US" sz="2000" b="1" dirty="0"/>
              <a:t>WMF- Windows </a:t>
            </a:r>
            <a:r>
              <a:rPr lang="en-US" sz="2000" b="1" dirty="0" smtClean="0"/>
              <a:t>Meta File</a:t>
            </a:r>
            <a:r>
              <a:rPr lang="en-US" sz="2000" dirty="0" smtClean="0"/>
              <a:t>- </a:t>
            </a:r>
            <a:r>
              <a:rPr lang="en-US" sz="2000" dirty="0"/>
              <a:t>WMF is the vector file format for the MS-Windows operating environment. It consists of a collection of graphics device interface function calls to the MS-Windows </a:t>
            </a:r>
            <a:r>
              <a:rPr lang="en-US" sz="2000" dirty="0" smtClean="0"/>
              <a:t>graphic </a:t>
            </a:r>
            <a:r>
              <a:rPr lang="en-US" sz="2000" dirty="0"/>
              <a:t>drawing </a:t>
            </a:r>
            <a:r>
              <a:rPr lang="en-US" sz="2000" dirty="0" smtClean="0"/>
              <a:t>library. Metafiles </a:t>
            </a:r>
            <a:r>
              <a:rPr lang="en-US" sz="2000" dirty="0"/>
              <a:t>are both small and flexible, hese images can be displayed properly by their proprietary </a:t>
            </a:r>
            <a:r>
              <a:rPr lang="en-US" sz="2000" dirty="0" smtClean="0"/>
              <a:t>software's </a:t>
            </a:r>
            <a:r>
              <a:rPr lang="en-US" sz="2000" dirty="0"/>
              <a:t>only.</a:t>
            </a:r>
          </a:p>
          <a:p>
            <a:pPr marL="285750" indent="-285750">
              <a:buFont typeface="Arial" pitchFamily="34" charset="0"/>
              <a:buChar char="•"/>
            </a:pPr>
            <a:r>
              <a:rPr lang="en-US" sz="2000" b="1" dirty="0"/>
              <a:t>PICT</a:t>
            </a:r>
            <a:r>
              <a:rPr lang="en-US" sz="2000" dirty="0"/>
              <a:t>- PICT images are useful in Macintosh software development, but you should avoid them in desktop publishing. Avoid using PICT format in electronic publishing-PICT images are prone to corruption.</a:t>
            </a:r>
          </a:p>
          <a:p>
            <a:pPr marL="285750" indent="-285750">
              <a:buFont typeface="Arial" pitchFamily="34" charset="0"/>
              <a:buChar char="•"/>
            </a:pPr>
            <a:r>
              <a:rPr lang="en-US" sz="2000" b="1" dirty="0"/>
              <a:t>Photoshop</a:t>
            </a:r>
            <a:r>
              <a:rPr lang="en-US" sz="2000" dirty="0"/>
              <a:t>- This is the native Photoshop file format created by Adobe. You can import this format directly into most desktop publishing applications.</a:t>
            </a:r>
          </a:p>
          <a:p>
            <a:r>
              <a:rPr lang="en-US" sz="2000" dirty="0"/>
              <a:t> </a:t>
            </a:r>
          </a:p>
        </p:txBody>
      </p:sp>
    </p:spTree>
    <p:extLst>
      <p:ext uri="{BB962C8B-B14F-4D97-AF65-F5344CB8AC3E}">
        <p14:creationId xmlns:p14="http://schemas.microsoft.com/office/powerpoint/2010/main" val="3349102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476672"/>
            <a:ext cx="5420186" cy="504056"/>
          </a:xfrm>
        </p:spPr>
        <p:txBody>
          <a:bodyPr>
            <a:normAutofit fontScale="90000"/>
          </a:bodyPr>
          <a:lstStyle/>
          <a:p>
            <a:r>
              <a:rPr lang="en-US" sz="3600" b="1" u="sng" dirty="0" smtClean="0">
                <a:solidFill>
                  <a:srgbClr val="00B050"/>
                </a:solidFill>
              </a:rPr>
              <a:t>Color </a:t>
            </a:r>
            <a:r>
              <a:rPr lang="en-US" sz="3600" b="1" u="sng" dirty="0">
                <a:solidFill>
                  <a:srgbClr val="00B050"/>
                </a:solidFill>
              </a:rPr>
              <a:t>in Image and Video</a:t>
            </a:r>
            <a:r>
              <a:rPr lang="en-US" b="1" dirty="0"/>
              <a:t/>
            </a:r>
            <a:br>
              <a:rPr lang="en-US" b="1" dirty="0"/>
            </a:br>
            <a:endParaRPr lang="en-IN" dirty="0"/>
          </a:p>
        </p:txBody>
      </p:sp>
      <p:sp>
        <p:nvSpPr>
          <p:cNvPr id="3" name="Subtitle 2"/>
          <p:cNvSpPr>
            <a:spLocks noGrp="1"/>
          </p:cNvSpPr>
          <p:nvPr>
            <p:ph type="subTitle" idx="1"/>
          </p:nvPr>
        </p:nvSpPr>
        <p:spPr>
          <a:xfrm>
            <a:off x="467544" y="836712"/>
            <a:ext cx="8136904" cy="4802088"/>
          </a:xfrm>
        </p:spPr>
        <p:txBody>
          <a:bodyPr>
            <a:normAutofit/>
          </a:bodyPr>
          <a:lstStyle/>
          <a:p>
            <a:pPr algn="l"/>
            <a:r>
              <a:rPr lang="en-US" sz="2800" b="1" dirty="0" smtClean="0">
                <a:solidFill>
                  <a:srgbClr val="92D050"/>
                </a:solidFill>
              </a:rPr>
              <a:t>Color Science</a:t>
            </a:r>
          </a:p>
          <a:p>
            <a:pPr algn="l"/>
            <a:r>
              <a:rPr lang="en-US" sz="1600" b="1" dirty="0" smtClean="0">
                <a:solidFill>
                  <a:schemeClr val="tx1"/>
                </a:solidFill>
              </a:rPr>
              <a:t>Light and Spectra</a:t>
            </a:r>
          </a:p>
          <a:p>
            <a:pPr algn="l"/>
            <a:r>
              <a:rPr lang="en-US" sz="1600" dirty="0">
                <a:solidFill>
                  <a:schemeClr val="tx1"/>
                </a:solidFill>
              </a:rPr>
              <a:t>Visible light is an electromagnetic wave in the 400 nm - 700 nm range.</a:t>
            </a:r>
          </a:p>
          <a:p>
            <a:pPr algn="l"/>
            <a:r>
              <a:rPr lang="en-US" sz="1600" dirty="0" smtClean="0">
                <a:solidFill>
                  <a:schemeClr val="tx1"/>
                </a:solidFill>
              </a:rPr>
              <a:t>Most </a:t>
            </a:r>
            <a:r>
              <a:rPr lang="en-US" sz="1600" dirty="0">
                <a:solidFill>
                  <a:schemeClr val="tx1"/>
                </a:solidFill>
              </a:rPr>
              <a:t>light we see is not one wavelength, it's a combination of many wavelengths.</a:t>
            </a:r>
          </a:p>
          <a:p>
            <a:pPr algn="l"/>
            <a:r>
              <a:rPr lang="en-US" sz="1600" dirty="0" smtClean="0">
                <a:solidFill>
                  <a:schemeClr val="tx1"/>
                </a:solidFill>
              </a:rPr>
              <a:t/>
            </a:r>
            <a:br>
              <a:rPr lang="en-US" sz="1600" dirty="0" smtClean="0">
                <a:solidFill>
                  <a:schemeClr val="tx1"/>
                </a:solidFill>
              </a:rPr>
            </a:br>
            <a:endParaRPr lang="en-IN" sz="16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585" y="2103606"/>
            <a:ext cx="618529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87624" y="4630955"/>
            <a:ext cx="5144621" cy="646331"/>
          </a:xfrm>
          <a:prstGeom prst="rect">
            <a:avLst/>
          </a:prstGeom>
        </p:spPr>
        <p:txBody>
          <a:bodyPr wrap="square">
            <a:spAutoFit/>
          </a:bodyPr>
          <a:lstStyle/>
          <a:p>
            <a:r>
              <a:rPr lang="en-US" dirty="0"/>
              <a:t>The profile above is called a </a:t>
            </a:r>
            <a:r>
              <a:rPr lang="en-US" i="1" dirty="0"/>
              <a:t>spectral power distribution</a:t>
            </a:r>
            <a:r>
              <a:rPr lang="en-US" dirty="0"/>
              <a:t> or </a:t>
            </a:r>
            <a:r>
              <a:rPr lang="en-US" i="1" dirty="0"/>
              <a:t>spectrum</a:t>
            </a:r>
            <a:r>
              <a:rPr lang="en-US" dirty="0"/>
              <a:t>.</a:t>
            </a:r>
          </a:p>
        </p:txBody>
      </p:sp>
    </p:spTree>
    <p:extLst>
      <p:ext uri="{BB962C8B-B14F-4D97-AF65-F5344CB8AC3E}">
        <p14:creationId xmlns:p14="http://schemas.microsoft.com/office/powerpoint/2010/main" val="1022263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496944" cy="2862322"/>
          </a:xfrm>
          <a:prstGeom prst="rect">
            <a:avLst/>
          </a:prstGeom>
        </p:spPr>
        <p:txBody>
          <a:bodyPr wrap="square">
            <a:spAutoFit/>
          </a:bodyPr>
          <a:lstStyle/>
          <a:p>
            <a:r>
              <a:rPr lang="en-US" b="1" dirty="0" smtClean="0"/>
              <a:t>The Human Retina</a:t>
            </a:r>
          </a:p>
          <a:p>
            <a:r>
              <a:rPr lang="en-US" dirty="0" smtClean="0"/>
              <a:t>The eye is basically just a camera</a:t>
            </a:r>
          </a:p>
          <a:p>
            <a:r>
              <a:rPr lang="en-US" dirty="0" smtClean="0"/>
              <a:t/>
            </a:r>
            <a:br>
              <a:rPr lang="en-US" dirty="0" smtClean="0"/>
            </a:br>
            <a:r>
              <a:rPr lang="en-US" dirty="0" smtClean="0"/>
              <a:t>Each neuron is either a </a:t>
            </a:r>
            <a:r>
              <a:rPr lang="en-US" i="1" dirty="0" smtClean="0"/>
              <a:t>rod</a:t>
            </a:r>
            <a:r>
              <a:rPr lang="en-US" dirty="0" smtClean="0"/>
              <a:t> or a </a:t>
            </a:r>
            <a:r>
              <a:rPr lang="en-US" i="1" dirty="0" smtClean="0"/>
              <a:t>cone</a:t>
            </a:r>
            <a:r>
              <a:rPr lang="en-US" dirty="0" smtClean="0"/>
              <a:t>. Rods are not sensitive to color.</a:t>
            </a:r>
          </a:p>
          <a:p>
            <a:r>
              <a:rPr lang="en-US" b="1" dirty="0" smtClean="0"/>
              <a:t>Cones and Perception</a:t>
            </a:r>
          </a:p>
          <a:p>
            <a:r>
              <a:rPr lang="en-US" dirty="0"/>
              <a:t>Cones come in 3 types: red, green and blue. Each responds differently to various frequencies of light. The following figure shows the spectral sensitivity functions of the cones and the luminous-efficiency function of the human eye.</a:t>
            </a:r>
          </a:p>
          <a:p>
            <a:r>
              <a:rPr lang="en-US" dirty="0" smtClean="0"/>
              <a:t/>
            </a:r>
            <a:br>
              <a:rPr lang="en-US" dirty="0" smtClean="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740" y="2602632"/>
            <a:ext cx="6157292" cy="21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5576" y="4869160"/>
            <a:ext cx="7632848" cy="1200329"/>
          </a:xfrm>
          <a:prstGeom prst="rect">
            <a:avLst/>
          </a:prstGeom>
        </p:spPr>
        <p:txBody>
          <a:bodyPr wrap="square">
            <a:spAutoFit/>
          </a:bodyPr>
          <a:lstStyle/>
          <a:p>
            <a:r>
              <a:rPr lang="en-US" dirty="0"/>
              <a:t>The color signal to the brain comes from the response of the 3 cones to the spectra being observed. That is, the signal consists of 3 numbers:</a:t>
            </a:r>
          </a:p>
          <a:p>
            <a:r>
              <a:rPr lang="en-US" dirty="0" smtClean="0"/>
              <a:t/>
            </a:r>
            <a:br>
              <a:rPr lang="en-US" dirty="0" smtClean="0"/>
            </a:br>
            <a:endParaRPr lang="en-IN" dirty="0"/>
          </a:p>
        </p:txBody>
      </p:sp>
    </p:spTree>
    <p:extLst>
      <p:ext uri="{BB962C8B-B14F-4D97-AF65-F5344CB8AC3E}">
        <p14:creationId xmlns:p14="http://schemas.microsoft.com/office/powerpoint/2010/main" val="2517952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7"/>
            <a:ext cx="2143125" cy="7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548883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9512" y="2492896"/>
            <a:ext cx="8372818" cy="1077218"/>
          </a:xfrm>
          <a:prstGeom prst="rect">
            <a:avLst/>
          </a:prstGeom>
        </p:spPr>
        <p:txBody>
          <a:bodyPr wrap="square">
            <a:spAutoFit/>
          </a:bodyPr>
          <a:lstStyle/>
          <a:p>
            <a:r>
              <a:rPr lang="en-US" sz="1600" dirty="0"/>
              <a:t>where </a:t>
            </a:r>
            <a:r>
              <a:rPr lang="en-US" sz="1600" i="1" dirty="0"/>
              <a:t>E</a:t>
            </a:r>
            <a:r>
              <a:rPr lang="en-US" sz="1600" dirty="0"/>
              <a:t> is the light (spectral power distribution) and </a:t>
            </a:r>
            <a:r>
              <a:rPr lang="en-US" sz="1600" i="1" dirty="0"/>
              <a:t>S</a:t>
            </a:r>
            <a:r>
              <a:rPr lang="en-US" sz="1600" dirty="0"/>
              <a:t> are the spectral sensitivity functions.</a:t>
            </a:r>
          </a:p>
          <a:p>
            <a:r>
              <a:rPr lang="en-US" sz="1600" dirty="0"/>
              <a:t>A color can be specified as the sum of three colors. So colors form a 3 dimensional vector space.</a:t>
            </a:r>
          </a:p>
          <a:p>
            <a:r>
              <a:rPr lang="en-US" sz="1600" dirty="0"/>
              <a:t>The following figure shows the amounts of three primaries needed to match all the wavelengths of the visible spectrum.</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79" y="3717032"/>
            <a:ext cx="5040560" cy="162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4432" y="5445224"/>
            <a:ext cx="7867621" cy="615553"/>
          </a:xfrm>
          <a:prstGeom prst="rect">
            <a:avLst/>
          </a:prstGeom>
        </p:spPr>
        <p:txBody>
          <a:bodyPr wrap="square">
            <a:spAutoFit/>
          </a:bodyPr>
          <a:lstStyle/>
          <a:p>
            <a:r>
              <a:rPr lang="en-US" sz="1600" dirty="0"/>
              <a:t>The negative value indicates that some colors cannot be exactly produced by adding up the primaries</a:t>
            </a:r>
            <a:r>
              <a:rPr lang="en-US" dirty="0"/>
              <a:t>.</a:t>
            </a:r>
          </a:p>
        </p:txBody>
      </p:sp>
    </p:spTree>
    <p:extLst>
      <p:ext uri="{BB962C8B-B14F-4D97-AF65-F5344CB8AC3E}">
        <p14:creationId xmlns:p14="http://schemas.microsoft.com/office/powerpoint/2010/main" val="3524549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476673"/>
            <a:ext cx="430530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Multimedia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954" y="3645024"/>
            <a:ext cx="43053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1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352928" cy="2339102"/>
          </a:xfrm>
          <a:prstGeom prst="rect">
            <a:avLst/>
          </a:prstGeom>
        </p:spPr>
        <p:txBody>
          <a:bodyPr wrap="square">
            <a:spAutoFit/>
          </a:bodyPr>
          <a:lstStyle/>
          <a:p>
            <a:r>
              <a:rPr lang="en-US" b="1" dirty="0"/>
              <a:t>CIE Chromaticity Diagram</a:t>
            </a:r>
          </a:p>
          <a:p>
            <a:r>
              <a:rPr lang="en-US" sz="1600" dirty="0"/>
              <a:t>Q: Does a set of primaries exist that span the space with only positive coefficients?</a:t>
            </a:r>
          </a:p>
          <a:p>
            <a:r>
              <a:rPr lang="en-US" sz="1600" dirty="0"/>
              <a:t>A: Yes, but no pure colors.</a:t>
            </a:r>
          </a:p>
          <a:p>
            <a:r>
              <a:rPr lang="en-US" sz="1600" dirty="0"/>
              <a:t/>
            </a:r>
            <a:br>
              <a:rPr lang="en-US" sz="1600" dirty="0"/>
            </a:br>
            <a:r>
              <a:rPr lang="en-US" sz="1600" dirty="0"/>
              <a:t>In 1931, the CIE (Commission </a:t>
            </a:r>
            <a:r>
              <a:rPr lang="en-US" sz="1600" dirty="0" smtClean="0"/>
              <a:t>International </a:t>
            </a:r>
            <a:r>
              <a:rPr lang="en-US" sz="1600" dirty="0"/>
              <a:t>de L'Eclairage, or International Commission on Illumination) defined three standard primaries </a:t>
            </a:r>
            <a:r>
              <a:rPr lang="en-US" sz="1600" b="1" dirty="0"/>
              <a:t>(X, Y, Z)</a:t>
            </a:r>
            <a:r>
              <a:rPr lang="en-US" sz="1600" dirty="0"/>
              <a:t>. The </a:t>
            </a:r>
            <a:r>
              <a:rPr lang="en-US" sz="1600" b="1" dirty="0"/>
              <a:t>Y</a:t>
            </a:r>
            <a:r>
              <a:rPr lang="en-US" sz="1600" dirty="0"/>
              <a:t> primary was intentionally chosen to be identical to the luminous-efficiency function of human eyes</a:t>
            </a:r>
            <a:r>
              <a:rPr lang="en-US" sz="1600" dirty="0" smtClean="0"/>
              <a:t>.</a:t>
            </a:r>
          </a:p>
          <a:p>
            <a:endParaRPr lang="en-US" sz="1600" dirty="0" smtClean="0"/>
          </a:p>
          <a:p>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5"/>
            <a:ext cx="6624736" cy="216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5013176"/>
            <a:ext cx="8064896" cy="338554"/>
          </a:xfrm>
          <a:prstGeom prst="rect">
            <a:avLst/>
          </a:prstGeom>
        </p:spPr>
        <p:txBody>
          <a:bodyPr wrap="square">
            <a:spAutoFit/>
          </a:bodyPr>
          <a:lstStyle/>
          <a:p>
            <a:r>
              <a:rPr lang="en-US" sz="1600" dirty="0"/>
              <a:t>The above figure shows the amounts of X, Y, Z needed to exactly reproduce any visible color.</a:t>
            </a:r>
          </a:p>
        </p:txBody>
      </p:sp>
    </p:spTree>
    <p:extLst>
      <p:ext uri="{BB962C8B-B14F-4D97-AF65-F5344CB8AC3E}">
        <p14:creationId xmlns:p14="http://schemas.microsoft.com/office/powerpoint/2010/main" val="3087862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208912" cy="1477328"/>
          </a:xfrm>
          <a:prstGeom prst="rect">
            <a:avLst/>
          </a:prstGeom>
        </p:spPr>
        <p:txBody>
          <a:bodyPr wrap="square">
            <a:spAutoFit/>
          </a:bodyPr>
          <a:lstStyle/>
          <a:p>
            <a:r>
              <a:rPr lang="en-US" dirty="0"/>
              <a:t>All visible colors are in a "horseshoe" shaped cone in the X-Y-Z space. Consider the plane </a:t>
            </a:r>
            <a:r>
              <a:rPr lang="en-US" i="1" dirty="0"/>
              <a:t>X+Y+Z=1</a:t>
            </a:r>
            <a:r>
              <a:rPr lang="en-US" dirty="0"/>
              <a:t> and project it onto the X-Y plane, we get the </a:t>
            </a:r>
            <a:r>
              <a:rPr lang="en-US" i="1" dirty="0"/>
              <a:t>CIE chromaticity diagram</a:t>
            </a:r>
            <a:r>
              <a:rPr lang="en-US" dirty="0"/>
              <a:t> as below.</a:t>
            </a:r>
          </a:p>
          <a:p>
            <a:r>
              <a:rPr lang="en-US" dirty="0" smtClean="0"/>
              <a:t/>
            </a:r>
            <a:br>
              <a:rPr lang="en-US" dirty="0" smtClean="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50577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95536" y="3789040"/>
            <a:ext cx="7488831" cy="1754326"/>
          </a:xfrm>
          <a:prstGeom prst="rect">
            <a:avLst/>
          </a:prstGeom>
        </p:spPr>
        <p:txBody>
          <a:bodyPr wrap="square">
            <a:spAutoFit/>
          </a:bodyPr>
          <a:lstStyle/>
          <a:p>
            <a:r>
              <a:rPr lang="en-US" dirty="0"/>
              <a:t>The edges represent the "pure" colors (sine waves at the appropriate frequency)</a:t>
            </a:r>
          </a:p>
          <a:p>
            <a:r>
              <a:rPr lang="en-US" dirty="0"/>
              <a:t>White (a blackbody radiating at 6447 kelvin) is at the "dot"</a:t>
            </a:r>
          </a:p>
          <a:p>
            <a:r>
              <a:rPr lang="en-US" dirty="0"/>
              <a:t>When added, any two colors (points on the CIE diagram) produce a point on the line between them.</a:t>
            </a:r>
          </a:p>
          <a:p>
            <a:endParaRPr lang="en-US" dirty="0"/>
          </a:p>
        </p:txBody>
      </p:sp>
    </p:spTree>
    <p:extLst>
      <p:ext uri="{BB962C8B-B14F-4D97-AF65-F5344CB8AC3E}">
        <p14:creationId xmlns:p14="http://schemas.microsoft.com/office/powerpoint/2010/main" val="1675654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2515432" cy="369332"/>
          </a:xfrm>
          <a:prstGeom prst="rect">
            <a:avLst/>
          </a:prstGeom>
        </p:spPr>
        <p:txBody>
          <a:bodyPr wrap="none">
            <a:spAutoFit/>
          </a:bodyPr>
          <a:lstStyle/>
          <a:p>
            <a:r>
              <a:rPr lang="en-IN" b="1" dirty="0"/>
              <a:t>L*a*b (Lab) Color Model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2581275"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1560" y="3645024"/>
            <a:ext cx="7776864" cy="2031325"/>
          </a:xfrm>
          <a:prstGeom prst="rect">
            <a:avLst/>
          </a:prstGeom>
        </p:spPr>
        <p:txBody>
          <a:bodyPr wrap="square">
            <a:spAutoFit/>
          </a:bodyPr>
          <a:lstStyle/>
          <a:p>
            <a:r>
              <a:rPr lang="en-US" dirty="0"/>
              <a:t>A refined CIE model, named CIE L*a*b in 1976</a:t>
            </a:r>
          </a:p>
          <a:p>
            <a:r>
              <a:rPr lang="en-US" dirty="0"/>
              <a:t>Luminance: L</a:t>
            </a:r>
          </a:p>
          <a:p>
            <a:r>
              <a:rPr lang="en-US" dirty="0"/>
              <a:t/>
            </a:r>
            <a:br>
              <a:rPr lang="en-US" dirty="0"/>
            </a:br>
            <a:r>
              <a:rPr lang="en-US" dirty="0"/>
              <a:t>Chrominance: a -- ranges from green to red, b -- ranges from blue to </a:t>
            </a:r>
            <a:r>
              <a:rPr lang="en-US" dirty="0" smtClean="0"/>
              <a:t>yellow Used </a:t>
            </a:r>
            <a:r>
              <a:rPr lang="en-US" dirty="0"/>
              <a:t>by </a:t>
            </a:r>
            <a:r>
              <a:rPr lang="en-US" i="1" dirty="0"/>
              <a:t>Photoshop</a:t>
            </a:r>
            <a:endParaRPr lang="en-US" dirty="0"/>
          </a:p>
          <a:p>
            <a:r>
              <a:rPr lang="en-US" dirty="0" smtClean="0"/>
              <a:t/>
            </a:r>
            <a:br>
              <a:rPr lang="en-US" dirty="0" smtClean="0"/>
            </a:br>
            <a:endParaRPr lang="en-IN" dirty="0"/>
          </a:p>
        </p:txBody>
      </p:sp>
    </p:spTree>
    <p:extLst>
      <p:ext uri="{BB962C8B-B14F-4D97-AF65-F5344CB8AC3E}">
        <p14:creationId xmlns:p14="http://schemas.microsoft.com/office/powerpoint/2010/main" val="2739942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332656"/>
            <a:ext cx="3168352" cy="566322"/>
          </a:xfrm>
        </p:spPr>
        <p:txBody>
          <a:bodyPr>
            <a:normAutofit fontScale="90000"/>
          </a:bodyPr>
          <a:lstStyle/>
          <a:p>
            <a:r>
              <a:rPr lang="en-IN" sz="2400" b="1" dirty="0" smtClean="0">
                <a:solidFill>
                  <a:srgbClr val="92D050"/>
                </a:solidFill>
              </a:rPr>
              <a:t>Color </a:t>
            </a:r>
            <a:r>
              <a:rPr lang="en-IN" sz="2400" b="1" dirty="0">
                <a:solidFill>
                  <a:srgbClr val="92D050"/>
                </a:solidFill>
              </a:rPr>
              <a:t>Models in Images</a:t>
            </a:r>
            <a:r>
              <a:rPr lang="en-IN" b="1" dirty="0"/>
              <a:t/>
            </a:r>
            <a:br>
              <a:rPr lang="en-IN" b="1" dirty="0"/>
            </a:br>
            <a:endParaRPr lang="en-IN" dirty="0"/>
          </a:p>
        </p:txBody>
      </p:sp>
      <p:sp>
        <p:nvSpPr>
          <p:cNvPr id="3" name="Subtitle 2"/>
          <p:cNvSpPr>
            <a:spLocks noGrp="1"/>
          </p:cNvSpPr>
          <p:nvPr>
            <p:ph type="subTitle" idx="1"/>
          </p:nvPr>
        </p:nvSpPr>
        <p:spPr>
          <a:xfrm>
            <a:off x="395536" y="620688"/>
            <a:ext cx="8352928" cy="5018112"/>
          </a:xfrm>
        </p:spPr>
        <p:txBody>
          <a:bodyPr>
            <a:noAutofit/>
          </a:bodyPr>
          <a:lstStyle/>
          <a:p>
            <a:pPr algn="l"/>
            <a:r>
              <a:rPr lang="en-US" sz="1600" dirty="0">
                <a:solidFill>
                  <a:schemeClr val="tx1"/>
                </a:solidFill>
              </a:rPr>
              <a:t>A color image is a 2-D array of (R,G,B) integer triplets. These triplets encode how much the corresponding phosphor should be excited in devices such as a monitor.</a:t>
            </a:r>
          </a:p>
          <a:p>
            <a:pPr algn="l"/>
            <a:r>
              <a:rPr lang="en-US" sz="1600" b="1" dirty="0">
                <a:solidFill>
                  <a:schemeClr val="tx1"/>
                </a:solidFill>
              </a:rPr>
              <a:t>RGB Color Model for CRT Displays</a:t>
            </a:r>
          </a:p>
          <a:p>
            <a:pPr algn="l"/>
            <a:r>
              <a:rPr lang="en-US" sz="1600" dirty="0">
                <a:solidFill>
                  <a:schemeClr val="tx1"/>
                </a:solidFill>
              </a:rPr>
              <a:t>CRT displays have three phosphors (RGB) which produce a combination of wavelengths when excited with electrons</a:t>
            </a:r>
            <a:r>
              <a:rPr lang="en-US" sz="1600" dirty="0" smtClean="0">
                <a:solidFill>
                  <a:schemeClr val="tx1"/>
                </a:solidFill>
              </a:rPr>
              <a:t>.</a:t>
            </a:r>
          </a:p>
          <a:p>
            <a:pPr algn="l"/>
            <a:endParaRPr lang="en-US" sz="1600" dirty="0">
              <a:solidFill>
                <a:schemeClr val="tx1"/>
              </a:solidFill>
            </a:endParaRPr>
          </a:p>
          <a:p>
            <a:pPr algn="l"/>
            <a:r>
              <a:rPr lang="en-US" sz="1600" dirty="0" smtClean="0">
                <a:solidFill>
                  <a:schemeClr val="tx1"/>
                </a:solidFill>
              </a:rPr>
              <a:t/>
            </a:r>
            <a:br>
              <a:rPr lang="en-US" sz="1600" dirty="0" smtClean="0">
                <a:solidFill>
                  <a:schemeClr val="tx1"/>
                </a:solidFill>
              </a:rPr>
            </a:br>
            <a:endParaRPr lang="en-IN" sz="1600" dirty="0">
              <a:solidFill>
                <a:schemeClr val="tx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988840"/>
            <a:ext cx="19526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57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352928" cy="2308324"/>
          </a:xfrm>
          <a:prstGeom prst="rect">
            <a:avLst/>
          </a:prstGeom>
        </p:spPr>
        <p:txBody>
          <a:bodyPr wrap="square">
            <a:spAutoFit/>
          </a:bodyPr>
          <a:lstStyle/>
          <a:p>
            <a:r>
              <a:rPr lang="en-US" b="1" dirty="0"/>
              <a:t>CMY Color Model</a:t>
            </a:r>
          </a:p>
          <a:p>
            <a:r>
              <a:rPr lang="en-US" dirty="0"/>
              <a:t>Cyan, Magenta, and Yellow (CMY) are complementary colors of RGB. They can be used as </a:t>
            </a:r>
            <a:r>
              <a:rPr lang="en-US" i="1" dirty="0"/>
              <a:t>Subtractive Primaries</a:t>
            </a:r>
            <a:r>
              <a:rPr lang="en-US" dirty="0"/>
              <a:t>.</a:t>
            </a:r>
          </a:p>
          <a:p>
            <a:r>
              <a:rPr lang="en-US" dirty="0"/>
              <a:t>CMY model is mostly used in printing devices where the color pigments on the paper absorb certain colors (e.g., no red light reflected from cyan ink).</a:t>
            </a:r>
          </a:p>
          <a:p>
            <a:endParaRPr lang="en-US" dirty="0" smtClean="0"/>
          </a:p>
          <a:p>
            <a:r>
              <a:rPr lang="en-US" dirty="0" smtClean="0"/>
              <a:t/>
            </a:r>
            <a:br>
              <a:rPr lang="en-US" dirty="0" smtClean="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778000"/>
            <a:ext cx="58102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376770" y="5517232"/>
            <a:ext cx="2534476" cy="369332"/>
          </a:xfrm>
          <a:prstGeom prst="rect">
            <a:avLst/>
          </a:prstGeom>
        </p:spPr>
        <p:txBody>
          <a:bodyPr wrap="none">
            <a:spAutoFit/>
          </a:bodyPr>
          <a:lstStyle/>
          <a:p>
            <a:r>
              <a:rPr lang="en-US" b="1" dirty="0"/>
              <a:t>The RGB and CMY Cubes</a:t>
            </a:r>
          </a:p>
        </p:txBody>
      </p:sp>
    </p:spTree>
    <p:extLst>
      <p:ext uri="{BB962C8B-B14F-4D97-AF65-F5344CB8AC3E}">
        <p14:creationId xmlns:p14="http://schemas.microsoft.com/office/powerpoint/2010/main" val="1260295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404664"/>
            <a:ext cx="4572000" cy="954107"/>
          </a:xfrm>
          <a:prstGeom prst="rect">
            <a:avLst/>
          </a:prstGeom>
        </p:spPr>
        <p:txBody>
          <a:bodyPr>
            <a:spAutoFit/>
          </a:bodyPr>
          <a:lstStyle/>
          <a:p>
            <a:r>
              <a:rPr lang="en-US" sz="2000" b="1" dirty="0" smtClean="0"/>
              <a:t>Conversion between RGB and CMY:</a:t>
            </a:r>
          </a:p>
          <a:p>
            <a:r>
              <a:rPr lang="en-US" dirty="0" smtClean="0"/>
              <a:t>-- e.g., convert White from (1, 1, 1) in RGB to (0, 0, 0) in CMY.</a:t>
            </a:r>
            <a:endParaRPr 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18573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7544" y="2551837"/>
            <a:ext cx="7992888" cy="923330"/>
          </a:xfrm>
          <a:prstGeom prst="rect">
            <a:avLst/>
          </a:prstGeom>
        </p:spPr>
        <p:txBody>
          <a:bodyPr wrap="square">
            <a:spAutoFit/>
          </a:bodyPr>
          <a:lstStyle/>
          <a:p>
            <a:r>
              <a:rPr lang="en-US" dirty="0"/>
              <a:t>Sometimes, an alternative CMYK model (K stands for </a:t>
            </a:r>
            <a:r>
              <a:rPr lang="en-US" i="1" dirty="0"/>
              <a:t>Black</a:t>
            </a:r>
            <a:r>
              <a:rPr lang="en-US" dirty="0"/>
              <a:t>) is used in color printing (e.g., to produce darker black than simply mixing CMY).</a:t>
            </a:r>
          </a:p>
          <a:p>
            <a:pPr lvl="1"/>
            <a:r>
              <a:rPr lang="en-US" dirty="0"/>
              <a:t>K := min (C, M, Y), C := C - K, M := M - K, Y := Y - K.</a:t>
            </a:r>
          </a:p>
        </p:txBody>
      </p:sp>
    </p:spTree>
    <p:extLst>
      <p:ext uri="{BB962C8B-B14F-4D97-AF65-F5344CB8AC3E}">
        <p14:creationId xmlns:p14="http://schemas.microsoft.com/office/powerpoint/2010/main" val="1095406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3919984" cy="400110"/>
          </a:xfrm>
          <a:prstGeom prst="rect">
            <a:avLst/>
          </a:prstGeom>
        </p:spPr>
        <p:txBody>
          <a:bodyPr wrap="none">
            <a:spAutoFit/>
          </a:bodyPr>
          <a:lstStyle/>
          <a:p>
            <a:r>
              <a:rPr lang="en-US" sz="2000" b="1" dirty="0"/>
              <a:t>Comparison of Three Color </a:t>
            </a:r>
            <a:r>
              <a:rPr lang="en-US" sz="2000" b="1" dirty="0" err="1"/>
              <a:t>Gamuts</a:t>
            </a:r>
            <a:endParaRPr lang="en-US" sz="20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07154"/>
            <a:ext cx="38862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323528" y="3356992"/>
            <a:ext cx="871296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Lab gamut covers all colors in visible spectrum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RGB gamut is smaller, hence certain visible colors (e.g. pure yellow, pure cyan) cannot be seen on monitors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CMYK gamut is the smallest (but not a straight subset of the RGB gamut)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The </a:t>
            </a:r>
            <a:r>
              <a:rPr kumimoji="0" lang="en-US" sz="1800" b="0" i="1" u="none" strike="noStrike" cap="none" normalizeH="0" baseline="0" dirty="0" smtClean="0">
                <a:ln>
                  <a:noFill/>
                </a:ln>
                <a:solidFill>
                  <a:srgbClr val="000000"/>
                </a:solidFill>
                <a:effectLst/>
                <a:latin typeface="Times New Roman" pitchFamily="18" charset="0"/>
                <a:cs typeface="Times New Roman" pitchFamily="18" charset="0"/>
              </a:rPr>
              <a:t>gamut</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of colors is all colors that can be reproduced using the three primaries</a:t>
            </a:r>
          </a:p>
        </p:txBody>
      </p:sp>
    </p:spTree>
    <p:extLst>
      <p:ext uri="{BB962C8B-B14F-4D97-AF65-F5344CB8AC3E}">
        <p14:creationId xmlns:p14="http://schemas.microsoft.com/office/powerpoint/2010/main" val="3794813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76672"/>
            <a:ext cx="3960440" cy="1080119"/>
          </a:xfrm>
        </p:spPr>
        <p:txBody>
          <a:bodyPr>
            <a:normAutofit fontScale="90000"/>
          </a:bodyPr>
          <a:lstStyle/>
          <a:p>
            <a:r>
              <a:rPr lang="en-IN" b="1" dirty="0"/>
              <a:t> </a:t>
            </a:r>
            <a:r>
              <a:rPr lang="en-IN" sz="3100" b="1" dirty="0">
                <a:solidFill>
                  <a:srgbClr val="92D050"/>
                </a:solidFill>
              </a:rPr>
              <a:t>Color Models in Video</a:t>
            </a:r>
            <a:r>
              <a:rPr lang="en-IN" b="1" dirty="0"/>
              <a:t/>
            </a:r>
            <a:br>
              <a:rPr lang="en-IN" b="1" dirty="0"/>
            </a:br>
            <a:r>
              <a:rPr lang="en-IN" dirty="0" smtClean="0"/>
              <a:t/>
            </a:r>
            <a:br>
              <a:rPr lang="en-IN" dirty="0" smtClean="0"/>
            </a:br>
            <a:endParaRPr lang="en-IN" dirty="0"/>
          </a:p>
        </p:txBody>
      </p:sp>
      <p:sp>
        <p:nvSpPr>
          <p:cNvPr id="3" name="Subtitle 2"/>
          <p:cNvSpPr>
            <a:spLocks noGrp="1"/>
          </p:cNvSpPr>
          <p:nvPr>
            <p:ph type="subTitle" idx="1"/>
          </p:nvPr>
        </p:nvSpPr>
        <p:spPr>
          <a:xfrm>
            <a:off x="323528" y="908720"/>
            <a:ext cx="6400800" cy="1752600"/>
          </a:xfrm>
        </p:spPr>
        <p:txBody>
          <a:bodyPr>
            <a:noAutofit/>
          </a:bodyPr>
          <a:lstStyle/>
          <a:p>
            <a:pPr algn="l"/>
            <a:r>
              <a:rPr lang="en-US" sz="1600" dirty="0">
                <a:solidFill>
                  <a:schemeClr val="tx1"/>
                </a:solidFill>
              </a:rPr>
              <a:t>YIQ and YUV are the two commonly used color models in video</a:t>
            </a:r>
          </a:p>
          <a:p>
            <a:pPr algn="l"/>
            <a:r>
              <a:rPr lang="en-US" sz="1600" b="1" dirty="0">
                <a:solidFill>
                  <a:schemeClr val="tx1"/>
                </a:solidFill>
              </a:rPr>
              <a:t>YUV Color Model</a:t>
            </a:r>
          </a:p>
          <a:p>
            <a:pPr algn="l"/>
            <a:r>
              <a:rPr lang="en-US" sz="1600" dirty="0">
                <a:solidFill>
                  <a:schemeClr val="tx1"/>
                </a:solidFill>
              </a:rPr>
              <a:t>Initially, for PAL analog video, it is now also used in CCIR 601 standard for digital video</a:t>
            </a:r>
          </a:p>
          <a:p>
            <a:pPr algn="l"/>
            <a:r>
              <a:rPr lang="en-US" sz="1600" dirty="0">
                <a:solidFill>
                  <a:schemeClr val="tx1"/>
                </a:solidFill>
              </a:rPr>
              <a:t>Y (luminance) is the CIE Y primary.</a:t>
            </a:r>
          </a:p>
          <a:p>
            <a:pPr algn="l"/>
            <a:r>
              <a:rPr lang="en-US" sz="1600" dirty="0">
                <a:solidFill>
                  <a:schemeClr val="tx1"/>
                </a:solidFill>
              </a:rPr>
              <a:t/>
            </a:r>
            <a:br>
              <a:rPr lang="en-US" sz="1600" dirty="0">
                <a:solidFill>
                  <a:schemeClr val="tx1"/>
                </a:solidFill>
              </a:rPr>
            </a:br>
            <a:r>
              <a:rPr lang="en-US" sz="1600" i="1" dirty="0">
                <a:solidFill>
                  <a:schemeClr val="tx1"/>
                </a:solidFill>
              </a:rPr>
              <a:t>Y = 0.299R + 0.587G + 0.114B</a:t>
            </a:r>
            <a:endParaRPr lang="en-US" sz="1600" dirty="0">
              <a:solidFill>
                <a:schemeClr val="tx1"/>
              </a:solidFill>
            </a:endParaRPr>
          </a:p>
          <a:p>
            <a:pPr algn="l"/>
            <a:r>
              <a:rPr lang="en-US" sz="1600" i="1" dirty="0">
                <a:solidFill>
                  <a:schemeClr val="tx1"/>
                </a:solidFill>
              </a:rPr>
              <a:t>Chrominance</a:t>
            </a:r>
            <a:r>
              <a:rPr lang="en-US" sz="1600" dirty="0">
                <a:solidFill>
                  <a:schemeClr val="tx1"/>
                </a:solidFill>
              </a:rPr>
              <a:t> is defined as the difference between a color and a reference white at the same luminance. It can be represented by U and V -- the </a:t>
            </a:r>
            <a:r>
              <a:rPr lang="en-US" sz="1600" i="1" dirty="0">
                <a:solidFill>
                  <a:schemeClr val="tx1"/>
                </a:solidFill>
              </a:rPr>
              <a:t>color differences</a:t>
            </a:r>
            <a:r>
              <a:rPr lang="en-US" sz="1600" dirty="0">
                <a:solidFill>
                  <a:schemeClr val="tx1"/>
                </a:solidFill>
              </a:rPr>
              <a:t>.</a:t>
            </a:r>
          </a:p>
          <a:p>
            <a:pPr algn="l"/>
            <a:r>
              <a:rPr lang="en-US" sz="1600" dirty="0">
                <a:solidFill>
                  <a:schemeClr val="tx1"/>
                </a:solidFill>
              </a:rPr>
              <a:t/>
            </a:r>
            <a:br>
              <a:rPr lang="en-US" sz="1600" dirty="0">
                <a:solidFill>
                  <a:schemeClr val="tx1"/>
                </a:solidFill>
              </a:rPr>
            </a:br>
            <a:r>
              <a:rPr lang="en-US" sz="1600" i="1" dirty="0">
                <a:solidFill>
                  <a:schemeClr val="tx1"/>
                </a:solidFill>
              </a:rPr>
              <a:t>U = B - Y</a:t>
            </a:r>
            <a:r>
              <a:rPr lang="en-US" sz="1600" dirty="0">
                <a:solidFill>
                  <a:schemeClr val="tx1"/>
                </a:solidFill>
              </a:rPr>
              <a:t/>
            </a:r>
            <a:br>
              <a:rPr lang="en-US" sz="1600" dirty="0">
                <a:solidFill>
                  <a:schemeClr val="tx1"/>
                </a:solidFill>
              </a:rPr>
            </a:br>
            <a:r>
              <a:rPr lang="en-US" sz="1600" i="1" dirty="0">
                <a:solidFill>
                  <a:schemeClr val="tx1"/>
                </a:solidFill>
              </a:rPr>
              <a:t>V = R - Y</a:t>
            </a:r>
            <a:endParaRPr lang="en-US" sz="1600" dirty="0">
              <a:solidFill>
                <a:schemeClr val="tx1"/>
              </a:solidFill>
            </a:endParaRPr>
          </a:p>
          <a:p>
            <a:pPr lvl="1" algn="l"/>
            <a:r>
              <a:rPr lang="en-US" sz="1600" dirty="0">
                <a:solidFill>
                  <a:schemeClr val="tx1"/>
                </a:solidFill>
              </a:rPr>
              <a:t>If b/w image, then U = V = 0. --&gt; No chrominance!</a:t>
            </a:r>
          </a:p>
          <a:p>
            <a:pPr lvl="1" algn="l"/>
            <a:r>
              <a:rPr lang="en-US" sz="1600" dirty="0">
                <a:solidFill>
                  <a:schemeClr val="tx1"/>
                </a:solidFill>
              </a:rPr>
              <a:t>** In actual PAL implementation:</a:t>
            </a:r>
          </a:p>
          <a:p>
            <a:pPr algn="l"/>
            <a:r>
              <a:rPr lang="en-US" sz="1600" dirty="0">
                <a:solidFill>
                  <a:schemeClr val="tx1"/>
                </a:solidFill>
              </a:rPr>
              <a:t/>
            </a:r>
            <a:br>
              <a:rPr lang="en-US" sz="1600" dirty="0">
                <a:solidFill>
                  <a:schemeClr val="tx1"/>
                </a:solidFill>
              </a:rPr>
            </a:br>
            <a:r>
              <a:rPr lang="en-US" sz="1600" i="1" dirty="0">
                <a:solidFill>
                  <a:schemeClr val="tx1"/>
                </a:solidFill>
              </a:rPr>
              <a:t>U = 0.492 (B - Y)</a:t>
            </a:r>
            <a:r>
              <a:rPr lang="en-US" sz="1600" dirty="0">
                <a:solidFill>
                  <a:schemeClr val="tx1"/>
                </a:solidFill>
              </a:rPr>
              <a:t/>
            </a:r>
            <a:br>
              <a:rPr lang="en-US" sz="1600" dirty="0">
                <a:solidFill>
                  <a:schemeClr val="tx1"/>
                </a:solidFill>
              </a:rPr>
            </a:br>
            <a:r>
              <a:rPr lang="en-US" sz="1600" i="1" dirty="0">
                <a:solidFill>
                  <a:schemeClr val="tx1"/>
                </a:solidFill>
              </a:rPr>
              <a:t>V = 0.877 (R - Y)</a:t>
            </a:r>
            <a:r>
              <a:rPr lang="en-US" sz="1600" dirty="0">
                <a:solidFill>
                  <a:schemeClr val="tx1"/>
                </a:solidFill>
              </a:rPr>
              <a:t/>
            </a:r>
            <a:br>
              <a:rPr lang="en-US" sz="1600" dirty="0">
                <a:solidFill>
                  <a:schemeClr val="tx1"/>
                </a:solidFill>
              </a:rPr>
            </a:br>
            <a:r>
              <a:rPr lang="en-US" sz="1600" dirty="0">
                <a:solidFill>
                  <a:schemeClr val="tx1"/>
                </a:solidFill>
              </a:rPr>
              <a:t> </a:t>
            </a:r>
          </a:p>
          <a:p>
            <a:pPr algn="l"/>
            <a:r>
              <a:rPr lang="en-US" sz="1600" dirty="0">
                <a:solidFill>
                  <a:schemeClr val="tx1"/>
                </a:solidFill>
              </a:rPr>
              <a:t>Sample YUV Decomposition:</a:t>
            </a:r>
          </a:p>
          <a:p>
            <a:pPr algn="l"/>
            <a:endParaRPr lang="en-IN" sz="1600" dirty="0">
              <a:solidFill>
                <a:schemeClr val="tx1"/>
              </a:solidFill>
            </a:endParaRPr>
          </a:p>
        </p:txBody>
      </p:sp>
    </p:spTree>
    <p:extLst>
      <p:ext uri="{BB962C8B-B14F-4D97-AF65-F5344CB8AC3E}">
        <p14:creationId xmlns:p14="http://schemas.microsoft.com/office/powerpoint/2010/main" val="7506094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866" y="276583"/>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42900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501008"/>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488965"/>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6093296"/>
            <a:ext cx="8280920" cy="369332"/>
          </a:xfrm>
          <a:prstGeom prst="rect">
            <a:avLst/>
          </a:prstGeom>
        </p:spPr>
        <p:txBody>
          <a:bodyPr wrap="square">
            <a:spAutoFit/>
          </a:bodyPr>
          <a:lstStyle/>
          <a:p>
            <a:r>
              <a:rPr lang="en-US" dirty="0"/>
              <a:t>Eye is most sensitive to Y. In PAL, 5 (or 5.5) MHz is allocated to Y, 1.3 MHz to U and V.</a:t>
            </a:r>
          </a:p>
        </p:txBody>
      </p:sp>
    </p:spTree>
    <p:extLst>
      <p:ext uri="{BB962C8B-B14F-4D97-AF65-F5344CB8AC3E}">
        <p14:creationId xmlns:p14="http://schemas.microsoft.com/office/powerpoint/2010/main" val="315018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260649"/>
            <a:ext cx="8496944" cy="5601533"/>
          </a:xfrm>
          <a:prstGeom prst="rect">
            <a:avLst/>
          </a:prstGeom>
        </p:spPr>
        <p:txBody>
          <a:bodyPr wrap="square">
            <a:spAutoFit/>
          </a:bodyPr>
          <a:lstStyle/>
          <a:p>
            <a:r>
              <a:rPr lang="en-US" b="1" dirty="0"/>
              <a:t>YCbCr Color Model</a:t>
            </a:r>
          </a:p>
          <a:p>
            <a:r>
              <a:rPr lang="en-US" sz="1600" dirty="0"/>
              <a:t>The YCbCr model is closely related to the YUV, it is a scaled and shifted YUV.</a:t>
            </a:r>
          </a:p>
          <a:p>
            <a:r>
              <a:rPr lang="en-US" sz="1600" dirty="0"/>
              <a:t/>
            </a:r>
            <a:br>
              <a:rPr lang="en-US" sz="1600" dirty="0"/>
            </a:br>
            <a:r>
              <a:rPr lang="en-US" sz="1600" dirty="0"/>
              <a:t>Cb = (B - Y) / 1.772 + 0.5</a:t>
            </a:r>
            <a:br>
              <a:rPr lang="en-US" sz="1600" dirty="0"/>
            </a:br>
            <a:r>
              <a:rPr lang="en-US" sz="1600" dirty="0"/>
              <a:t>Cr = (R - Y) / 1.402 + 0.5</a:t>
            </a:r>
          </a:p>
          <a:p>
            <a:r>
              <a:rPr lang="en-US" sz="1600" dirty="0"/>
              <a:t>The chrominance values in YCbCr are always in the range of 0 to 1.</a:t>
            </a:r>
          </a:p>
          <a:p>
            <a:r>
              <a:rPr lang="en-US" sz="1600" dirty="0"/>
              <a:t>YCbCr is used in JPEG and MPEG</a:t>
            </a:r>
            <a:r>
              <a:rPr lang="en-US" sz="1600" dirty="0" smtClean="0"/>
              <a:t>.</a:t>
            </a:r>
          </a:p>
          <a:p>
            <a:r>
              <a:rPr lang="en-US" b="1" dirty="0"/>
              <a:t>YIQ Color Model</a:t>
            </a:r>
          </a:p>
          <a:p>
            <a:r>
              <a:rPr lang="en-US" sz="1600" dirty="0"/>
              <a:t>YIQ is used in NTSC color TV broadcasting, it is downward compatible with B/W TV where only Y is used.</a:t>
            </a:r>
          </a:p>
          <a:p>
            <a:r>
              <a:rPr lang="en-US" sz="1600" dirty="0"/>
              <a:t>Although U and V nicely define the color differences, they do not align with the desired human perceptual color sensitivities. In NTSC, I and Q are used instead.</a:t>
            </a:r>
          </a:p>
          <a:p>
            <a:r>
              <a:rPr lang="en-US" sz="1600" dirty="0"/>
              <a:t/>
            </a:r>
            <a:br>
              <a:rPr lang="en-US" sz="1600" dirty="0"/>
            </a:br>
            <a:r>
              <a:rPr lang="en-US" sz="1600" dirty="0"/>
              <a:t>I is the orange-blue axis, Q is the purple-green axis.</a:t>
            </a:r>
            <a:br>
              <a:rPr lang="en-US" sz="1600" dirty="0"/>
            </a:br>
            <a:r>
              <a:rPr lang="en-US" sz="1600" dirty="0"/>
              <a:t>I and Q axes are scaled and rotated R - Y and B - Y (by 33 degrees clockwise).</a:t>
            </a:r>
          </a:p>
          <a:p>
            <a:r>
              <a:rPr lang="es-ES" sz="1600" dirty="0"/>
              <a:t>I = 0.877(R - Y) cos 33 - 0.492(B - Y) sin 33</a:t>
            </a:r>
            <a:br>
              <a:rPr lang="es-ES" sz="1600" dirty="0"/>
            </a:br>
            <a:r>
              <a:rPr lang="es-ES" sz="1600" dirty="0"/>
              <a:t>Q = 0.877(R - Y) sin 33 + 0.492(B - Y) cos 33</a:t>
            </a:r>
          </a:p>
          <a:p>
            <a:r>
              <a:rPr lang="es-ES" sz="1600" dirty="0"/>
              <a:t>Namely,</a:t>
            </a:r>
          </a:p>
          <a:p>
            <a:r>
              <a:rPr lang="es-ES" sz="1600" dirty="0"/>
              <a:t>I = 0.736(R - Y) - 0.268(B - Y) = 0.596R - 0.275G - 0.321B</a:t>
            </a:r>
            <a:br>
              <a:rPr lang="es-ES" sz="1600" dirty="0"/>
            </a:br>
            <a:r>
              <a:rPr lang="es-ES" sz="1600" dirty="0"/>
              <a:t>Q = 0.478(R - Y) + 0.413(B - Y) = 0.212R - 0.523G + 0.311B</a:t>
            </a:r>
          </a:p>
          <a:p>
            <a:r>
              <a:rPr lang="es-ES" sz="1600" dirty="0"/>
              <a:t>The YIQ transform:</a:t>
            </a:r>
          </a:p>
          <a:p>
            <a:endParaRPr lang="en-US" dirty="0"/>
          </a:p>
        </p:txBody>
      </p:sp>
    </p:spTree>
    <p:extLst>
      <p:ext uri="{BB962C8B-B14F-4D97-AF65-F5344CB8AC3E}">
        <p14:creationId xmlns:p14="http://schemas.microsoft.com/office/powerpoint/2010/main" val="104429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66928" cy="1143000"/>
          </a:xfrm>
        </p:spPr>
        <p:txBody>
          <a:bodyPr>
            <a:normAutofit fontScale="90000"/>
          </a:bodyPr>
          <a:lstStyle/>
          <a:p>
            <a:r>
              <a:rPr lang="en-IN" sz="3600" b="1" dirty="0">
                <a:solidFill>
                  <a:srgbClr val="92D050"/>
                </a:solidFill>
              </a:rPr>
              <a:t>Components of Multimedia</a:t>
            </a:r>
            <a:r>
              <a:rPr lang="en-IN" dirty="0"/>
              <a:t/>
            </a:r>
            <a:br>
              <a:rPr lang="en-IN" dirty="0"/>
            </a:br>
            <a:endParaRPr lang="en-IN" dirty="0"/>
          </a:p>
        </p:txBody>
      </p:sp>
      <p:sp>
        <p:nvSpPr>
          <p:cNvPr id="3" name="Content Placeholder 2"/>
          <p:cNvSpPr>
            <a:spLocks noGrp="1"/>
          </p:cNvSpPr>
          <p:nvPr>
            <p:ph idx="1"/>
          </p:nvPr>
        </p:nvSpPr>
        <p:spPr>
          <a:xfrm>
            <a:off x="323528" y="836712"/>
            <a:ext cx="8363272" cy="5289451"/>
          </a:xfrm>
        </p:spPr>
        <p:txBody>
          <a:bodyPr>
            <a:noAutofit/>
          </a:bodyPr>
          <a:lstStyle/>
          <a:p>
            <a:r>
              <a:rPr lang="en-US" sz="1800" dirty="0"/>
              <a:t>Following are the common components of multimedia:</a:t>
            </a:r>
          </a:p>
          <a:p>
            <a:r>
              <a:rPr lang="en-US" sz="1800" b="1" dirty="0"/>
              <a:t>Text</a:t>
            </a:r>
            <a:r>
              <a:rPr lang="en-US" sz="1800" dirty="0"/>
              <a:t>- All multimedia productions contain some amount of text. The text can have various types of fonts and sizes to suit the profession presentation of the multimedia software.</a:t>
            </a:r>
          </a:p>
          <a:p>
            <a:r>
              <a:rPr lang="en-US" sz="1800" b="1" dirty="0"/>
              <a:t>Graphics</a:t>
            </a:r>
            <a:r>
              <a:rPr lang="en-US" sz="1800" dirty="0"/>
              <a:t>- Graphics make the multimedia application attractive. In many cases people do not like reading large amount of textual matter on the screen</a:t>
            </a:r>
            <a:r>
              <a:rPr lang="en-US" sz="1800" dirty="0" smtClean="0"/>
              <a:t>.</a:t>
            </a:r>
            <a:endParaRPr lang="en-US" sz="1800" dirty="0"/>
          </a:p>
          <a:p>
            <a:pPr lvl="1"/>
            <a:r>
              <a:rPr lang="en-US" sz="1800" b="1" dirty="0"/>
              <a:t>Bitmap images</a:t>
            </a:r>
            <a:r>
              <a:rPr lang="en-US" sz="1800" dirty="0"/>
              <a:t>- Bitmap images are real images that can be captured from devices such as digital cameras or scanners. Generally bitmap images are not editable. Bitmap images require a large amount of memory.</a:t>
            </a:r>
          </a:p>
          <a:p>
            <a:pPr lvl="1"/>
            <a:r>
              <a:rPr lang="en-US" sz="1800" b="1" dirty="0"/>
              <a:t>Vector Graphics</a:t>
            </a:r>
            <a:r>
              <a:rPr lang="en-US" sz="1800" dirty="0"/>
              <a:t>- Vector graphics are drawn on the computer and only require a small amount of memory. These graphics are editable.</a:t>
            </a:r>
          </a:p>
          <a:p>
            <a:r>
              <a:rPr lang="en-US" sz="1800" b="1" dirty="0"/>
              <a:t>Audio</a:t>
            </a:r>
            <a:r>
              <a:rPr lang="en-US" sz="1800" dirty="0"/>
              <a:t>- A multimedia application may require the use of speech, music and sound effects. These are called audio or sound element of </a:t>
            </a:r>
            <a:r>
              <a:rPr lang="en-US" sz="1800" dirty="0" smtClean="0"/>
              <a:t>multimedia. Speech </a:t>
            </a:r>
            <a:r>
              <a:rPr lang="en-US" sz="1800" dirty="0"/>
              <a:t>is also a perfect way for teaching. </a:t>
            </a:r>
          </a:p>
          <a:p>
            <a:r>
              <a:rPr lang="en-US" sz="1800" b="1" dirty="0"/>
              <a:t>Video</a:t>
            </a:r>
            <a:r>
              <a:rPr lang="en-US" sz="1800" dirty="0"/>
              <a:t>- The term video refers to the moving picture, accompanied by sound such as a picture in television. Video element of multimedia application gives a lot of information in small duration of time. Digital video is useful in multimedia application for showing real life objects. </a:t>
            </a:r>
            <a:endParaRPr lang="en-US" sz="1800" dirty="0" smtClean="0"/>
          </a:p>
          <a:p>
            <a:r>
              <a:rPr lang="en-US" sz="1800" b="1" dirty="0"/>
              <a:t>Animation</a:t>
            </a:r>
            <a:r>
              <a:rPr lang="en-US" sz="1800" dirty="0"/>
              <a:t>- Animation is a process of making a static image look like it is moving. An animation is just a continuous series of still images that are displayed in a sequence.</a:t>
            </a:r>
          </a:p>
          <a:p>
            <a:endParaRPr lang="en-IN" sz="1800" dirty="0"/>
          </a:p>
        </p:txBody>
      </p:sp>
    </p:spTree>
    <p:extLst>
      <p:ext uri="{BB962C8B-B14F-4D97-AF65-F5344CB8AC3E}">
        <p14:creationId xmlns:p14="http://schemas.microsoft.com/office/powerpoint/2010/main" val="3445909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4536504"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7584" y="1988840"/>
            <a:ext cx="7560840" cy="1477328"/>
          </a:xfrm>
          <a:prstGeom prst="rect">
            <a:avLst/>
          </a:prstGeom>
        </p:spPr>
        <p:txBody>
          <a:bodyPr wrap="square">
            <a:spAutoFit/>
          </a:bodyPr>
          <a:lstStyle/>
          <a:p>
            <a:r>
              <a:rPr lang="en-US" dirty="0"/>
              <a:t>Eye is most sensitive to Y, next to I, next to Q.</a:t>
            </a:r>
          </a:p>
          <a:p>
            <a:r>
              <a:rPr lang="en-US" dirty="0"/>
              <a:t/>
            </a:r>
            <a:br>
              <a:rPr lang="en-US" dirty="0"/>
            </a:br>
            <a:r>
              <a:rPr lang="en-US" dirty="0"/>
              <a:t>In NTSC broadcast TV, 4.2 MHz is allocated to Y, 1.5 MHz to I and 0.55 MHz to Q. For VCR, Y is cut down to 3.2 MHz and I to 0.63 </a:t>
            </a:r>
            <a:r>
              <a:rPr lang="en-US" dirty="0" err="1" smtClean="0"/>
              <a:t>MHz.</a:t>
            </a:r>
            <a:endParaRPr lang="en-US" dirty="0" smtClean="0"/>
          </a:p>
          <a:p>
            <a:endParaRPr lang="en-US" b="1" dirty="0"/>
          </a:p>
        </p:txBody>
      </p:sp>
    </p:spTree>
    <p:extLst>
      <p:ext uri="{BB962C8B-B14F-4D97-AF65-F5344CB8AC3E}">
        <p14:creationId xmlns:p14="http://schemas.microsoft.com/office/powerpoint/2010/main" val="763606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1728192"/>
          </a:xfrm>
        </p:spPr>
        <p:txBody>
          <a:bodyPr>
            <a:normAutofit fontScale="90000"/>
          </a:bodyPr>
          <a:lstStyle/>
          <a:p>
            <a:r>
              <a:rPr lang="en-IN" sz="3600" b="1" dirty="0" smtClean="0"/>
              <a:t/>
            </a:r>
            <a:br>
              <a:rPr lang="en-IN" sz="3600" b="1" dirty="0" smtClean="0"/>
            </a:br>
            <a:r>
              <a:rPr lang="en-IN" sz="3600" b="1" dirty="0" smtClean="0"/>
              <a:t>Fundamental </a:t>
            </a:r>
            <a:r>
              <a:rPr lang="en-IN" sz="3600" b="1" dirty="0"/>
              <a:t>Concepts in Video and Digital Audio</a:t>
            </a:r>
            <a:r>
              <a:rPr lang="en-IN" b="1" dirty="0"/>
              <a:t/>
            </a:r>
            <a:br>
              <a:rPr lang="en-IN" b="1" dirty="0"/>
            </a:br>
            <a:r>
              <a:rPr lang="en-IN" dirty="0"/>
              <a:t/>
            </a:r>
            <a:br>
              <a:rPr lang="en-IN" dirty="0"/>
            </a:br>
            <a:endParaRPr lang="en-IN" dirty="0"/>
          </a:p>
        </p:txBody>
      </p:sp>
      <p:sp>
        <p:nvSpPr>
          <p:cNvPr id="3" name="Subtitle 2"/>
          <p:cNvSpPr>
            <a:spLocks noGrp="1"/>
          </p:cNvSpPr>
          <p:nvPr>
            <p:ph type="subTitle" idx="1"/>
          </p:nvPr>
        </p:nvSpPr>
        <p:spPr>
          <a:xfrm>
            <a:off x="1371600" y="1628800"/>
            <a:ext cx="6400800" cy="3600400"/>
          </a:xfrm>
        </p:spPr>
        <p:txBody>
          <a:bodyPr>
            <a:noAutofit/>
          </a:bodyPr>
          <a:lstStyle/>
          <a:p>
            <a:endParaRPr lang="en-US" sz="1600" dirty="0"/>
          </a:p>
          <a:p>
            <a:pPr marL="285750" indent="-285750" algn="l">
              <a:buFont typeface="Arial" pitchFamily="34" charset="0"/>
              <a:buChar char="•"/>
            </a:pPr>
            <a:r>
              <a:rPr lang="en-US" b="1" dirty="0">
                <a:solidFill>
                  <a:schemeClr val="tx1"/>
                </a:solidFill>
              </a:rPr>
              <a:t> </a:t>
            </a:r>
            <a:r>
              <a:rPr lang="en-US" dirty="0">
                <a:solidFill>
                  <a:schemeClr val="tx1"/>
                </a:solidFill>
              </a:rPr>
              <a:t>Types of Video Signals </a:t>
            </a:r>
            <a:endParaRPr lang="en-US" dirty="0" smtClean="0">
              <a:solidFill>
                <a:schemeClr val="tx1"/>
              </a:solidFill>
            </a:endParaRPr>
          </a:p>
          <a:p>
            <a:pPr marL="285750" indent="-285750" algn="l">
              <a:buFont typeface="Arial" pitchFamily="34" charset="0"/>
              <a:buChar char="•"/>
            </a:pPr>
            <a:r>
              <a:rPr lang="en-US" dirty="0" smtClean="0">
                <a:solidFill>
                  <a:schemeClr val="tx1"/>
                </a:solidFill>
              </a:rPr>
              <a:t> </a:t>
            </a:r>
            <a:r>
              <a:rPr lang="en-US" dirty="0">
                <a:solidFill>
                  <a:schemeClr val="tx1"/>
                </a:solidFill>
              </a:rPr>
              <a:t>Analog Video </a:t>
            </a:r>
            <a:endParaRPr lang="en-US" dirty="0" smtClean="0">
              <a:solidFill>
                <a:schemeClr val="tx1"/>
              </a:solidFill>
            </a:endParaRPr>
          </a:p>
          <a:p>
            <a:pPr marL="285750" indent="-285750" algn="l">
              <a:buFont typeface="Arial" pitchFamily="34" charset="0"/>
              <a:buChar char="•"/>
            </a:pPr>
            <a:r>
              <a:rPr lang="en-US" dirty="0" smtClean="0">
                <a:solidFill>
                  <a:schemeClr val="tx1"/>
                </a:solidFill>
              </a:rPr>
              <a:t>Digital </a:t>
            </a:r>
            <a:r>
              <a:rPr lang="en-US" dirty="0">
                <a:solidFill>
                  <a:schemeClr val="tx1"/>
                </a:solidFill>
              </a:rPr>
              <a:t>Video </a:t>
            </a:r>
            <a:r>
              <a:rPr lang="en-US" dirty="0" smtClean="0">
                <a:solidFill>
                  <a:schemeClr val="tx1"/>
                </a:solidFill>
              </a:rPr>
              <a:t> </a:t>
            </a:r>
          </a:p>
          <a:p>
            <a:pPr marL="285750" indent="-285750" algn="l">
              <a:buFont typeface="Arial" pitchFamily="34" charset="0"/>
              <a:buChar char="•"/>
            </a:pPr>
            <a:r>
              <a:rPr lang="en-US" dirty="0" smtClean="0">
                <a:solidFill>
                  <a:schemeClr val="tx1"/>
                </a:solidFill>
              </a:rPr>
              <a:t>Digitization </a:t>
            </a:r>
            <a:r>
              <a:rPr lang="en-US" dirty="0">
                <a:solidFill>
                  <a:schemeClr val="tx1"/>
                </a:solidFill>
              </a:rPr>
              <a:t>of Sound </a:t>
            </a:r>
            <a:endParaRPr lang="en-US" dirty="0" smtClean="0">
              <a:solidFill>
                <a:schemeClr val="tx1"/>
              </a:solidFill>
            </a:endParaRPr>
          </a:p>
          <a:p>
            <a:pPr marL="285750" indent="-285750" algn="l">
              <a:buFont typeface="Arial" pitchFamily="34" charset="0"/>
              <a:buChar char="•"/>
            </a:pPr>
            <a:r>
              <a:rPr lang="en-US" dirty="0" smtClean="0">
                <a:solidFill>
                  <a:schemeClr val="tx1"/>
                </a:solidFill>
              </a:rPr>
              <a:t> </a:t>
            </a:r>
            <a:r>
              <a:rPr lang="en-US" dirty="0">
                <a:solidFill>
                  <a:schemeClr val="tx1"/>
                </a:solidFill>
              </a:rPr>
              <a:t>MIDI </a:t>
            </a:r>
            <a:endParaRPr lang="en-US" dirty="0" smtClean="0">
              <a:solidFill>
                <a:schemeClr val="tx1"/>
              </a:solidFill>
            </a:endParaRPr>
          </a:p>
          <a:p>
            <a:pPr marL="285750" indent="-285750" algn="l">
              <a:buFont typeface="Arial" pitchFamily="34" charset="0"/>
              <a:buChar char="•"/>
            </a:pPr>
            <a:r>
              <a:rPr lang="en-US" dirty="0" smtClean="0">
                <a:solidFill>
                  <a:schemeClr val="tx1"/>
                </a:solidFill>
              </a:rPr>
              <a:t>Quantization </a:t>
            </a:r>
            <a:r>
              <a:rPr lang="en-US" dirty="0">
                <a:solidFill>
                  <a:schemeClr val="tx1"/>
                </a:solidFill>
              </a:rPr>
              <a:t>and Transmission of Audio </a:t>
            </a:r>
          </a:p>
          <a:p>
            <a:pPr marL="285750" indent="-285750">
              <a:buFont typeface="Arial" pitchFamily="34" charset="0"/>
              <a:buChar char="•"/>
            </a:pPr>
            <a:endParaRPr lang="en-IN" sz="1600" b="1" dirty="0">
              <a:solidFill>
                <a:schemeClr val="tx1"/>
              </a:solidFill>
            </a:endParaRPr>
          </a:p>
        </p:txBody>
      </p:sp>
    </p:spTree>
    <p:extLst>
      <p:ext uri="{BB962C8B-B14F-4D97-AF65-F5344CB8AC3E}">
        <p14:creationId xmlns:p14="http://schemas.microsoft.com/office/powerpoint/2010/main" val="1350938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916832"/>
          </a:xfrm>
        </p:spPr>
        <p:txBody>
          <a:bodyPr>
            <a:noAutofit/>
          </a:bodyPr>
          <a:lstStyle/>
          <a:p>
            <a:r>
              <a:rPr lang="en-IN" b="1" dirty="0">
                <a:solidFill>
                  <a:srgbClr val="00B050"/>
                </a:solidFill>
              </a:rPr>
              <a:t>Types of video signals</a:t>
            </a:r>
            <a:r>
              <a:rPr lang="en-US" dirty="0"/>
              <a:t/>
            </a:r>
            <a:br>
              <a:rPr lang="en-US" dirty="0"/>
            </a:br>
            <a:r>
              <a:rPr lang="en-US" dirty="0"/>
              <a:t/>
            </a:r>
            <a:br>
              <a:rPr lang="en-US" dirty="0"/>
            </a:br>
            <a:endParaRPr lang="en-IN" dirty="0"/>
          </a:p>
        </p:txBody>
      </p:sp>
      <p:sp>
        <p:nvSpPr>
          <p:cNvPr id="3" name="Subtitle 2"/>
          <p:cNvSpPr>
            <a:spLocks noGrp="1"/>
          </p:cNvSpPr>
          <p:nvPr>
            <p:ph type="subTitle" idx="1"/>
          </p:nvPr>
        </p:nvSpPr>
        <p:spPr>
          <a:xfrm>
            <a:off x="323528" y="908720"/>
            <a:ext cx="8424936" cy="4896544"/>
          </a:xfrm>
        </p:spPr>
        <p:txBody>
          <a:bodyPr>
            <a:normAutofit fontScale="47500" lnSpcReduction="20000"/>
          </a:bodyPr>
          <a:lstStyle/>
          <a:p>
            <a:pPr algn="l"/>
            <a:r>
              <a:rPr lang="en-US" sz="6600" dirty="0" smtClean="0">
                <a:solidFill>
                  <a:schemeClr val="tx1"/>
                </a:solidFill>
              </a:rPr>
              <a:t>Component </a:t>
            </a:r>
            <a:r>
              <a:rPr lang="en-US" sz="6600" dirty="0">
                <a:solidFill>
                  <a:schemeClr val="tx1"/>
                </a:solidFill>
              </a:rPr>
              <a:t>video Higher-end video systems make use of three separate video signals for the red, green, and blue image planes. Each color channel is sent as a separate video signal</a:t>
            </a:r>
            <a:r>
              <a:rPr lang="en-US" sz="6600" dirty="0" smtClean="0">
                <a:solidFill>
                  <a:schemeClr val="tx1"/>
                </a:solidFill>
              </a:rPr>
              <a:t>.</a:t>
            </a:r>
          </a:p>
          <a:p>
            <a:pPr algn="l"/>
            <a:r>
              <a:rPr lang="en-US" sz="6600" dirty="0" smtClean="0">
                <a:solidFill>
                  <a:schemeClr val="tx1"/>
                </a:solidFill>
              </a:rPr>
              <a:t> </a:t>
            </a:r>
            <a:r>
              <a:rPr lang="en-US" sz="6600" dirty="0">
                <a:solidFill>
                  <a:schemeClr val="tx1"/>
                </a:solidFill>
              </a:rPr>
              <a:t>(a) Most computer systems use Component Video, with separate signals for R, G, and B signals</a:t>
            </a:r>
            <a:r>
              <a:rPr lang="en-US" sz="6600" dirty="0" smtClean="0">
                <a:solidFill>
                  <a:schemeClr val="tx1"/>
                </a:solidFill>
              </a:rPr>
              <a:t>.</a:t>
            </a:r>
          </a:p>
          <a:p>
            <a:pPr algn="l"/>
            <a:r>
              <a:rPr lang="en-US" sz="6600" dirty="0" smtClean="0">
                <a:solidFill>
                  <a:schemeClr val="tx1"/>
                </a:solidFill>
              </a:rPr>
              <a:t> </a:t>
            </a:r>
            <a:r>
              <a:rPr lang="en-US" sz="6600" dirty="0">
                <a:solidFill>
                  <a:schemeClr val="tx1"/>
                </a:solidFill>
              </a:rPr>
              <a:t>(b) For any color separation scheme, Component Video gives the best color reproduction since there is no “crosstalk” between the three channels. </a:t>
            </a:r>
            <a:endParaRPr lang="en-US" sz="6600" dirty="0" smtClean="0">
              <a:solidFill>
                <a:schemeClr val="tx1"/>
              </a:solidFill>
            </a:endParaRPr>
          </a:p>
          <a:p>
            <a:pPr algn="l"/>
            <a:r>
              <a:rPr lang="en-US" sz="6600" dirty="0" smtClean="0">
                <a:solidFill>
                  <a:schemeClr val="tx1"/>
                </a:solidFill>
              </a:rPr>
              <a:t>(</a:t>
            </a:r>
            <a:r>
              <a:rPr lang="en-US" sz="6600" dirty="0">
                <a:solidFill>
                  <a:schemeClr val="tx1"/>
                </a:solidFill>
              </a:rPr>
              <a:t>c) However, requires more bandwidth and good synchronization of the three components</a:t>
            </a:r>
            <a:r>
              <a:rPr lang="en-US" sz="6600" dirty="0" smtClean="0">
                <a:solidFill>
                  <a:schemeClr val="tx1"/>
                </a:solidFill>
              </a:rPr>
              <a:t>.</a:t>
            </a:r>
            <a:endParaRPr lang="en-US" sz="6200" dirty="0">
              <a:solidFill>
                <a:schemeClr val="tx1"/>
              </a:solidFill>
            </a:endParaRPr>
          </a:p>
        </p:txBody>
      </p:sp>
    </p:spTree>
    <p:extLst>
      <p:ext uri="{BB962C8B-B14F-4D97-AF65-F5344CB8AC3E}">
        <p14:creationId xmlns:p14="http://schemas.microsoft.com/office/powerpoint/2010/main" val="3432875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4822304" cy="1008111"/>
          </a:xfrm>
        </p:spPr>
        <p:txBody>
          <a:bodyPr>
            <a:normAutofit/>
          </a:bodyPr>
          <a:lstStyle/>
          <a:p>
            <a:r>
              <a:rPr lang="en-IN" sz="3100" b="1" dirty="0">
                <a:solidFill>
                  <a:srgbClr val="92D050"/>
                </a:solidFill>
              </a:rPr>
              <a:t>Composite Video — 1 </a:t>
            </a:r>
            <a:r>
              <a:rPr lang="en-IN" sz="3100" b="1" dirty="0" smtClean="0">
                <a:solidFill>
                  <a:srgbClr val="92D050"/>
                </a:solidFill>
              </a:rPr>
              <a:t>Sig</a:t>
            </a:r>
            <a:r>
              <a:rPr lang="en-IN" sz="3200" b="1" dirty="0" smtClean="0">
                <a:solidFill>
                  <a:srgbClr val="92D050"/>
                </a:solidFill>
              </a:rPr>
              <a:t>nal</a:t>
            </a:r>
            <a:endParaRPr lang="en-IN" sz="3200" b="1" dirty="0">
              <a:solidFill>
                <a:srgbClr val="92D050"/>
              </a:solidFill>
            </a:endParaRPr>
          </a:p>
        </p:txBody>
      </p:sp>
      <p:sp>
        <p:nvSpPr>
          <p:cNvPr id="3" name="Subtitle 2"/>
          <p:cNvSpPr>
            <a:spLocks noGrp="1"/>
          </p:cNvSpPr>
          <p:nvPr>
            <p:ph type="subTitle" idx="1"/>
          </p:nvPr>
        </p:nvSpPr>
        <p:spPr>
          <a:xfrm>
            <a:off x="467544" y="1124744"/>
            <a:ext cx="8208912" cy="5184576"/>
          </a:xfrm>
        </p:spPr>
        <p:txBody>
          <a:bodyPr>
            <a:normAutofit fontScale="70000" lnSpcReduction="20000"/>
          </a:bodyPr>
          <a:lstStyle/>
          <a:p>
            <a:pPr algn="l"/>
            <a:r>
              <a:rPr lang="en-US" dirty="0">
                <a:solidFill>
                  <a:schemeClr val="tx1"/>
                </a:solidFill>
              </a:rPr>
              <a:t>Color (“chrominance”) and intensity (“luminance”) signals are mixed into a single carrier wave</a:t>
            </a:r>
            <a:r>
              <a:rPr lang="en-US" dirty="0" smtClean="0">
                <a:solidFill>
                  <a:schemeClr val="tx1"/>
                </a:solidFill>
              </a:rPr>
              <a:t>.</a:t>
            </a:r>
          </a:p>
          <a:p>
            <a:pPr algn="l"/>
            <a:r>
              <a:rPr lang="en-US" dirty="0" smtClean="0">
                <a:solidFill>
                  <a:schemeClr val="tx1"/>
                </a:solidFill>
              </a:rPr>
              <a:t> </a:t>
            </a:r>
            <a:r>
              <a:rPr lang="en-US" dirty="0">
                <a:solidFill>
                  <a:schemeClr val="tx1"/>
                </a:solidFill>
              </a:rPr>
              <a:t>a) Chrominance is a composition of two color components (I and Q, or U and V</a:t>
            </a:r>
            <a:r>
              <a:rPr lang="en-US" dirty="0" smtClean="0">
                <a:solidFill>
                  <a:schemeClr val="tx1"/>
                </a:solidFill>
              </a:rPr>
              <a:t>).</a:t>
            </a:r>
          </a:p>
          <a:p>
            <a:pPr algn="l"/>
            <a:r>
              <a:rPr lang="en-US" dirty="0" smtClean="0">
                <a:solidFill>
                  <a:schemeClr val="tx1"/>
                </a:solidFill>
              </a:rPr>
              <a:t> </a:t>
            </a:r>
            <a:r>
              <a:rPr lang="en-US" dirty="0">
                <a:solidFill>
                  <a:schemeClr val="tx1"/>
                </a:solidFill>
              </a:rPr>
              <a:t>b) In NTSC TV, e.g., I and Q are combined into a </a:t>
            </a:r>
            <a:r>
              <a:rPr lang="en-US" dirty="0" smtClean="0">
                <a:solidFill>
                  <a:schemeClr val="tx1"/>
                </a:solidFill>
              </a:rPr>
              <a:t>Chroma </a:t>
            </a:r>
            <a:r>
              <a:rPr lang="en-US" dirty="0">
                <a:solidFill>
                  <a:schemeClr val="tx1"/>
                </a:solidFill>
              </a:rPr>
              <a:t>signal, and a color subcarrier is then employed to put the </a:t>
            </a:r>
            <a:r>
              <a:rPr lang="en-US" dirty="0" smtClean="0">
                <a:solidFill>
                  <a:schemeClr val="tx1"/>
                </a:solidFill>
              </a:rPr>
              <a:t>Chroma </a:t>
            </a:r>
            <a:r>
              <a:rPr lang="en-US" dirty="0">
                <a:solidFill>
                  <a:schemeClr val="tx1"/>
                </a:solidFill>
              </a:rPr>
              <a:t>signal at the high-frequency end of the signal shared with the luminance signal. </a:t>
            </a:r>
            <a:endParaRPr lang="en-US" dirty="0" smtClean="0">
              <a:solidFill>
                <a:schemeClr val="tx1"/>
              </a:solidFill>
            </a:endParaRPr>
          </a:p>
          <a:p>
            <a:pPr algn="l"/>
            <a:r>
              <a:rPr lang="en-US" dirty="0" smtClean="0">
                <a:solidFill>
                  <a:schemeClr val="tx1"/>
                </a:solidFill>
              </a:rPr>
              <a:t>c</a:t>
            </a:r>
            <a:r>
              <a:rPr lang="en-US" dirty="0">
                <a:solidFill>
                  <a:schemeClr val="tx1"/>
                </a:solidFill>
              </a:rPr>
              <a:t>) The chrominance and luminance components can be separated at the receiver end and then the two color components can be further recovered. </a:t>
            </a:r>
            <a:endParaRPr lang="en-US" dirty="0" smtClean="0">
              <a:solidFill>
                <a:schemeClr val="tx1"/>
              </a:solidFill>
            </a:endParaRPr>
          </a:p>
          <a:p>
            <a:pPr algn="l"/>
            <a:r>
              <a:rPr lang="en-US" dirty="0" smtClean="0">
                <a:solidFill>
                  <a:schemeClr val="tx1"/>
                </a:solidFill>
              </a:rPr>
              <a:t>d</a:t>
            </a:r>
            <a:r>
              <a:rPr lang="en-US" dirty="0">
                <a:solidFill>
                  <a:schemeClr val="tx1"/>
                </a:solidFill>
              </a:rPr>
              <a:t>) When connecting to TVs or VCRs, Composite Video uses only one wire and video color signals are mixed, not sent separately. The audio and sync signals are additions to this one signal</a:t>
            </a:r>
            <a:r>
              <a:rPr lang="en-US" dirty="0" smtClean="0">
                <a:solidFill>
                  <a:schemeClr val="tx1"/>
                </a:solidFill>
              </a:rPr>
              <a:t>.</a:t>
            </a:r>
          </a:p>
          <a:p>
            <a:pPr algn="l"/>
            <a:r>
              <a:rPr lang="en-US" dirty="0" smtClean="0">
                <a:solidFill>
                  <a:schemeClr val="tx1"/>
                </a:solidFill>
              </a:rPr>
              <a:t>• </a:t>
            </a:r>
            <a:r>
              <a:rPr lang="en-US" dirty="0">
                <a:solidFill>
                  <a:schemeClr val="tx1"/>
                </a:solidFill>
              </a:rPr>
              <a:t>Since color and intensity are wrapped into the same signal, some interference between the luminance and chrominance signals is inevitable.</a:t>
            </a:r>
          </a:p>
        </p:txBody>
      </p:sp>
    </p:spTree>
    <p:extLst>
      <p:ext uri="{BB962C8B-B14F-4D97-AF65-F5344CB8AC3E}">
        <p14:creationId xmlns:p14="http://schemas.microsoft.com/office/powerpoint/2010/main" val="166497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3814192" cy="864095"/>
          </a:xfrm>
        </p:spPr>
        <p:txBody>
          <a:bodyPr>
            <a:normAutofit/>
          </a:bodyPr>
          <a:lstStyle/>
          <a:p>
            <a:r>
              <a:rPr lang="en-IN" sz="3200" b="1" dirty="0">
                <a:solidFill>
                  <a:srgbClr val="92D050"/>
                </a:solidFill>
              </a:rPr>
              <a:t>S-Video — 2 Signals</a:t>
            </a:r>
          </a:p>
        </p:txBody>
      </p:sp>
      <p:sp>
        <p:nvSpPr>
          <p:cNvPr id="3" name="Subtitle 2"/>
          <p:cNvSpPr>
            <a:spLocks noGrp="1"/>
          </p:cNvSpPr>
          <p:nvPr>
            <p:ph type="subTitle" idx="1"/>
          </p:nvPr>
        </p:nvSpPr>
        <p:spPr>
          <a:xfrm>
            <a:off x="539552" y="980728"/>
            <a:ext cx="8136904" cy="4658072"/>
          </a:xfrm>
        </p:spPr>
        <p:txBody>
          <a:bodyPr>
            <a:noAutofit/>
          </a:bodyPr>
          <a:lstStyle/>
          <a:p>
            <a:pPr algn="l"/>
            <a:r>
              <a:rPr lang="en-US" sz="2400" dirty="0">
                <a:solidFill>
                  <a:schemeClr val="tx1"/>
                </a:solidFill>
              </a:rPr>
              <a:t>As a compromise, (separated video, or Super-video, e.g., in </a:t>
            </a:r>
            <a:endParaRPr lang="en-US" sz="2400" dirty="0" smtClean="0">
              <a:solidFill>
                <a:schemeClr val="tx1"/>
              </a:solidFill>
            </a:endParaRPr>
          </a:p>
          <a:p>
            <a:pPr algn="l"/>
            <a:r>
              <a:rPr lang="en-US" sz="2400" dirty="0" smtClean="0">
                <a:solidFill>
                  <a:schemeClr val="tx1"/>
                </a:solidFill>
              </a:rPr>
              <a:t>S-VHS</a:t>
            </a:r>
            <a:r>
              <a:rPr lang="en-US" sz="2400" dirty="0">
                <a:solidFill>
                  <a:schemeClr val="tx1"/>
                </a:solidFill>
              </a:rPr>
              <a:t>) uses two wires, one for luminance and another for a composite chrominance signal. </a:t>
            </a:r>
            <a:endParaRPr lang="en-US" sz="2400" dirty="0" smtClean="0">
              <a:solidFill>
                <a:schemeClr val="tx1"/>
              </a:solidFill>
            </a:endParaRPr>
          </a:p>
          <a:p>
            <a:pPr algn="l"/>
            <a:r>
              <a:rPr lang="en-US" sz="2400" dirty="0" smtClean="0">
                <a:solidFill>
                  <a:schemeClr val="tx1"/>
                </a:solidFill>
              </a:rPr>
              <a:t>• </a:t>
            </a:r>
            <a:r>
              <a:rPr lang="en-US" sz="2400" dirty="0">
                <a:solidFill>
                  <a:schemeClr val="tx1"/>
                </a:solidFill>
              </a:rPr>
              <a:t>As a result, there is less crosstalk between the color information and the crucial gray-scale information</a:t>
            </a:r>
            <a:r>
              <a:rPr lang="en-US" sz="2400" dirty="0" smtClean="0">
                <a:solidFill>
                  <a:schemeClr val="tx1"/>
                </a:solidFill>
              </a:rPr>
              <a:t>.</a:t>
            </a:r>
          </a:p>
          <a:p>
            <a:pPr algn="l"/>
            <a:r>
              <a:rPr lang="en-US" sz="2400" dirty="0" smtClean="0">
                <a:solidFill>
                  <a:schemeClr val="tx1"/>
                </a:solidFill>
              </a:rPr>
              <a:t> </a:t>
            </a:r>
            <a:r>
              <a:rPr lang="en-US" sz="2400" dirty="0">
                <a:solidFill>
                  <a:schemeClr val="tx1"/>
                </a:solidFill>
              </a:rPr>
              <a:t>• The reason for placing luminance into its own part of the signal is that black and-white information is most crucial for visual perception</a:t>
            </a:r>
            <a:r>
              <a:rPr lang="en-US" sz="2400" dirty="0" smtClean="0">
                <a:solidFill>
                  <a:schemeClr val="tx1"/>
                </a:solidFill>
              </a:rPr>
              <a:t>.</a:t>
            </a:r>
          </a:p>
          <a:p>
            <a:pPr algn="l"/>
            <a:r>
              <a:rPr lang="en-US" sz="2400" dirty="0" smtClean="0">
                <a:solidFill>
                  <a:schemeClr val="tx1"/>
                </a:solidFill>
              </a:rPr>
              <a:t>  – </a:t>
            </a:r>
            <a:r>
              <a:rPr lang="en-US" sz="2400" dirty="0">
                <a:solidFill>
                  <a:schemeClr val="tx1"/>
                </a:solidFill>
              </a:rPr>
              <a:t>In fact, humans are able to differentiate spatial resolution in </a:t>
            </a:r>
            <a:r>
              <a:rPr lang="en-US" sz="2400" dirty="0" smtClean="0">
                <a:solidFill>
                  <a:schemeClr val="tx1"/>
                </a:solidFill>
              </a:rPr>
              <a:t>gray scale </a:t>
            </a:r>
            <a:r>
              <a:rPr lang="en-US" sz="2400" dirty="0">
                <a:solidFill>
                  <a:schemeClr val="tx1"/>
                </a:solidFill>
              </a:rPr>
              <a:t>images with a much higher acuity than for the color part of color images</a:t>
            </a:r>
            <a:r>
              <a:rPr lang="en-US" sz="2400" dirty="0" smtClean="0">
                <a:solidFill>
                  <a:schemeClr val="tx1"/>
                </a:solidFill>
              </a:rPr>
              <a:t>.</a:t>
            </a:r>
          </a:p>
          <a:p>
            <a:pPr algn="l"/>
            <a:r>
              <a:rPr lang="en-US" sz="2400" dirty="0">
                <a:solidFill>
                  <a:schemeClr val="tx1"/>
                </a:solidFill>
              </a:rPr>
              <a:t> </a:t>
            </a:r>
            <a:r>
              <a:rPr lang="en-US" sz="2400" dirty="0" smtClean="0">
                <a:solidFill>
                  <a:schemeClr val="tx1"/>
                </a:solidFill>
              </a:rPr>
              <a:t> – </a:t>
            </a:r>
            <a:r>
              <a:rPr lang="en-US" sz="2400" dirty="0">
                <a:solidFill>
                  <a:schemeClr val="tx1"/>
                </a:solidFill>
              </a:rPr>
              <a:t>As a result, we can send less accurate color information than must be sent for intensity information — we can only see fairly large blobs of color, so it makes sense to send less color detail</a:t>
            </a:r>
            <a:r>
              <a:rPr lang="en-US" sz="2400" dirty="0" smtClean="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557770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1080119"/>
          </a:xfrm>
        </p:spPr>
        <p:txBody>
          <a:bodyPr/>
          <a:lstStyle/>
          <a:p>
            <a:r>
              <a:rPr lang="en-IN" dirty="0">
                <a:solidFill>
                  <a:srgbClr val="00B050"/>
                </a:solidFill>
              </a:rPr>
              <a:t>Analog Video</a:t>
            </a:r>
          </a:p>
        </p:txBody>
      </p:sp>
      <p:sp>
        <p:nvSpPr>
          <p:cNvPr id="3" name="Subtitle 2"/>
          <p:cNvSpPr>
            <a:spLocks noGrp="1"/>
          </p:cNvSpPr>
          <p:nvPr>
            <p:ph type="subTitle" idx="1"/>
          </p:nvPr>
        </p:nvSpPr>
        <p:spPr>
          <a:xfrm>
            <a:off x="539552" y="1196752"/>
            <a:ext cx="7992888" cy="4442048"/>
          </a:xfrm>
        </p:spPr>
        <p:txBody>
          <a:bodyPr>
            <a:normAutofit fontScale="77500" lnSpcReduction="20000"/>
          </a:bodyPr>
          <a:lstStyle/>
          <a:p>
            <a:pPr algn="l"/>
            <a:r>
              <a:rPr lang="en-US" dirty="0">
                <a:solidFill>
                  <a:schemeClr val="tx1"/>
                </a:solidFill>
              </a:rPr>
              <a:t>• </a:t>
            </a:r>
            <a:r>
              <a:rPr lang="en-US" dirty="0" smtClean="0">
                <a:solidFill>
                  <a:schemeClr val="tx1"/>
                </a:solidFill>
              </a:rPr>
              <a:t>      An </a:t>
            </a:r>
            <a:r>
              <a:rPr lang="en-US" dirty="0">
                <a:solidFill>
                  <a:schemeClr val="tx1"/>
                </a:solidFill>
              </a:rPr>
              <a:t>analog signal f(t) samples a time-varying image. So-called “progressive” scanning traces through a complete picture (a frame) row-wise for each time interval. </a:t>
            </a:r>
            <a:endParaRPr lang="en-US" dirty="0" smtClean="0">
              <a:solidFill>
                <a:schemeClr val="tx1"/>
              </a:solidFill>
            </a:endParaRPr>
          </a:p>
          <a:p>
            <a:pPr algn="l"/>
            <a:r>
              <a:rPr lang="en-US" dirty="0" smtClean="0">
                <a:solidFill>
                  <a:schemeClr val="tx1"/>
                </a:solidFill>
              </a:rPr>
              <a:t>•    </a:t>
            </a:r>
            <a:r>
              <a:rPr lang="en-US" dirty="0">
                <a:solidFill>
                  <a:schemeClr val="tx1"/>
                </a:solidFill>
              </a:rPr>
              <a:t>In TV, and in some monitors and multimedia standards as well, another system, called “interlaced” scanning is used: </a:t>
            </a:r>
            <a:endParaRPr lang="en-US" dirty="0" smtClean="0">
              <a:solidFill>
                <a:schemeClr val="tx1"/>
              </a:solidFill>
            </a:endParaRPr>
          </a:p>
          <a:p>
            <a:pPr algn="l"/>
            <a:r>
              <a:rPr lang="en-US" dirty="0" smtClean="0">
                <a:solidFill>
                  <a:schemeClr val="tx1"/>
                </a:solidFill>
              </a:rPr>
              <a:t>a</a:t>
            </a:r>
            <a:r>
              <a:rPr lang="en-US" dirty="0">
                <a:solidFill>
                  <a:schemeClr val="tx1"/>
                </a:solidFill>
              </a:rPr>
              <a:t>) The odd-numbered lines are traced first, and then the even-numbered lines are traced. This results in “odd” and “even” fields </a:t>
            </a:r>
            <a:r>
              <a:rPr lang="en-US" dirty="0" smtClean="0">
                <a:solidFill>
                  <a:schemeClr val="tx1"/>
                </a:solidFill>
              </a:rPr>
              <a:t>— </a:t>
            </a:r>
            <a:r>
              <a:rPr lang="en-US" dirty="0">
                <a:solidFill>
                  <a:schemeClr val="tx1"/>
                </a:solidFill>
              </a:rPr>
              <a:t>two fields make up one frame. </a:t>
            </a:r>
            <a:endParaRPr lang="en-US" dirty="0" smtClean="0">
              <a:solidFill>
                <a:schemeClr val="tx1"/>
              </a:solidFill>
            </a:endParaRPr>
          </a:p>
          <a:p>
            <a:pPr algn="l"/>
            <a:r>
              <a:rPr lang="en-US" dirty="0" smtClean="0">
                <a:solidFill>
                  <a:schemeClr val="tx1"/>
                </a:solidFill>
              </a:rPr>
              <a:t>b</a:t>
            </a:r>
            <a:r>
              <a:rPr lang="en-US" dirty="0">
                <a:solidFill>
                  <a:schemeClr val="tx1"/>
                </a:solidFill>
              </a:rPr>
              <a:t>) In fact, the odd lines (starting from 1) end up at the middle of a line at the end of the odd field, and the even scan starts at a half-way point.</a:t>
            </a:r>
            <a:endParaRPr lang="en-IN" dirty="0">
              <a:solidFill>
                <a:schemeClr val="tx1"/>
              </a:solidFill>
            </a:endParaRPr>
          </a:p>
        </p:txBody>
      </p:sp>
    </p:spTree>
    <p:extLst>
      <p:ext uri="{BB962C8B-B14F-4D97-AF65-F5344CB8AC3E}">
        <p14:creationId xmlns:p14="http://schemas.microsoft.com/office/powerpoint/2010/main" val="1782826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166813"/>
            <a:ext cx="789622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8972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3"/>
            <a:ext cx="8136904" cy="2677656"/>
          </a:xfrm>
          <a:prstGeom prst="rect">
            <a:avLst/>
          </a:prstGeom>
        </p:spPr>
        <p:txBody>
          <a:bodyPr wrap="square">
            <a:spAutoFit/>
          </a:bodyPr>
          <a:lstStyle/>
          <a:p>
            <a:r>
              <a:rPr lang="en-US" sz="2400" dirty="0"/>
              <a:t>c) Figure 3.1 shows the scheme used. First the solid (odd) lines are traced, P to Q, then R to S, etc., ending at T; then the even field starts at U and ends at V. </a:t>
            </a:r>
            <a:endParaRPr lang="en-US" sz="2400" dirty="0" smtClean="0"/>
          </a:p>
          <a:p>
            <a:r>
              <a:rPr lang="en-US" sz="2400" dirty="0" smtClean="0"/>
              <a:t>d</a:t>
            </a:r>
            <a:r>
              <a:rPr lang="en-US" sz="2400" dirty="0"/>
              <a:t>) The jump from Q to R, etc. in Figure 3.1 is called the horizontal retrace, during which the electronic beam in the CRT is blanked. The jump from T to U or V to P is called the vertical retrace. </a:t>
            </a:r>
            <a:endParaRPr lang="en-IN" sz="2400" dirty="0"/>
          </a:p>
        </p:txBody>
      </p:sp>
      <p:sp>
        <p:nvSpPr>
          <p:cNvPr id="3" name="Rectangle 2"/>
          <p:cNvSpPr/>
          <p:nvPr/>
        </p:nvSpPr>
        <p:spPr>
          <a:xfrm>
            <a:off x="543693" y="3191652"/>
            <a:ext cx="8136904" cy="1569660"/>
          </a:xfrm>
          <a:prstGeom prst="rect">
            <a:avLst/>
          </a:prstGeom>
        </p:spPr>
        <p:txBody>
          <a:bodyPr wrap="square">
            <a:spAutoFit/>
          </a:bodyPr>
          <a:lstStyle/>
          <a:p>
            <a:r>
              <a:rPr lang="en-US" dirty="0"/>
              <a:t>• </a:t>
            </a:r>
            <a:r>
              <a:rPr lang="en-US" sz="2400" dirty="0"/>
              <a:t>Because of interlacing, the odd and even lines are displaced in time from each other — generally not noticeable except when very fast action is taking place on screen, when blurring may occur</a:t>
            </a:r>
            <a:endParaRPr lang="en-IN" sz="2400" dirty="0"/>
          </a:p>
        </p:txBody>
      </p:sp>
    </p:spTree>
    <p:extLst>
      <p:ext uri="{BB962C8B-B14F-4D97-AF65-F5344CB8AC3E}">
        <p14:creationId xmlns:p14="http://schemas.microsoft.com/office/powerpoint/2010/main" val="4182735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3094112" cy="1224135"/>
          </a:xfrm>
        </p:spPr>
        <p:txBody>
          <a:bodyPr>
            <a:normAutofit/>
          </a:bodyPr>
          <a:lstStyle/>
          <a:p>
            <a:r>
              <a:rPr lang="en-IN" sz="3200" b="1" dirty="0">
                <a:solidFill>
                  <a:srgbClr val="92D050"/>
                </a:solidFill>
              </a:rPr>
              <a:t>NTSC Video</a:t>
            </a:r>
          </a:p>
        </p:txBody>
      </p:sp>
      <p:sp>
        <p:nvSpPr>
          <p:cNvPr id="3" name="Subtitle 2"/>
          <p:cNvSpPr>
            <a:spLocks noGrp="1"/>
          </p:cNvSpPr>
          <p:nvPr>
            <p:ph type="subTitle" idx="1"/>
          </p:nvPr>
        </p:nvSpPr>
        <p:spPr>
          <a:xfrm>
            <a:off x="683568" y="1556792"/>
            <a:ext cx="7560840" cy="4082008"/>
          </a:xfrm>
        </p:spPr>
        <p:txBody>
          <a:bodyPr>
            <a:normAutofit/>
          </a:bodyPr>
          <a:lstStyle/>
          <a:p>
            <a:r>
              <a:rPr lang="en-US" sz="2800" dirty="0">
                <a:solidFill>
                  <a:schemeClr val="tx1"/>
                </a:solidFill>
              </a:rPr>
              <a:t>NTSC(National Television System </a:t>
            </a:r>
            <a:r>
              <a:rPr lang="en-US" sz="2800" dirty="0" smtClean="0">
                <a:solidFill>
                  <a:schemeClr val="tx1"/>
                </a:solidFill>
              </a:rPr>
              <a:t>Committee)</a:t>
            </a:r>
          </a:p>
          <a:p>
            <a:pPr marL="457200" indent="-457200" algn="l">
              <a:buFont typeface="Arial" pitchFamily="34" charset="0"/>
              <a:buChar char="•"/>
            </a:pPr>
            <a:r>
              <a:rPr lang="en-US" sz="2800" dirty="0" smtClean="0">
                <a:solidFill>
                  <a:schemeClr val="tx1"/>
                </a:solidFill>
              </a:rPr>
              <a:t>Mostly </a:t>
            </a:r>
            <a:r>
              <a:rPr lang="en-US" sz="2800" dirty="0">
                <a:solidFill>
                  <a:schemeClr val="tx1"/>
                </a:solidFill>
              </a:rPr>
              <a:t>used in </a:t>
            </a:r>
            <a:r>
              <a:rPr lang="en-US" sz="2800" dirty="0" smtClean="0">
                <a:solidFill>
                  <a:schemeClr val="tx1"/>
                </a:solidFill>
              </a:rPr>
              <a:t>North America </a:t>
            </a:r>
            <a:r>
              <a:rPr lang="en-US" sz="2800" dirty="0">
                <a:solidFill>
                  <a:schemeClr val="tx1"/>
                </a:solidFill>
              </a:rPr>
              <a:t>and Japan. </a:t>
            </a:r>
            <a:endParaRPr lang="en-US" sz="2800" dirty="0" smtClean="0">
              <a:solidFill>
                <a:schemeClr val="tx1"/>
              </a:solidFill>
            </a:endParaRPr>
          </a:p>
          <a:p>
            <a:pPr marL="457200" indent="-457200" algn="l">
              <a:buFont typeface="Arial" pitchFamily="34" charset="0"/>
              <a:buChar char="•"/>
            </a:pPr>
            <a:r>
              <a:rPr lang="en-US" sz="2800" dirty="0" smtClean="0">
                <a:solidFill>
                  <a:schemeClr val="tx1"/>
                </a:solidFill>
              </a:rPr>
              <a:t> </a:t>
            </a:r>
            <a:r>
              <a:rPr lang="en-US" sz="2800" dirty="0">
                <a:solidFill>
                  <a:schemeClr val="tx1"/>
                </a:solidFill>
              </a:rPr>
              <a:t>Uses the familiar 4:3 aspect ratio (i.e., the ratio of picture width to its height</a:t>
            </a:r>
            <a:r>
              <a:rPr lang="en-US" sz="2800" dirty="0" smtClean="0">
                <a:solidFill>
                  <a:schemeClr val="tx1"/>
                </a:solidFill>
              </a:rPr>
              <a:t>)</a:t>
            </a:r>
          </a:p>
          <a:p>
            <a:pPr marL="457200" indent="-457200" algn="l">
              <a:buFont typeface="Arial" pitchFamily="34" charset="0"/>
              <a:buChar char="•"/>
            </a:pPr>
            <a:r>
              <a:rPr lang="en-US" sz="2800" dirty="0" smtClean="0">
                <a:solidFill>
                  <a:schemeClr val="tx1"/>
                </a:solidFill>
              </a:rPr>
              <a:t>  Uses 525 </a:t>
            </a:r>
            <a:r>
              <a:rPr lang="en-US" sz="2800" dirty="0">
                <a:solidFill>
                  <a:schemeClr val="tx1"/>
                </a:solidFill>
              </a:rPr>
              <a:t>scan lines per frame at 30 fps</a:t>
            </a:r>
            <a:r>
              <a:rPr lang="en-US" sz="2800" dirty="0" smtClean="0">
                <a:solidFill>
                  <a:schemeClr val="tx1"/>
                </a:solidFill>
              </a:rPr>
              <a:t>.</a:t>
            </a:r>
          </a:p>
          <a:p>
            <a:pPr marL="457200" indent="-457200" algn="l">
              <a:buFont typeface="Arial" pitchFamily="34" charset="0"/>
              <a:buChar char="•"/>
            </a:pPr>
            <a:r>
              <a:rPr lang="en-US" sz="2800" dirty="0" smtClean="0">
                <a:solidFill>
                  <a:schemeClr val="tx1"/>
                </a:solidFill>
              </a:rPr>
              <a:t>  </a:t>
            </a:r>
            <a:r>
              <a:rPr lang="en-US" sz="2800" dirty="0">
                <a:solidFill>
                  <a:schemeClr val="tx1"/>
                </a:solidFill>
              </a:rPr>
              <a:t>Follows the interlaced scanning system, and each frame is divided into two fields, with 262.5 lines/field</a:t>
            </a:r>
            <a:r>
              <a:rPr lang="en-US" sz="2800" dirty="0" smtClean="0">
                <a:solidFill>
                  <a:schemeClr val="tx1"/>
                </a:solidFill>
              </a:rPr>
              <a:t>.  Uses the YIQ </a:t>
            </a:r>
            <a:r>
              <a:rPr lang="en-US" sz="2800" dirty="0">
                <a:solidFill>
                  <a:schemeClr val="tx1"/>
                </a:solidFill>
              </a:rPr>
              <a:t>color model </a:t>
            </a:r>
            <a:endParaRPr lang="en-IN" sz="2800" dirty="0">
              <a:solidFill>
                <a:schemeClr val="tx1"/>
              </a:solidFill>
            </a:endParaRPr>
          </a:p>
        </p:txBody>
      </p:sp>
    </p:spTree>
    <p:extLst>
      <p:ext uri="{BB962C8B-B14F-4D97-AF65-F5344CB8AC3E}">
        <p14:creationId xmlns:p14="http://schemas.microsoft.com/office/powerpoint/2010/main" val="986748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548681"/>
            <a:ext cx="7776864" cy="2677656"/>
          </a:xfrm>
          <a:prstGeom prst="rect">
            <a:avLst/>
          </a:prstGeom>
        </p:spPr>
        <p:txBody>
          <a:bodyPr wrap="square">
            <a:spAutoFit/>
          </a:bodyPr>
          <a:lstStyle/>
          <a:p>
            <a:pPr marL="342900" indent="-342900">
              <a:buFont typeface="Arial" pitchFamily="34" charset="0"/>
              <a:buChar char="•"/>
            </a:pPr>
            <a:r>
              <a:rPr lang="en-US" sz="2400" dirty="0"/>
              <a:t>Vertical retrace takes place during 20 lines reserved for control information at the beginning of each field. Hence, the number of active video lines per frame is only 485. </a:t>
            </a:r>
          </a:p>
          <a:p>
            <a:pPr marL="342900" indent="-342900">
              <a:buFont typeface="Arial" pitchFamily="34" charset="0"/>
              <a:buChar char="•"/>
            </a:pPr>
            <a:r>
              <a:rPr lang="en-US" sz="2400" dirty="0" smtClean="0"/>
              <a:t>Similarly</a:t>
            </a:r>
            <a:r>
              <a:rPr lang="en-US" sz="2400" dirty="0"/>
              <a:t>, almost 1/6 of the raster at the left side is blanked for horizontal retrace and sync. </a:t>
            </a:r>
            <a:r>
              <a:rPr lang="en-US" sz="2400" dirty="0" smtClean="0"/>
              <a:t> The </a:t>
            </a:r>
            <a:r>
              <a:rPr lang="en-US" sz="2400" dirty="0"/>
              <a:t>non-blanking pixels are called active pixels. </a:t>
            </a:r>
            <a:endParaRPr lang="en-US" sz="2400" dirty="0" smtClean="0"/>
          </a:p>
          <a:p>
            <a:pPr marL="342900" indent="-342900">
              <a:buFont typeface="Arial" pitchFamily="34" charset="0"/>
              <a:buChar char="•"/>
            </a:pPr>
            <a:r>
              <a:rPr lang="en-US" sz="2400" dirty="0" smtClean="0"/>
              <a:t>The horizontal </a:t>
            </a:r>
            <a:r>
              <a:rPr lang="en-US" sz="2400" dirty="0"/>
              <a:t>retrace takes 10.9 </a:t>
            </a:r>
            <a:r>
              <a:rPr lang="en-US" sz="2400" dirty="0" smtClean="0"/>
              <a:t>μ sec</a:t>
            </a:r>
            <a:endParaRPr lang="en-IN" sz="2400" dirty="0"/>
          </a:p>
        </p:txBody>
      </p:sp>
    </p:spTree>
    <p:extLst>
      <p:ext uri="{BB962C8B-B14F-4D97-AF65-F5344CB8AC3E}">
        <p14:creationId xmlns:p14="http://schemas.microsoft.com/office/powerpoint/2010/main" val="840449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0648"/>
            <a:ext cx="7556376" cy="864096"/>
          </a:xfrm>
        </p:spPr>
        <p:txBody>
          <a:bodyPr>
            <a:normAutofit fontScale="90000"/>
          </a:bodyPr>
          <a:lstStyle/>
          <a:p>
            <a:r>
              <a:rPr lang="en-IN" b="1" dirty="0">
                <a:solidFill>
                  <a:srgbClr val="00B050"/>
                </a:solidFill>
              </a:rPr>
              <a:t>Applications of Multimedia</a:t>
            </a:r>
            <a:r>
              <a:rPr lang="en-IN" dirty="0"/>
              <a:t/>
            </a:r>
            <a:br>
              <a:rPr lang="en-IN" dirty="0"/>
            </a:br>
            <a:endParaRPr lang="en-IN" dirty="0"/>
          </a:p>
        </p:txBody>
      </p:sp>
      <p:sp>
        <p:nvSpPr>
          <p:cNvPr id="3" name="Subtitle 2"/>
          <p:cNvSpPr>
            <a:spLocks noGrp="1"/>
          </p:cNvSpPr>
          <p:nvPr>
            <p:ph type="subTitle" idx="1"/>
          </p:nvPr>
        </p:nvSpPr>
        <p:spPr>
          <a:xfrm>
            <a:off x="1115616" y="980728"/>
            <a:ext cx="6400800" cy="2112640"/>
          </a:xfrm>
        </p:spPr>
        <p:txBody>
          <a:bodyPr>
            <a:noAutofit/>
          </a:bodyPr>
          <a:lstStyle/>
          <a:p>
            <a:pPr marL="342900" indent="-342900" algn="l">
              <a:buFont typeface="Arial" pitchFamily="34" charset="0"/>
              <a:buChar char="•"/>
            </a:pPr>
            <a:r>
              <a:rPr lang="en-US" sz="1800" dirty="0">
                <a:solidFill>
                  <a:schemeClr val="tx1"/>
                </a:solidFill>
              </a:rPr>
              <a:t>Following are the common areas of applications of multimedia.</a:t>
            </a:r>
          </a:p>
          <a:p>
            <a:pPr marL="342900" indent="-342900" algn="l">
              <a:buFont typeface="Arial" pitchFamily="34" charset="0"/>
              <a:buChar char="•"/>
            </a:pPr>
            <a:r>
              <a:rPr lang="en-US" sz="1800" b="1" dirty="0">
                <a:solidFill>
                  <a:schemeClr val="tx1"/>
                </a:solidFill>
              </a:rPr>
              <a:t>Multimedia in Business</a:t>
            </a:r>
            <a:r>
              <a:rPr lang="en-US" sz="1800" dirty="0">
                <a:solidFill>
                  <a:schemeClr val="tx1"/>
                </a:solidFill>
              </a:rPr>
              <a:t>- Multimedia can be used in many applications in a business</a:t>
            </a:r>
            <a:r>
              <a:rPr lang="en-US" sz="1800" dirty="0" smtClean="0">
                <a:solidFill>
                  <a:schemeClr val="tx1"/>
                </a:solidFill>
              </a:rPr>
              <a:t>.</a:t>
            </a:r>
          </a:p>
          <a:p>
            <a:pPr marL="342900" indent="-342900" algn="l">
              <a:buFont typeface="Arial" pitchFamily="34" charset="0"/>
              <a:buChar char="•"/>
            </a:pPr>
            <a:r>
              <a:rPr lang="en-US" sz="1800" dirty="0" smtClean="0">
                <a:solidFill>
                  <a:schemeClr val="tx1"/>
                </a:solidFill>
              </a:rPr>
              <a:t> </a:t>
            </a:r>
            <a:r>
              <a:rPr lang="en-US" sz="1800" dirty="0">
                <a:solidFill>
                  <a:schemeClr val="tx1"/>
                </a:solidFill>
              </a:rPr>
              <a:t>The multimedia technology along with communication technology has opened the door for information of global wok groups. </a:t>
            </a:r>
            <a:endParaRPr lang="en-US" sz="1800" dirty="0" smtClean="0">
              <a:solidFill>
                <a:schemeClr val="tx1"/>
              </a:solidFill>
            </a:endParaRPr>
          </a:p>
          <a:p>
            <a:pPr marL="342900" indent="-342900" algn="l">
              <a:buFont typeface="Arial" pitchFamily="34" charset="0"/>
              <a:buChar char="•"/>
            </a:pPr>
            <a:r>
              <a:rPr lang="en-US" sz="1800" dirty="0" smtClean="0">
                <a:solidFill>
                  <a:schemeClr val="tx1"/>
                </a:solidFill>
              </a:rPr>
              <a:t>Today </a:t>
            </a:r>
            <a:r>
              <a:rPr lang="en-US" sz="1800" dirty="0">
                <a:solidFill>
                  <a:schemeClr val="tx1"/>
                </a:solidFill>
              </a:rPr>
              <a:t>the team members may be working anywhere and can work for various companies. Thus the work place will become global</a:t>
            </a:r>
            <a:r>
              <a:rPr lang="en-US" sz="1800" dirty="0" smtClean="0">
                <a:solidFill>
                  <a:schemeClr val="tx1"/>
                </a:solidFill>
              </a:rPr>
              <a:t>.</a:t>
            </a:r>
          </a:p>
          <a:p>
            <a:pPr marL="342900" indent="-342900" algn="l">
              <a:buFont typeface="Arial" pitchFamily="34" charset="0"/>
              <a:buChar char="•"/>
            </a:pPr>
            <a:r>
              <a:rPr lang="en-US" sz="1800" dirty="0" smtClean="0">
                <a:solidFill>
                  <a:schemeClr val="tx1"/>
                </a:solidFill>
              </a:rPr>
              <a:t> </a:t>
            </a:r>
            <a:r>
              <a:rPr lang="en-US" sz="1800" dirty="0">
                <a:solidFill>
                  <a:schemeClr val="tx1"/>
                </a:solidFill>
              </a:rPr>
              <a:t>The multimedia network should support the following facilities:</a:t>
            </a:r>
          </a:p>
          <a:p>
            <a:pPr marL="800100" lvl="1" indent="-342900" algn="l">
              <a:buFont typeface="Arial" pitchFamily="34" charset="0"/>
              <a:buChar char="•"/>
            </a:pPr>
            <a:r>
              <a:rPr lang="en-US" sz="1800" dirty="0">
                <a:solidFill>
                  <a:schemeClr val="tx1"/>
                </a:solidFill>
              </a:rPr>
              <a:t>Voice Mail</a:t>
            </a:r>
          </a:p>
          <a:p>
            <a:pPr marL="800100" lvl="1" indent="-342900" algn="l">
              <a:buFont typeface="Arial" pitchFamily="34" charset="0"/>
              <a:buChar char="•"/>
            </a:pPr>
            <a:r>
              <a:rPr lang="en-US" sz="1800" dirty="0">
                <a:solidFill>
                  <a:schemeClr val="tx1"/>
                </a:solidFill>
              </a:rPr>
              <a:t>Electronic Mail</a:t>
            </a:r>
          </a:p>
          <a:p>
            <a:pPr marL="800100" lvl="1" indent="-342900" algn="l">
              <a:buFont typeface="Arial" pitchFamily="34" charset="0"/>
              <a:buChar char="•"/>
            </a:pPr>
            <a:r>
              <a:rPr lang="en-US" sz="1800" dirty="0">
                <a:solidFill>
                  <a:schemeClr val="tx1"/>
                </a:solidFill>
              </a:rPr>
              <a:t>Multimedia based FAX</a:t>
            </a:r>
          </a:p>
          <a:p>
            <a:pPr marL="800100" lvl="1" indent="-342900" algn="l">
              <a:buFont typeface="Arial" pitchFamily="34" charset="0"/>
              <a:buChar char="•"/>
            </a:pPr>
            <a:r>
              <a:rPr lang="en-US" sz="1800" dirty="0">
                <a:solidFill>
                  <a:schemeClr val="tx1"/>
                </a:solidFill>
              </a:rPr>
              <a:t>Office Needs</a:t>
            </a:r>
          </a:p>
          <a:p>
            <a:pPr marL="800100" lvl="1" indent="-342900" algn="l">
              <a:buFont typeface="Arial" pitchFamily="34" charset="0"/>
              <a:buChar char="•"/>
            </a:pPr>
            <a:r>
              <a:rPr lang="en-US" sz="1800" dirty="0">
                <a:solidFill>
                  <a:schemeClr val="tx1"/>
                </a:solidFill>
              </a:rPr>
              <a:t>Employee Training</a:t>
            </a:r>
          </a:p>
          <a:p>
            <a:pPr marL="800100" lvl="1" indent="-342900" algn="l">
              <a:buFont typeface="Arial" pitchFamily="34" charset="0"/>
              <a:buChar char="•"/>
            </a:pPr>
            <a:r>
              <a:rPr lang="en-US" sz="1800" dirty="0">
                <a:solidFill>
                  <a:schemeClr val="tx1"/>
                </a:solidFill>
              </a:rPr>
              <a:t>Sales and Other types of Group Presentation</a:t>
            </a:r>
          </a:p>
          <a:p>
            <a:pPr marL="800100" lvl="1" indent="-342900" algn="l">
              <a:buFont typeface="Arial" pitchFamily="34" charset="0"/>
              <a:buChar char="•"/>
            </a:pPr>
            <a:r>
              <a:rPr lang="en-US" sz="1800" dirty="0">
                <a:solidFill>
                  <a:schemeClr val="tx1"/>
                </a:solidFill>
              </a:rPr>
              <a:t>Records </a:t>
            </a:r>
            <a:r>
              <a:rPr lang="en-US" sz="1800" dirty="0" smtClean="0">
                <a:solidFill>
                  <a:schemeClr val="tx1"/>
                </a:solidFill>
              </a:rPr>
              <a:t>Management</a:t>
            </a:r>
          </a:p>
          <a:p>
            <a:pPr lvl="1" algn="l"/>
            <a:endParaRPr lang="en-US" sz="2000" dirty="0">
              <a:solidFill>
                <a:schemeClr val="tx1"/>
              </a:solidFill>
            </a:endParaRPr>
          </a:p>
          <a:p>
            <a:pPr algn="l"/>
            <a:endParaRPr lang="en-IN" sz="2000" dirty="0">
              <a:solidFill>
                <a:schemeClr val="tx1"/>
              </a:solidFill>
            </a:endParaRPr>
          </a:p>
        </p:txBody>
      </p:sp>
    </p:spTree>
    <p:extLst>
      <p:ext uri="{BB962C8B-B14F-4D97-AF65-F5344CB8AC3E}">
        <p14:creationId xmlns:p14="http://schemas.microsoft.com/office/powerpoint/2010/main" val="6907013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48680"/>
            <a:ext cx="7658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588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496944" cy="3416320"/>
          </a:xfrm>
          <a:prstGeom prst="rect">
            <a:avLst/>
          </a:prstGeom>
        </p:spPr>
        <p:txBody>
          <a:bodyPr wrap="square">
            <a:spAutoFit/>
          </a:bodyPr>
          <a:lstStyle/>
          <a:p>
            <a:pPr marL="342900" indent="-342900">
              <a:buFont typeface="Arial" pitchFamily="34" charset="0"/>
              <a:buChar char="•"/>
            </a:pPr>
            <a:r>
              <a:rPr lang="en-US" sz="2400" dirty="0"/>
              <a:t>NTSC video is an analog signal with no fixed horizontal resolution. Therefore one must decide how many times to sample the signal for display: each sample corresponds to one pixel output. </a:t>
            </a:r>
            <a:endParaRPr lang="en-US" sz="2400" dirty="0" smtClean="0"/>
          </a:p>
          <a:p>
            <a:pPr marL="342900" indent="-342900">
              <a:buFont typeface="Arial" pitchFamily="34" charset="0"/>
              <a:buChar char="•"/>
            </a:pPr>
            <a:r>
              <a:rPr lang="en-US" sz="2400" dirty="0" smtClean="0"/>
              <a:t> A “</a:t>
            </a:r>
            <a:r>
              <a:rPr lang="en-US" sz="2400" dirty="0"/>
              <a:t>pixel clock” is used to divide each horizontal line of video into samples. The higher the frequency of the pixel clock, the more samples per line there are</a:t>
            </a:r>
            <a:r>
              <a:rPr lang="en-US" sz="2400" dirty="0" smtClean="0"/>
              <a:t>.</a:t>
            </a:r>
          </a:p>
          <a:p>
            <a:pPr marL="342900" indent="-342900">
              <a:buFont typeface="Arial" pitchFamily="34" charset="0"/>
              <a:buChar char="•"/>
            </a:pPr>
            <a:r>
              <a:rPr lang="en-US" sz="2400" dirty="0" smtClean="0"/>
              <a:t> Different </a:t>
            </a:r>
            <a:r>
              <a:rPr lang="en-US" sz="2400" dirty="0"/>
              <a:t>video formats provide different numbers of samples per line, as listed in Table 3.1.</a:t>
            </a:r>
            <a:endParaRPr lang="en-IN" sz="2400" dirty="0"/>
          </a:p>
        </p:txBody>
      </p:sp>
    </p:spTree>
    <p:extLst>
      <p:ext uri="{BB962C8B-B14F-4D97-AF65-F5344CB8AC3E}">
        <p14:creationId xmlns:p14="http://schemas.microsoft.com/office/powerpoint/2010/main" val="36945885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32656"/>
            <a:ext cx="66675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553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548680"/>
            <a:ext cx="2808312" cy="720080"/>
          </a:xfrm>
        </p:spPr>
        <p:txBody>
          <a:bodyPr>
            <a:normAutofit/>
          </a:bodyPr>
          <a:lstStyle/>
          <a:p>
            <a:r>
              <a:rPr lang="en-IN" sz="3600" b="1" dirty="0">
                <a:solidFill>
                  <a:srgbClr val="92D050"/>
                </a:solidFill>
              </a:rPr>
              <a:t>PAL Video</a:t>
            </a:r>
          </a:p>
        </p:txBody>
      </p:sp>
      <p:sp>
        <p:nvSpPr>
          <p:cNvPr id="3" name="Subtitle 2"/>
          <p:cNvSpPr>
            <a:spLocks noGrp="1"/>
          </p:cNvSpPr>
          <p:nvPr>
            <p:ph type="subTitle" idx="1"/>
          </p:nvPr>
        </p:nvSpPr>
        <p:spPr>
          <a:xfrm>
            <a:off x="683568" y="1340768"/>
            <a:ext cx="7632848" cy="4298032"/>
          </a:xfrm>
        </p:spPr>
        <p:txBody>
          <a:bodyPr>
            <a:normAutofit/>
          </a:bodyPr>
          <a:lstStyle/>
          <a:p>
            <a:r>
              <a:rPr lang="en-IN" b="1" dirty="0" smtClean="0">
                <a:solidFill>
                  <a:schemeClr val="tx1"/>
                </a:solidFill>
              </a:rPr>
              <a:t>PAL(Phase Alternating Line</a:t>
            </a:r>
            <a:r>
              <a:rPr lang="en-IN" b="1" dirty="0">
                <a:solidFill>
                  <a:schemeClr val="tx1"/>
                </a:solidFill>
              </a:rPr>
              <a:t>) </a:t>
            </a:r>
            <a:endParaRPr lang="en-IN" b="1" dirty="0" smtClean="0">
              <a:solidFill>
                <a:schemeClr val="tx1"/>
              </a:solidFill>
            </a:endParaRPr>
          </a:p>
          <a:p>
            <a:pPr marL="457200" indent="-457200" algn="l">
              <a:buFont typeface="Arial" pitchFamily="34" charset="0"/>
              <a:buChar char="•"/>
            </a:pPr>
            <a:r>
              <a:rPr lang="en-IN" dirty="0" smtClean="0">
                <a:solidFill>
                  <a:schemeClr val="tx1"/>
                </a:solidFill>
              </a:rPr>
              <a:t>Widely </a:t>
            </a:r>
            <a:r>
              <a:rPr lang="en-IN" dirty="0">
                <a:solidFill>
                  <a:schemeClr val="tx1"/>
                </a:solidFill>
              </a:rPr>
              <a:t>used in Western Europe, China, India, and many other parts of the world. </a:t>
            </a:r>
            <a:endParaRPr lang="en-IN" dirty="0" smtClean="0">
              <a:solidFill>
                <a:schemeClr val="tx1"/>
              </a:solidFill>
            </a:endParaRPr>
          </a:p>
          <a:p>
            <a:pPr marL="457200" indent="-457200" algn="l">
              <a:buFont typeface="Arial" pitchFamily="34" charset="0"/>
              <a:buChar char="•"/>
            </a:pPr>
            <a:r>
              <a:rPr lang="en-IN" dirty="0" smtClean="0">
                <a:solidFill>
                  <a:schemeClr val="tx1"/>
                </a:solidFill>
              </a:rPr>
              <a:t>Uses </a:t>
            </a:r>
            <a:r>
              <a:rPr lang="en-IN" dirty="0">
                <a:solidFill>
                  <a:schemeClr val="tx1"/>
                </a:solidFill>
              </a:rPr>
              <a:t>625 scan lines per frame, at 25 fps </a:t>
            </a:r>
            <a:r>
              <a:rPr lang="en-IN" dirty="0" smtClean="0">
                <a:solidFill>
                  <a:schemeClr val="tx1"/>
                </a:solidFill>
              </a:rPr>
              <a:t>Hasa4:3 </a:t>
            </a:r>
            <a:r>
              <a:rPr lang="en-IN" dirty="0">
                <a:solidFill>
                  <a:schemeClr val="tx1"/>
                </a:solidFill>
              </a:rPr>
              <a:t>aspect ratio and interlaced fields. </a:t>
            </a:r>
            <a:endParaRPr lang="en-IN" dirty="0" smtClean="0">
              <a:solidFill>
                <a:schemeClr val="tx1"/>
              </a:solidFill>
            </a:endParaRPr>
          </a:p>
          <a:p>
            <a:pPr marL="457200" indent="-457200" algn="l">
              <a:buFont typeface="Arial" pitchFamily="34" charset="0"/>
              <a:buChar char="•"/>
            </a:pPr>
            <a:r>
              <a:rPr lang="en-IN" dirty="0" smtClean="0">
                <a:solidFill>
                  <a:schemeClr val="tx1"/>
                </a:solidFill>
              </a:rPr>
              <a:t>YUV color model is used</a:t>
            </a:r>
            <a:endParaRPr lang="en-IN" dirty="0">
              <a:solidFill>
                <a:schemeClr val="tx1"/>
              </a:solidFill>
            </a:endParaRPr>
          </a:p>
        </p:txBody>
      </p:sp>
    </p:spTree>
    <p:extLst>
      <p:ext uri="{BB962C8B-B14F-4D97-AF65-F5344CB8AC3E}">
        <p14:creationId xmlns:p14="http://schemas.microsoft.com/office/powerpoint/2010/main" val="31666407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528" y="116632"/>
            <a:ext cx="4176464" cy="1470025"/>
          </a:xfrm>
        </p:spPr>
        <p:txBody>
          <a:bodyPr>
            <a:normAutofit/>
          </a:bodyPr>
          <a:lstStyle/>
          <a:p>
            <a:r>
              <a:rPr lang="en-IN" sz="3600" dirty="0" smtClean="0">
                <a:solidFill>
                  <a:srgbClr val="00B050"/>
                </a:solidFill>
              </a:rPr>
              <a:t>      </a:t>
            </a:r>
            <a:r>
              <a:rPr lang="en-IN" sz="3600" b="1" dirty="0" smtClean="0">
                <a:solidFill>
                  <a:srgbClr val="92D050"/>
                </a:solidFill>
              </a:rPr>
              <a:t>SECAM </a:t>
            </a:r>
            <a:r>
              <a:rPr lang="en-IN" sz="3600" b="1" dirty="0">
                <a:solidFill>
                  <a:srgbClr val="92D050"/>
                </a:solidFill>
              </a:rPr>
              <a:t>Video</a:t>
            </a:r>
          </a:p>
        </p:txBody>
      </p:sp>
      <p:sp>
        <p:nvSpPr>
          <p:cNvPr id="3" name="Subtitle 2"/>
          <p:cNvSpPr>
            <a:spLocks noGrp="1"/>
          </p:cNvSpPr>
          <p:nvPr>
            <p:ph type="subTitle" idx="1"/>
          </p:nvPr>
        </p:nvSpPr>
        <p:spPr>
          <a:xfrm>
            <a:off x="827584" y="1268760"/>
            <a:ext cx="7848872" cy="4370040"/>
          </a:xfrm>
        </p:spPr>
        <p:txBody>
          <a:bodyPr>
            <a:normAutofit fontScale="92500" lnSpcReduction="20000"/>
          </a:bodyPr>
          <a:lstStyle/>
          <a:p>
            <a:pPr algn="l"/>
            <a:r>
              <a:rPr lang="en-US" dirty="0" smtClean="0">
                <a:solidFill>
                  <a:schemeClr val="tx1"/>
                </a:solidFill>
              </a:rPr>
              <a:t>Uses625scan </a:t>
            </a:r>
            <a:r>
              <a:rPr lang="en-US" dirty="0">
                <a:solidFill>
                  <a:schemeClr val="tx1"/>
                </a:solidFill>
              </a:rPr>
              <a:t>lines per frame, at 25 fps </a:t>
            </a:r>
            <a:r>
              <a:rPr lang="en-US" dirty="0" smtClean="0">
                <a:solidFill>
                  <a:schemeClr val="tx1"/>
                </a:solidFill>
              </a:rPr>
              <a:t> </a:t>
            </a:r>
          </a:p>
          <a:p>
            <a:pPr algn="l"/>
            <a:r>
              <a:rPr lang="en-US" dirty="0" smtClean="0">
                <a:solidFill>
                  <a:schemeClr val="tx1"/>
                </a:solidFill>
              </a:rPr>
              <a:t>With a 4:3 </a:t>
            </a:r>
            <a:r>
              <a:rPr lang="en-US" dirty="0">
                <a:solidFill>
                  <a:schemeClr val="tx1"/>
                </a:solidFill>
              </a:rPr>
              <a:t>aspect ratio and interlaced fields</a:t>
            </a:r>
            <a:r>
              <a:rPr lang="en-US" dirty="0" smtClean="0">
                <a:solidFill>
                  <a:schemeClr val="tx1"/>
                </a:solidFill>
              </a:rPr>
              <a:t>.</a:t>
            </a:r>
          </a:p>
          <a:p>
            <a:pPr algn="l"/>
            <a:r>
              <a:rPr lang="en-US" dirty="0" smtClean="0">
                <a:solidFill>
                  <a:schemeClr val="tx1"/>
                </a:solidFill>
              </a:rPr>
              <a:t>SECAM and PAL are </a:t>
            </a:r>
            <a:r>
              <a:rPr lang="en-US" dirty="0">
                <a:solidFill>
                  <a:schemeClr val="tx1"/>
                </a:solidFill>
              </a:rPr>
              <a:t>very similar. They differ </a:t>
            </a:r>
            <a:r>
              <a:rPr lang="en-US" dirty="0" smtClean="0">
                <a:solidFill>
                  <a:schemeClr val="tx1"/>
                </a:solidFill>
              </a:rPr>
              <a:t>       slightly </a:t>
            </a:r>
            <a:r>
              <a:rPr lang="en-US" dirty="0">
                <a:solidFill>
                  <a:schemeClr val="tx1"/>
                </a:solidFill>
              </a:rPr>
              <a:t>in their color coding scheme: </a:t>
            </a:r>
            <a:endParaRPr lang="en-US" dirty="0" smtClean="0">
              <a:solidFill>
                <a:schemeClr val="tx1"/>
              </a:solidFill>
            </a:endParaRPr>
          </a:p>
          <a:p>
            <a:pPr marL="514350" indent="-514350" algn="l">
              <a:buAutoNum type="alphaLcParenBoth"/>
            </a:pPr>
            <a:r>
              <a:rPr lang="en-US" dirty="0" smtClean="0">
                <a:solidFill>
                  <a:schemeClr val="tx1"/>
                </a:solidFill>
              </a:rPr>
              <a:t>In </a:t>
            </a:r>
            <a:r>
              <a:rPr lang="en-US" dirty="0">
                <a:solidFill>
                  <a:schemeClr val="tx1"/>
                </a:solidFill>
              </a:rPr>
              <a:t>SECAM, U and V signals are modulated using separate color subcarriers at 4.25 MHz and 4.41 MHz respectively</a:t>
            </a:r>
            <a:r>
              <a:rPr lang="en-US" dirty="0" smtClean="0">
                <a:solidFill>
                  <a:schemeClr val="tx1"/>
                </a:solidFill>
              </a:rPr>
              <a:t>.</a:t>
            </a:r>
          </a:p>
          <a:p>
            <a:pPr algn="l"/>
            <a:r>
              <a:rPr lang="en-US" dirty="0" smtClean="0">
                <a:solidFill>
                  <a:schemeClr val="tx1"/>
                </a:solidFill>
              </a:rPr>
              <a:t> </a:t>
            </a:r>
            <a:r>
              <a:rPr lang="en-US" dirty="0">
                <a:solidFill>
                  <a:schemeClr val="tx1"/>
                </a:solidFill>
              </a:rPr>
              <a:t>(b) They are sent in alternate lines, i.e., only one of the U or V signals will be sent on each scan line</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262158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1158875"/>
            <a:ext cx="7435850"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10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080120"/>
          </a:xfrm>
        </p:spPr>
        <p:txBody>
          <a:bodyPr/>
          <a:lstStyle/>
          <a:p>
            <a:r>
              <a:rPr lang="en-IN" dirty="0" smtClean="0"/>
              <a:t> </a:t>
            </a:r>
            <a:r>
              <a:rPr lang="en-IN" b="1" dirty="0">
                <a:solidFill>
                  <a:srgbClr val="00B050"/>
                </a:solidFill>
              </a:rPr>
              <a:t>Digital Video</a:t>
            </a:r>
          </a:p>
        </p:txBody>
      </p:sp>
      <p:sp>
        <p:nvSpPr>
          <p:cNvPr id="3" name="Subtitle 2"/>
          <p:cNvSpPr>
            <a:spLocks noGrp="1"/>
          </p:cNvSpPr>
          <p:nvPr>
            <p:ph type="subTitle" idx="1"/>
          </p:nvPr>
        </p:nvSpPr>
        <p:spPr>
          <a:xfrm>
            <a:off x="683568" y="1196752"/>
            <a:ext cx="7920880" cy="4442048"/>
          </a:xfrm>
        </p:spPr>
        <p:txBody>
          <a:bodyPr>
            <a:normAutofit fontScale="77500" lnSpcReduction="20000"/>
          </a:bodyPr>
          <a:lstStyle/>
          <a:p>
            <a:pPr algn="l"/>
            <a:r>
              <a:rPr lang="en-US" dirty="0">
                <a:solidFill>
                  <a:schemeClr val="tx1"/>
                </a:solidFill>
              </a:rPr>
              <a:t>• The advantages of digital representation for video are many. For example</a:t>
            </a:r>
            <a:r>
              <a:rPr lang="en-US" dirty="0" smtClean="0">
                <a:solidFill>
                  <a:schemeClr val="tx1"/>
                </a:solidFill>
              </a:rPr>
              <a:t>:</a:t>
            </a:r>
          </a:p>
          <a:p>
            <a:pPr algn="l"/>
            <a:r>
              <a:rPr lang="en-US" dirty="0" smtClean="0">
                <a:solidFill>
                  <a:schemeClr val="tx1"/>
                </a:solidFill>
              </a:rPr>
              <a:t>  </a:t>
            </a:r>
          </a:p>
          <a:p>
            <a:pPr algn="l"/>
            <a:r>
              <a:rPr lang="en-US" dirty="0" smtClean="0">
                <a:solidFill>
                  <a:schemeClr val="tx1"/>
                </a:solidFill>
              </a:rPr>
              <a:t>(</a:t>
            </a:r>
            <a:r>
              <a:rPr lang="en-US" dirty="0">
                <a:solidFill>
                  <a:schemeClr val="tx1"/>
                </a:solidFill>
              </a:rPr>
              <a:t>a) Video can be stored on digital devices or in memory, ready to be processed (noise removal, cut and paste, etc.), and integrated to various multimedia applications; </a:t>
            </a:r>
            <a:endParaRPr lang="en-US" dirty="0" smtClean="0">
              <a:solidFill>
                <a:schemeClr val="tx1"/>
              </a:solidFill>
            </a:endParaRPr>
          </a:p>
          <a:p>
            <a:pPr algn="l"/>
            <a:r>
              <a:rPr lang="en-US" dirty="0" smtClean="0">
                <a:solidFill>
                  <a:schemeClr val="tx1"/>
                </a:solidFill>
              </a:rPr>
              <a:t>(</a:t>
            </a:r>
            <a:r>
              <a:rPr lang="en-US" dirty="0">
                <a:solidFill>
                  <a:schemeClr val="tx1"/>
                </a:solidFill>
              </a:rPr>
              <a:t>b) Direct access is possible, which makes nonlinear video editing achievable as a simple, rather than a complex, task; </a:t>
            </a:r>
            <a:endParaRPr lang="en-US" dirty="0" smtClean="0">
              <a:solidFill>
                <a:schemeClr val="tx1"/>
              </a:solidFill>
            </a:endParaRPr>
          </a:p>
          <a:p>
            <a:pPr algn="l"/>
            <a:r>
              <a:rPr lang="en-US" dirty="0" smtClean="0">
                <a:solidFill>
                  <a:schemeClr val="tx1"/>
                </a:solidFill>
              </a:rPr>
              <a:t>(</a:t>
            </a:r>
            <a:r>
              <a:rPr lang="en-US" dirty="0">
                <a:solidFill>
                  <a:schemeClr val="tx1"/>
                </a:solidFill>
              </a:rPr>
              <a:t>c) Repeated recording does not degrade image quality</a:t>
            </a:r>
            <a:r>
              <a:rPr lang="en-US" dirty="0" smtClean="0">
                <a:solidFill>
                  <a:schemeClr val="tx1"/>
                </a:solidFill>
              </a:rPr>
              <a:t>;</a:t>
            </a:r>
          </a:p>
          <a:p>
            <a:pPr algn="l"/>
            <a:r>
              <a:rPr lang="en-US" dirty="0" smtClean="0">
                <a:solidFill>
                  <a:schemeClr val="tx1"/>
                </a:solidFill>
              </a:rPr>
              <a:t>(</a:t>
            </a:r>
            <a:r>
              <a:rPr lang="en-US" dirty="0">
                <a:solidFill>
                  <a:schemeClr val="tx1"/>
                </a:solidFill>
              </a:rPr>
              <a:t>d) Ease of encryption and better tolerance to channel </a:t>
            </a:r>
            <a:r>
              <a:rPr lang="en-US" dirty="0" smtClean="0">
                <a:solidFill>
                  <a:schemeClr val="tx1"/>
                </a:solidFill>
              </a:rPr>
              <a:t>noise.</a:t>
            </a:r>
            <a:endParaRPr lang="en-IN" dirty="0">
              <a:solidFill>
                <a:schemeClr val="tx1"/>
              </a:solidFill>
            </a:endParaRPr>
          </a:p>
        </p:txBody>
      </p:sp>
    </p:spTree>
    <p:extLst>
      <p:ext uri="{BB962C8B-B14F-4D97-AF65-F5344CB8AC3E}">
        <p14:creationId xmlns:p14="http://schemas.microsoft.com/office/powerpoint/2010/main" val="2299312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4462264" cy="1700807"/>
          </a:xfrm>
        </p:spPr>
        <p:txBody>
          <a:bodyPr>
            <a:normAutofit/>
          </a:bodyPr>
          <a:lstStyle/>
          <a:p>
            <a:r>
              <a:rPr lang="en-IN" sz="3200" b="1" dirty="0">
                <a:solidFill>
                  <a:srgbClr val="92D050"/>
                </a:solidFill>
              </a:rPr>
              <a:t>Chroma Subsampling</a:t>
            </a:r>
          </a:p>
        </p:txBody>
      </p:sp>
      <p:sp>
        <p:nvSpPr>
          <p:cNvPr id="3" name="Subtitle 2"/>
          <p:cNvSpPr>
            <a:spLocks noGrp="1"/>
          </p:cNvSpPr>
          <p:nvPr>
            <p:ph type="subTitle" idx="1"/>
          </p:nvPr>
        </p:nvSpPr>
        <p:spPr>
          <a:xfrm>
            <a:off x="683568" y="1484784"/>
            <a:ext cx="7776864" cy="4154016"/>
          </a:xfrm>
        </p:spPr>
        <p:txBody>
          <a:bodyPr>
            <a:normAutofit fontScale="85000" lnSpcReduction="20000"/>
          </a:bodyPr>
          <a:lstStyle/>
          <a:p>
            <a:pPr marL="457200" indent="-457200" algn="l">
              <a:buFont typeface="Arial" pitchFamily="34" charset="0"/>
              <a:buChar char="•"/>
            </a:pPr>
            <a:r>
              <a:rPr lang="en-US" dirty="0">
                <a:solidFill>
                  <a:schemeClr val="tx1"/>
                </a:solidFill>
              </a:rPr>
              <a:t>Chroma subsampling is the practice of encoding images by implementing less resolution for </a:t>
            </a:r>
            <a:r>
              <a:rPr lang="en-US" dirty="0" smtClean="0">
                <a:solidFill>
                  <a:schemeClr val="tx1"/>
                </a:solidFill>
              </a:rPr>
              <a:t>Chroma </a:t>
            </a:r>
            <a:r>
              <a:rPr lang="en-US" dirty="0">
                <a:solidFill>
                  <a:schemeClr val="tx1"/>
                </a:solidFill>
              </a:rPr>
              <a:t>information than for luma information, taking advantage of the human visual system's lower acuity for color differences than for luminance</a:t>
            </a:r>
            <a:r>
              <a:rPr lang="en-US" dirty="0" smtClean="0">
                <a:solidFill>
                  <a:schemeClr val="tx1"/>
                </a:solidFill>
              </a:rPr>
              <a:t>.</a:t>
            </a:r>
          </a:p>
          <a:p>
            <a:pPr marL="457200" indent="-457200" algn="l">
              <a:buFont typeface="Arial" pitchFamily="34" charset="0"/>
              <a:buChar char="•"/>
            </a:pPr>
            <a:r>
              <a:rPr lang="en-US" dirty="0" smtClean="0">
                <a:solidFill>
                  <a:schemeClr val="tx1"/>
                </a:solidFill>
              </a:rPr>
              <a:t>  It is </a:t>
            </a:r>
            <a:r>
              <a:rPr lang="en-US" dirty="0">
                <a:solidFill>
                  <a:schemeClr val="tx1"/>
                </a:solidFill>
              </a:rPr>
              <a:t>used in many video encoding schemes– both analog and digital– and also in JPEG encoding. </a:t>
            </a:r>
            <a:endParaRPr lang="en-US" dirty="0" smtClean="0">
              <a:solidFill>
                <a:schemeClr val="tx1"/>
              </a:solidFill>
            </a:endParaRPr>
          </a:p>
          <a:p>
            <a:pPr algn="l"/>
            <a:r>
              <a:rPr lang="en-US" dirty="0" smtClean="0">
                <a:solidFill>
                  <a:schemeClr val="tx1"/>
                </a:solidFill>
              </a:rPr>
              <a:t>(</a:t>
            </a:r>
            <a:r>
              <a:rPr lang="en-US" dirty="0">
                <a:solidFill>
                  <a:schemeClr val="tx1"/>
                </a:solidFill>
              </a:rPr>
              <a:t>a) The </a:t>
            </a:r>
            <a:r>
              <a:rPr lang="en-US" dirty="0" smtClean="0">
                <a:solidFill>
                  <a:schemeClr val="tx1"/>
                </a:solidFill>
              </a:rPr>
              <a:t>Chroma </a:t>
            </a:r>
            <a:r>
              <a:rPr lang="en-US" dirty="0">
                <a:solidFill>
                  <a:schemeClr val="tx1"/>
                </a:solidFill>
              </a:rPr>
              <a:t>subsampling scheme “4:4:4” indicates that no </a:t>
            </a:r>
            <a:r>
              <a:rPr lang="en-US" dirty="0" smtClean="0">
                <a:solidFill>
                  <a:schemeClr val="tx1"/>
                </a:solidFill>
              </a:rPr>
              <a:t>Chroma </a:t>
            </a:r>
            <a:r>
              <a:rPr lang="en-US" dirty="0">
                <a:solidFill>
                  <a:schemeClr val="tx1"/>
                </a:solidFill>
              </a:rPr>
              <a:t>subsampling is used: each pixel’s Y, Cb and Cr values are transmitted, 4 for each of Y, Cb, Cr.</a:t>
            </a:r>
            <a:endParaRPr lang="en-IN" dirty="0">
              <a:solidFill>
                <a:schemeClr val="tx1"/>
              </a:solidFill>
            </a:endParaRPr>
          </a:p>
        </p:txBody>
      </p:sp>
    </p:spTree>
    <p:extLst>
      <p:ext uri="{BB962C8B-B14F-4D97-AF65-F5344CB8AC3E}">
        <p14:creationId xmlns:p14="http://schemas.microsoft.com/office/powerpoint/2010/main" val="2294620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92695"/>
            <a:ext cx="8064896" cy="4154984"/>
          </a:xfrm>
          <a:prstGeom prst="rect">
            <a:avLst/>
          </a:prstGeom>
        </p:spPr>
        <p:txBody>
          <a:bodyPr wrap="square">
            <a:spAutoFit/>
          </a:bodyPr>
          <a:lstStyle/>
          <a:p>
            <a:r>
              <a:rPr lang="en-US" dirty="0"/>
              <a:t>(</a:t>
            </a:r>
            <a:r>
              <a:rPr lang="en-US" sz="2400" dirty="0"/>
              <a:t>b) The scheme “4:2:2” indicates horizontal subsampling of the Cb, Cr signals by a factor of 2. That is, of four pixels horizontally </a:t>
            </a:r>
            <a:r>
              <a:rPr lang="en-US" sz="2400" dirty="0" smtClean="0"/>
              <a:t>labeled </a:t>
            </a:r>
            <a:r>
              <a:rPr lang="en-US" sz="2400" dirty="0"/>
              <a:t>as 0 to 3, all four </a:t>
            </a:r>
            <a:r>
              <a:rPr lang="en-US" sz="2400" dirty="0" err="1"/>
              <a:t>Ys</a:t>
            </a:r>
            <a:r>
              <a:rPr lang="en-US" sz="2400" dirty="0"/>
              <a:t> are sent, and every two </a:t>
            </a:r>
            <a:r>
              <a:rPr lang="en-US" sz="2400" dirty="0" err="1"/>
              <a:t>Cb’s</a:t>
            </a:r>
            <a:r>
              <a:rPr lang="en-US" sz="2400" dirty="0"/>
              <a:t> and two Cr’s are sent, as (Cb0, Y0)(Cr0, Y1)(Cb2, Y2)(Cr2, Y3)(Cb4, Y4), and so on (or averaging is used</a:t>
            </a:r>
            <a:r>
              <a:rPr lang="en-US" sz="2400" dirty="0" smtClean="0"/>
              <a:t>).</a:t>
            </a:r>
          </a:p>
          <a:p>
            <a:r>
              <a:rPr lang="en-US" sz="2400" dirty="0" smtClean="0"/>
              <a:t> </a:t>
            </a:r>
            <a:r>
              <a:rPr lang="en-US" sz="2400" dirty="0"/>
              <a:t>(c) The scheme “4:1:1” subsamples horizontally by a factor of 4. </a:t>
            </a:r>
            <a:endParaRPr lang="en-US" sz="2400" dirty="0" smtClean="0"/>
          </a:p>
          <a:p>
            <a:r>
              <a:rPr lang="en-US" sz="2400" dirty="0" smtClean="0"/>
              <a:t>(</a:t>
            </a:r>
            <a:r>
              <a:rPr lang="en-US" sz="2400" dirty="0"/>
              <a:t>d) The scheme “4:2:0” subsamples in both the horizontal and vertical dimensions by a factor of 2. Theoretically, an average </a:t>
            </a:r>
            <a:r>
              <a:rPr lang="en-US" sz="2400" dirty="0" smtClean="0"/>
              <a:t>Chroma </a:t>
            </a:r>
            <a:r>
              <a:rPr lang="en-US" sz="2400" dirty="0"/>
              <a:t>pixel is positioned between the rows and columns as shown Fig.3.4</a:t>
            </a:r>
            <a:r>
              <a:rPr lang="en-US" sz="2400" dirty="0" smtClean="0"/>
              <a:t>.</a:t>
            </a:r>
            <a:endParaRPr lang="en-IN" sz="2400" dirty="0"/>
          </a:p>
        </p:txBody>
      </p:sp>
    </p:spTree>
    <p:extLst>
      <p:ext uri="{BB962C8B-B14F-4D97-AF65-F5344CB8AC3E}">
        <p14:creationId xmlns:p14="http://schemas.microsoft.com/office/powerpoint/2010/main" val="3925517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8136904" cy="5632311"/>
          </a:xfrm>
          <a:prstGeom prst="rect">
            <a:avLst/>
          </a:prstGeom>
        </p:spPr>
        <p:txBody>
          <a:bodyPr wrap="square">
            <a:spAutoFit/>
          </a:bodyPr>
          <a:lstStyle/>
          <a:p>
            <a:pPr marL="342900" indent="-342900">
              <a:buFont typeface="Arial" pitchFamily="34" charset="0"/>
              <a:buChar char="•"/>
            </a:pPr>
            <a:r>
              <a:rPr lang="en-US" sz="2400" dirty="0"/>
              <a:t>Sampling systems and ratios The subsampling scheme is commonly expressed as a three part ratio J:a:b (e.g. 4:2:2) or four parts if alpha channel is present (e.g. 4:2:2:4), that describe the number of luminance and chrominance samples in a conceptual region that is J pixels wide, and 2 pixels high. The parts are (in their respective order): J: horizontal sampling reference (width of the conceptual region). </a:t>
            </a:r>
            <a:r>
              <a:rPr lang="en-US" sz="2400" dirty="0" smtClean="0"/>
              <a:t>Usually</a:t>
            </a:r>
            <a:r>
              <a:rPr lang="en-US" sz="2400" dirty="0"/>
              <a:t>, 4</a:t>
            </a:r>
            <a:r>
              <a:rPr lang="en-US" sz="2400" dirty="0" smtClean="0"/>
              <a:t>.</a:t>
            </a:r>
          </a:p>
          <a:p>
            <a:pPr marL="342900" indent="-342900">
              <a:buFont typeface="Arial" pitchFamily="34" charset="0"/>
              <a:buChar char="•"/>
            </a:pPr>
            <a:r>
              <a:rPr lang="en-US" sz="2400" dirty="0" smtClean="0"/>
              <a:t> </a:t>
            </a:r>
            <a:r>
              <a:rPr lang="en-US" sz="2400" dirty="0"/>
              <a:t>a: number of chrominance samples (Cr, Cb) in the first row of J pixels</a:t>
            </a:r>
            <a:r>
              <a:rPr lang="en-US" sz="2400" dirty="0" smtClean="0"/>
              <a:t>.</a:t>
            </a:r>
          </a:p>
          <a:p>
            <a:pPr marL="342900" indent="-342900">
              <a:buFont typeface="Arial" pitchFamily="34" charset="0"/>
              <a:buChar char="•"/>
            </a:pPr>
            <a:r>
              <a:rPr lang="en-US" sz="2400" dirty="0" smtClean="0"/>
              <a:t> </a:t>
            </a:r>
            <a:r>
              <a:rPr lang="en-US" sz="2400" dirty="0"/>
              <a:t>b: number of changes of chrominance samples (Cr, Cb) between first and second row of J pixels. </a:t>
            </a:r>
            <a:endParaRPr lang="en-US" sz="2400" dirty="0" smtClean="0"/>
          </a:p>
          <a:p>
            <a:pPr marL="342900" indent="-342900">
              <a:buFont typeface="Arial" pitchFamily="34" charset="0"/>
              <a:buChar char="•"/>
            </a:pPr>
            <a:r>
              <a:rPr lang="en-US" sz="2400" dirty="0" smtClean="0"/>
              <a:t>Alpha</a:t>
            </a:r>
            <a:r>
              <a:rPr lang="en-US" sz="2400" dirty="0"/>
              <a:t>: horizontal factor (relative to first digit). May be omitted if alpha component is not present, and is equal to J when </a:t>
            </a:r>
            <a:r>
              <a:rPr lang="en-US" sz="2400" dirty="0" smtClean="0"/>
              <a:t>present</a:t>
            </a:r>
            <a:endParaRPr lang="en-IN" sz="2400" dirty="0"/>
          </a:p>
        </p:txBody>
      </p:sp>
    </p:spTree>
    <p:extLst>
      <p:ext uri="{BB962C8B-B14F-4D97-AF65-F5344CB8AC3E}">
        <p14:creationId xmlns:p14="http://schemas.microsoft.com/office/powerpoint/2010/main" val="4079215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208912" cy="6186309"/>
          </a:xfrm>
          <a:prstGeom prst="rect">
            <a:avLst/>
          </a:prstGeom>
        </p:spPr>
        <p:txBody>
          <a:bodyPr wrap="square">
            <a:spAutoFit/>
          </a:bodyPr>
          <a:lstStyle/>
          <a:p>
            <a:pPr marL="285750" indent="-285750">
              <a:buFont typeface="Arial" pitchFamily="34" charset="0"/>
              <a:buChar char="•"/>
            </a:pPr>
            <a:r>
              <a:rPr lang="en-US" b="1" dirty="0"/>
              <a:t>Multimedia in Marketing and Advertising</a:t>
            </a:r>
            <a:r>
              <a:rPr lang="en-US" dirty="0"/>
              <a:t>- By using multimedia marketing of new products can be greatly enhanced. Multimedia boost communication on an affordable cost opened the way for the marketing and advertising personnel</a:t>
            </a:r>
            <a:r>
              <a:rPr lang="en-US" dirty="0" smtClean="0"/>
              <a:t>.</a:t>
            </a:r>
          </a:p>
          <a:p>
            <a:pPr marL="285750" indent="-285750">
              <a:buFont typeface="Arial" pitchFamily="34" charset="0"/>
              <a:buChar char="•"/>
            </a:pPr>
            <a:r>
              <a:rPr lang="en-US" b="1" dirty="0"/>
              <a:t>Multimedia in Entertainment</a:t>
            </a:r>
            <a:r>
              <a:rPr lang="en-US" dirty="0"/>
              <a:t>- By using multimedia marketing of new products can be greatly enhanced. Multimedia boost communication on an affordable cost opened the way for the marketing and advertising </a:t>
            </a:r>
            <a:r>
              <a:rPr lang="en-US" dirty="0" smtClean="0"/>
              <a:t>personnel.</a:t>
            </a:r>
            <a:r>
              <a:rPr lang="en-US" dirty="0"/>
              <a:t> Presentation that have flying banners, video transitions, animations, and sound effects are some of the elements used in composing a multimedia based advertisement to appeal to the consumer in a way never used before and promote the sale of the products.</a:t>
            </a:r>
            <a:endParaRPr lang="en-US" dirty="0" smtClean="0"/>
          </a:p>
          <a:p>
            <a:pPr marL="285750" indent="-285750">
              <a:buFont typeface="Arial" pitchFamily="34" charset="0"/>
              <a:buChar char="•"/>
            </a:pPr>
            <a:r>
              <a:rPr lang="en-US" b="1" dirty="0"/>
              <a:t>Multimedia in Education</a:t>
            </a:r>
            <a:r>
              <a:rPr lang="en-US" dirty="0"/>
              <a:t>- Many computer games with focus on education are now available. Consider an example of an educational game which plays various rhymes for kids. The child can paint the pictures, increase reduce size of various objects </a:t>
            </a:r>
            <a:r>
              <a:rPr lang="en-US" dirty="0" err="1" smtClean="0"/>
              <a:t>etc</a:t>
            </a:r>
            <a:r>
              <a:rPr lang="en-US" dirty="0" smtClean="0"/>
              <a:t> apart </a:t>
            </a:r>
            <a:r>
              <a:rPr lang="en-US" dirty="0"/>
              <a:t>from just playing the rhymes</a:t>
            </a:r>
            <a:r>
              <a:rPr lang="en-US" dirty="0" smtClean="0"/>
              <a:t>.</a:t>
            </a:r>
            <a:r>
              <a:rPr lang="en-US" dirty="0"/>
              <a:t> Several other multimedia packages are available in the market which provide a lot of detailed information and playing capabilities to kids.</a:t>
            </a:r>
            <a:endParaRPr lang="en-US" dirty="0" smtClean="0"/>
          </a:p>
          <a:p>
            <a:pPr marL="285750" indent="-285750">
              <a:buFont typeface="Arial" pitchFamily="34" charset="0"/>
              <a:buChar char="•"/>
            </a:pPr>
            <a:r>
              <a:rPr lang="en-US" b="1" dirty="0"/>
              <a:t>Multimedia in Bank</a:t>
            </a:r>
            <a:r>
              <a:rPr lang="en-US" dirty="0"/>
              <a:t>- Bank is another public place where multimedia is finding more and more application in recent times. People go to bank to open saving/current accounts, deposit funds, withdraw money, know various financial schemes of the bank, obtain loans etc. Every bank has a lot of information which it wants to impart to in customers. For this purpose, it can use multimedia in many ways. Bank also displays information about its various schemes on a PC monitor placed in the rest area for customers. </a:t>
            </a:r>
            <a:endParaRPr lang="en-IN" dirty="0"/>
          </a:p>
        </p:txBody>
      </p:sp>
    </p:spTree>
    <p:extLst>
      <p:ext uri="{BB962C8B-B14F-4D97-AF65-F5344CB8AC3E}">
        <p14:creationId xmlns:p14="http://schemas.microsoft.com/office/powerpoint/2010/main" val="578022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1079500"/>
            <a:ext cx="7454900" cy="4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64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6046440" cy="1224135"/>
          </a:xfrm>
        </p:spPr>
        <p:txBody>
          <a:bodyPr>
            <a:normAutofit/>
          </a:bodyPr>
          <a:lstStyle/>
          <a:p>
            <a:r>
              <a:rPr lang="en-IN" sz="3200" b="1" dirty="0">
                <a:solidFill>
                  <a:srgbClr val="92D050"/>
                </a:solidFill>
              </a:rPr>
              <a:t>CCIR Standards for Digital Video</a:t>
            </a:r>
          </a:p>
        </p:txBody>
      </p:sp>
      <p:sp>
        <p:nvSpPr>
          <p:cNvPr id="3" name="Subtitle 2"/>
          <p:cNvSpPr>
            <a:spLocks noGrp="1"/>
          </p:cNvSpPr>
          <p:nvPr>
            <p:ph type="subTitle" idx="1"/>
          </p:nvPr>
        </p:nvSpPr>
        <p:spPr>
          <a:xfrm>
            <a:off x="539552" y="1340768"/>
            <a:ext cx="8208912" cy="4896544"/>
          </a:xfrm>
        </p:spPr>
        <p:txBody>
          <a:bodyPr>
            <a:normAutofit fontScale="92500" lnSpcReduction="20000"/>
          </a:bodyPr>
          <a:lstStyle/>
          <a:p>
            <a:r>
              <a:rPr lang="en-US" b="1" dirty="0">
                <a:solidFill>
                  <a:schemeClr val="tx1"/>
                </a:solidFill>
              </a:rPr>
              <a:t>Consultative Committee for International Radio </a:t>
            </a:r>
            <a:endParaRPr lang="en-US" b="1" dirty="0" smtClean="0">
              <a:solidFill>
                <a:schemeClr val="tx1"/>
              </a:solidFill>
            </a:endParaRPr>
          </a:p>
          <a:p>
            <a:pPr algn="l"/>
            <a:r>
              <a:rPr lang="en-US" dirty="0" smtClean="0"/>
              <a:t> </a:t>
            </a:r>
            <a:r>
              <a:rPr lang="en-US" dirty="0">
                <a:solidFill>
                  <a:schemeClr val="tx1"/>
                </a:solidFill>
              </a:rPr>
              <a:t>produced CCIR-601, for component digital video</a:t>
            </a:r>
            <a:r>
              <a:rPr lang="en-US" dirty="0" smtClean="0">
                <a:solidFill>
                  <a:schemeClr val="tx1"/>
                </a:solidFill>
              </a:rPr>
              <a:t>.</a:t>
            </a:r>
          </a:p>
          <a:p>
            <a:pPr algn="l"/>
            <a:r>
              <a:rPr lang="en-US" dirty="0" smtClean="0">
                <a:solidFill>
                  <a:schemeClr val="tx1"/>
                </a:solidFill>
              </a:rPr>
              <a:t>- </a:t>
            </a:r>
            <a:r>
              <a:rPr lang="en-US" dirty="0">
                <a:solidFill>
                  <a:schemeClr val="tx1"/>
                </a:solidFill>
              </a:rPr>
              <a:t>This standard has since become standard ITU-R-601, an international standard for professional video applications </a:t>
            </a:r>
            <a:endParaRPr lang="en-US" dirty="0" smtClean="0">
              <a:solidFill>
                <a:schemeClr val="tx1"/>
              </a:solidFill>
            </a:endParaRPr>
          </a:p>
          <a:p>
            <a:pPr algn="l"/>
            <a:r>
              <a:rPr lang="en-US" dirty="0" smtClean="0">
                <a:solidFill>
                  <a:schemeClr val="tx1"/>
                </a:solidFill>
              </a:rPr>
              <a:t> - adopted </a:t>
            </a:r>
            <a:r>
              <a:rPr lang="en-US" dirty="0">
                <a:solidFill>
                  <a:schemeClr val="tx1"/>
                </a:solidFill>
              </a:rPr>
              <a:t>by certain digital video formats including the popular DV video. </a:t>
            </a:r>
            <a:endParaRPr lang="en-US" dirty="0" smtClean="0">
              <a:solidFill>
                <a:schemeClr val="tx1"/>
              </a:solidFill>
            </a:endParaRPr>
          </a:p>
          <a:p>
            <a:pPr algn="l"/>
            <a:r>
              <a:rPr lang="en-US" dirty="0" smtClean="0">
                <a:solidFill>
                  <a:schemeClr val="tx1"/>
                </a:solidFill>
              </a:rPr>
              <a:t>• </a:t>
            </a:r>
            <a:r>
              <a:rPr lang="en-US" dirty="0">
                <a:solidFill>
                  <a:schemeClr val="tx1"/>
                </a:solidFill>
              </a:rPr>
              <a:t>Table 3.3 shows some of the digital video specifications, all with an aspect ratio of 4:3. The CCIR 601 standard uses an interlaced scan, so each field has only half as much vertical resolution (e.g., 240 lines in NTSC). </a:t>
            </a:r>
            <a:endParaRPr lang="en-IN" dirty="0">
              <a:solidFill>
                <a:schemeClr val="tx1"/>
              </a:solidFill>
            </a:endParaRPr>
          </a:p>
        </p:txBody>
      </p:sp>
    </p:spTree>
    <p:extLst>
      <p:ext uri="{BB962C8B-B14F-4D97-AF65-F5344CB8AC3E}">
        <p14:creationId xmlns:p14="http://schemas.microsoft.com/office/powerpoint/2010/main" val="35858078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8136904" cy="3416320"/>
          </a:xfrm>
          <a:prstGeom prst="rect">
            <a:avLst/>
          </a:prstGeom>
        </p:spPr>
        <p:txBody>
          <a:bodyPr wrap="square">
            <a:spAutoFit/>
          </a:bodyPr>
          <a:lstStyle/>
          <a:p>
            <a:r>
              <a:rPr lang="en-US" sz="2400" dirty="0"/>
              <a:t>• CIF stands for Common Intermediate Format specified by the CCITT (International Telegraph and Telephone Consultative Committee</a:t>
            </a:r>
            <a:r>
              <a:rPr lang="en-US" sz="2400" dirty="0" smtClean="0"/>
              <a:t>).</a:t>
            </a:r>
          </a:p>
          <a:p>
            <a:r>
              <a:rPr lang="en-US" sz="2400" dirty="0" smtClean="0"/>
              <a:t> </a:t>
            </a:r>
            <a:r>
              <a:rPr lang="en-US" sz="2400" dirty="0"/>
              <a:t>(a) The idea of CIF is to specify a format for lower bitrate. </a:t>
            </a:r>
            <a:endParaRPr lang="en-US" sz="2400" dirty="0" smtClean="0"/>
          </a:p>
          <a:p>
            <a:r>
              <a:rPr lang="en-US" sz="2400" dirty="0" smtClean="0"/>
              <a:t>(</a:t>
            </a:r>
            <a:r>
              <a:rPr lang="en-US" sz="2400" dirty="0"/>
              <a:t>b) CIF is about the same as VHS quality. It uses a progressive (non-interlaced) </a:t>
            </a:r>
            <a:r>
              <a:rPr lang="en-US" sz="2400" dirty="0" smtClean="0"/>
              <a:t>scan.</a:t>
            </a:r>
          </a:p>
          <a:p>
            <a:r>
              <a:rPr lang="en-US" sz="2400" dirty="0"/>
              <a:t>(c) Note, CIF is a compromise of NTSC and PAL in that it adopts the ‘NTSC frame rate and half of the number of active lines as in PAL</a:t>
            </a:r>
            <a:endParaRPr lang="en-IN" sz="2400" dirty="0"/>
          </a:p>
        </p:txBody>
      </p:sp>
    </p:spTree>
    <p:extLst>
      <p:ext uri="{BB962C8B-B14F-4D97-AF65-F5344CB8AC3E}">
        <p14:creationId xmlns:p14="http://schemas.microsoft.com/office/powerpoint/2010/main" val="20104547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95425"/>
            <a:ext cx="75247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8246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4678288" cy="1368151"/>
          </a:xfrm>
        </p:spPr>
        <p:txBody>
          <a:bodyPr>
            <a:normAutofit/>
          </a:bodyPr>
          <a:lstStyle/>
          <a:p>
            <a:r>
              <a:rPr lang="en-IN" sz="3200" b="1" dirty="0">
                <a:solidFill>
                  <a:srgbClr val="92D050"/>
                </a:solidFill>
              </a:rPr>
              <a:t>HDTV (High Definition TV)</a:t>
            </a:r>
          </a:p>
        </p:txBody>
      </p:sp>
      <p:sp>
        <p:nvSpPr>
          <p:cNvPr id="3" name="Subtitle 2"/>
          <p:cNvSpPr>
            <a:spLocks noGrp="1"/>
          </p:cNvSpPr>
          <p:nvPr>
            <p:ph type="subTitle" idx="1"/>
          </p:nvPr>
        </p:nvSpPr>
        <p:spPr>
          <a:xfrm>
            <a:off x="323528" y="1268760"/>
            <a:ext cx="8424936" cy="4298032"/>
          </a:xfrm>
        </p:spPr>
        <p:txBody>
          <a:bodyPr>
            <a:noAutofit/>
          </a:bodyPr>
          <a:lstStyle/>
          <a:p>
            <a:pPr algn="l"/>
            <a:r>
              <a:rPr lang="en-US" sz="2000" dirty="0">
                <a:solidFill>
                  <a:schemeClr val="tx1"/>
                </a:solidFill>
              </a:rPr>
              <a:t>• The main thrust of HDTV (High Definition TV) is not to increase the “definition” in each unit area, but rather to increase the visual field especially in its width. </a:t>
            </a:r>
            <a:endParaRPr lang="en-US" sz="2000" dirty="0" smtClean="0">
              <a:solidFill>
                <a:schemeClr val="tx1"/>
              </a:solidFill>
            </a:endParaRPr>
          </a:p>
          <a:p>
            <a:pPr algn="l"/>
            <a:r>
              <a:rPr lang="en-US" sz="2000" dirty="0" smtClean="0">
                <a:solidFill>
                  <a:schemeClr val="tx1"/>
                </a:solidFill>
              </a:rPr>
              <a:t>• HDTV is </a:t>
            </a:r>
            <a:r>
              <a:rPr lang="en-US" sz="2000" dirty="0">
                <a:solidFill>
                  <a:schemeClr val="tx1"/>
                </a:solidFill>
              </a:rPr>
              <a:t>a television system providing an image resolution that that is of substantially higher resolution than that of standard-definition television. </a:t>
            </a:r>
            <a:endParaRPr lang="en-US" sz="2000" dirty="0" smtClean="0">
              <a:solidFill>
                <a:schemeClr val="tx1"/>
              </a:solidFill>
            </a:endParaRPr>
          </a:p>
          <a:p>
            <a:pPr marL="514350" indent="-514350" algn="l">
              <a:buAutoNum type="alphaLcParenBoth"/>
            </a:pPr>
            <a:r>
              <a:rPr lang="en-US" sz="2000" dirty="0" smtClean="0">
                <a:solidFill>
                  <a:schemeClr val="tx1"/>
                </a:solidFill>
              </a:rPr>
              <a:t>The </a:t>
            </a:r>
            <a:r>
              <a:rPr lang="en-US" sz="2000" dirty="0">
                <a:solidFill>
                  <a:schemeClr val="tx1"/>
                </a:solidFill>
              </a:rPr>
              <a:t>first generation of HDTV was based on an analog </a:t>
            </a:r>
            <a:r>
              <a:rPr lang="en-US" sz="2000" dirty="0" smtClean="0">
                <a:solidFill>
                  <a:schemeClr val="tx1"/>
                </a:solidFill>
              </a:rPr>
              <a:t>technology</a:t>
            </a:r>
          </a:p>
          <a:p>
            <a:pPr algn="l"/>
            <a:r>
              <a:rPr lang="en-US" sz="2000" dirty="0" smtClean="0">
                <a:solidFill>
                  <a:schemeClr val="tx1"/>
                </a:solidFill>
              </a:rPr>
              <a:t>developed </a:t>
            </a:r>
            <a:r>
              <a:rPr lang="en-US" sz="2000" dirty="0">
                <a:solidFill>
                  <a:schemeClr val="tx1"/>
                </a:solidFill>
              </a:rPr>
              <a:t>by Sony and NHK in Japan in the late 1970s. </a:t>
            </a:r>
            <a:endParaRPr lang="en-US" sz="2000" dirty="0" smtClean="0">
              <a:solidFill>
                <a:schemeClr val="tx1"/>
              </a:solidFill>
            </a:endParaRPr>
          </a:p>
          <a:p>
            <a:pPr algn="l"/>
            <a:r>
              <a:rPr lang="en-US" sz="2000" dirty="0" smtClean="0">
                <a:solidFill>
                  <a:schemeClr val="tx1"/>
                </a:solidFill>
              </a:rPr>
              <a:t>(b)   MUSE (Multiple </a:t>
            </a:r>
            <a:r>
              <a:rPr lang="en-US" sz="2000" dirty="0">
                <a:solidFill>
                  <a:schemeClr val="tx1"/>
                </a:solidFill>
              </a:rPr>
              <a:t>sub-Nyquist Sampling Encoding) was an improved NHK </a:t>
            </a:r>
            <a:r>
              <a:rPr lang="en-US" sz="2000" dirty="0" smtClean="0">
                <a:solidFill>
                  <a:schemeClr val="tx1"/>
                </a:solidFill>
              </a:rPr>
              <a:t>HDTV with </a:t>
            </a:r>
            <a:r>
              <a:rPr lang="en-US" sz="2000" dirty="0">
                <a:solidFill>
                  <a:schemeClr val="tx1"/>
                </a:solidFill>
              </a:rPr>
              <a:t>hybrid analog/digital technologies that was put in use in the 1990s. It has 1,125 scan lines, interlaced (60 fields per second), and 16:9 aspect ratio</a:t>
            </a:r>
            <a:r>
              <a:rPr lang="en-US" sz="2000" dirty="0" smtClean="0">
                <a:solidFill>
                  <a:schemeClr val="tx1"/>
                </a:solidFill>
              </a:rPr>
              <a:t>.</a:t>
            </a:r>
          </a:p>
          <a:p>
            <a:pPr algn="l"/>
            <a:r>
              <a:rPr lang="en-US" sz="2000" dirty="0" smtClean="0">
                <a:solidFill>
                  <a:schemeClr val="tx1"/>
                </a:solidFill>
              </a:rPr>
              <a:t>(</a:t>
            </a:r>
            <a:r>
              <a:rPr lang="en-US" sz="2000" dirty="0">
                <a:solidFill>
                  <a:schemeClr val="tx1"/>
                </a:solidFill>
              </a:rPr>
              <a:t>c) </a:t>
            </a:r>
            <a:r>
              <a:rPr lang="en-US" sz="2000" dirty="0" smtClean="0">
                <a:solidFill>
                  <a:schemeClr val="tx1"/>
                </a:solidFill>
              </a:rPr>
              <a:t>  Since </a:t>
            </a:r>
            <a:r>
              <a:rPr lang="en-US" sz="2000" dirty="0">
                <a:solidFill>
                  <a:schemeClr val="tx1"/>
                </a:solidFill>
              </a:rPr>
              <a:t>uncompressed HDTV will easily demand more than 20 MHz bandwidth, which will not fit in the current 6 MHz or 8 MHz channels, various compression techniques are being investigated</a:t>
            </a:r>
            <a:r>
              <a:rPr lang="en-US" sz="2000" dirty="0" smtClean="0">
                <a:solidFill>
                  <a:schemeClr val="tx1"/>
                </a:solidFill>
              </a:rPr>
              <a:t>.</a:t>
            </a:r>
          </a:p>
          <a:p>
            <a:pPr algn="l"/>
            <a:r>
              <a:rPr lang="en-US" sz="2000" dirty="0">
                <a:solidFill>
                  <a:schemeClr val="tx1"/>
                </a:solidFill>
              </a:rPr>
              <a:t>(d) </a:t>
            </a:r>
            <a:r>
              <a:rPr lang="en-US" sz="2000" dirty="0" smtClean="0">
                <a:solidFill>
                  <a:schemeClr val="tx1"/>
                </a:solidFill>
              </a:rPr>
              <a:t>  It </a:t>
            </a:r>
            <a:r>
              <a:rPr lang="en-US" sz="2000" dirty="0">
                <a:solidFill>
                  <a:schemeClr val="tx1"/>
                </a:solidFill>
              </a:rPr>
              <a:t>is also anticipated that high quality HDTV signals will be transmitted using more than one channel even after </a:t>
            </a:r>
            <a:r>
              <a:rPr lang="en-US" sz="2000" dirty="0" smtClean="0">
                <a:solidFill>
                  <a:schemeClr val="tx1"/>
                </a:solidFill>
              </a:rPr>
              <a:t>compression.</a:t>
            </a:r>
          </a:p>
          <a:p>
            <a:pPr algn="l"/>
            <a:endParaRPr lang="en-IN" sz="2000" dirty="0">
              <a:solidFill>
                <a:schemeClr val="tx1"/>
              </a:solidFill>
            </a:endParaRPr>
          </a:p>
        </p:txBody>
      </p:sp>
    </p:spTree>
    <p:extLst>
      <p:ext uri="{BB962C8B-B14F-4D97-AF65-F5344CB8AC3E}">
        <p14:creationId xmlns:p14="http://schemas.microsoft.com/office/powerpoint/2010/main" val="18858021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4354590" cy="461665"/>
          </a:xfrm>
          <a:prstGeom prst="rect">
            <a:avLst/>
          </a:prstGeom>
        </p:spPr>
        <p:txBody>
          <a:bodyPr wrap="none">
            <a:spAutoFit/>
          </a:bodyPr>
          <a:lstStyle/>
          <a:p>
            <a:r>
              <a:rPr lang="en-US" sz="2400" dirty="0" smtClean="0"/>
              <a:t>A brief </a:t>
            </a:r>
            <a:r>
              <a:rPr lang="en-US" sz="2400" dirty="0"/>
              <a:t>history of HDTV evolution</a:t>
            </a:r>
            <a:r>
              <a:rPr lang="en-US" dirty="0"/>
              <a:t>:</a:t>
            </a:r>
            <a:endParaRPr lang="en-IN" dirty="0"/>
          </a:p>
        </p:txBody>
      </p:sp>
      <p:sp>
        <p:nvSpPr>
          <p:cNvPr id="3" name="Rectangle 2"/>
          <p:cNvSpPr/>
          <p:nvPr/>
        </p:nvSpPr>
        <p:spPr>
          <a:xfrm>
            <a:off x="539552" y="1052736"/>
            <a:ext cx="7920880" cy="5324535"/>
          </a:xfrm>
          <a:prstGeom prst="rect">
            <a:avLst/>
          </a:prstGeom>
        </p:spPr>
        <p:txBody>
          <a:bodyPr wrap="square">
            <a:spAutoFit/>
          </a:bodyPr>
          <a:lstStyle/>
          <a:p>
            <a:pPr marL="342900" indent="-342900">
              <a:buAutoNum type="alphaLcParenBoth"/>
            </a:pPr>
            <a:r>
              <a:rPr lang="en-US" sz="2000" dirty="0" smtClean="0"/>
              <a:t>In </a:t>
            </a:r>
            <a:r>
              <a:rPr lang="en-US" sz="2000" dirty="0"/>
              <a:t>1987, the FCC decided that HDTV standards must be compatible with the existing NTSC standard and be confined to the existing VHF (Very High Frequency) and UHF (Ultra High Frequency) bands. </a:t>
            </a:r>
            <a:endParaRPr lang="en-US" sz="2000" dirty="0" smtClean="0"/>
          </a:p>
          <a:p>
            <a:r>
              <a:rPr lang="en-US" sz="2000" dirty="0" smtClean="0"/>
              <a:t> (</a:t>
            </a:r>
            <a:r>
              <a:rPr lang="en-US" sz="2000" dirty="0"/>
              <a:t>b) In 1990, the FCC announced a very different initiative, i.e., its preference for a full-resolution HDTV, and it was decided that HDTV would be simultaneously broadcast with the existing NTSC TV and eventually replace it</a:t>
            </a:r>
            <a:r>
              <a:rPr lang="en-US" sz="2000" dirty="0" smtClean="0"/>
              <a:t>.</a:t>
            </a:r>
          </a:p>
          <a:p>
            <a:r>
              <a:rPr lang="en-US" sz="2000" dirty="0" smtClean="0"/>
              <a:t> </a:t>
            </a:r>
            <a:r>
              <a:rPr lang="en-US" sz="2000" dirty="0"/>
              <a:t>(c) Witnessing a boom of proposals for digital HDTV, the FCC made a key decision to go all-digital in 1993. A “grand alliance” was formed that included four main proposals, by General Instruments, MIT, Zenith, and AT&amp;T, and by Thomson, Philips, Sarnoff and others</a:t>
            </a:r>
            <a:r>
              <a:rPr lang="en-US" sz="2000" dirty="0" smtClean="0"/>
              <a:t>.</a:t>
            </a:r>
          </a:p>
          <a:p>
            <a:r>
              <a:rPr lang="en-US" sz="2000" dirty="0" smtClean="0"/>
              <a:t> </a:t>
            </a:r>
            <a:r>
              <a:rPr lang="en-US" sz="2000" dirty="0"/>
              <a:t>(d) This eventually led to the formation of the ATSC (Advanced Television Systems Committee) — responsible for the standard for TV broadcasting of HDTV</a:t>
            </a:r>
            <a:r>
              <a:rPr lang="en-US" sz="2000" dirty="0" smtClean="0"/>
              <a:t>.</a:t>
            </a:r>
          </a:p>
          <a:p>
            <a:r>
              <a:rPr lang="en-US" sz="2000" dirty="0" smtClean="0"/>
              <a:t> </a:t>
            </a:r>
            <a:r>
              <a:rPr lang="en-US" sz="2000" dirty="0"/>
              <a:t>(e) In 1995 the U.S. FCC Advisory Committee on Advanced Television Service recommended that the ATSC Digital Television Standard be adopted.</a:t>
            </a:r>
            <a:endParaRPr lang="en-IN" sz="2000" dirty="0"/>
          </a:p>
        </p:txBody>
      </p:sp>
    </p:spTree>
    <p:extLst>
      <p:ext uri="{BB962C8B-B14F-4D97-AF65-F5344CB8AC3E}">
        <p14:creationId xmlns:p14="http://schemas.microsoft.com/office/powerpoint/2010/main" val="2081420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720725"/>
            <a:ext cx="827405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3000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064896" cy="6740307"/>
          </a:xfrm>
          <a:prstGeom prst="rect">
            <a:avLst/>
          </a:prstGeom>
        </p:spPr>
        <p:txBody>
          <a:bodyPr wrap="square">
            <a:spAutoFit/>
          </a:bodyPr>
          <a:lstStyle/>
          <a:p>
            <a:pPr marL="285750" indent="-285750">
              <a:buFont typeface="Arial" pitchFamily="34" charset="0"/>
              <a:buChar char="•"/>
            </a:pPr>
            <a:r>
              <a:rPr lang="en-US" sz="2400" dirty="0"/>
              <a:t>For video, MPEG-2 is chosen as the compression standard. For audio, AC-3 is the standard. It supports the so-called 5.1 channel Dolby surround sound, i.e., five surround channels plus a subwoofer channel</a:t>
            </a:r>
            <a:r>
              <a:rPr lang="en-US" sz="2400" dirty="0" smtClean="0"/>
              <a:t>.</a:t>
            </a:r>
          </a:p>
          <a:p>
            <a:pPr marL="285750" indent="-285750">
              <a:buFont typeface="Arial" pitchFamily="34" charset="0"/>
              <a:buChar char="•"/>
            </a:pPr>
            <a:r>
              <a:rPr lang="en-US" sz="2400" dirty="0" smtClean="0"/>
              <a:t> </a:t>
            </a:r>
            <a:r>
              <a:rPr lang="en-US" sz="2400" dirty="0"/>
              <a:t>The salient difference between conventional TV and HDTV: </a:t>
            </a:r>
            <a:endParaRPr lang="en-US" sz="2400" dirty="0" smtClean="0"/>
          </a:p>
          <a:p>
            <a:r>
              <a:rPr lang="en-US" sz="2400" dirty="0" smtClean="0"/>
              <a:t>     (a)HDTV </a:t>
            </a:r>
            <a:r>
              <a:rPr lang="en-US" sz="2400" dirty="0"/>
              <a:t>has a much wider aspect ratio of 16:9 instead </a:t>
            </a:r>
            <a:r>
              <a:rPr lang="en-US" sz="2400" dirty="0" smtClean="0"/>
              <a:t>of 4:3</a:t>
            </a:r>
            <a:r>
              <a:rPr lang="en-US" sz="2400" dirty="0"/>
              <a:t>. </a:t>
            </a:r>
            <a:endParaRPr lang="en-US" sz="2400" dirty="0" smtClean="0"/>
          </a:p>
          <a:p>
            <a:r>
              <a:rPr lang="en-US" sz="2400" dirty="0" smtClean="0"/>
              <a:t>     (</a:t>
            </a:r>
            <a:r>
              <a:rPr lang="en-US" sz="2400" dirty="0"/>
              <a:t>b) HDTV moves toward progressive (non-interlaced) scan.  </a:t>
            </a:r>
            <a:r>
              <a:rPr lang="en-US" sz="2400" dirty="0" smtClean="0"/>
              <a:t>  The </a:t>
            </a:r>
            <a:r>
              <a:rPr lang="en-US" sz="2400" dirty="0"/>
              <a:t>rationale is that interlacing introduces serrated edges to moving objects and flickers along horizontal edges. </a:t>
            </a:r>
            <a:endParaRPr lang="en-US" sz="2400" dirty="0" smtClean="0"/>
          </a:p>
          <a:p>
            <a:r>
              <a:rPr lang="en-US" sz="2400" dirty="0"/>
              <a:t>• The FCC has planned to replace all analog broadcast services with digital TV broadcasting by the year 2009. The services provided will include:</a:t>
            </a:r>
          </a:p>
          <a:p>
            <a:r>
              <a:rPr lang="en-US" sz="2400" dirty="0"/>
              <a:t>– SDTV (Standard Definition TV): the current NTSC </a:t>
            </a:r>
            <a:r>
              <a:rPr lang="en-US" sz="2400" dirty="0" err="1"/>
              <a:t>TVor</a:t>
            </a:r>
            <a:r>
              <a:rPr lang="en-US" sz="2400" dirty="0"/>
              <a:t> higher.</a:t>
            </a:r>
          </a:p>
          <a:p>
            <a:r>
              <a:rPr lang="en-US" sz="2400" dirty="0"/>
              <a:t>– EDTV(Enhanced Definition TV): 480 active lines or higher, i.e., the third and fourth rows in Table 3.4.</a:t>
            </a:r>
          </a:p>
          <a:p>
            <a:r>
              <a:rPr lang="en-US" sz="2400" dirty="0"/>
              <a:t>– HDTV (High Definition TV): 720 active lines or higher. </a:t>
            </a:r>
            <a:endParaRPr lang="en-IN" sz="2400" dirty="0"/>
          </a:p>
          <a:p>
            <a:endParaRPr lang="en-IN" sz="2400" dirty="0"/>
          </a:p>
        </p:txBody>
      </p:sp>
    </p:spTree>
    <p:extLst>
      <p:ext uri="{BB962C8B-B14F-4D97-AF65-F5344CB8AC3E}">
        <p14:creationId xmlns:p14="http://schemas.microsoft.com/office/powerpoint/2010/main" val="3045407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296143"/>
          </a:xfrm>
        </p:spPr>
        <p:txBody>
          <a:bodyPr/>
          <a:lstStyle/>
          <a:p>
            <a:r>
              <a:rPr lang="en-IN" dirty="0" smtClean="0"/>
              <a:t> </a:t>
            </a:r>
            <a:r>
              <a:rPr lang="en-IN" b="1" dirty="0">
                <a:solidFill>
                  <a:srgbClr val="00B050"/>
                </a:solidFill>
              </a:rPr>
              <a:t>Digitization of Sound</a:t>
            </a:r>
          </a:p>
        </p:txBody>
      </p:sp>
      <p:sp>
        <p:nvSpPr>
          <p:cNvPr id="3" name="Subtitle 2"/>
          <p:cNvSpPr>
            <a:spLocks noGrp="1"/>
          </p:cNvSpPr>
          <p:nvPr>
            <p:ph type="subTitle" idx="1"/>
          </p:nvPr>
        </p:nvSpPr>
        <p:spPr>
          <a:xfrm>
            <a:off x="683568" y="1340768"/>
            <a:ext cx="7776864" cy="4298032"/>
          </a:xfrm>
        </p:spPr>
        <p:txBody>
          <a:bodyPr>
            <a:normAutofit fontScale="47500" lnSpcReduction="20000"/>
          </a:bodyPr>
          <a:lstStyle/>
          <a:p>
            <a:r>
              <a:rPr lang="en-US" sz="3800" b="1" dirty="0">
                <a:solidFill>
                  <a:schemeClr val="tx1"/>
                </a:solidFill>
              </a:rPr>
              <a:t>What is Sound? </a:t>
            </a:r>
            <a:endParaRPr lang="en-US" sz="3800" b="1" dirty="0" smtClean="0">
              <a:solidFill>
                <a:schemeClr val="tx1"/>
              </a:solidFill>
            </a:endParaRPr>
          </a:p>
          <a:p>
            <a:pPr algn="l"/>
            <a:r>
              <a:rPr lang="en-US" sz="4400" dirty="0" smtClean="0">
                <a:solidFill>
                  <a:schemeClr val="tx1"/>
                </a:solidFill>
              </a:rPr>
              <a:t>• </a:t>
            </a:r>
            <a:r>
              <a:rPr lang="en-US" sz="4400" dirty="0">
                <a:solidFill>
                  <a:schemeClr val="tx1"/>
                </a:solidFill>
              </a:rPr>
              <a:t>Sound is a wave phenomenon like light, but is macroscopic and involves molecules of air being compressed and expanded under the action of some physical device</a:t>
            </a:r>
            <a:r>
              <a:rPr lang="en-US" sz="4400" dirty="0" smtClean="0">
                <a:solidFill>
                  <a:schemeClr val="tx1"/>
                </a:solidFill>
              </a:rPr>
              <a:t>.</a:t>
            </a:r>
          </a:p>
          <a:p>
            <a:pPr algn="l"/>
            <a:r>
              <a:rPr lang="en-US" sz="4400" dirty="0" smtClean="0">
                <a:solidFill>
                  <a:schemeClr val="tx1"/>
                </a:solidFill>
              </a:rPr>
              <a:t> </a:t>
            </a:r>
            <a:r>
              <a:rPr lang="en-US" sz="4400" dirty="0">
                <a:solidFill>
                  <a:schemeClr val="tx1"/>
                </a:solidFill>
              </a:rPr>
              <a:t>(a) For example, a speaker in an audio system vibrates back and forth and produces a longitudinal pressure wave that we perceive as sound</a:t>
            </a:r>
            <a:r>
              <a:rPr lang="en-US" sz="4400" dirty="0" smtClean="0">
                <a:solidFill>
                  <a:schemeClr val="tx1"/>
                </a:solidFill>
              </a:rPr>
              <a:t>.</a:t>
            </a:r>
          </a:p>
          <a:p>
            <a:pPr algn="l"/>
            <a:r>
              <a:rPr lang="en-US" sz="4400" dirty="0" smtClean="0">
                <a:solidFill>
                  <a:schemeClr val="tx1"/>
                </a:solidFill>
              </a:rPr>
              <a:t> </a:t>
            </a:r>
            <a:r>
              <a:rPr lang="en-US" sz="4400" dirty="0">
                <a:solidFill>
                  <a:schemeClr val="tx1"/>
                </a:solidFill>
              </a:rPr>
              <a:t>(b) Since sound is a pressure wave, it takes on continuous values, as opposed to digitized ones</a:t>
            </a:r>
            <a:r>
              <a:rPr lang="en-US" sz="4400" dirty="0" smtClean="0">
                <a:solidFill>
                  <a:schemeClr val="tx1"/>
                </a:solidFill>
              </a:rPr>
              <a:t>.</a:t>
            </a:r>
          </a:p>
          <a:p>
            <a:pPr algn="l"/>
            <a:r>
              <a:rPr lang="en-US" sz="4400" dirty="0" smtClean="0">
                <a:solidFill>
                  <a:schemeClr val="tx1"/>
                </a:solidFill>
              </a:rPr>
              <a:t> </a:t>
            </a:r>
            <a:r>
              <a:rPr lang="en-US" sz="4400" dirty="0">
                <a:solidFill>
                  <a:schemeClr val="tx1"/>
                </a:solidFill>
              </a:rPr>
              <a:t>(c) Even though such pressure waves are longitudinal, they still have ordinary wave properties and behaviors, such as reflection (bouncing), refraction (change of angle when entering a medium with a different density) and diffraction (bending around an obstacle).</a:t>
            </a:r>
          </a:p>
          <a:p>
            <a:pPr algn="l"/>
            <a:r>
              <a:rPr lang="en-US" sz="4400" dirty="0">
                <a:solidFill>
                  <a:schemeClr val="tx1"/>
                </a:solidFill>
              </a:rPr>
              <a:t> (d) If we wish to use a digital version of sound waves we must form digitized representations of audio information</a:t>
            </a:r>
            <a:r>
              <a:rPr lang="en-US" sz="4400" dirty="0"/>
              <a:t>.</a:t>
            </a:r>
            <a:endParaRPr lang="en-IN" sz="4400" dirty="0"/>
          </a:p>
          <a:p>
            <a:pPr algn="l"/>
            <a:endParaRPr lang="en-IN" sz="4400" dirty="0">
              <a:solidFill>
                <a:schemeClr val="tx1"/>
              </a:solidFill>
            </a:endParaRPr>
          </a:p>
        </p:txBody>
      </p:sp>
    </p:spTree>
    <p:extLst>
      <p:ext uri="{BB962C8B-B14F-4D97-AF65-F5344CB8AC3E}">
        <p14:creationId xmlns:p14="http://schemas.microsoft.com/office/powerpoint/2010/main" val="39833121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3310136" cy="1296143"/>
          </a:xfrm>
        </p:spPr>
        <p:txBody>
          <a:bodyPr/>
          <a:lstStyle/>
          <a:p>
            <a:r>
              <a:rPr lang="en-IN" b="1" dirty="0">
                <a:solidFill>
                  <a:srgbClr val="92D050"/>
                </a:solidFill>
              </a:rPr>
              <a:t>Digitization</a:t>
            </a:r>
          </a:p>
        </p:txBody>
      </p:sp>
      <p:sp>
        <p:nvSpPr>
          <p:cNvPr id="3" name="Subtitle 2"/>
          <p:cNvSpPr>
            <a:spLocks noGrp="1"/>
          </p:cNvSpPr>
          <p:nvPr>
            <p:ph type="subTitle" idx="1"/>
          </p:nvPr>
        </p:nvSpPr>
        <p:spPr>
          <a:xfrm>
            <a:off x="539552" y="1291208"/>
            <a:ext cx="7992888" cy="4442048"/>
          </a:xfrm>
        </p:spPr>
        <p:txBody>
          <a:bodyPr>
            <a:normAutofit/>
          </a:bodyPr>
          <a:lstStyle/>
          <a:p>
            <a:r>
              <a:rPr lang="en-US" dirty="0">
                <a:solidFill>
                  <a:schemeClr val="tx1"/>
                </a:solidFill>
              </a:rPr>
              <a:t>•</a:t>
            </a:r>
            <a:r>
              <a:rPr lang="en-US" dirty="0"/>
              <a:t> </a:t>
            </a:r>
            <a:r>
              <a:rPr lang="en-US" dirty="0">
                <a:solidFill>
                  <a:schemeClr val="tx1"/>
                </a:solidFill>
              </a:rPr>
              <a:t>Digitization means conversion to a stream of numbers, and preferably these numbers should be integers for efficiency. </a:t>
            </a:r>
            <a:endParaRPr lang="en-US" dirty="0" smtClean="0">
              <a:solidFill>
                <a:schemeClr val="tx1"/>
              </a:solidFill>
            </a:endParaRPr>
          </a:p>
          <a:p>
            <a:r>
              <a:rPr lang="en-US" dirty="0" smtClean="0">
                <a:solidFill>
                  <a:schemeClr val="tx1"/>
                </a:solidFill>
              </a:rPr>
              <a:t>• </a:t>
            </a:r>
            <a:r>
              <a:rPr lang="en-US" dirty="0">
                <a:solidFill>
                  <a:schemeClr val="tx1"/>
                </a:solidFill>
              </a:rPr>
              <a:t>Fig. 3.5 shows the 1-dimensional nature of sound: amplitude values depend on a 1D variable, time. (And note that images depend instead on a 2D set of variables, x and y).</a:t>
            </a:r>
            <a:endParaRPr lang="en-IN" dirty="0">
              <a:solidFill>
                <a:schemeClr val="tx1"/>
              </a:solidFill>
            </a:endParaRPr>
          </a:p>
        </p:txBody>
      </p:sp>
    </p:spTree>
    <p:extLst>
      <p:ext uri="{BB962C8B-B14F-4D97-AF65-F5344CB8AC3E}">
        <p14:creationId xmlns:p14="http://schemas.microsoft.com/office/powerpoint/2010/main" val="5129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280920" cy="6740307"/>
          </a:xfrm>
          <a:prstGeom prst="rect">
            <a:avLst/>
          </a:prstGeom>
        </p:spPr>
        <p:txBody>
          <a:bodyPr wrap="square">
            <a:spAutoFit/>
          </a:bodyPr>
          <a:lstStyle/>
          <a:p>
            <a:pPr marL="285750" indent="-285750">
              <a:buFont typeface="Arial" pitchFamily="34" charset="0"/>
              <a:buChar char="•"/>
            </a:pPr>
            <a:r>
              <a:rPr lang="en-US" b="1" dirty="0"/>
              <a:t>Multimedia in Hospital</a:t>
            </a:r>
            <a:r>
              <a:rPr lang="en-US" dirty="0"/>
              <a:t>- Multimedia best use in hospitals is for real time monitoring of conditions of patients in critical illness or accident. The conditions are displayed continuously on a computer screen and can alert the doctor/nurse on duty if any changes are observed on the screen. Multimedia makes it possible to consult a surgeon or an expert who can watch an ongoing surgery line on his PC monitor and give online advice at any crucial juncture</a:t>
            </a:r>
            <a:r>
              <a:rPr lang="en-US" dirty="0" smtClean="0"/>
              <a:t>.</a:t>
            </a:r>
          </a:p>
          <a:p>
            <a:pPr marL="285750" indent="-285750">
              <a:buFont typeface="Arial" pitchFamily="34" charset="0"/>
              <a:buChar char="•"/>
            </a:pPr>
            <a:r>
              <a:rPr lang="en-US" b="1" dirty="0"/>
              <a:t>Multimedia Pedagogues</a:t>
            </a:r>
            <a:r>
              <a:rPr lang="en-US" dirty="0"/>
              <a:t>- Pedagogues are useful teaching aids only if they stimulate and motivate the students. The audio-visual support to a pedagogue can actually help in doing so. A multimedia tutor can provide multiple numbers of challenges to the student to stimulate his interest in a topic</a:t>
            </a:r>
            <a:r>
              <a:rPr lang="en-US" dirty="0" smtClean="0"/>
              <a:t>.</a:t>
            </a:r>
          </a:p>
          <a:p>
            <a:pPr marL="285750" indent="-285750">
              <a:buFont typeface="Arial" pitchFamily="34" charset="0"/>
              <a:buChar char="•"/>
            </a:pPr>
            <a:r>
              <a:rPr lang="en-US" b="1" dirty="0"/>
              <a:t>Communication Technology and Multimedia Services</a:t>
            </a:r>
            <a:r>
              <a:rPr lang="en-US" dirty="0"/>
              <a:t>- The advancement of high computing abilities, communication ways and relevant standards has started the beginning of an era where you will be provided with multimedia facilities at home. These services may include:</a:t>
            </a:r>
          </a:p>
          <a:p>
            <a:pPr marL="285750" indent="-285750">
              <a:buFont typeface="Arial" pitchFamily="34" charset="0"/>
              <a:buChar char="•"/>
            </a:pPr>
            <a:r>
              <a:rPr lang="en-US" dirty="0"/>
              <a:t>Basic Television Services</a:t>
            </a:r>
          </a:p>
          <a:p>
            <a:pPr marL="285750" indent="-285750">
              <a:buFont typeface="Arial" pitchFamily="34" charset="0"/>
              <a:buChar char="•"/>
            </a:pPr>
            <a:r>
              <a:rPr lang="en-US" dirty="0"/>
              <a:t>Interactive entertainment</a:t>
            </a:r>
          </a:p>
          <a:p>
            <a:pPr marL="285750" indent="-285750">
              <a:buFont typeface="Arial" pitchFamily="34" charset="0"/>
              <a:buChar char="•"/>
            </a:pPr>
            <a:r>
              <a:rPr lang="en-US" dirty="0"/>
              <a:t>Digital Audio</a:t>
            </a:r>
          </a:p>
          <a:p>
            <a:pPr marL="285750" indent="-285750">
              <a:buFont typeface="Arial" pitchFamily="34" charset="0"/>
              <a:buChar char="•"/>
            </a:pPr>
            <a:r>
              <a:rPr lang="en-US" dirty="0"/>
              <a:t>Video on demand</a:t>
            </a:r>
          </a:p>
          <a:p>
            <a:pPr marL="285750" indent="-285750">
              <a:buFont typeface="Arial" pitchFamily="34" charset="0"/>
              <a:buChar char="•"/>
            </a:pPr>
            <a:r>
              <a:rPr lang="en-US" dirty="0"/>
              <a:t>Home shopping</a:t>
            </a:r>
          </a:p>
          <a:p>
            <a:pPr marL="285750" indent="-285750">
              <a:buFont typeface="Arial" pitchFamily="34" charset="0"/>
              <a:buChar char="•"/>
            </a:pPr>
            <a:r>
              <a:rPr lang="en-US" dirty="0"/>
              <a:t>Financial Transactions</a:t>
            </a:r>
          </a:p>
          <a:p>
            <a:pPr marL="285750" indent="-285750">
              <a:buFont typeface="Arial" pitchFamily="34" charset="0"/>
              <a:buChar char="•"/>
            </a:pPr>
            <a:r>
              <a:rPr lang="en-US" dirty="0"/>
              <a:t>Interactive multiplayer or single player games</a:t>
            </a:r>
          </a:p>
          <a:p>
            <a:pPr marL="285750" indent="-285750">
              <a:buFont typeface="Arial" pitchFamily="34" charset="0"/>
              <a:buChar char="•"/>
            </a:pPr>
            <a:r>
              <a:rPr lang="en-US" dirty="0"/>
              <a:t>Digital multimedia libraries</a:t>
            </a:r>
          </a:p>
          <a:p>
            <a:pPr marL="285750" indent="-285750">
              <a:buFont typeface="Arial" pitchFamily="34" charset="0"/>
              <a:buChar char="•"/>
            </a:pPr>
            <a:r>
              <a:rPr lang="en-US" dirty="0"/>
              <a:t>E-Newspapers, e-magazines</a:t>
            </a:r>
          </a:p>
          <a:p>
            <a:endParaRPr lang="en-IN" dirty="0"/>
          </a:p>
        </p:txBody>
      </p:sp>
    </p:spTree>
    <p:extLst>
      <p:ext uri="{BB962C8B-B14F-4D97-AF65-F5344CB8AC3E}">
        <p14:creationId xmlns:p14="http://schemas.microsoft.com/office/powerpoint/2010/main" val="12495330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911225"/>
            <a:ext cx="73279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3544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280920" cy="5262979"/>
          </a:xfrm>
          <a:prstGeom prst="rect">
            <a:avLst/>
          </a:prstGeom>
        </p:spPr>
        <p:txBody>
          <a:bodyPr wrap="square">
            <a:spAutoFit/>
          </a:bodyPr>
          <a:lstStyle/>
          <a:p>
            <a:r>
              <a:rPr lang="en-US" sz="2400" dirty="0"/>
              <a:t>• The graph in Fig. 3.5 has to be made digital in both time and amplitude. To digitize, the signal must be sampled in each dimension: in time, and in amplitude. </a:t>
            </a:r>
            <a:endParaRPr lang="en-US" sz="2400" dirty="0" smtClean="0"/>
          </a:p>
          <a:p>
            <a:pPr marL="342900" indent="-342900">
              <a:buAutoNum type="alphaLcParenBoth"/>
            </a:pPr>
            <a:r>
              <a:rPr lang="en-US" sz="2400" dirty="0" smtClean="0"/>
              <a:t>Sampling </a:t>
            </a:r>
            <a:r>
              <a:rPr lang="en-US" sz="2400" dirty="0"/>
              <a:t>means measuring the quantity we are interested in, usually at evenly-spaced intervals</a:t>
            </a:r>
            <a:r>
              <a:rPr lang="en-US" sz="2400" dirty="0" smtClean="0"/>
              <a:t>.</a:t>
            </a:r>
          </a:p>
          <a:p>
            <a:r>
              <a:rPr lang="en-US" sz="2400" dirty="0" smtClean="0"/>
              <a:t> </a:t>
            </a:r>
            <a:r>
              <a:rPr lang="en-US" sz="2400" dirty="0"/>
              <a:t>(b) The first kind of sampling, using measurements only at evenly spaced time intervals, is simply called, sampling. The rate at which it is performed is called the sampling frequency (see Fig. 3.6(a</a:t>
            </a:r>
            <a:r>
              <a:rPr lang="en-US" sz="2400" dirty="0" smtClean="0"/>
              <a:t>)).</a:t>
            </a:r>
          </a:p>
          <a:p>
            <a:r>
              <a:rPr lang="en-US" sz="2400" dirty="0" smtClean="0"/>
              <a:t> </a:t>
            </a:r>
            <a:r>
              <a:rPr lang="en-US" sz="2400" dirty="0"/>
              <a:t>(c) For audio, typical sampling rates are from 8 kHz (8,000 samples per second) to 48 kHz. This range is determined by the Nyquist theorem, discussed later. </a:t>
            </a:r>
            <a:endParaRPr lang="en-US" sz="2400" dirty="0" smtClean="0"/>
          </a:p>
          <a:p>
            <a:r>
              <a:rPr lang="en-US" sz="2400" dirty="0" smtClean="0"/>
              <a:t>(</a:t>
            </a:r>
            <a:r>
              <a:rPr lang="en-US" sz="2400" dirty="0"/>
              <a:t>d) Sampling in the amplitude or voltage dimension is called quantization. Fig. 3.6(b) shows this kind of sampling</a:t>
            </a:r>
            <a:r>
              <a:rPr lang="en-US" sz="2400" dirty="0" smtClean="0"/>
              <a:t>.</a:t>
            </a:r>
            <a:endParaRPr lang="en-IN" sz="2400" dirty="0"/>
          </a:p>
        </p:txBody>
      </p:sp>
    </p:spTree>
    <p:extLst>
      <p:ext uri="{BB962C8B-B14F-4D97-AF65-F5344CB8AC3E}">
        <p14:creationId xmlns:p14="http://schemas.microsoft.com/office/powerpoint/2010/main" val="11842234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1136650"/>
            <a:ext cx="6959600"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1881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280920" cy="6001643"/>
          </a:xfrm>
          <a:prstGeom prst="rect">
            <a:avLst/>
          </a:prstGeom>
        </p:spPr>
        <p:txBody>
          <a:bodyPr wrap="square">
            <a:spAutoFit/>
          </a:bodyPr>
          <a:lstStyle/>
          <a:p>
            <a:r>
              <a:rPr lang="en-US" sz="2400" dirty="0"/>
              <a:t>• Thus to decide how to digitize audio data we need to answer the following questions: 1. What is the sampling rate? </a:t>
            </a:r>
            <a:endParaRPr lang="en-US" sz="2400" dirty="0" smtClean="0"/>
          </a:p>
          <a:p>
            <a:r>
              <a:rPr lang="en-US" sz="2400" dirty="0" smtClean="0"/>
              <a:t>2</a:t>
            </a:r>
            <a:r>
              <a:rPr lang="en-US" sz="2400" dirty="0"/>
              <a:t>. How finely is the data to be quantized, and is quantization uniform? </a:t>
            </a:r>
            <a:endParaRPr lang="en-US" sz="2400" dirty="0" smtClean="0"/>
          </a:p>
          <a:p>
            <a:r>
              <a:rPr lang="en-US" sz="2400" dirty="0" smtClean="0"/>
              <a:t>3</a:t>
            </a:r>
            <a:r>
              <a:rPr lang="en-US" sz="2400" dirty="0"/>
              <a:t>. How is audio data formatted? (file format</a:t>
            </a:r>
            <a:r>
              <a:rPr lang="en-US" sz="2400" dirty="0" smtClean="0"/>
              <a:t>)</a:t>
            </a:r>
          </a:p>
          <a:p>
            <a:r>
              <a:rPr lang="en-US" sz="2400" dirty="0"/>
              <a:t>• </a:t>
            </a:r>
            <a:r>
              <a:rPr lang="en-US" sz="2400" b="1" dirty="0"/>
              <a:t>Nyquist Theorem</a:t>
            </a:r>
            <a:r>
              <a:rPr lang="en-US" sz="2400" dirty="0"/>
              <a:t>: If a signal is band-limited, i.e., there is a lower limit f1 and an upper limit f2 of frequency components in the signal, then the sampling rate should be at least 2(f2 − f1). </a:t>
            </a:r>
            <a:endParaRPr lang="en-US" sz="2400" dirty="0" smtClean="0"/>
          </a:p>
          <a:p>
            <a:r>
              <a:rPr lang="en-US" sz="2400" b="1" dirty="0" smtClean="0"/>
              <a:t>• </a:t>
            </a:r>
            <a:r>
              <a:rPr lang="en-US" sz="2400" b="1" dirty="0"/>
              <a:t>Nyquist frequency</a:t>
            </a:r>
            <a:r>
              <a:rPr lang="en-US" sz="2400" dirty="0"/>
              <a:t>: half of the Nyquist rate.– Since it would be impossible to recover frequencies higher than Nyquist frequency in any event, most systems have an antialiasing filter that restricts the frequency content in the input to the sampler to a range at or below Nyquist frequency. </a:t>
            </a:r>
            <a:endParaRPr lang="en-US" sz="2400" dirty="0" smtClean="0"/>
          </a:p>
          <a:p>
            <a:r>
              <a:rPr lang="en-US" sz="2400" dirty="0" smtClean="0"/>
              <a:t>• </a:t>
            </a:r>
            <a:r>
              <a:rPr lang="en-US" sz="2400" dirty="0"/>
              <a:t>The relationship among the Sampling Frequency, True Frequency, and </a:t>
            </a:r>
            <a:r>
              <a:rPr lang="en-US" sz="2400" dirty="0" smtClean="0"/>
              <a:t>the Alias </a:t>
            </a:r>
            <a:r>
              <a:rPr lang="en-US" sz="2400" dirty="0"/>
              <a:t>Frequency is as follows: </a:t>
            </a:r>
            <a:r>
              <a:rPr lang="en-US" sz="2400" dirty="0" smtClean="0"/>
              <a:t>f alias </a:t>
            </a:r>
            <a:r>
              <a:rPr lang="en-US" sz="2400" dirty="0"/>
              <a:t>= </a:t>
            </a:r>
            <a:r>
              <a:rPr lang="en-US" sz="2400" dirty="0" smtClean="0"/>
              <a:t>f sampling </a:t>
            </a:r>
            <a:r>
              <a:rPr lang="en-US" sz="2400" dirty="0"/>
              <a:t>− </a:t>
            </a:r>
            <a:r>
              <a:rPr lang="en-US" sz="2400" dirty="0" smtClean="0"/>
              <a:t>f true</a:t>
            </a:r>
            <a:r>
              <a:rPr lang="en-US" sz="2400" dirty="0"/>
              <a:t>, for </a:t>
            </a:r>
            <a:r>
              <a:rPr lang="en-US" sz="2400" dirty="0" smtClean="0"/>
              <a:t>f true </a:t>
            </a:r>
            <a:r>
              <a:rPr lang="en-US" sz="2400" dirty="0"/>
              <a:t>&lt; </a:t>
            </a:r>
            <a:r>
              <a:rPr lang="en-US" sz="2400" dirty="0" smtClean="0"/>
              <a:t>f sampling </a:t>
            </a:r>
            <a:r>
              <a:rPr lang="en-US" sz="2400" dirty="0"/>
              <a:t>&lt; 2 × </a:t>
            </a:r>
            <a:r>
              <a:rPr lang="en-US" sz="2400" dirty="0" smtClean="0"/>
              <a:t>f true</a:t>
            </a:r>
            <a:endParaRPr lang="en-IN" sz="2400" dirty="0"/>
          </a:p>
        </p:txBody>
      </p:sp>
    </p:spTree>
    <p:extLst>
      <p:ext uri="{BB962C8B-B14F-4D97-AF65-F5344CB8AC3E}">
        <p14:creationId xmlns:p14="http://schemas.microsoft.com/office/powerpoint/2010/main" val="27239707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32656"/>
            <a:ext cx="5904656" cy="1080119"/>
          </a:xfrm>
        </p:spPr>
        <p:txBody>
          <a:bodyPr>
            <a:normAutofit/>
          </a:bodyPr>
          <a:lstStyle/>
          <a:p>
            <a:r>
              <a:rPr lang="en-IN" sz="3600" b="1" dirty="0">
                <a:solidFill>
                  <a:srgbClr val="92D050"/>
                </a:solidFill>
              </a:rPr>
              <a:t>Signal to Noise Ratio (SNR)</a:t>
            </a:r>
          </a:p>
        </p:txBody>
      </p:sp>
      <p:sp>
        <p:nvSpPr>
          <p:cNvPr id="3" name="Subtitle 2"/>
          <p:cNvSpPr>
            <a:spLocks noGrp="1"/>
          </p:cNvSpPr>
          <p:nvPr>
            <p:ph type="subTitle" idx="1"/>
          </p:nvPr>
        </p:nvSpPr>
        <p:spPr>
          <a:xfrm>
            <a:off x="539552" y="1363216"/>
            <a:ext cx="7848872" cy="4370040"/>
          </a:xfrm>
        </p:spPr>
        <p:txBody>
          <a:bodyPr>
            <a:normAutofit/>
          </a:bodyPr>
          <a:lstStyle/>
          <a:p>
            <a:pPr marL="457200" indent="-457200" algn="l">
              <a:buFont typeface="Arial" pitchFamily="34" charset="0"/>
              <a:buChar char="•"/>
            </a:pPr>
            <a:r>
              <a:rPr lang="en-US" sz="2800" dirty="0">
                <a:solidFill>
                  <a:schemeClr val="tx1"/>
                </a:solidFill>
              </a:rPr>
              <a:t>The ratio of the power of the correct signal and the noise is called the signal to noise ratio (SNR) — a measure of the quality of the signal</a:t>
            </a:r>
            <a:r>
              <a:rPr lang="en-US" sz="2800" dirty="0" smtClean="0">
                <a:solidFill>
                  <a:schemeClr val="tx1"/>
                </a:solidFill>
              </a:rPr>
              <a:t>. </a:t>
            </a:r>
          </a:p>
          <a:p>
            <a:pPr marL="457200" indent="-457200" algn="l">
              <a:buFont typeface="Arial" pitchFamily="34" charset="0"/>
              <a:buChar char="•"/>
            </a:pPr>
            <a:r>
              <a:rPr lang="en-US" sz="2800" dirty="0" smtClean="0">
                <a:solidFill>
                  <a:schemeClr val="tx1"/>
                </a:solidFill>
              </a:rPr>
              <a:t>The SNR is usually measured in decibels (dB), where 1 dB is a tenth of a bel. The SNR value, in units of dB, is defined in terms of base-10 logarithms of squared voltages, as follows</a:t>
            </a:r>
            <a:r>
              <a:rPr lang="en-US" sz="2800" dirty="0" smtClean="0"/>
              <a:t>: </a:t>
            </a:r>
          </a:p>
          <a:p>
            <a:pPr marL="457200" indent="-457200" algn="l">
              <a:buFont typeface="Arial" pitchFamily="34" charset="0"/>
              <a:buChar char="•"/>
            </a:pPr>
            <a:endParaRPr lang="en-US" sz="2800" dirty="0" smtClean="0"/>
          </a:p>
          <a:p>
            <a:pPr algn="l"/>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800178"/>
            <a:ext cx="6273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75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280920" cy="2308324"/>
          </a:xfrm>
          <a:prstGeom prst="rect">
            <a:avLst/>
          </a:prstGeom>
        </p:spPr>
        <p:txBody>
          <a:bodyPr wrap="square">
            <a:spAutoFit/>
          </a:bodyPr>
          <a:lstStyle/>
          <a:p>
            <a:pPr marL="342900" indent="-342900">
              <a:buAutoNum type="alphaLcParenR"/>
            </a:pPr>
            <a:r>
              <a:rPr lang="en-US" sz="2400" dirty="0" smtClean="0"/>
              <a:t>The </a:t>
            </a:r>
            <a:r>
              <a:rPr lang="en-US" sz="2400" dirty="0"/>
              <a:t>power in a signal is proportional to the square of the voltage. For example, if the signal voltage </a:t>
            </a:r>
            <a:r>
              <a:rPr lang="en-US" sz="2400" dirty="0" smtClean="0"/>
              <a:t>V signal </a:t>
            </a:r>
            <a:r>
              <a:rPr lang="en-US" sz="2400" dirty="0"/>
              <a:t>is 10 times the noise, then the SNR is 20 ∗ log10(10) = 20dB. </a:t>
            </a:r>
            <a:endParaRPr lang="en-US" sz="2400" dirty="0" smtClean="0"/>
          </a:p>
          <a:p>
            <a:r>
              <a:rPr lang="en-US" sz="2400" dirty="0" smtClean="0"/>
              <a:t>b</a:t>
            </a:r>
            <a:r>
              <a:rPr lang="en-US" sz="2400" dirty="0"/>
              <a:t>) In terms of power, if the power from ten violins is ten times that from one violin playing, then the ratio of power is 10dB, or 1B.</a:t>
            </a:r>
            <a:endParaRPr lang="en-IN" sz="2400" dirty="0"/>
          </a:p>
        </p:txBody>
      </p:sp>
    </p:spTree>
    <p:extLst>
      <p:ext uri="{BB962C8B-B14F-4D97-AF65-F5344CB8AC3E}">
        <p14:creationId xmlns:p14="http://schemas.microsoft.com/office/powerpoint/2010/main" val="39087710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352928" cy="1569660"/>
          </a:xfrm>
          <a:prstGeom prst="rect">
            <a:avLst/>
          </a:prstGeom>
        </p:spPr>
        <p:txBody>
          <a:bodyPr wrap="square">
            <a:spAutoFit/>
          </a:bodyPr>
          <a:lstStyle/>
          <a:p>
            <a:r>
              <a:rPr lang="en-US" dirty="0"/>
              <a:t>• </a:t>
            </a:r>
            <a:r>
              <a:rPr lang="en-US" sz="2400" dirty="0"/>
              <a:t>The usual levels of sound we hear around us are described in terms of decibels, as a ratio to the quietest sound we are capable of hearing. Table 3.5 shows approximate levels for these sounds. </a:t>
            </a:r>
            <a:endParaRPr lang="en-US" sz="2400" dirty="0" smtClean="0"/>
          </a:p>
          <a:p>
            <a:r>
              <a:rPr lang="en-US" sz="2400" dirty="0" smtClean="0"/>
              <a:t>Table </a:t>
            </a:r>
            <a:r>
              <a:rPr lang="en-US" sz="2400" dirty="0"/>
              <a:t>3.5: Magnitude levels of common sounds, in decibels</a:t>
            </a:r>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90170"/>
            <a:ext cx="84772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850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0"/>
            <a:ext cx="7772400" cy="1470025"/>
          </a:xfrm>
        </p:spPr>
        <p:txBody>
          <a:bodyPr>
            <a:normAutofit/>
          </a:bodyPr>
          <a:lstStyle/>
          <a:p>
            <a:r>
              <a:rPr lang="en-IN" sz="3200" b="1" dirty="0">
                <a:solidFill>
                  <a:srgbClr val="92D050"/>
                </a:solidFill>
              </a:rPr>
              <a:t>Signal to Quantization Noise Ratio (SQNR)</a:t>
            </a:r>
          </a:p>
        </p:txBody>
      </p:sp>
      <p:sp>
        <p:nvSpPr>
          <p:cNvPr id="3" name="Subtitle 2"/>
          <p:cNvSpPr>
            <a:spLocks noGrp="1"/>
          </p:cNvSpPr>
          <p:nvPr>
            <p:ph type="subTitle" idx="1"/>
          </p:nvPr>
        </p:nvSpPr>
        <p:spPr>
          <a:xfrm>
            <a:off x="827584" y="1844824"/>
            <a:ext cx="7344816" cy="3816424"/>
          </a:xfrm>
        </p:spPr>
        <p:txBody>
          <a:bodyPr>
            <a:normAutofit fontScale="85000" lnSpcReduction="20000"/>
          </a:bodyPr>
          <a:lstStyle/>
          <a:p>
            <a:r>
              <a:rPr lang="en-US" dirty="0">
                <a:solidFill>
                  <a:schemeClr val="tx1"/>
                </a:solidFill>
              </a:rPr>
              <a:t>•</a:t>
            </a:r>
            <a:r>
              <a:rPr lang="en-US" dirty="0"/>
              <a:t> </a:t>
            </a:r>
            <a:r>
              <a:rPr lang="en-US" dirty="0">
                <a:solidFill>
                  <a:schemeClr val="tx1"/>
                </a:solidFill>
              </a:rPr>
              <a:t>Aside from any noise that may have been present in the original analog signal, there is also an additional error that results from quantization. </a:t>
            </a:r>
            <a:endParaRPr lang="en-US" dirty="0" smtClean="0">
              <a:solidFill>
                <a:schemeClr val="tx1"/>
              </a:solidFill>
            </a:endParaRPr>
          </a:p>
          <a:p>
            <a:pPr algn="l"/>
            <a:r>
              <a:rPr lang="en-US" dirty="0" smtClean="0">
                <a:solidFill>
                  <a:schemeClr val="tx1"/>
                </a:solidFill>
              </a:rPr>
              <a:t> a) If </a:t>
            </a:r>
            <a:r>
              <a:rPr lang="en-US" dirty="0">
                <a:solidFill>
                  <a:schemeClr val="tx1"/>
                </a:solidFill>
              </a:rPr>
              <a:t>voltages are actually in 0 to 1 but we have only 8 bits in which to store values, then effectively we force all continuous values of voltage into only 256 different values. </a:t>
            </a:r>
            <a:endParaRPr lang="en-US" dirty="0" smtClean="0">
              <a:solidFill>
                <a:schemeClr val="tx1"/>
              </a:solidFill>
            </a:endParaRPr>
          </a:p>
          <a:p>
            <a:pPr algn="l"/>
            <a:r>
              <a:rPr lang="en-US" dirty="0" smtClean="0">
                <a:solidFill>
                  <a:schemeClr val="tx1"/>
                </a:solidFill>
              </a:rPr>
              <a:t> (</a:t>
            </a:r>
            <a:r>
              <a:rPr lang="en-US" dirty="0">
                <a:solidFill>
                  <a:schemeClr val="tx1"/>
                </a:solidFill>
              </a:rPr>
              <a:t>b) This introduces a round off error. It is not really “noise”. Nevertheless it is called quantization noise (or quantization error). </a:t>
            </a:r>
            <a:endParaRPr lang="en-IN" dirty="0">
              <a:solidFill>
                <a:schemeClr val="tx1"/>
              </a:solidFill>
            </a:endParaRPr>
          </a:p>
        </p:txBody>
      </p:sp>
    </p:spTree>
    <p:extLst>
      <p:ext uri="{BB962C8B-B14F-4D97-AF65-F5344CB8AC3E}">
        <p14:creationId xmlns:p14="http://schemas.microsoft.com/office/powerpoint/2010/main" val="2063021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7992888" cy="3046988"/>
          </a:xfrm>
          <a:prstGeom prst="rect">
            <a:avLst/>
          </a:prstGeom>
        </p:spPr>
        <p:txBody>
          <a:bodyPr wrap="square">
            <a:spAutoFit/>
          </a:bodyPr>
          <a:lstStyle/>
          <a:p>
            <a:r>
              <a:rPr lang="en-US" dirty="0"/>
              <a:t>• </a:t>
            </a:r>
            <a:r>
              <a:rPr lang="en-US" sz="2400" dirty="0"/>
              <a:t>The quality of the quantization is characterized by the Signal to Quantization Noise Ratio (SQNR</a:t>
            </a:r>
            <a:r>
              <a:rPr lang="en-US" sz="2400" dirty="0" smtClean="0"/>
              <a:t>).</a:t>
            </a:r>
          </a:p>
          <a:p>
            <a:r>
              <a:rPr lang="en-US" sz="2400" dirty="0" smtClean="0"/>
              <a:t> </a:t>
            </a:r>
            <a:r>
              <a:rPr lang="en-US" sz="2400" dirty="0"/>
              <a:t>(a) Quantization noise: the difference between the actual value of the analog signal, for the particular sampling time, and the nearest quantization interval value</a:t>
            </a:r>
            <a:r>
              <a:rPr lang="en-US" sz="2400" dirty="0" smtClean="0"/>
              <a:t>.</a:t>
            </a:r>
          </a:p>
          <a:p>
            <a:r>
              <a:rPr lang="en-US" sz="2400" dirty="0" smtClean="0"/>
              <a:t> </a:t>
            </a:r>
            <a:r>
              <a:rPr lang="en-US" sz="2400" dirty="0"/>
              <a:t>(b) At most, this error can be as much as half of the interval. </a:t>
            </a:r>
            <a:endParaRPr lang="en-US" sz="2400" dirty="0" smtClean="0"/>
          </a:p>
          <a:p>
            <a:r>
              <a:rPr lang="en-US" sz="2400" dirty="0" smtClean="0"/>
              <a:t> (</a:t>
            </a:r>
            <a:r>
              <a:rPr lang="en-US" sz="2400" dirty="0"/>
              <a:t>c) For a quantization accuracy of N bits per sample, the SQNR can be simply expressed:</a:t>
            </a:r>
            <a:endParaRPr lang="en-IN" sz="2400" dirty="0"/>
          </a:p>
        </p:txBody>
      </p:sp>
    </p:spTree>
    <p:extLst>
      <p:ext uri="{BB962C8B-B14F-4D97-AF65-F5344CB8AC3E}">
        <p14:creationId xmlns:p14="http://schemas.microsoft.com/office/powerpoint/2010/main" val="35497038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 y="620688"/>
            <a:ext cx="658495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423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1080119"/>
          </a:xfrm>
        </p:spPr>
        <p:txBody>
          <a:bodyPr>
            <a:normAutofit fontScale="90000"/>
          </a:bodyPr>
          <a:lstStyle/>
          <a:p>
            <a:r>
              <a:rPr lang="en-IN" b="1" dirty="0" smtClean="0">
                <a:solidFill>
                  <a:srgbClr val="00B050"/>
                </a:solidFill>
              </a:rPr>
              <a:t>Hypermedia</a:t>
            </a:r>
            <a:r>
              <a:rPr lang="en-IN" sz="3600" dirty="0"/>
              <a:t/>
            </a:r>
            <a:br>
              <a:rPr lang="en-IN" sz="3600" dirty="0"/>
            </a:br>
            <a:endParaRPr lang="en-IN" sz="3600" dirty="0"/>
          </a:p>
        </p:txBody>
      </p:sp>
      <p:sp>
        <p:nvSpPr>
          <p:cNvPr id="3" name="Subtitle 2"/>
          <p:cNvSpPr>
            <a:spLocks noGrp="1"/>
          </p:cNvSpPr>
          <p:nvPr>
            <p:ph type="subTitle" idx="1"/>
          </p:nvPr>
        </p:nvSpPr>
        <p:spPr>
          <a:xfrm>
            <a:off x="611560" y="1003176"/>
            <a:ext cx="7776864" cy="4802088"/>
          </a:xfrm>
        </p:spPr>
        <p:txBody>
          <a:bodyPr>
            <a:noAutofit/>
          </a:bodyPr>
          <a:lstStyle/>
          <a:p>
            <a:pPr algn="l"/>
            <a:r>
              <a:rPr lang="en-US" sz="2400" dirty="0">
                <a:solidFill>
                  <a:schemeClr val="tx1"/>
                </a:solidFill>
              </a:rPr>
              <a:t>-Is nothing but multimedia</a:t>
            </a:r>
            <a:r>
              <a:rPr lang="en-US" sz="2400" dirty="0" smtClean="0">
                <a:solidFill>
                  <a:schemeClr val="tx1"/>
                </a:solidFill>
              </a:rPr>
              <a:t>.</a:t>
            </a:r>
          </a:p>
          <a:p>
            <a:pPr algn="l"/>
            <a:r>
              <a:rPr lang="en-US" sz="2400" dirty="0" smtClean="0">
                <a:solidFill>
                  <a:schemeClr val="tx1"/>
                </a:solidFill>
              </a:rPr>
              <a:t>-</a:t>
            </a:r>
            <a:r>
              <a:rPr lang="en-US" sz="2400" dirty="0">
                <a:solidFill>
                  <a:schemeClr val="tx1"/>
                </a:solidFill>
              </a:rPr>
              <a:t>an extension to hypertext providing multimedia facilities, such as those handling sound and video</a:t>
            </a:r>
            <a:r>
              <a:rPr lang="en-US" sz="2400" dirty="0" smtClean="0">
                <a:solidFill>
                  <a:schemeClr val="tx1"/>
                </a:solidFill>
              </a:rPr>
              <a:t>.</a:t>
            </a:r>
          </a:p>
          <a:p>
            <a:pPr algn="l"/>
            <a:r>
              <a:rPr lang="en-US" sz="2400" dirty="0" smtClean="0">
                <a:solidFill>
                  <a:schemeClr val="tx1"/>
                </a:solidFill>
              </a:rPr>
              <a:t>-</a:t>
            </a:r>
            <a:r>
              <a:rPr lang="en-US" sz="2400" dirty="0">
                <a:solidFill>
                  <a:schemeClr val="tx1"/>
                </a:solidFill>
              </a:rPr>
              <a:t>The term can be used as a noun (a medium with multiple content forms) or as an adjective describing a medium as having multiple content forms</a:t>
            </a:r>
            <a:r>
              <a:rPr lang="en-US" sz="2400" dirty="0" smtClean="0">
                <a:solidFill>
                  <a:schemeClr val="tx1"/>
                </a:solidFill>
              </a:rPr>
              <a:t>.</a:t>
            </a:r>
          </a:p>
          <a:p>
            <a:pPr algn="l"/>
            <a:r>
              <a:rPr lang="en-US" sz="2400" dirty="0">
                <a:solidFill>
                  <a:schemeClr val="tx1"/>
                </a:solidFill>
              </a:rPr>
              <a:t>-Can be example as one of the multimedia application</a:t>
            </a:r>
            <a:r>
              <a:rPr lang="en-US" sz="2400" dirty="0" smtClean="0">
                <a:solidFill>
                  <a:schemeClr val="tx1"/>
                </a:solidFill>
              </a:rPr>
              <a:t>.</a:t>
            </a:r>
          </a:p>
          <a:p>
            <a:pPr algn="l"/>
            <a:r>
              <a:rPr lang="en-US" sz="2400" dirty="0" smtClean="0">
                <a:solidFill>
                  <a:schemeClr val="tx1"/>
                </a:solidFill>
              </a:rPr>
              <a:t>-</a:t>
            </a:r>
            <a:r>
              <a:rPr lang="en-US" sz="2400" dirty="0">
                <a:solidFill>
                  <a:schemeClr val="tx1"/>
                </a:solidFill>
              </a:rPr>
              <a:t>Is not to be constrained to be text based. It can include other media.</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423756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2878088" cy="936103"/>
          </a:xfrm>
        </p:spPr>
        <p:txBody>
          <a:bodyPr>
            <a:normAutofit/>
          </a:bodyPr>
          <a:lstStyle/>
          <a:p>
            <a:r>
              <a:rPr lang="en-IN" sz="3200" b="1" dirty="0">
                <a:solidFill>
                  <a:srgbClr val="92D050"/>
                </a:solidFill>
              </a:rPr>
              <a:t>Audio Filtering</a:t>
            </a:r>
          </a:p>
        </p:txBody>
      </p:sp>
      <p:sp>
        <p:nvSpPr>
          <p:cNvPr id="3" name="Subtitle 2"/>
          <p:cNvSpPr>
            <a:spLocks noGrp="1"/>
          </p:cNvSpPr>
          <p:nvPr>
            <p:ph type="subTitle" idx="1"/>
          </p:nvPr>
        </p:nvSpPr>
        <p:spPr>
          <a:xfrm>
            <a:off x="395536" y="980728"/>
            <a:ext cx="8280920" cy="4658072"/>
          </a:xfrm>
        </p:spPr>
        <p:txBody>
          <a:bodyPr>
            <a:normAutofit fontScale="70000" lnSpcReduction="20000"/>
          </a:bodyPr>
          <a:lstStyle/>
          <a:p>
            <a:r>
              <a:rPr lang="en-US" dirty="0">
                <a:solidFill>
                  <a:schemeClr val="tx1"/>
                </a:solidFill>
              </a:rPr>
              <a:t>• Prior to sampling and AD conversion, the audio signal is also usually filtered to remove unwanted frequencies. The frequencies kept depend on the application</a:t>
            </a:r>
            <a:r>
              <a:rPr lang="en-US" dirty="0" smtClean="0">
                <a:solidFill>
                  <a:schemeClr val="tx1"/>
                </a:solidFill>
              </a:rPr>
              <a:t>:</a:t>
            </a:r>
          </a:p>
          <a:p>
            <a:pPr algn="l"/>
            <a:r>
              <a:rPr lang="en-US" dirty="0" smtClean="0">
                <a:solidFill>
                  <a:schemeClr val="tx1"/>
                </a:solidFill>
              </a:rPr>
              <a:t> </a:t>
            </a:r>
          </a:p>
          <a:p>
            <a:pPr algn="l"/>
            <a:r>
              <a:rPr lang="en-US" dirty="0" smtClean="0">
                <a:solidFill>
                  <a:schemeClr val="tx1"/>
                </a:solidFill>
              </a:rPr>
              <a:t>(</a:t>
            </a:r>
            <a:r>
              <a:rPr lang="en-US" dirty="0">
                <a:solidFill>
                  <a:schemeClr val="tx1"/>
                </a:solidFill>
              </a:rPr>
              <a:t>a) For speech, typically from 50Hz to 10kHz is retained, and other frequencies are blocked by the use of a band-pass filter that screens out lower and higher frequencies. </a:t>
            </a:r>
            <a:endParaRPr lang="en-US" dirty="0" smtClean="0">
              <a:solidFill>
                <a:schemeClr val="tx1"/>
              </a:solidFill>
            </a:endParaRPr>
          </a:p>
          <a:p>
            <a:pPr algn="l"/>
            <a:r>
              <a:rPr lang="en-US" dirty="0" smtClean="0">
                <a:solidFill>
                  <a:schemeClr val="tx1"/>
                </a:solidFill>
              </a:rPr>
              <a:t>(</a:t>
            </a:r>
            <a:r>
              <a:rPr lang="en-US" dirty="0">
                <a:solidFill>
                  <a:schemeClr val="tx1"/>
                </a:solidFill>
              </a:rPr>
              <a:t>b) An audio music signal will typically contain from about 20Hz up to 20kHz. </a:t>
            </a:r>
            <a:endParaRPr lang="en-US" dirty="0" smtClean="0">
              <a:solidFill>
                <a:schemeClr val="tx1"/>
              </a:solidFill>
            </a:endParaRPr>
          </a:p>
          <a:p>
            <a:pPr algn="l"/>
            <a:r>
              <a:rPr lang="en-US" dirty="0" smtClean="0">
                <a:solidFill>
                  <a:schemeClr val="tx1"/>
                </a:solidFill>
              </a:rPr>
              <a:t>(</a:t>
            </a:r>
            <a:r>
              <a:rPr lang="en-US" dirty="0">
                <a:solidFill>
                  <a:schemeClr val="tx1"/>
                </a:solidFill>
              </a:rPr>
              <a:t>c) At the </a:t>
            </a:r>
            <a:r>
              <a:rPr lang="en-US" dirty="0" smtClean="0">
                <a:solidFill>
                  <a:schemeClr val="tx1"/>
                </a:solidFill>
              </a:rPr>
              <a:t>DA converter </a:t>
            </a:r>
            <a:r>
              <a:rPr lang="en-US" dirty="0">
                <a:solidFill>
                  <a:schemeClr val="tx1"/>
                </a:solidFill>
              </a:rPr>
              <a:t>end, high frequencies may reappear in the output — because of sampling and then quantization, smooth input signal is replaced by a series of step functions containing all possible frequencies. </a:t>
            </a:r>
            <a:endParaRPr lang="en-US" dirty="0" smtClean="0">
              <a:solidFill>
                <a:schemeClr val="tx1"/>
              </a:solidFill>
            </a:endParaRPr>
          </a:p>
          <a:p>
            <a:pPr algn="l"/>
            <a:r>
              <a:rPr lang="en-US" dirty="0" smtClean="0">
                <a:solidFill>
                  <a:schemeClr val="tx1"/>
                </a:solidFill>
              </a:rPr>
              <a:t>(</a:t>
            </a:r>
            <a:r>
              <a:rPr lang="en-US" dirty="0">
                <a:solidFill>
                  <a:schemeClr val="tx1"/>
                </a:solidFill>
              </a:rPr>
              <a:t>d) So at the decoder side, a low pass filter is used after the </a:t>
            </a:r>
            <a:r>
              <a:rPr lang="en-US" dirty="0" err="1">
                <a:solidFill>
                  <a:schemeClr val="tx1"/>
                </a:solidFill>
              </a:rPr>
              <a:t>DAcircuit</a:t>
            </a:r>
            <a:r>
              <a:rPr lang="en-US" dirty="0"/>
              <a:t>.</a:t>
            </a:r>
            <a:endParaRPr lang="en-IN" dirty="0"/>
          </a:p>
        </p:txBody>
      </p:sp>
    </p:spTree>
    <p:extLst>
      <p:ext uri="{BB962C8B-B14F-4D97-AF65-F5344CB8AC3E}">
        <p14:creationId xmlns:p14="http://schemas.microsoft.com/office/powerpoint/2010/main" val="3068574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1"/>
            <a:ext cx="7772400" cy="1152128"/>
          </a:xfrm>
        </p:spPr>
        <p:txBody>
          <a:bodyPr>
            <a:normAutofit/>
          </a:bodyPr>
          <a:lstStyle/>
          <a:p>
            <a:r>
              <a:rPr lang="en-IN" sz="3200" b="1" dirty="0">
                <a:solidFill>
                  <a:srgbClr val="92D050"/>
                </a:solidFill>
              </a:rPr>
              <a:t>Audio Quality vs. Data Rate</a:t>
            </a:r>
          </a:p>
        </p:txBody>
      </p:sp>
      <p:sp>
        <p:nvSpPr>
          <p:cNvPr id="3" name="Subtitle 2"/>
          <p:cNvSpPr>
            <a:spLocks noGrp="1"/>
          </p:cNvSpPr>
          <p:nvPr>
            <p:ph type="subTitle" idx="1"/>
          </p:nvPr>
        </p:nvSpPr>
        <p:spPr>
          <a:xfrm>
            <a:off x="395536" y="1196752"/>
            <a:ext cx="7920880" cy="4442048"/>
          </a:xfrm>
        </p:spPr>
        <p:txBody>
          <a:bodyPr>
            <a:normAutofit/>
          </a:bodyPr>
          <a:lstStyle/>
          <a:p>
            <a:r>
              <a:rPr lang="en-IN" dirty="0">
                <a:solidFill>
                  <a:schemeClr val="tx1"/>
                </a:solidFill>
              </a:rPr>
              <a:t>•</a:t>
            </a:r>
            <a:r>
              <a:rPr lang="en-IN" sz="2000" dirty="0" smtClean="0">
                <a:solidFill>
                  <a:schemeClr val="tx1"/>
                </a:solidFill>
              </a:rPr>
              <a:t>The uncompressed data rate increases as more bits are used for quantization.</a:t>
            </a:r>
          </a:p>
          <a:p>
            <a:r>
              <a:rPr lang="en-IN" sz="2000" dirty="0" smtClean="0">
                <a:solidFill>
                  <a:schemeClr val="tx1"/>
                </a:solidFill>
              </a:rPr>
              <a:t> Stereo: double the bandwidth to transmit a digital audio</a:t>
            </a:r>
          </a:p>
          <a:p>
            <a:r>
              <a:rPr lang="en-IN" sz="2000" dirty="0" smtClean="0">
                <a:solidFill>
                  <a:schemeClr val="tx1"/>
                </a:solidFill>
              </a:rPr>
              <a:t>   </a:t>
            </a:r>
          </a:p>
          <a:p>
            <a:r>
              <a:rPr lang="en-IN" sz="2000" dirty="0" smtClean="0">
                <a:solidFill>
                  <a:schemeClr val="tx1"/>
                </a:solidFill>
              </a:rPr>
              <a:t>signal</a:t>
            </a:r>
            <a:r>
              <a:rPr lang="en-IN" sz="2000" dirty="0">
                <a:solidFill>
                  <a:schemeClr val="tx1"/>
                </a:solidFill>
              </a:rPr>
              <a:t>. </a:t>
            </a:r>
            <a:r>
              <a:rPr lang="en-IN" sz="2000" dirty="0" smtClean="0">
                <a:solidFill>
                  <a:schemeClr val="tx1"/>
                </a:solidFill>
              </a:rPr>
              <a:t>Table3.6:Data rate and bandwidth in sample audio applications.</a:t>
            </a:r>
          </a:p>
          <a:p>
            <a:endParaRPr lang="en-IN" sz="20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810" y="3140968"/>
            <a:ext cx="630555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8409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3598168" cy="792087"/>
          </a:xfrm>
        </p:spPr>
        <p:txBody>
          <a:bodyPr>
            <a:normAutofit/>
          </a:bodyPr>
          <a:lstStyle/>
          <a:p>
            <a:r>
              <a:rPr lang="en-IN" sz="3600" b="1" dirty="0">
                <a:solidFill>
                  <a:srgbClr val="92D050"/>
                </a:solidFill>
              </a:rPr>
              <a:t>Synthetic Sounds</a:t>
            </a:r>
          </a:p>
        </p:txBody>
      </p:sp>
      <p:sp>
        <p:nvSpPr>
          <p:cNvPr id="3" name="Subtitle 2"/>
          <p:cNvSpPr>
            <a:spLocks noGrp="1"/>
          </p:cNvSpPr>
          <p:nvPr>
            <p:ph type="subTitle" idx="1"/>
          </p:nvPr>
        </p:nvSpPr>
        <p:spPr>
          <a:xfrm>
            <a:off x="611560" y="1124744"/>
            <a:ext cx="7776864" cy="4514056"/>
          </a:xfrm>
        </p:spPr>
        <p:txBody>
          <a:bodyPr>
            <a:normAutofit fontScale="77500" lnSpcReduction="20000"/>
          </a:bodyPr>
          <a:lstStyle/>
          <a:p>
            <a:r>
              <a:rPr lang="en-US" dirty="0">
                <a:solidFill>
                  <a:schemeClr val="tx1"/>
                </a:solidFill>
              </a:rPr>
              <a:t>Digitized sound must still be converted to analog, for us to hear it. There are two fundamentally different approaches to handling stored sampled audio. </a:t>
            </a:r>
            <a:endParaRPr lang="en-US" dirty="0" smtClean="0">
              <a:solidFill>
                <a:schemeClr val="tx1"/>
              </a:solidFill>
            </a:endParaRPr>
          </a:p>
          <a:p>
            <a:pPr algn="l"/>
            <a:r>
              <a:rPr lang="en-US" dirty="0" smtClean="0">
                <a:solidFill>
                  <a:schemeClr val="tx1"/>
                </a:solidFill>
              </a:rPr>
              <a:t>1.FM </a:t>
            </a:r>
            <a:r>
              <a:rPr lang="en-US" dirty="0">
                <a:solidFill>
                  <a:schemeClr val="tx1"/>
                </a:solidFill>
              </a:rPr>
              <a:t>(Frequency Modulation): one approach to generating synthetic sound: </a:t>
            </a:r>
          </a:p>
          <a:p>
            <a:pPr algn="l"/>
            <a:r>
              <a:rPr lang="en-US" dirty="0" smtClean="0">
                <a:solidFill>
                  <a:schemeClr val="tx1"/>
                </a:solidFill>
              </a:rPr>
              <a:t>2</a:t>
            </a:r>
            <a:r>
              <a:rPr lang="en-US" dirty="0">
                <a:solidFill>
                  <a:schemeClr val="tx1"/>
                </a:solidFill>
              </a:rPr>
              <a:t>. Wave Table synthesis: A more accurate way of generating sounds from digital signals. Also known, simply, as sampling. </a:t>
            </a:r>
            <a:endParaRPr lang="en-US" dirty="0" smtClean="0">
              <a:solidFill>
                <a:schemeClr val="tx1"/>
              </a:solidFill>
            </a:endParaRPr>
          </a:p>
          <a:p>
            <a:pPr algn="l"/>
            <a:r>
              <a:rPr lang="en-US" dirty="0" smtClean="0">
                <a:solidFill>
                  <a:schemeClr val="tx1"/>
                </a:solidFill>
              </a:rPr>
              <a:t>In </a:t>
            </a:r>
            <a:r>
              <a:rPr lang="en-US" dirty="0">
                <a:solidFill>
                  <a:schemeClr val="tx1"/>
                </a:solidFill>
              </a:rPr>
              <a:t>this technique, the actual digital samples of sounds from real instruments are stored. Since wave tables are stored in memory on the sound card, they can be manipulated by software so that sounds can be combined, edited, and enhanced. </a:t>
            </a:r>
            <a:endParaRPr lang="en-IN" dirty="0">
              <a:solidFill>
                <a:schemeClr val="tx1"/>
              </a:solidFill>
            </a:endParaRPr>
          </a:p>
        </p:txBody>
      </p:sp>
    </p:spTree>
    <p:extLst>
      <p:ext uri="{BB962C8B-B14F-4D97-AF65-F5344CB8AC3E}">
        <p14:creationId xmlns:p14="http://schemas.microsoft.com/office/powerpoint/2010/main" val="10168202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7772400" cy="1470025"/>
          </a:xfrm>
        </p:spPr>
        <p:txBody>
          <a:bodyPr/>
          <a:lstStyle/>
          <a:p>
            <a:r>
              <a:rPr lang="en-IN" b="1" dirty="0">
                <a:solidFill>
                  <a:srgbClr val="00B050"/>
                </a:solidFill>
              </a:rPr>
              <a:t>MIDI: Musical Instrument Digital Interface</a:t>
            </a:r>
          </a:p>
        </p:txBody>
      </p:sp>
      <p:sp>
        <p:nvSpPr>
          <p:cNvPr id="3" name="Subtitle 2"/>
          <p:cNvSpPr>
            <a:spLocks noGrp="1"/>
          </p:cNvSpPr>
          <p:nvPr>
            <p:ph type="subTitle" idx="1"/>
          </p:nvPr>
        </p:nvSpPr>
        <p:spPr>
          <a:xfrm>
            <a:off x="611560" y="1556792"/>
            <a:ext cx="8064896" cy="4082008"/>
          </a:xfrm>
        </p:spPr>
        <p:txBody>
          <a:bodyPr>
            <a:normAutofit fontScale="92500" lnSpcReduction="20000"/>
          </a:bodyPr>
          <a:lstStyle/>
          <a:p>
            <a:pPr algn="l"/>
            <a:r>
              <a:rPr lang="en-US" dirty="0">
                <a:solidFill>
                  <a:schemeClr val="tx1"/>
                </a:solidFill>
              </a:rPr>
              <a:t>• </a:t>
            </a:r>
            <a:r>
              <a:rPr lang="en-US" dirty="0" smtClean="0">
                <a:solidFill>
                  <a:schemeClr val="tx1"/>
                </a:solidFill>
              </a:rPr>
              <a:t>A protocol </a:t>
            </a:r>
            <a:r>
              <a:rPr lang="en-US" dirty="0">
                <a:solidFill>
                  <a:schemeClr val="tx1"/>
                </a:solidFill>
              </a:rPr>
              <a:t>that enables computer, synthesizers, keyboards, and other musical device to communicate with each other. </a:t>
            </a:r>
          </a:p>
          <a:p>
            <a:pPr algn="l"/>
            <a:r>
              <a:rPr lang="en-US" dirty="0" smtClean="0">
                <a:solidFill>
                  <a:schemeClr val="tx1"/>
                </a:solidFill>
              </a:rPr>
              <a:t>• </a:t>
            </a:r>
            <a:r>
              <a:rPr lang="en-US" dirty="0">
                <a:solidFill>
                  <a:schemeClr val="tx1"/>
                </a:solidFill>
              </a:rPr>
              <a:t>This protocol is a language that allows interworking between instruments from different manufacturers by providing a link that is capable of transmitting and receiving digital data. </a:t>
            </a:r>
            <a:endParaRPr lang="en-US" dirty="0" smtClean="0">
              <a:solidFill>
                <a:schemeClr val="tx1"/>
              </a:solidFill>
            </a:endParaRPr>
          </a:p>
          <a:p>
            <a:pPr algn="l"/>
            <a:r>
              <a:rPr lang="en-US" dirty="0" smtClean="0">
                <a:solidFill>
                  <a:schemeClr val="tx1"/>
                </a:solidFill>
              </a:rPr>
              <a:t>• </a:t>
            </a:r>
            <a:r>
              <a:rPr lang="en-US" dirty="0">
                <a:solidFill>
                  <a:schemeClr val="tx1"/>
                </a:solidFill>
              </a:rPr>
              <a:t>Transmits only commands, it does not transmit an audio signal. </a:t>
            </a:r>
            <a:endParaRPr lang="en-US" dirty="0" smtClean="0">
              <a:solidFill>
                <a:schemeClr val="tx1"/>
              </a:solidFill>
            </a:endParaRPr>
          </a:p>
          <a:p>
            <a:pPr algn="l"/>
            <a:r>
              <a:rPr lang="en-US" dirty="0" smtClean="0">
                <a:solidFill>
                  <a:schemeClr val="tx1"/>
                </a:solidFill>
              </a:rPr>
              <a:t>• It  was created </a:t>
            </a:r>
            <a:r>
              <a:rPr lang="en-US" dirty="0">
                <a:solidFill>
                  <a:schemeClr val="tx1"/>
                </a:solidFill>
              </a:rPr>
              <a:t>in 1982.</a:t>
            </a:r>
            <a:endParaRPr lang="en-IN" dirty="0">
              <a:solidFill>
                <a:schemeClr val="tx1"/>
              </a:solidFill>
            </a:endParaRPr>
          </a:p>
        </p:txBody>
      </p:sp>
    </p:spTree>
    <p:extLst>
      <p:ext uri="{BB962C8B-B14F-4D97-AF65-F5344CB8AC3E}">
        <p14:creationId xmlns:p14="http://schemas.microsoft.com/office/powerpoint/2010/main" val="8826707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5688632" cy="1470025"/>
          </a:xfrm>
        </p:spPr>
        <p:txBody>
          <a:bodyPr>
            <a:normAutofit/>
          </a:bodyPr>
          <a:lstStyle/>
          <a:p>
            <a:r>
              <a:rPr lang="en-US" sz="3200" b="1" dirty="0">
                <a:solidFill>
                  <a:srgbClr val="92D050"/>
                </a:solidFill>
              </a:rPr>
              <a:t>Components of a MIDI System</a:t>
            </a:r>
            <a:endParaRPr lang="en-IN" sz="3200" b="1" dirty="0">
              <a:solidFill>
                <a:srgbClr val="92D050"/>
              </a:solidFill>
            </a:endParaRPr>
          </a:p>
        </p:txBody>
      </p:sp>
      <p:sp>
        <p:nvSpPr>
          <p:cNvPr id="3" name="Subtitle 2"/>
          <p:cNvSpPr>
            <a:spLocks noGrp="1"/>
          </p:cNvSpPr>
          <p:nvPr>
            <p:ph type="subTitle" idx="1"/>
          </p:nvPr>
        </p:nvSpPr>
        <p:spPr>
          <a:xfrm>
            <a:off x="611560" y="1268760"/>
            <a:ext cx="7848872" cy="4370040"/>
          </a:xfrm>
        </p:spPr>
        <p:txBody>
          <a:bodyPr>
            <a:normAutofit fontScale="77500" lnSpcReduction="20000"/>
          </a:bodyPr>
          <a:lstStyle/>
          <a:p>
            <a:pPr algn="l"/>
            <a:r>
              <a:rPr lang="en-IN" dirty="0" smtClean="0">
                <a:solidFill>
                  <a:schemeClr val="tx1"/>
                </a:solidFill>
              </a:rPr>
              <a:t>1. </a:t>
            </a:r>
            <a:r>
              <a:rPr lang="en-IN" b="1" dirty="0" smtClean="0">
                <a:solidFill>
                  <a:schemeClr val="tx1"/>
                </a:solidFill>
              </a:rPr>
              <a:t>Synthesizer</a:t>
            </a:r>
            <a:r>
              <a:rPr lang="en-IN" b="1" dirty="0">
                <a:solidFill>
                  <a:schemeClr val="tx1"/>
                </a:solidFill>
              </a:rPr>
              <a:t>: </a:t>
            </a:r>
            <a:endParaRPr lang="en-IN" b="1" dirty="0" smtClean="0">
              <a:solidFill>
                <a:schemeClr val="tx1"/>
              </a:solidFill>
            </a:endParaRPr>
          </a:p>
          <a:p>
            <a:pPr marL="457200" indent="-457200" algn="l">
              <a:buFont typeface="Arial" pitchFamily="34" charset="0"/>
              <a:buChar char="•"/>
            </a:pPr>
            <a:r>
              <a:rPr lang="en-IN" dirty="0" smtClean="0">
                <a:solidFill>
                  <a:schemeClr val="tx1"/>
                </a:solidFill>
              </a:rPr>
              <a:t>It is a sound generator </a:t>
            </a:r>
            <a:r>
              <a:rPr lang="en-IN" dirty="0">
                <a:solidFill>
                  <a:schemeClr val="tx1"/>
                </a:solidFill>
              </a:rPr>
              <a:t>(various pitch, loudness, tone color). </a:t>
            </a:r>
          </a:p>
          <a:p>
            <a:pPr marL="457200" indent="-457200" algn="l">
              <a:buFont typeface="Arial" pitchFamily="34" charset="0"/>
              <a:buChar char="•"/>
            </a:pPr>
            <a:r>
              <a:rPr lang="en-IN" dirty="0" smtClean="0">
                <a:solidFill>
                  <a:schemeClr val="tx1"/>
                </a:solidFill>
              </a:rPr>
              <a:t>A good </a:t>
            </a:r>
            <a:r>
              <a:rPr lang="en-IN" dirty="0">
                <a:solidFill>
                  <a:schemeClr val="tx1"/>
                </a:solidFill>
              </a:rPr>
              <a:t>(musician’s) synthesizer often has a microprocessor, keyboard, control panels, memory, etc. </a:t>
            </a:r>
            <a:endParaRPr lang="en-IN" dirty="0" smtClean="0">
              <a:solidFill>
                <a:schemeClr val="tx1"/>
              </a:solidFill>
            </a:endParaRPr>
          </a:p>
          <a:p>
            <a:pPr algn="l"/>
            <a:r>
              <a:rPr lang="en-IN" dirty="0" smtClean="0">
                <a:solidFill>
                  <a:schemeClr val="tx1"/>
                </a:solidFill>
              </a:rPr>
              <a:t>2</a:t>
            </a:r>
            <a:r>
              <a:rPr lang="en-IN" dirty="0">
                <a:solidFill>
                  <a:schemeClr val="tx1"/>
                </a:solidFill>
              </a:rPr>
              <a:t>. </a:t>
            </a:r>
            <a:r>
              <a:rPr lang="en-IN" b="1" dirty="0">
                <a:solidFill>
                  <a:schemeClr val="tx1"/>
                </a:solidFill>
              </a:rPr>
              <a:t>Sequencer</a:t>
            </a:r>
            <a:r>
              <a:rPr lang="en-IN" b="1" dirty="0" smtClean="0">
                <a:solidFill>
                  <a:schemeClr val="tx1"/>
                </a:solidFill>
              </a:rPr>
              <a:t>:</a:t>
            </a:r>
          </a:p>
          <a:p>
            <a:pPr marL="457200" indent="-457200" algn="l">
              <a:buFont typeface="Arial" pitchFamily="34" charset="0"/>
              <a:buChar char="•"/>
            </a:pPr>
            <a:r>
              <a:rPr lang="en-IN" dirty="0" smtClean="0">
                <a:solidFill>
                  <a:schemeClr val="tx1"/>
                </a:solidFill>
              </a:rPr>
              <a:t>  It  can be a stand-alone </a:t>
            </a:r>
            <a:r>
              <a:rPr lang="en-IN" dirty="0">
                <a:solidFill>
                  <a:schemeClr val="tx1"/>
                </a:solidFill>
              </a:rPr>
              <a:t>unit or a software program for a personal computer. (It used to be a storage server for MIDI data</a:t>
            </a:r>
            <a:r>
              <a:rPr lang="en-IN" dirty="0" smtClean="0">
                <a:solidFill>
                  <a:schemeClr val="tx1"/>
                </a:solidFill>
              </a:rPr>
              <a:t>).</a:t>
            </a:r>
          </a:p>
          <a:p>
            <a:pPr marL="457200" indent="-457200" algn="l">
              <a:buFont typeface="Arial" pitchFamily="34" charset="0"/>
              <a:buChar char="•"/>
            </a:pPr>
            <a:r>
              <a:rPr lang="en-IN" dirty="0" smtClean="0">
                <a:solidFill>
                  <a:schemeClr val="tx1"/>
                </a:solidFill>
              </a:rPr>
              <a:t> Now a days it </a:t>
            </a:r>
            <a:r>
              <a:rPr lang="en-IN" dirty="0">
                <a:solidFill>
                  <a:schemeClr val="tx1"/>
                </a:solidFill>
              </a:rPr>
              <a:t>is more a software music editor on the computer.) </a:t>
            </a:r>
            <a:endParaRPr lang="en-IN" dirty="0" smtClean="0">
              <a:solidFill>
                <a:schemeClr val="tx1"/>
              </a:solidFill>
            </a:endParaRPr>
          </a:p>
          <a:p>
            <a:pPr marL="457200" indent="-457200" algn="l">
              <a:buFont typeface="Arial" pitchFamily="34" charset="0"/>
              <a:buChar char="•"/>
            </a:pPr>
            <a:r>
              <a:rPr lang="en-IN" dirty="0" smtClean="0">
                <a:solidFill>
                  <a:schemeClr val="tx1"/>
                </a:solidFill>
              </a:rPr>
              <a:t> It has one or more MIDIINs and </a:t>
            </a:r>
            <a:r>
              <a:rPr lang="en-IN" dirty="0">
                <a:solidFill>
                  <a:schemeClr val="tx1"/>
                </a:solidFill>
              </a:rPr>
              <a:t>MIDIOUTs</a:t>
            </a:r>
          </a:p>
        </p:txBody>
      </p:sp>
    </p:spTree>
    <p:extLst>
      <p:ext uri="{BB962C8B-B14F-4D97-AF65-F5344CB8AC3E}">
        <p14:creationId xmlns:p14="http://schemas.microsoft.com/office/powerpoint/2010/main" val="5897768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3742184" cy="1296143"/>
          </a:xfrm>
        </p:spPr>
        <p:txBody>
          <a:bodyPr>
            <a:normAutofit/>
          </a:bodyPr>
          <a:lstStyle/>
          <a:p>
            <a:r>
              <a:rPr lang="en-IN" sz="3200" b="1" dirty="0">
                <a:solidFill>
                  <a:srgbClr val="92D050"/>
                </a:solidFill>
              </a:rPr>
              <a:t>Basic MIDI Concepts</a:t>
            </a:r>
          </a:p>
        </p:txBody>
      </p:sp>
      <p:sp>
        <p:nvSpPr>
          <p:cNvPr id="3" name="Subtitle 2"/>
          <p:cNvSpPr>
            <a:spLocks noGrp="1"/>
          </p:cNvSpPr>
          <p:nvPr>
            <p:ph type="subTitle" idx="1"/>
          </p:nvPr>
        </p:nvSpPr>
        <p:spPr>
          <a:xfrm>
            <a:off x="539552" y="1340768"/>
            <a:ext cx="8064896" cy="4298032"/>
          </a:xfrm>
        </p:spPr>
        <p:txBody>
          <a:bodyPr>
            <a:normAutofit fontScale="77500" lnSpcReduction="20000"/>
          </a:bodyPr>
          <a:lstStyle/>
          <a:p>
            <a:pPr algn="l"/>
            <a:r>
              <a:rPr lang="en-US" b="1" dirty="0">
                <a:solidFill>
                  <a:schemeClr val="tx1"/>
                </a:solidFill>
              </a:rPr>
              <a:t>Track: </a:t>
            </a:r>
            <a:endParaRPr lang="en-US" b="1" dirty="0" smtClean="0">
              <a:solidFill>
                <a:schemeClr val="tx1"/>
              </a:solidFill>
            </a:endParaRPr>
          </a:p>
          <a:p>
            <a:pPr algn="l"/>
            <a:r>
              <a:rPr lang="en-US" dirty="0" smtClean="0">
                <a:solidFill>
                  <a:schemeClr val="tx1"/>
                </a:solidFill>
              </a:rPr>
              <a:t> </a:t>
            </a:r>
            <a:r>
              <a:rPr lang="en-US" dirty="0">
                <a:solidFill>
                  <a:schemeClr val="tx1"/>
                </a:solidFill>
              </a:rPr>
              <a:t>Track in sequencer is used to organize the recordings</a:t>
            </a:r>
            <a:r>
              <a:rPr lang="en-US" dirty="0" smtClean="0">
                <a:solidFill>
                  <a:schemeClr val="tx1"/>
                </a:solidFill>
              </a:rPr>
              <a:t>.</a:t>
            </a:r>
          </a:p>
          <a:p>
            <a:pPr algn="l"/>
            <a:r>
              <a:rPr lang="en-US" dirty="0" smtClean="0">
                <a:solidFill>
                  <a:schemeClr val="tx1"/>
                </a:solidFill>
              </a:rPr>
              <a:t> Tracks </a:t>
            </a:r>
            <a:r>
              <a:rPr lang="en-US" dirty="0">
                <a:solidFill>
                  <a:schemeClr val="tx1"/>
                </a:solidFill>
              </a:rPr>
              <a:t>can be turned on or off on recording or playing back. </a:t>
            </a:r>
            <a:endParaRPr lang="en-US" dirty="0" smtClean="0">
              <a:solidFill>
                <a:schemeClr val="tx1"/>
              </a:solidFill>
            </a:endParaRPr>
          </a:p>
          <a:p>
            <a:pPr algn="l"/>
            <a:r>
              <a:rPr lang="en-US" b="1" dirty="0" smtClean="0">
                <a:solidFill>
                  <a:schemeClr val="tx1"/>
                </a:solidFill>
              </a:rPr>
              <a:t>Channel:</a:t>
            </a:r>
          </a:p>
          <a:p>
            <a:pPr algn="l"/>
            <a:r>
              <a:rPr lang="en-US" dirty="0" smtClean="0">
                <a:solidFill>
                  <a:schemeClr val="tx1"/>
                </a:solidFill>
              </a:rPr>
              <a:t> Channels </a:t>
            </a:r>
            <a:r>
              <a:rPr lang="en-US" dirty="0">
                <a:solidFill>
                  <a:schemeClr val="tx1"/>
                </a:solidFill>
              </a:rPr>
              <a:t>are used to separate information in a MIDI system. </a:t>
            </a:r>
            <a:r>
              <a:rPr lang="en-US" dirty="0" smtClean="0">
                <a:solidFill>
                  <a:schemeClr val="tx1"/>
                </a:solidFill>
              </a:rPr>
              <a:t>There </a:t>
            </a:r>
            <a:r>
              <a:rPr lang="en-US" dirty="0">
                <a:solidFill>
                  <a:schemeClr val="tx1"/>
                </a:solidFill>
              </a:rPr>
              <a:t>are 16 MIDI channels in one cable</a:t>
            </a:r>
            <a:r>
              <a:rPr lang="en-US" dirty="0" smtClean="0">
                <a:solidFill>
                  <a:schemeClr val="tx1"/>
                </a:solidFill>
              </a:rPr>
              <a:t>.</a:t>
            </a:r>
          </a:p>
          <a:p>
            <a:pPr algn="l"/>
            <a:r>
              <a:rPr lang="en-US" dirty="0" smtClean="0">
                <a:solidFill>
                  <a:schemeClr val="tx1"/>
                </a:solidFill>
              </a:rPr>
              <a:t> Channel </a:t>
            </a:r>
            <a:r>
              <a:rPr lang="en-US" dirty="0">
                <a:solidFill>
                  <a:schemeClr val="tx1"/>
                </a:solidFill>
              </a:rPr>
              <a:t>numbers are coded into each MIDI message. </a:t>
            </a:r>
            <a:r>
              <a:rPr lang="en-US" b="1" dirty="0">
                <a:solidFill>
                  <a:schemeClr val="tx1"/>
                </a:solidFill>
              </a:rPr>
              <a:t>Timbre</a:t>
            </a:r>
            <a:r>
              <a:rPr lang="en-US" b="1" dirty="0" smtClean="0">
                <a:solidFill>
                  <a:schemeClr val="tx1"/>
                </a:solidFill>
              </a:rPr>
              <a:t>:</a:t>
            </a:r>
          </a:p>
          <a:p>
            <a:pPr algn="l"/>
            <a:r>
              <a:rPr lang="en-US" dirty="0" smtClean="0">
                <a:solidFill>
                  <a:schemeClr val="tx1"/>
                </a:solidFill>
              </a:rPr>
              <a:t> The quality </a:t>
            </a:r>
            <a:r>
              <a:rPr lang="en-US" dirty="0">
                <a:solidFill>
                  <a:schemeClr val="tx1"/>
                </a:solidFill>
              </a:rPr>
              <a:t>of the sound, e.g., flute sound, cello sound, etc. </a:t>
            </a:r>
            <a:r>
              <a:rPr lang="en-US" dirty="0" smtClean="0">
                <a:solidFill>
                  <a:schemeClr val="tx1"/>
                </a:solidFill>
              </a:rPr>
              <a:t>Multi timbral</a:t>
            </a:r>
            <a:r>
              <a:rPr lang="en-US" dirty="0">
                <a:solidFill>
                  <a:schemeClr val="tx1"/>
                </a:solidFill>
              </a:rPr>
              <a:t>– capable of playing many different sounds at the same time (e.g., piano, brass, drums, etc.)</a:t>
            </a:r>
            <a:endParaRPr lang="en-IN" dirty="0">
              <a:solidFill>
                <a:schemeClr val="tx1"/>
              </a:solidFill>
            </a:endParaRPr>
          </a:p>
        </p:txBody>
      </p:sp>
    </p:spTree>
    <p:extLst>
      <p:ext uri="{BB962C8B-B14F-4D97-AF65-F5344CB8AC3E}">
        <p14:creationId xmlns:p14="http://schemas.microsoft.com/office/powerpoint/2010/main" val="23775196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136904" cy="4832092"/>
          </a:xfrm>
          <a:prstGeom prst="rect">
            <a:avLst/>
          </a:prstGeom>
        </p:spPr>
        <p:txBody>
          <a:bodyPr wrap="square">
            <a:spAutoFit/>
          </a:bodyPr>
          <a:lstStyle/>
          <a:p>
            <a:r>
              <a:rPr lang="en-US" sz="2800" b="1" dirty="0"/>
              <a:t>Pitch</a:t>
            </a:r>
            <a:r>
              <a:rPr lang="en-US" sz="2800" b="1" dirty="0" smtClean="0"/>
              <a:t>:</a:t>
            </a:r>
          </a:p>
          <a:p>
            <a:r>
              <a:rPr lang="en-US" sz="2800" dirty="0" smtClean="0"/>
              <a:t> The </a:t>
            </a:r>
            <a:r>
              <a:rPr lang="en-US" sz="2800" dirty="0"/>
              <a:t>musical note that the instrument </a:t>
            </a:r>
            <a:r>
              <a:rPr lang="en-US" sz="2800" dirty="0" smtClean="0"/>
              <a:t>plays</a:t>
            </a:r>
          </a:p>
          <a:p>
            <a:r>
              <a:rPr lang="en-US" sz="2800" b="1" dirty="0" smtClean="0"/>
              <a:t>Voice</a:t>
            </a:r>
            <a:r>
              <a:rPr lang="en-US" sz="2800" b="1" dirty="0"/>
              <a:t>: </a:t>
            </a:r>
            <a:endParaRPr lang="en-US" sz="2800" b="1" dirty="0" smtClean="0"/>
          </a:p>
          <a:p>
            <a:r>
              <a:rPr lang="en-US" sz="2800" dirty="0" smtClean="0"/>
              <a:t>Voice </a:t>
            </a:r>
            <a:r>
              <a:rPr lang="en-US" sz="2800" dirty="0"/>
              <a:t>is the portion of the synthesizer that produces sound</a:t>
            </a:r>
            <a:r>
              <a:rPr lang="en-US" sz="2800" b="1" dirty="0"/>
              <a:t>. </a:t>
            </a:r>
            <a:endParaRPr lang="en-US" sz="2800" b="1" dirty="0" smtClean="0"/>
          </a:p>
          <a:p>
            <a:r>
              <a:rPr lang="en-US" sz="2800" dirty="0" smtClean="0"/>
              <a:t>Synthesizers </a:t>
            </a:r>
            <a:r>
              <a:rPr lang="en-US" sz="2800" dirty="0"/>
              <a:t>can have many (12, 20, 24, 36, etc.) voices</a:t>
            </a:r>
            <a:r>
              <a:rPr lang="en-US" sz="2800" dirty="0" smtClean="0"/>
              <a:t>.</a:t>
            </a:r>
          </a:p>
          <a:p>
            <a:r>
              <a:rPr lang="en-US" sz="2800" dirty="0" smtClean="0"/>
              <a:t>Each </a:t>
            </a:r>
            <a:r>
              <a:rPr lang="en-US" sz="2800" dirty="0"/>
              <a:t>voice works independently and simultaneously to produce sounds of different timbre and pitch. </a:t>
            </a:r>
            <a:endParaRPr lang="en-US" sz="2800" dirty="0" smtClean="0"/>
          </a:p>
          <a:p>
            <a:r>
              <a:rPr lang="en-US" sz="2800" b="1" dirty="0" smtClean="0"/>
              <a:t>Patch</a:t>
            </a:r>
            <a:r>
              <a:rPr lang="en-US" sz="2800" b="1" dirty="0"/>
              <a:t>: </a:t>
            </a:r>
            <a:endParaRPr lang="en-US" sz="2800" b="1" dirty="0" smtClean="0"/>
          </a:p>
          <a:p>
            <a:r>
              <a:rPr lang="en-US" sz="2800" dirty="0" smtClean="0"/>
              <a:t>The </a:t>
            </a:r>
            <a:r>
              <a:rPr lang="en-US" sz="2800" dirty="0"/>
              <a:t>control settings that define a particular timbre</a:t>
            </a:r>
            <a:r>
              <a:rPr lang="en-US" dirty="0"/>
              <a:t>.</a:t>
            </a:r>
            <a:endParaRPr lang="en-IN" dirty="0"/>
          </a:p>
        </p:txBody>
      </p:sp>
    </p:spTree>
    <p:extLst>
      <p:ext uri="{BB962C8B-B14F-4D97-AF65-F5344CB8AC3E}">
        <p14:creationId xmlns:p14="http://schemas.microsoft.com/office/powerpoint/2010/main" val="36422533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3"/>
            <a:ext cx="4752528" cy="936104"/>
          </a:xfrm>
        </p:spPr>
        <p:txBody>
          <a:bodyPr>
            <a:normAutofit/>
          </a:bodyPr>
          <a:lstStyle/>
          <a:p>
            <a:r>
              <a:rPr lang="en-IN" sz="3200" b="1" dirty="0">
                <a:solidFill>
                  <a:srgbClr val="92D050"/>
                </a:solidFill>
              </a:rPr>
              <a:t>MIDI to WAV Conversion</a:t>
            </a:r>
          </a:p>
        </p:txBody>
      </p:sp>
      <p:sp>
        <p:nvSpPr>
          <p:cNvPr id="3" name="Subtitle 2"/>
          <p:cNvSpPr>
            <a:spLocks noGrp="1"/>
          </p:cNvSpPr>
          <p:nvPr>
            <p:ph type="subTitle" idx="1"/>
          </p:nvPr>
        </p:nvSpPr>
        <p:spPr>
          <a:xfrm>
            <a:off x="827584" y="1196752"/>
            <a:ext cx="7560840" cy="4442048"/>
          </a:xfrm>
        </p:spPr>
        <p:txBody>
          <a:bodyPr>
            <a:normAutofit fontScale="92500" lnSpcReduction="10000"/>
          </a:bodyPr>
          <a:lstStyle/>
          <a:p>
            <a:pPr algn="l"/>
            <a:r>
              <a:rPr lang="en-US" dirty="0">
                <a:solidFill>
                  <a:schemeClr val="tx1"/>
                </a:solidFill>
              </a:rPr>
              <a:t>• Some programs, such as early versions of Premiere, cannot include .mid files — instead, they insist on .wav format files. </a:t>
            </a:r>
            <a:endParaRPr lang="en-US" dirty="0" smtClean="0">
              <a:solidFill>
                <a:schemeClr val="tx1"/>
              </a:solidFill>
            </a:endParaRPr>
          </a:p>
          <a:p>
            <a:pPr algn="l"/>
            <a:r>
              <a:rPr lang="en-US" dirty="0" smtClean="0">
                <a:solidFill>
                  <a:schemeClr val="tx1"/>
                </a:solidFill>
              </a:rPr>
              <a:t>a) Various share ware </a:t>
            </a:r>
            <a:r>
              <a:rPr lang="en-US" dirty="0">
                <a:solidFill>
                  <a:schemeClr val="tx1"/>
                </a:solidFill>
              </a:rPr>
              <a:t>programs exist for approximating a reasonable conversion between MIDI and WAV formats. </a:t>
            </a:r>
            <a:endParaRPr lang="en-US" dirty="0" smtClean="0">
              <a:solidFill>
                <a:schemeClr val="tx1"/>
              </a:solidFill>
            </a:endParaRPr>
          </a:p>
          <a:p>
            <a:pPr algn="l"/>
            <a:r>
              <a:rPr lang="en-US" dirty="0" smtClean="0">
                <a:solidFill>
                  <a:schemeClr val="tx1"/>
                </a:solidFill>
              </a:rPr>
              <a:t>b</a:t>
            </a:r>
            <a:r>
              <a:rPr lang="en-US" dirty="0">
                <a:solidFill>
                  <a:schemeClr val="tx1"/>
                </a:solidFill>
              </a:rPr>
              <a:t>) These programs essentially consist of large lookup files that try to substitute pre-defined or shifted WAV output for MIDI messages, with inconsistent success.</a:t>
            </a:r>
            <a:endParaRPr lang="en-IN" dirty="0">
              <a:solidFill>
                <a:schemeClr val="tx1"/>
              </a:solidFill>
            </a:endParaRPr>
          </a:p>
        </p:txBody>
      </p:sp>
    </p:spTree>
    <p:extLst>
      <p:ext uri="{BB962C8B-B14F-4D97-AF65-F5344CB8AC3E}">
        <p14:creationId xmlns:p14="http://schemas.microsoft.com/office/powerpoint/2010/main" val="41747122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0"/>
            <a:ext cx="7772400" cy="1470025"/>
          </a:xfrm>
        </p:spPr>
        <p:txBody>
          <a:bodyPr/>
          <a:lstStyle/>
          <a:p>
            <a:r>
              <a:rPr lang="en-US" b="1" dirty="0">
                <a:solidFill>
                  <a:srgbClr val="00B050"/>
                </a:solidFill>
              </a:rPr>
              <a:t>Quantization and Transmission of Audio</a:t>
            </a:r>
            <a:endParaRPr lang="en-IN" b="1" dirty="0">
              <a:solidFill>
                <a:srgbClr val="00B050"/>
              </a:solidFill>
            </a:endParaRPr>
          </a:p>
        </p:txBody>
      </p:sp>
      <p:sp>
        <p:nvSpPr>
          <p:cNvPr id="3" name="Subtitle 2"/>
          <p:cNvSpPr>
            <a:spLocks noGrp="1"/>
          </p:cNvSpPr>
          <p:nvPr>
            <p:ph type="subTitle" idx="1"/>
          </p:nvPr>
        </p:nvSpPr>
        <p:spPr>
          <a:xfrm>
            <a:off x="467544" y="1772816"/>
            <a:ext cx="8136904" cy="4010000"/>
          </a:xfrm>
        </p:spPr>
        <p:txBody>
          <a:bodyPr>
            <a:noAutofit/>
          </a:bodyPr>
          <a:lstStyle/>
          <a:p>
            <a:pPr algn="l"/>
            <a:r>
              <a:rPr lang="en-US" sz="2000" dirty="0">
                <a:solidFill>
                  <a:schemeClr val="tx1"/>
                </a:solidFill>
              </a:rPr>
              <a:t>• Coding of Audio: Quantization and transformation of data are collectively known as coding of the data. </a:t>
            </a:r>
            <a:endParaRPr lang="en-US" sz="2000" dirty="0" smtClean="0">
              <a:solidFill>
                <a:schemeClr val="tx1"/>
              </a:solidFill>
            </a:endParaRPr>
          </a:p>
          <a:p>
            <a:pPr algn="l"/>
            <a:r>
              <a:rPr lang="en-US" sz="2000" dirty="0" smtClean="0">
                <a:solidFill>
                  <a:schemeClr val="tx1"/>
                </a:solidFill>
              </a:rPr>
              <a:t>a) For </a:t>
            </a:r>
            <a:r>
              <a:rPr lang="en-US" sz="2000" dirty="0">
                <a:solidFill>
                  <a:schemeClr val="tx1"/>
                </a:solidFill>
              </a:rPr>
              <a:t>audio, the μ-law technique for companding audio signals is usually combined with an algorithm that exploits the temporal redundancy present in audio signals. </a:t>
            </a:r>
            <a:endParaRPr lang="en-US" sz="2000" dirty="0" smtClean="0">
              <a:solidFill>
                <a:schemeClr val="tx1"/>
              </a:solidFill>
            </a:endParaRPr>
          </a:p>
          <a:p>
            <a:pPr algn="l"/>
            <a:r>
              <a:rPr lang="en-US" sz="2000" dirty="0" smtClean="0">
                <a:solidFill>
                  <a:schemeClr val="tx1"/>
                </a:solidFill>
              </a:rPr>
              <a:t>b</a:t>
            </a:r>
            <a:r>
              <a:rPr lang="en-US" sz="2000" dirty="0">
                <a:solidFill>
                  <a:schemeClr val="tx1"/>
                </a:solidFill>
              </a:rPr>
              <a:t>) Differences in signals between the present and a past time can reduce the size of signal values and also concentrate the histogram of pixel values (differences, now) into a much smaller range.</a:t>
            </a:r>
            <a:r>
              <a:rPr lang="en-US" sz="2000" dirty="0"/>
              <a:t> </a:t>
            </a:r>
            <a:endParaRPr lang="en-US" sz="2000" dirty="0" smtClean="0"/>
          </a:p>
          <a:p>
            <a:pPr algn="l"/>
            <a:r>
              <a:rPr lang="en-US" sz="2000" dirty="0">
                <a:solidFill>
                  <a:schemeClr val="tx1"/>
                </a:solidFill>
              </a:rPr>
              <a:t>c) The result of reducing the variance of values is that lossless compression methods produce a bit stream with shorter bit lengths for more likely values. • In general, producing quantized sampled output for audio is called PCM (Pulse Code Modulation). The differences version is called DPCM (and a crude but efficient variant is called DM). The adaptive version is called ADPCM. </a:t>
            </a:r>
            <a:endParaRPr lang="en-IN" sz="2000" dirty="0">
              <a:solidFill>
                <a:schemeClr val="tx1"/>
              </a:solidFill>
            </a:endParaRPr>
          </a:p>
        </p:txBody>
      </p:sp>
    </p:spTree>
    <p:extLst>
      <p:ext uri="{BB962C8B-B14F-4D97-AF65-F5344CB8AC3E}">
        <p14:creationId xmlns:p14="http://schemas.microsoft.com/office/powerpoint/2010/main" val="12894580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0"/>
            <a:ext cx="4752528" cy="1470025"/>
          </a:xfrm>
        </p:spPr>
        <p:txBody>
          <a:bodyPr>
            <a:normAutofit/>
          </a:bodyPr>
          <a:lstStyle/>
          <a:p>
            <a:r>
              <a:rPr lang="en-IN" sz="3200" b="1" dirty="0">
                <a:solidFill>
                  <a:srgbClr val="92D050"/>
                </a:solidFill>
              </a:rPr>
              <a:t>Pulse Code Modulation</a:t>
            </a:r>
          </a:p>
        </p:txBody>
      </p:sp>
      <p:sp>
        <p:nvSpPr>
          <p:cNvPr id="3" name="Subtitle 2"/>
          <p:cNvSpPr>
            <a:spLocks noGrp="1"/>
          </p:cNvSpPr>
          <p:nvPr>
            <p:ph type="subTitle" idx="1"/>
          </p:nvPr>
        </p:nvSpPr>
        <p:spPr>
          <a:xfrm>
            <a:off x="755576" y="1196752"/>
            <a:ext cx="7992888" cy="4442048"/>
          </a:xfrm>
        </p:spPr>
        <p:txBody>
          <a:bodyPr>
            <a:normAutofit/>
          </a:bodyPr>
          <a:lstStyle/>
          <a:p>
            <a:pPr algn="l"/>
            <a:r>
              <a:rPr lang="en-US" sz="2400" dirty="0">
                <a:solidFill>
                  <a:schemeClr val="tx1"/>
                </a:solidFill>
              </a:rPr>
              <a:t>• The basic techniques for creating digital signals from analog signals are sampling and quantization. </a:t>
            </a:r>
            <a:endParaRPr lang="en-US" sz="2400" dirty="0" smtClean="0">
              <a:solidFill>
                <a:schemeClr val="tx1"/>
              </a:solidFill>
            </a:endParaRPr>
          </a:p>
          <a:p>
            <a:pPr algn="l"/>
            <a:r>
              <a:rPr lang="en-US" sz="2400" dirty="0" smtClean="0">
                <a:solidFill>
                  <a:schemeClr val="tx1"/>
                </a:solidFill>
              </a:rPr>
              <a:t>• </a:t>
            </a:r>
            <a:r>
              <a:rPr lang="en-US" sz="2400" dirty="0">
                <a:solidFill>
                  <a:schemeClr val="tx1"/>
                </a:solidFill>
              </a:rPr>
              <a:t>Quantization consists of selecting breakpoints in magnitude, and then re-mapping any value within an interval to one of the representative output levels</a:t>
            </a:r>
            <a:r>
              <a:rPr lang="en-US" sz="2400" dirty="0" smtClean="0">
                <a:solidFill>
                  <a:schemeClr val="tx1"/>
                </a:solidFill>
              </a:rPr>
              <a:t>.</a:t>
            </a:r>
          </a:p>
          <a:p>
            <a:pPr algn="l"/>
            <a:endParaRPr lang="en-IN" sz="24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140968"/>
            <a:ext cx="6280150" cy="354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396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64704"/>
            <a:ext cx="8424936" cy="2185214"/>
          </a:xfrm>
          <a:prstGeom prst="rect">
            <a:avLst/>
          </a:prstGeom>
        </p:spPr>
        <p:txBody>
          <a:bodyPr wrap="square">
            <a:spAutoFit/>
          </a:bodyPr>
          <a:lstStyle/>
          <a:p>
            <a:r>
              <a:rPr lang="en-US" sz="2400" b="1" dirty="0" smtClean="0">
                <a:solidFill>
                  <a:srgbClr val="92D050"/>
                </a:solidFill>
              </a:rPr>
              <a:t>EXAMPLES</a:t>
            </a:r>
            <a:endParaRPr lang="en-US" sz="2800" dirty="0" smtClean="0"/>
          </a:p>
          <a:p>
            <a:r>
              <a:rPr lang="en-US" sz="2800" dirty="0" smtClean="0"/>
              <a:t>The </a:t>
            </a:r>
            <a:r>
              <a:rPr lang="en-US" sz="2800" dirty="0"/>
              <a:t>World Wide Web (WWW) is the best example of hypermedia </a:t>
            </a:r>
            <a:r>
              <a:rPr lang="en-US" sz="2800" dirty="0" smtClean="0"/>
              <a:t>applications Through </a:t>
            </a:r>
            <a:r>
              <a:rPr lang="en-US" sz="2800" dirty="0"/>
              <a:t>WWW it is possible to deliver hypertext, graphics, animation and sound between different computer environments .</a:t>
            </a:r>
            <a:endParaRPr lang="en-IN" sz="2800" dirty="0"/>
          </a:p>
        </p:txBody>
      </p:sp>
    </p:spTree>
    <p:extLst>
      <p:ext uri="{BB962C8B-B14F-4D97-AF65-F5344CB8AC3E}">
        <p14:creationId xmlns:p14="http://schemas.microsoft.com/office/powerpoint/2010/main" val="41056803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7992888" cy="5324535"/>
          </a:xfrm>
          <a:prstGeom prst="rect">
            <a:avLst/>
          </a:prstGeom>
        </p:spPr>
        <p:txBody>
          <a:bodyPr wrap="square">
            <a:spAutoFit/>
          </a:bodyPr>
          <a:lstStyle/>
          <a:p>
            <a:r>
              <a:rPr lang="en-US" sz="2000" dirty="0" smtClean="0"/>
              <a:t>a)The </a:t>
            </a:r>
            <a:r>
              <a:rPr lang="en-US" sz="2000" dirty="0"/>
              <a:t>set of interval boundaries are called decision boundaries, and the representative values are called reconstruction levels. </a:t>
            </a:r>
            <a:endParaRPr lang="en-US" sz="2000" dirty="0" smtClean="0"/>
          </a:p>
          <a:p>
            <a:r>
              <a:rPr lang="en-US" sz="2000" dirty="0" smtClean="0"/>
              <a:t>b</a:t>
            </a:r>
            <a:r>
              <a:rPr lang="en-US" sz="2000" dirty="0"/>
              <a:t>) The boundaries for quantizer input intervals that will all be mapped into the same output level form a coder mapping. </a:t>
            </a:r>
            <a:endParaRPr lang="en-US" sz="2000" dirty="0" smtClean="0"/>
          </a:p>
          <a:p>
            <a:r>
              <a:rPr lang="en-US" sz="2000" dirty="0" smtClean="0"/>
              <a:t>c</a:t>
            </a:r>
            <a:r>
              <a:rPr lang="en-US" sz="2000" dirty="0"/>
              <a:t>) The representative values that are the output values from a quantizer are a decoder mapping</a:t>
            </a:r>
            <a:r>
              <a:rPr lang="en-US" sz="2000" dirty="0" smtClean="0"/>
              <a:t>.</a:t>
            </a:r>
          </a:p>
          <a:p>
            <a:r>
              <a:rPr lang="en-US" sz="2000" dirty="0" smtClean="0"/>
              <a:t>d</a:t>
            </a:r>
            <a:r>
              <a:rPr lang="en-US" sz="2000" dirty="0"/>
              <a:t>) Finally, we may wish to compress the data, by assigning a bit stream that uses fewer bits for the most prevalent signal values. </a:t>
            </a:r>
            <a:endParaRPr lang="en-US" sz="2000" dirty="0" smtClean="0"/>
          </a:p>
          <a:p>
            <a:r>
              <a:rPr lang="en-US" sz="2000" dirty="0"/>
              <a:t>• Every compression scheme has three stages: </a:t>
            </a:r>
            <a:endParaRPr lang="en-US" sz="2000" dirty="0" smtClean="0"/>
          </a:p>
          <a:p>
            <a:pPr marL="342900" indent="-342900">
              <a:buAutoNum type="alphaUcPeriod"/>
            </a:pPr>
            <a:r>
              <a:rPr lang="en-US" sz="2000" dirty="0" smtClean="0"/>
              <a:t>The </a:t>
            </a:r>
            <a:r>
              <a:rPr lang="en-US" sz="2000" dirty="0"/>
              <a:t>input data is transformed to a new representation that is easier </a:t>
            </a:r>
            <a:r>
              <a:rPr lang="en-US" sz="2000" dirty="0" smtClean="0"/>
              <a:t>or more </a:t>
            </a:r>
            <a:r>
              <a:rPr lang="en-US" sz="2000" dirty="0"/>
              <a:t>efficient to compress</a:t>
            </a:r>
            <a:r>
              <a:rPr lang="en-US" sz="2000" dirty="0" smtClean="0"/>
              <a:t>.</a:t>
            </a:r>
          </a:p>
          <a:p>
            <a:r>
              <a:rPr lang="en-US" sz="2000" dirty="0" smtClean="0"/>
              <a:t>B</a:t>
            </a:r>
            <a:r>
              <a:rPr lang="en-US" sz="2000" dirty="0"/>
              <a:t>. </a:t>
            </a:r>
            <a:r>
              <a:rPr lang="en-US" sz="2000" dirty="0" smtClean="0"/>
              <a:t> We may introduce </a:t>
            </a:r>
            <a:r>
              <a:rPr lang="en-US" sz="2000" dirty="0"/>
              <a:t>loss of information. Quantization is the main lossy step ⇒ we use a limited number of reconstruction levels, fewer than in the original signal. </a:t>
            </a:r>
            <a:endParaRPr lang="en-US" sz="2000" dirty="0" smtClean="0"/>
          </a:p>
          <a:p>
            <a:r>
              <a:rPr lang="en-US" sz="2000" dirty="0" smtClean="0"/>
              <a:t>C</a:t>
            </a:r>
            <a:r>
              <a:rPr lang="en-US" sz="2000" dirty="0"/>
              <a:t>. Coding. Assign a </a:t>
            </a:r>
            <a:r>
              <a:rPr lang="en-US" sz="2000" dirty="0" smtClean="0"/>
              <a:t>code word </a:t>
            </a:r>
            <a:r>
              <a:rPr lang="en-US" sz="2000" dirty="0"/>
              <a:t>(thus forming a binary </a:t>
            </a:r>
            <a:r>
              <a:rPr lang="en-US" sz="2000" dirty="0" smtClean="0"/>
              <a:t>bit stream</a:t>
            </a:r>
            <a:r>
              <a:rPr lang="en-US" sz="2000" dirty="0"/>
              <a:t>) to each output level or symbol. This could be a fixed-length code, or a variable length code such as Huffman coding.</a:t>
            </a:r>
            <a:endParaRPr lang="en-IN" sz="2000" dirty="0"/>
          </a:p>
        </p:txBody>
      </p:sp>
    </p:spTree>
    <p:extLst>
      <p:ext uri="{BB962C8B-B14F-4D97-AF65-F5344CB8AC3E}">
        <p14:creationId xmlns:p14="http://schemas.microsoft.com/office/powerpoint/2010/main" val="22783883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16633"/>
            <a:ext cx="5688632" cy="792087"/>
          </a:xfrm>
        </p:spPr>
        <p:txBody>
          <a:bodyPr>
            <a:normAutofit/>
          </a:bodyPr>
          <a:lstStyle/>
          <a:p>
            <a:r>
              <a:rPr lang="en-IN" sz="3200" b="1" dirty="0">
                <a:solidFill>
                  <a:srgbClr val="92D050"/>
                </a:solidFill>
              </a:rPr>
              <a:t>PCM in Speech Compression</a:t>
            </a:r>
          </a:p>
        </p:txBody>
      </p:sp>
      <p:sp>
        <p:nvSpPr>
          <p:cNvPr id="3" name="Subtitle 2"/>
          <p:cNvSpPr>
            <a:spLocks noGrp="1"/>
          </p:cNvSpPr>
          <p:nvPr>
            <p:ph type="subTitle" idx="1"/>
          </p:nvPr>
        </p:nvSpPr>
        <p:spPr>
          <a:xfrm>
            <a:off x="539552" y="908720"/>
            <a:ext cx="7920880" cy="4514056"/>
          </a:xfrm>
        </p:spPr>
        <p:txBody>
          <a:bodyPr>
            <a:noAutofit/>
          </a:bodyPr>
          <a:lstStyle/>
          <a:p>
            <a:pPr algn="l"/>
            <a:r>
              <a:rPr lang="en-US" sz="2400" dirty="0">
                <a:solidFill>
                  <a:schemeClr val="tx1"/>
                </a:solidFill>
              </a:rPr>
              <a:t>• Assuming a bandwidth for speech from about 50 Hz to about </a:t>
            </a:r>
            <a:endParaRPr lang="en-US" sz="2400" dirty="0" smtClean="0">
              <a:solidFill>
                <a:schemeClr val="tx1"/>
              </a:solidFill>
            </a:endParaRPr>
          </a:p>
          <a:p>
            <a:pPr algn="l"/>
            <a:r>
              <a:rPr lang="en-US" sz="2400" dirty="0" smtClean="0">
                <a:solidFill>
                  <a:schemeClr val="tx1"/>
                </a:solidFill>
              </a:rPr>
              <a:t>10 kHz</a:t>
            </a:r>
            <a:r>
              <a:rPr lang="en-US" sz="2400" dirty="0">
                <a:solidFill>
                  <a:schemeClr val="tx1"/>
                </a:solidFill>
              </a:rPr>
              <a:t>, the Nyquist rate would dictate a sampling rate of 20 kHz. </a:t>
            </a:r>
            <a:endParaRPr lang="en-US" sz="2400" dirty="0" smtClean="0">
              <a:solidFill>
                <a:schemeClr val="tx1"/>
              </a:solidFill>
            </a:endParaRPr>
          </a:p>
          <a:p>
            <a:pPr algn="l"/>
            <a:r>
              <a:rPr lang="en-US" sz="2400" dirty="0" smtClean="0">
                <a:solidFill>
                  <a:schemeClr val="tx1"/>
                </a:solidFill>
              </a:rPr>
              <a:t>a) Using </a:t>
            </a:r>
            <a:r>
              <a:rPr lang="en-US" sz="2400" dirty="0">
                <a:solidFill>
                  <a:schemeClr val="tx1"/>
                </a:solidFill>
              </a:rPr>
              <a:t>uniform quantization without companding, the minimum sample size we could get away with would likely be about 12 bits. Hence for mono speech transmission the bit-rate would be 240 kbps. </a:t>
            </a:r>
            <a:endParaRPr lang="en-US" sz="2400" dirty="0" smtClean="0">
              <a:solidFill>
                <a:schemeClr val="tx1"/>
              </a:solidFill>
            </a:endParaRPr>
          </a:p>
          <a:p>
            <a:pPr algn="l"/>
            <a:r>
              <a:rPr lang="en-US" sz="2400" dirty="0" smtClean="0">
                <a:solidFill>
                  <a:schemeClr val="tx1"/>
                </a:solidFill>
              </a:rPr>
              <a:t>(</a:t>
            </a:r>
            <a:r>
              <a:rPr lang="en-US" sz="2400" dirty="0">
                <a:solidFill>
                  <a:schemeClr val="tx1"/>
                </a:solidFill>
              </a:rPr>
              <a:t>b) With companding, we can reduce the sample size down to about 8 bits with the same perceived level of quality, and thus reduce the bit-rate to 160 kbps</a:t>
            </a:r>
            <a:r>
              <a:rPr lang="en-US" sz="2400" dirty="0" smtClean="0">
                <a:solidFill>
                  <a:schemeClr val="tx1"/>
                </a:solidFill>
              </a:rPr>
              <a:t>.</a:t>
            </a:r>
          </a:p>
          <a:p>
            <a:pPr algn="l"/>
            <a:r>
              <a:rPr lang="en-US" sz="2400" dirty="0" smtClean="0">
                <a:solidFill>
                  <a:schemeClr val="tx1"/>
                </a:solidFill>
              </a:rPr>
              <a:t>(</a:t>
            </a:r>
            <a:r>
              <a:rPr lang="en-US" sz="2400" dirty="0">
                <a:solidFill>
                  <a:schemeClr val="tx1"/>
                </a:solidFill>
              </a:rPr>
              <a:t>c) However, the standard approach to telephony in fact assumes that the highest-frequency audio signal we want to reproduce is only about 4 kHz. Therefore the sampling rate is only 8 kHz, and the companded bit rate thus reduces this to 64 kbps.</a:t>
            </a:r>
            <a:endParaRPr lang="en-IN" sz="2400" dirty="0">
              <a:solidFill>
                <a:schemeClr val="tx1"/>
              </a:solidFill>
            </a:endParaRPr>
          </a:p>
        </p:txBody>
      </p:sp>
    </p:spTree>
    <p:extLst>
      <p:ext uri="{BB962C8B-B14F-4D97-AF65-F5344CB8AC3E}">
        <p14:creationId xmlns:p14="http://schemas.microsoft.com/office/powerpoint/2010/main" val="27135991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064895" cy="552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530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776864" cy="1323439"/>
          </a:xfrm>
          <a:prstGeom prst="rect">
            <a:avLst/>
          </a:prstGeom>
        </p:spPr>
        <p:txBody>
          <a:bodyPr wrap="square">
            <a:spAutoFit/>
          </a:bodyPr>
          <a:lstStyle/>
          <a:p>
            <a:r>
              <a:rPr lang="en-US" dirty="0"/>
              <a:t>• </a:t>
            </a:r>
            <a:r>
              <a:rPr lang="en-US" sz="2000" dirty="0"/>
              <a:t>The complete scheme for encoding and decoding telephony signals is shown as a schematic in Fig. 3.8. As a result of the low-pass filtering, the output becomes smoothed and Fig. 3.7(c) above showed this effect</a:t>
            </a:r>
            <a:r>
              <a:rPr lang="en-US" sz="2000" dirty="0" smtClean="0"/>
              <a:t>.</a:t>
            </a:r>
          </a:p>
          <a:p>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42" y="1628800"/>
            <a:ext cx="84963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405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2948</TotalTime>
  <Words>8718</Words>
  <Application>Microsoft Office PowerPoint</Application>
  <PresentationFormat>On-screen Show (4:3)</PresentationFormat>
  <Paragraphs>461</Paragraphs>
  <Slides>93</Slides>
  <Notes>6</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Multimedia Introduction </vt:lpstr>
      <vt:lpstr>Definition of Multimedia </vt:lpstr>
      <vt:lpstr>PowerPoint Presentation</vt:lpstr>
      <vt:lpstr>Components of Multimedia </vt:lpstr>
      <vt:lpstr>Applications of Multimedia </vt:lpstr>
      <vt:lpstr>PowerPoint Presentation</vt:lpstr>
      <vt:lpstr>PowerPoint Presentation</vt:lpstr>
      <vt:lpstr>Hypermedia </vt:lpstr>
      <vt:lpstr>PowerPoint Presentation</vt:lpstr>
      <vt:lpstr>PowerPoint Presentation</vt:lpstr>
      <vt:lpstr>PowerPoint Presentation</vt:lpstr>
      <vt:lpstr>World Wide Web(WWW)</vt:lpstr>
      <vt:lpstr>PowerPoint Presentation</vt:lpstr>
      <vt:lpstr>PowerPoint Presentation</vt:lpstr>
      <vt:lpstr>Multimedia Software </vt:lpstr>
      <vt:lpstr>Multimedia Software Categories </vt:lpstr>
      <vt:lpstr>Multimedia Software Tools</vt:lpstr>
      <vt:lpstr>PowerPoint Presentation</vt:lpstr>
      <vt:lpstr>PowerPoint Presentation</vt:lpstr>
      <vt:lpstr> Graphics and Image Data Representation </vt:lpstr>
      <vt:lpstr>Graphics Image data types </vt:lpstr>
      <vt:lpstr>PowerPoint Presentation</vt:lpstr>
      <vt:lpstr>PowerPoint Presentation</vt:lpstr>
      <vt:lpstr>Image file formats </vt:lpstr>
      <vt:lpstr>PowerPoint Presentation</vt:lpstr>
      <vt:lpstr>PowerPoint Presentation</vt:lpstr>
      <vt:lpstr>Color in Image and Video </vt:lpstr>
      <vt:lpstr>PowerPoint Presentation</vt:lpstr>
      <vt:lpstr>PowerPoint Presentation</vt:lpstr>
      <vt:lpstr>PowerPoint Presentation</vt:lpstr>
      <vt:lpstr>PowerPoint Presentation</vt:lpstr>
      <vt:lpstr>PowerPoint Presentation</vt:lpstr>
      <vt:lpstr>Color Models in Images </vt:lpstr>
      <vt:lpstr>PowerPoint Presentation</vt:lpstr>
      <vt:lpstr>PowerPoint Presentation</vt:lpstr>
      <vt:lpstr>PowerPoint Presentation</vt:lpstr>
      <vt:lpstr> Color Models in Video  </vt:lpstr>
      <vt:lpstr>PowerPoint Presentation</vt:lpstr>
      <vt:lpstr>PowerPoint Presentation</vt:lpstr>
      <vt:lpstr>PowerPoint Presentation</vt:lpstr>
      <vt:lpstr> Fundamental Concepts in Video and Digital Audio  </vt:lpstr>
      <vt:lpstr>Types of video signals  </vt:lpstr>
      <vt:lpstr>Composite Video — 1 Signal</vt:lpstr>
      <vt:lpstr>S-Video — 2 Signals</vt:lpstr>
      <vt:lpstr>Analog Video</vt:lpstr>
      <vt:lpstr>PowerPoint Presentation</vt:lpstr>
      <vt:lpstr>PowerPoint Presentation</vt:lpstr>
      <vt:lpstr>NTSC Video</vt:lpstr>
      <vt:lpstr>PowerPoint Presentation</vt:lpstr>
      <vt:lpstr>PowerPoint Presentation</vt:lpstr>
      <vt:lpstr>PowerPoint Presentation</vt:lpstr>
      <vt:lpstr>PowerPoint Presentation</vt:lpstr>
      <vt:lpstr>PAL Video</vt:lpstr>
      <vt:lpstr>      SECAM Video</vt:lpstr>
      <vt:lpstr>PowerPoint Presentation</vt:lpstr>
      <vt:lpstr> Digital Video</vt:lpstr>
      <vt:lpstr>Chroma Subsampling</vt:lpstr>
      <vt:lpstr>PowerPoint Presentation</vt:lpstr>
      <vt:lpstr>PowerPoint Presentation</vt:lpstr>
      <vt:lpstr>PowerPoint Presentation</vt:lpstr>
      <vt:lpstr>CCIR Standards for Digital Video</vt:lpstr>
      <vt:lpstr>PowerPoint Presentation</vt:lpstr>
      <vt:lpstr>PowerPoint Presentation</vt:lpstr>
      <vt:lpstr>HDTV (High Definition TV)</vt:lpstr>
      <vt:lpstr>PowerPoint Presentation</vt:lpstr>
      <vt:lpstr>PowerPoint Presentation</vt:lpstr>
      <vt:lpstr>PowerPoint Presentation</vt:lpstr>
      <vt:lpstr> Digitization of Sound</vt:lpstr>
      <vt:lpstr>Digitization</vt:lpstr>
      <vt:lpstr>PowerPoint Presentation</vt:lpstr>
      <vt:lpstr>PowerPoint Presentation</vt:lpstr>
      <vt:lpstr>PowerPoint Presentation</vt:lpstr>
      <vt:lpstr>PowerPoint Presentation</vt:lpstr>
      <vt:lpstr>Signal to Noise Ratio (SNR)</vt:lpstr>
      <vt:lpstr>PowerPoint Presentation</vt:lpstr>
      <vt:lpstr>PowerPoint Presentation</vt:lpstr>
      <vt:lpstr>Signal to Quantization Noise Ratio (SQNR)</vt:lpstr>
      <vt:lpstr>PowerPoint Presentation</vt:lpstr>
      <vt:lpstr>PowerPoint Presentation</vt:lpstr>
      <vt:lpstr>Audio Filtering</vt:lpstr>
      <vt:lpstr>Audio Quality vs. Data Rate</vt:lpstr>
      <vt:lpstr>Synthetic Sounds</vt:lpstr>
      <vt:lpstr>MIDI: Musical Instrument Digital Interface</vt:lpstr>
      <vt:lpstr>Components of a MIDI System</vt:lpstr>
      <vt:lpstr>Basic MIDI Concepts</vt:lpstr>
      <vt:lpstr>PowerPoint Presentation</vt:lpstr>
      <vt:lpstr>MIDI to WAV Conversion</vt:lpstr>
      <vt:lpstr>Quantization and Transmission of Audio</vt:lpstr>
      <vt:lpstr>Pulse Code Modulation</vt:lpstr>
      <vt:lpstr>PowerPoint Presentation</vt:lpstr>
      <vt:lpstr>PCM in Speech Compression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Introduction</dc:title>
  <dc:creator>Durga Prasad</dc:creator>
  <cp:lastModifiedBy>Durga Prasad</cp:lastModifiedBy>
  <cp:revision>87</cp:revision>
  <dcterms:created xsi:type="dcterms:W3CDTF">2023-07-13T03:37:27Z</dcterms:created>
  <dcterms:modified xsi:type="dcterms:W3CDTF">2023-08-21T09:35:15Z</dcterms:modified>
</cp:coreProperties>
</file>