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3" r:id="rId1"/>
  </p:sldMasterIdLst>
  <p:sldIdLst>
    <p:sldId id="293" r:id="rId2"/>
    <p:sldId id="257" r:id="rId3"/>
    <p:sldId id="294" r:id="rId4"/>
    <p:sldId id="258" r:id="rId5"/>
    <p:sldId id="290" r:id="rId6"/>
    <p:sldId id="269" r:id="rId7"/>
    <p:sldId id="270" r:id="rId8"/>
    <p:sldId id="291" r:id="rId9"/>
    <p:sldId id="292" r:id="rId10"/>
    <p:sldId id="285" r:id="rId11"/>
    <p:sldId id="278" r:id="rId12"/>
    <p:sldId id="279" r:id="rId13"/>
    <p:sldId id="287" r:id="rId14"/>
    <p:sldId id="282" r:id="rId15"/>
    <p:sldId id="295" r:id="rId16"/>
    <p:sldId id="297" r:id="rId17"/>
    <p:sldId id="298" r:id="rId18"/>
    <p:sldId id="302"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8F"/>
    <a:srgbClr val="0315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362749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10797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97045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4341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449386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952639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68442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29586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Tree>
    <p:extLst>
      <p:ext uri="{BB962C8B-B14F-4D97-AF65-F5344CB8AC3E}">
        <p14:creationId xmlns:p14="http://schemas.microsoft.com/office/powerpoint/2010/main" val="18433089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011807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842043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24431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5/29/2025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8758985"/>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04301-DA92-97A3-0F7F-8529C546BAA3}"/>
            </a:ext>
          </a:extLst>
        </p:cNvPr>
        <p:cNvGrpSpPr/>
        <p:nvPr/>
      </p:nvGrpSpPr>
      <p:grpSpPr>
        <a:xfrm>
          <a:off x="0" y="0"/>
          <a:ext cx="0" cy="0"/>
          <a:chOff x="0" y="0"/>
          <a:chExt cx="0" cy="0"/>
        </a:xfrm>
      </p:grpSpPr>
      <p:sp>
        <p:nvSpPr>
          <p:cNvPr id="8" name="Title 6">
            <a:extLst>
              <a:ext uri="{FF2B5EF4-FFF2-40B4-BE49-F238E27FC236}">
                <a16:creationId xmlns:a16="http://schemas.microsoft.com/office/drawing/2014/main" id="{67464B90-3CA3-9270-043F-295CFD9BA211}"/>
              </a:ext>
            </a:extLst>
          </p:cNvPr>
          <p:cNvSpPr txBox="1">
            <a:spLocks/>
          </p:cNvSpPr>
          <p:nvPr/>
        </p:nvSpPr>
        <p:spPr>
          <a:xfrm flipH="1">
            <a:off x="3267074" y="834409"/>
            <a:ext cx="6429375" cy="4632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b="1" dirty="0">
                <a:solidFill>
                  <a:schemeClr val="tx1"/>
                </a:solidFill>
                <a:latin typeface="Times New Roman" pitchFamily="18" charset="0"/>
                <a:cs typeface="Times New Roman" pitchFamily="18" charset="0"/>
              </a:rPr>
              <a:t>VISVESVARAYA TECHNOLOGICAL UNIVERSITY BELAGAVI</a:t>
            </a:r>
            <a:br>
              <a:rPr lang="en-US" sz="1600" dirty="0">
                <a:solidFill>
                  <a:schemeClr val="tx1"/>
                </a:solidFill>
              </a:rPr>
            </a:br>
            <a:endParaRPr lang="en-IN" sz="1600" dirty="0">
              <a:solidFill>
                <a:schemeClr val="tx1"/>
              </a:solidFill>
              <a:latin typeface="Didact Gothic" panose="020B0604020202020204" charset="0"/>
            </a:endParaRPr>
          </a:p>
        </p:txBody>
      </p:sp>
      <p:sp>
        <p:nvSpPr>
          <p:cNvPr id="9" name="Text Placeholder 7">
            <a:extLst>
              <a:ext uri="{FF2B5EF4-FFF2-40B4-BE49-F238E27FC236}">
                <a16:creationId xmlns:a16="http://schemas.microsoft.com/office/drawing/2014/main" id="{70ADD5EA-350A-403A-DF2D-3209D861A086}"/>
              </a:ext>
            </a:extLst>
          </p:cNvPr>
          <p:cNvSpPr txBox="1">
            <a:spLocks/>
          </p:cNvSpPr>
          <p:nvPr/>
        </p:nvSpPr>
        <p:spPr>
          <a:xfrm flipH="1">
            <a:off x="5584122" y="2732337"/>
            <a:ext cx="2747700" cy="31680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39700" indent="0"/>
            <a:r>
              <a:rPr lang="en-US" sz="1100" dirty="0">
                <a:solidFill>
                  <a:schemeClr val="tx1"/>
                </a:solidFill>
                <a:latin typeface="Times New Roman" panose="02020603050405020304" pitchFamily="18" charset="0"/>
                <a:cs typeface="Times New Roman" panose="02020603050405020304" pitchFamily="18" charset="0"/>
              </a:rPr>
              <a:t>Presented by</a:t>
            </a:r>
          </a:p>
          <a:p>
            <a:pPr marL="139700" indent="0">
              <a:buFont typeface="Wingdings 2" panose="05020102010507070707" pitchFamily="18" charset="2"/>
              <a:buNone/>
            </a:pPr>
            <a:endParaRPr lang="en-IN" sz="600" dirty="0">
              <a:solidFill>
                <a:schemeClr val="tx1"/>
              </a:solidFill>
            </a:endParaRPr>
          </a:p>
        </p:txBody>
      </p:sp>
      <p:sp>
        <p:nvSpPr>
          <p:cNvPr id="10" name="Text Placeholder 7">
            <a:extLst>
              <a:ext uri="{FF2B5EF4-FFF2-40B4-BE49-F238E27FC236}">
                <a16:creationId xmlns:a16="http://schemas.microsoft.com/office/drawing/2014/main" id="{8DBAC3DF-5153-EB29-AF35-8CEF4F19AC34}"/>
              </a:ext>
            </a:extLst>
          </p:cNvPr>
          <p:cNvSpPr txBox="1">
            <a:spLocks/>
          </p:cNvSpPr>
          <p:nvPr/>
        </p:nvSpPr>
        <p:spPr>
          <a:xfrm>
            <a:off x="2278129" y="4252851"/>
            <a:ext cx="2696120" cy="11610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139700" indent="0">
              <a:buFont typeface="Didact Gothic"/>
              <a:buNone/>
            </a:pPr>
            <a:endParaRPr lang="en-IN" dirty="0"/>
          </a:p>
        </p:txBody>
      </p:sp>
      <p:pic>
        <p:nvPicPr>
          <p:cNvPr id="11" name="Picture 2" descr="RGOzSlyj">
            <a:extLst>
              <a:ext uri="{FF2B5EF4-FFF2-40B4-BE49-F238E27FC236}">
                <a16:creationId xmlns:a16="http://schemas.microsoft.com/office/drawing/2014/main" id="{9C2B5E48-B434-2346-1369-A45472188409}"/>
              </a:ext>
            </a:extLst>
          </p:cNvPr>
          <p:cNvPicPr>
            <a:picLocks noChangeAspect="1" noChangeArrowheads="1"/>
          </p:cNvPicPr>
          <p:nvPr/>
        </p:nvPicPr>
        <p:blipFill>
          <a:blip r:embed="rId2" cstate="print"/>
          <a:srcRect/>
          <a:stretch>
            <a:fillRect/>
          </a:stretch>
        </p:blipFill>
        <p:spPr bwMode="auto">
          <a:xfrm>
            <a:off x="5584122" y="1272624"/>
            <a:ext cx="1262312" cy="1064779"/>
          </a:xfrm>
          <a:prstGeom prst="rect">
            <a:avLst/>
          </a:prstGeom>
          <a:noFill/>
          <a:ln w="9525">
            <a:noFill/>
            <a:miter lim="800000"/>
            <a:headEnd/>
            <a:tailEnd/>
          </a:ln>
        </p:spPr>
      </p:pic>
      <p:sp>
        <p:nvSpPr>
          <p:cNvPr id="12" name="TextBox 11">
            <a:extLst>
              <a:ext uri="{FF2B5EF4-FFF2-40B4-BE49-F238E27FC236}">
                <a16:creationId xmlns:a16="http://schemas.microsoft.com/office/drawing/2014/main" id="{F90F0918-ABBE-FD98-3CB9-F067BE8C4D92}"/>
              </a:ext>
            </a:extLst>
          </p:cNvPr>
          <p:cNvSpPr txBox="1"/>
          <p:nvPr/>
        </p:nvSpPr>
        <p:spPr>
          <a:xfrm>
            <a:off x="2445619" y="2432187"/>
            <a:ext cx="7539318" cy="261610"/>
          </a:xfrm>
          <a:prstGeom prst="rect">
            <a:avLst/>
          </a:prstGeom>
          <a:noFill/>
        </p:spPr>
        <p:txBody>
          <a:bodyPr wrap="square">
            <a:spAutoFit/>
          </a:bodyPr>
          <a:lstStyle/>
          <a:p>
            <a:pPr algn="ctr"/>
            <a:r>
              <a:rPr lang="en-US" sz="1100" b="1" dirty="0">
                <a:solidFill>
                  <a:schemeClr val="tx1"/>
                </a:solidFill>
                <a:latin typeface="Times New Roman" panose="02020603050405020304" pitchFamily="18" charset="0"/>
                <a:cs typeface="Times New Roman" panose="02020603050405020304" pitchFamily="18" charset="0"/>
              </a:rPr>
              <a:t>FINAL PHASE PROJECT  PRESENTATION</a:t>
            </a:r>
          </a:p>
        </p:txBody>
      </p:sp>
      <p:sp>
        <p:nvSpPr>
          <p:cNvPr id="13" name="TextBox 12">
            <a:extLst>
              <a:ext uri="{FF2B5EF4-FFF2-40B4-BE49-F238E27FC236}">
                <a16:creationId xmlns:a16="http://schemas.microsoft.com/office/drawing/2014/main" id="{A58F78EC-40C4-A231-116F-6C58D4EA6314}"/>
              </a:ext>
            </a:extLst>
          </p:cNvPr>
          <p:cNvSpPr txBox="1"/>
          <p:nvPr/>
        </p:nvSpPr>
        <p:spPr>
          <a:xfrm>
            <a:off x="848217" y="3652767"/>
            <a:ext cx="11026588" cy="523220"/>
          </a:xfrm>
          <a:prstGeom prst="rect">
            <a:avLst/>
          </a:prstGeom>
          <a:noFill/>
        </p:spPr>
        <p:txBody>
          <a:bodyPr wrap="square">
            <a:spAutoFit/>
          </a:bodyPr>
          <a:lstStyle/>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533E361-B352-2BC3-A74C-842B740D1A68}"/>
              </a:ext>
            </a:extLst>
          </p:cNvPr>
          <p:cNvSpPr txBox="1"/>
          <p:nvPr/>
        </p:nvSpPr>
        <p:spPr>
          <a:xfrm>
            <a:off x="4448175" y="3051910"/>
            <a:ext cx="11243357" cy="988027"/>
          </a:xfrm>
          <a:prstGeom prst="rect">
            <a:avLst/>
          </a:prstGeom>
          <a:noFill/>
        </p:spPr>
        <p:txBody>
          <a:bodyPr wrap="square">
            <a:spAutoFit/>
          </a:bodyPr>
          <a:lstStyle/>
          <a:p>
            <a:pPr>
              <a:lnSpc>
                <a:spcPct val="150000"/>
              </a:lnSpc>
            </a:pPr>
            <a:r>
              <a:rPr lang="en-US" sz="1000" b="1" dirty="0">
                <a:latin typeface="Times New Roman" panose="02020603050405020304" pitchFamily="18" charset="0"/>
                <a:cs typeface="Times New Roman" panose="02020603050405020304" pitchFamily="18" charset="0"/>
              </a:rPr>
              <a:t>ABHISHEKGOWDA DS              		        4BB21CS002</a:t>
            </a:r>
          </a:p>
          <a:p>
            <a:pPr>
              <a:lnSpc>
                <a:spcPct val="150000"/>
              </a:lnSpc>
            </a:pPr>
            <a:r>
              <a:rPr lang="en-US" sz="1000" b="1" dirty="0">
                <a:latin typeface="Times New Roman" panose="02020603050405020304" pitchFamily="18" charset="0"/>
                <a:cs typeface="Times New Roman" panose="02020603050405020304" pitchFamily="18" charset="0"/>
              </a:rPr>
              <a:t>CHANDAN M H                          		        4BB21CS009</a:t>
            </a:r>
          </a:p>
          <a:p>
            <a:pPr>
              <a:lnSpc>
                <a:spcPct val="150000"/>
              </a:lnSpc>
            </a:pPr>
            <a:r>
              <a:rPr lang="en-US" sz="1000" b="1" dirty="0">
                <a:latin typeface="Times New Roman" panose="02020603050405020304" pitchFamily="18" charset="0"/>
                <a:cs typeface="Times New Roman" panose="02020603050405020304" pitchFamily="18" charset="0"/>
              </a:rPr>
              <a:t>CHANDRASHEKHAR D                   	        4BB21CS015</a:t>
            </a:r>
          </a:p>
          <a:p>
            <a:pPr>
              <a:lnSpc>
                <a:spcPct val="150000"/>
              </a:lnSpc>
            </a:pPr>
            <a:r>
              <a:rPr lang="en-US" sz="1000" b="1" dirty="0">
                <a:latin typeface="Times New Roman" panose="02020603050405020304" pitchFamily="18" charset="0"/>
                <a:cs typeface="Times New Roman" panose="02020603050405020304" pitchFamily="18" charset="0"/>
              </a:rPr>
              <a:t>DARSHAN S                                    	        4BB21CS016</a:t>
            </a:r>
            <a:endParaRPr lang="en-IN" sz="10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EF9C634-EDCF-910A-2B34-CD5696C22462}"/>
              </a:ext>
            </a:extLst>
          </p:cNvPr>
          <p:cNvSpPr txBox="1"/>
          <p:nvPr/>
        </p:nvSpPr>
        <p:spPr>
          <a:xfrm>
            <a:off x="701984" y="3940746"/>
            <a:ext cx="11026588" cy="757195"/>
          </a:xfrm>
          <a:prstGeom prst="rect">
            <a:avLst/>
          </a:prstGeom>
          <a:noFill/>
        </p:spPr>
        <p:txBody>
          <a:bodyPr wrap="square">
            <a:spAutoFit/>
          </a:bodyPr>
          <a:lstStyle/>
          <a:p>
            <a:pPr algn="ctr">
              <a:lnSpc>
                <a:spcPct val="150000"/>
              </a:lnSpc>
            </a:pPr>
            <a:r>
              <a:rPr lang="en-US" sz="1000" b="1" dirty="0">
                <a:solidFill>
                  <a:schemeClr val="tx1"/>
                </a:solidFill>
                <a:latin typeface="Times New Roman"/>
              </a:rPr>
              <a:t>Under the guidance of</a:t>
            </a:r>
          </a:p>
          <a:p>
            <a:pPr marL="0" marR="0" algn="ctr">
              <a:lnSpc>
                <a:spcPct val="150000"/>
              </a:lnSpc>
              <a:buNone/>
            </a:pPr>
            <a:r>
              <a:rPr lang="en-US" sz="1000" b="1" dirty="0">
                <a:solidFill>
                  <a:schemeClr val="tx1"/>
                </a:solidFill>
                <a:effectLst/>
                <a:latin typeface="Times New Roman" panose="02020603050405020304" pitchFamily="18" charset="0"/>
                <a:ea typeface="Times New Roman" panose="02020603050405020304" pitchFamily="18" charset="0"/>
              </a:rPr>
              <a:t>Mr.</a:t>
            </a:r>
            <a:r>
              <a:rPr lang="en-US" sz="1000" b="1" spc="-15" dirty="0">
                <a:solidFill>
                  <a:schemeClr val="tx1"/>
                </a:solidFill>
                <a:effectLst/>
                <a:latin typeface="Times New Roman" panose="02020603050405020304" pitchFamily="18" charset="0"/>
                <a:ea typeface="Times New Roman" panose="02020603050405020304" pitchFamily="18" charset="0"/>
              </a:rPr>
              <a:t> </a:t>
            </a:r>
            <a:r>
              <a:rPr lang="en-US" sz="1000" b="1" spc="-15" dirty="0">
                <a:solidFill>
                  <a:schemeClr val="tx1"/>
                </a:solidFill>
                <a:latin typeface="Times New Roman" panose="02020603050405020304" pitchFamily="18" charset="0"/>
                <a:ea typeface="Times New Roman" panose="02020603050405020304" pitchFamily="18" charset="0"/>
              </a:rPr>
              <a:t>Faiz Aman</a:t>
            </a:r>
            <a:r>
              <a:rPr lang="en-US" sz="1000" b="1" dirty="0">
                <a:solidFill>
                  <a:schemeClr val="tx1"/>
                </a:solidFill>
                <a:effectLst/>
                <a:latin typeface="Times New Roman" panose="02020603050405020304" pitchFamily="18" charset="0"/>
                <a:ea typeface="Times New Roman" panose="02020603050405020304" pitchFamily="18" charset="0"/>
              </a:rPr>
              <a:t> </a:t>
            </a:r>
            <a:r>
              <a:rPr lang="en-US" sz="1000" dirty="0">
                <a:solidFill>
                  <a:schemeClr val="tx1"/>
                </a:solidFill>
                <a:effectLst/>
                <a:latin typeface="Times New Roman" panose="02020603050405020304" pitchFamily="18" charset="0"/>
                <a:ea typeface="Times New Roman" panose="02020603050405020304" pitchFamily="18" charset="0"/>
              </a:rPr>
              <a:t>B.E., M. Tech.</a:t>
            </a:r>
          </a:p>
          <a:p>
            <a:pPr marL="0" marR="0" algn="ctr">
              <a:lnSpc>
                <a:spcPct val="150000"/>
              </a:lnSpc>
            </a:pPr>
            <a:r>
              <a:rPr lang="en-US" sz="1000" b="1" dirty="0">
                <a:solidFill>
                  <a:schemeClr val="tx1"/>
                </a:solidFill>
                <a:effectLst/>
                <a:latin typeface="Times New Roman" panose="02020603050405020304" pitchFamily="18" charset="0"/>
                <a:ea typeface="Times New Roman" panose="02020603050405020304" pitchFamily="18" charset="0"/>
              </a:rPr>
              <a:t>Assistant Professor</a:t>
            </a:r>
          </a:p>
        </p:txBody>
      </p:sp>
      <p:pic>
        <p:nvPicPr>
          <p:cNvPr id="16" name="Picture 3">
            <a:extLst>
              <a:ext uri="{FF2B5EF4-FFF2-40B4-BE49-F238E27FC236}">
                <a16:creationId xmlns:a16="http://schemas.microsoft.com/office/drawing/2014/main" id="{3588A455-661C-6134-2B4C-1B98378DAB02}"/>
              </a:ext>
            </a:extLst>
          </p:cNvPr>
          <p:cNvPicPr>
            <a:picLocks noChangeAspect="1" noChangeArrowheads="1"/>
          </p:cNvPicPr>
          <p:nvPr/>
        </p:nvPicPr>
        <p:blipFill>
          <a:blip r:embed="rId3" cstate="print"/>
          <a:srcRect/>
          <a:stretch>
            <a:fillRect/>
          </a:stretch>
        </p:blipFill>
        <p:spPr bwMode="auto">
          <a:xfrm>
            <a:off x="5848719" y="4746277"/>
            <a:ext cx="701675" cy="914400"/>
          </a:xfrm>
          <a:prstGeom prst="rect">
            <a:avLst/>
          </a:prstGeom>
          <a:solidFill>
            <a:srgbClr val="FFFFFF"/>
          </a:solidFill>
          <a:ln w="9525">
            <a:noFill/>
            <a:miter lim="800000"/>
            <a:headEnd/>
            <a:tailEnd/>
          </a:ln>
        </p:spPr>
      </p:pic>
      <p:sp>
        <p:nvSpPr>
          <p:cNvPr id="17" name="TextBox 16">
            <a:extLst>
              <a:ext uri="{FF2B5EF4-FFF2-40B4-BE49-F238E27FC236}">
                <a16:creationId xmlns:a16="http://schemas.microsoft.com/office/drawing/2014/main" id="{05E0E158-365D-B995-195A-48F5CD808597}"/>
              </a:ext>
            </a:extLst>
          </p:cNvPr>
          <p:cNvSpPr txBox="1"/>
          <p:nvPr/>
        </p:nvSpPr>
        <p:spPr>
          <a:xfrm>
            <a:off x="770056" y="5775227"/>
            <a:ext cx="11026588" cy="918778"/>
          </a:xfrm>
          <a:prstGeom prst="rect">
            <a:avLst/>
          </a:prstGeom>
          <a:noFill/>
        </p:spPr>
        <p:txBody>
          <a:bodyPr wrap="square">
            <a:spAutoFit/>
          </a:bodyPr>
          <a:lstStyle/>
          <a:p>
            <a:pPr algn="ctr">
              <a:lnSpc>
                <a:spcPct val="150000"/>
              </a:lnSpc>
            </a:pPr>
            <a:r>
              <a:rPr lang="en-US" sz="900" b="1" dirty="0">
                <a:solidFill>
                  <a:schemeClr val="tx1"/>
                </a:solidFill>
                <a:latin typeface="Times New Roman"/>
              </a:rPr>
              <a:t>DEPARTMENT OF COMPUTER SCIENCE AND ENGINEERING</a:t>
            </a:r>
          </a:p>
          <a:p>
            <a:pPr algn="ctr">
              <a:lnSpc>
                <a:spcPct val="150000"/>
              </a:lnSpc>
            </a:pPr>
            <a:r>
              <a:rPr lang="en-US" sz="900" b="1" dirty="0">
                <a:solidFill>
                  <a:schemeClr val="tx1"/>
                </a:solidFill>
                <a:latin typeface="Times New Roman"/>
              </a:rPr>
              <a:t>BAHUBALI COLLEGE OF ENGINEERING </a:t>
            </a:r>
          </a:p>
          <a:p>
            <a:pPr algn="ctr">
              <a:lnSpc>
                <a:spcPct val="150000"/>
              </a:lnSpc>
            </a:pPr>
            <a:r>
              <a:rPr lang="en-US" sz="900" b="1" dirty="0">
                <a:solidFill>
                  <a:schemeClr val="tx1"/>
                </a:solidFill>
                <a:latin typeface="Times New Roman"/>
              </a:rPr>
              <a:t>SHRAVANABELAGOLA – 573135</a:t>
            </a:r>
          </a:p>
          <a:p>
            <a:pPr algn="ctr">
              <a:lnSpc>
                <a:spcPct val="150000"/>
              </a:lnSpc>
            </a:pPr>
            <a:r>
              <a:rPr lang="en-US" sz="1000" b="1" dirty="0">
                <a:solidFill>
                  <a:schemeClr val="tx1"/>
                </a:solidFill>
                <a:latin typeface="Times New Roman"/>
              </a:rPr>
              <a:t>2024-2025</a:t>
            </a:r>
            <a:endParaRPr lang="en-US" sz="1000" b="1" dirty="0">
              <a:solidFill>
                <a:schemeClr val="tx1"/>
              </a:solidFill>
              <a:latin typeface="Times New Roman Bold"/>
            </a:endParaRPr>
          </a:p>
        </p:txBody>
      </p:sp>
    </p:spTree>
    <p:extLst>
      <p:ext uri="{BB962C8B-B14F-4D97-AF65-F5344CB8AC3E}">
        <p14:creationId xmlns:p14="http://schemas.microsoft.com/office/powerpoint/2010/main" val="333961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3C41D-F292-AE77-C5D1-E3A4BF34A11A}"/>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latin typeface="Times New Roman"/>
                <a:cs typeface="Times New Roman"/>
              </a:rPr>
              <a:t>ADVANTAGES OF PROPOSED SYSTEM</a:t>
            </a:r>
          </a:p>
        </p:txBody>
      </p:sp>
      <p:sp>
        <p:nvSpPr>
          <p:cNvPr id="3" name="Content Placeholder 2">
            <a:extLst>
              <a:ext uri="{FF2B5EF4-FFF2-40B4-BE49-F238E27FC236}">
                <a16:creationId xmlns:a16="http://schemas.microsoft.com/office/drawing/2014/main" id="{28370671-B22F-776D-ADB4-2EA59B42EEB6}"/>
              </a:ext>
            </a:extLst>
          </p:cNvPr>
          <p:cNvSpPr>
            <a:spLocks noGrp="1"/>
          </p:cNvSpPr>
          <p:nvPr>
            <p:ph idx="1"/>
          </p:nvPr>
        </p:nvSpPr>
        <p:spPr>
          <a:xfrm>
            <a:off x="4840595" y="483144"/>
            <a:ext cx="7014696" cy="6179481"/>
          </a:xfrm>
        </p:spPr>
        <p:txBody>
          <a:bodyPr vert="horz" lIns="91440" tIns="45720" rIns="91440" bIns="45720" rtlCol="0" anchor="ctr">
            <a:noAutofit/>
          </a:bodyPr>
          <a:lstStyle/>
          <a:p>
            <a:pPr marL="305435" indent="-305435">
              <a:lnSpc>
                <a:spcPct val="90000"/>
              </a:lnSpc>
            </a:pPr>
            <a:r>
              <a:rPr lang="en-US" sz="2400" b="1" dirty="0">
                <a:latin typeface="Times New Roman"/>
                <a:ea typeface="+mn-lt"/>
                <a:cs typeface="+mn-lt"/>
              </a:rPr>
              <a:t>Enhanced Security: </a:t>
            </a:r>
            <a:r>
              <a:rPr lang="en-US" sz="2400" dirty="0">
                <a:latin typeface="Times New Roman"/>
                <a:ea typeface="+mn-lt"/>
                <a:cs typeface="+mn-lt"/>
              </a:rPr>
              <a:t>Real-time threat detection with advanced machine learning improves overall security and response times.</a:t>
            </a:r>
          </a:p>
          <a:p>
            <a:pPr marL="305435" indent="-305435">
              <a:lnSpc>
                <a:spcPct val="90000"/>
              </a:lnSpc>
            </a:pPr>
            <a:r>
              <a:rPr lang="en-US" sz="2400" b="1" dirty="0">
                <a:latin typeface="Times New Roman"/>
                <a:ea typeface="+mn-lt"/>
                <a:cs typeface="+mn-lt"/>
              </a:rPr>
              <a:t>Automated Alerts: </a:t>
            </a:r>
            <a:r>
              <a:rPr lang="en-US" sz="2400" dirty="0">
                <a:latin typeface="Times New Roman"/>
                <a:ea typeface="+mn-lt"/>
                <a:cs typeface="+mn-lt"/>
              </a:rPr>
              <a:t>Immediate alerts with visual evidence sent to security personnel for swift action.</a:t>
            </a:r>
          </a:p>
          <a:p>
            <a:pPr marL="305435" indent="-305435">
              <a:lnSpc>
                <a:spcPct val="90000"/>
              </a:lnSpc>
            </a:pPr>
            <a:r>
              <a:rPr lang="en-US" sz="2400" b="1" dirty="0">
                <a:latin typeface="Times New Roman"/>
                <a:ea typeface="+mn-lt"/>
                <a:cs typeface="+mn-lt"/>
              </a:rPr>
              <a:t>Reduced False Alarms: </a:t>
            </a:r>
            <a:r>
              <a:rPr lang="en-US" sz="2400" dirty="0">
                <a:latin typeface="Times New Roman"/>
                <a:ea typeface="+mn-lt"/>
                <a:cs typeface="+mn-lt"/>
              </a:rPr>
              <a:t>Accurate detection minimizes false positives and negatives, ensuring reliability.</a:t>
            </a:r>
          </a:p>
          <a:p>
            <a:pPr marL="305435" indent="-305435">
              <a:lnSpc>
                <a:spcPct val="90000"/>
              </a:lnSpc>
            </a:pPr>
            <a:r>
              <a:rPr lang="en-US" sz="2400" b="1" dirty="0">
                <a:latin typeface="Times New Roman"/>
                <a:ea typeface="+mn-lt"/>
                <a:cs typeface="+mn-lt"/>
              </a:rPr>
              <a:t>Scalability:</a:t>
            </a:r>
            <a:r>
              <a:rPr lang="en-US" sz="2400" dirty="0">
                <a:latin typeface="Times New Roman"/>
                <a:ea typeface="+mn-lt"/>
                <a:cs typeface="+mn-lt"/>
              </a:rPr>
              <a:t> Easily scalable to add more cameras or sensors as needed without disrupting the system.</a:t>
            </a:r>
          </a:p>
          <a:p>
            <a:pPr marL="305435" indent="-305435">
              <a:lnSpc>
                <a:spcPct val="90000"/>
              </a:lnSpc>
            </a:pPr>
            <a:r>
              <a:rPr lang="en-US" sz="2400" b="1" dirty="0">
                <a:latin typeface="Times New Roman"/>
                <a:ea typeface="+mn-lt"/>
                <a:cs typeface="+mn-lt"/>
              </a:rPr>
              <a:t>User-Friendly Interface: </a:t>
            </a:r>
            <a:r>
              <a:rPr lang="en-US" sz="2400" dirty="0">
                <a:latin typeface="Times New Roman"/>
                <a:ea typeface="+mn-lt"/>
                <a:cs typeface="+mn-lt"/>
              </a:rPr>
              <a:t>Centralized dashboard for easy monitoring and management of alerts.</a:t>
            </a:r>
          </a:p>
          <a:p>
            <a:pPr marL="305435" indent="-305435">
              <a:lnSpc>
                <a:spcPct val="90000"/>
              </a:lnSpc>
            </a:pPr>
            <a:r>
              <a:rPr lang="en-US" sz="2400" b="1" dirty="0">
                <a:latin typeface="Times New Roman"/>
                <a:ea typeface="+mn-lt"/>
                <a:cs typeface="+mn-lt"/>
              </a:rPr>
              <a:t>Seamless Integration:</a:t>
            </a:r>
            <a:r>
              <a:rPr lang="en-US" sz="2400" dirty="0">
                <a:latin typeface="Times New Roman"/>
                <a:ea typeface="+mn-lt"/>
                <a:cs typeface="+mn-lt"/>
              </a:rPr>
              <a:t> Integrates with existing security infrastructure, enhancing current systems without major overhauls.</a:t>
            </a:r>
            <a:endParaRPr lang="en-US" sz="2400" dirty="0">
              <a:latin typeface="Times New Roman"/>
              <a:cs typeface="Times New Roman"/>
            </a:endParaRPr>
          </a:p>
        </p:txBody>
      </p:sp>
      <p:sp>
        <p:nvSpPr>
          <p:cNvPr id="4" name="Slide Number Placeholder 3">
            <a:extLst>
              <a:ext uri="{FF2B5EF4-FFF2-40B4-BE49-F238E27FC236}">
                <a16:creationId xmlns:a16="http://schemas.microsoft.com/office/drawing/2014/main" id="{71C74680-5993-12F5-7CB6-89BE9A43FD39}"/>
              </a:ext>
            </a:extLst>
          </p:cNvPr>
          <p:cNvSpPr>
            <a:spLocks noGrp="1"/>
          </p:cNvSpPr>
          <p:nvPr>
            <p:ph type="sldNum" sz="quarter" idx="12"/>
          </p:nvPr>
        </p:nvSpPr>
        <p:spPr/>
        <p:txBody>
          <a:bodyPr/>
          <a:lstStyle/>
          <a:p>
            <a:fld id="{D57F1E4F-1CFF-5643-939E-217C01CDF565}" type="slidenum">
              <a:rPr lang="en-US" dirty="0"/>
              <a:pPr/>
              <a:t>10</a:t>
            </a:fld>
            <a:endParaRPr lang="en-US"/>
          </a:p>
        </p:txBody>
      </p:sp>
    </p:spTree>
    <p:extLst>
      <p:ext uri="{BB962C8B-B14F-4D97-AF65-F5344CB8AC3E}">
        <p14:creationId xmlns:p14="http://schemas.microsoft.com/office/powerpoint/2010/main" val="223366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E0B373-8D22-A693-391A-4658AAC9FA08}"/>
              </a:ext>
            </a:extLst>
          </p:cNvPr>
          <p:cNvSpPr>
            <a:spLocks noGrp="1"/>
          </p:cNvSpPr>
          <p:nvPr>
            <p:ph type="title"/>
          </p:nvPr>
        </p:nvSpPr>
        <p:spPr>
          <a:xfrm>
            <a:off x="1145074" y="99204"/>
            <a:ext cx="10719781" cy="1382031"/>
          </a:xfrm>
        </p:spPr>
        <p:txBody>
          <a:bodyPr/>
          <a:lstStyle/>
          <a:p>
            <a:r>
              <a:rPr lang="en-US" dirty="0">
                <a:latin typeface="Times New Roman"/>
                <a:cs typeface="Times New Roman"/>
              </a:rPr>
              <a:t>System requirements</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BA68C06-1B0E-7307-698A-BE6A08D51982}"/>
              </a:ext>
            </a:extLst>
          </p:cNvPr>
          <p:cNvSpPr>
            <a:spLocks noGrp="1"/>
          </p:cNvSpPr>
          <p:nvPr>
            <p:ph type="sldNum" sz="quarter" idx="12"/>
          </p:nvPr>
        </p:nvSpPr>
        <p:spPr>
          <a:xfrm>
            <a:off x="10663808" y="6260937"/>
            <a:ext cx="1052508" cy="365125"/>
          </a:xfrm>
        </p:spPr>
        <p:txBody>
          <a:bodyPr/>
          <a:lstStyle/>
          <a:p>
            <a:fld id="{D57F1E4F-1CFF-5643-939E-217C01CDF565}" type="slidenum">
              <a:rPr lang="en-US" smtClean="0"/>
              <a:pPr/>
              <a:t>11</a:t>
            </a:fld>
            <a:endParaRPr lang="en-US"/>
          </a:p>
        </p:txBody>
      </p:sp>
      <p:sp>
        <p:nvSpPr>
          <p:cNvPr id="4" name="TextBox 3">
            <a:extLst>
              <a:ext uri="{FF2B5EF4-FFF2-40B4-BE49-F238E27FC236}">
                <a16:creationId xmlns:a16="http://schemas.microsoft.com/office/drawing/2014/main" id="{6B702A57-3227-99C5-BCC3-B0020CE8019E}"/>
              </a:ext>
            </a:extLst>
          </p:cNvPr>
          <p:cNvSpPr txBox="1"/>
          <p:nvPr/>
        </p:nvSpPr>
        <p:spPr>
          <a:xfrm>
            <a:off x="703384" y="1941666"/>
            <a:ext cx="505264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dirty="0">
                <a:solidFill>
                  <a:srgbClr val="3D3D3D"/>
                </a:solidFill>
                <a:latin typeface="Times New Roman"/>
                <a:cs typeface="Times New Roman"/>
              </a:rPr>
              <a:t>HARDWARE REQUIREMENT</a:t>
            </a:r>
            <a:endParaRPr lang="en-US" sz="2000" b="1" dirty="0">
              <a:latin typeface="Times New Roman"/>
              <a:cs typeface="Times New Roman"/>
            </a:endParaRPr>
          </a:p>
        </p:txBody>
      </p:sp>
      <p:sp>
        <p:nvSpPr>
          <p:cNvPr id="8" name="TextBox 7">
            <a:extLst>
              <a:ext uri="{FF2B5EF4-FFF2-40B4-BE49-F238E27FC236}">
                <a16:creationId xmlns:a16="http://schemas.microsoft.com/office/drawing/2014/main" id="{30477F07-ED4C-C4ED-62C1-D1986E910FA9}"/>
              </a:ext>
            </a:extLst>
          </p:cNvPr>
          <p:cNvSpPr txBox="1"/>
          <p:nvPr/>
        </p:nvSpPr>
        <p:spPr>
          <a:xfrm>
            <a:off x="1142999" y="2441605"/>
            <a:ext cx="88855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IN" dirty="0">
                <a:solidFill>
                  <a:srgbClr val="3D3D3D"/>
                </a:solidFill>
                <a:latin typeface="Times New Roman" panose="02020603050405020304" pitchFamily="18" charset="0"/>
                <a:ea typeface="Arial"/>
                <a:cs typeface="Times New Roman" panose="02020603050405020304" pitchFamily="18" charset="0"/>
              </a:rPr>
              <a:t> </a:t>
            </a:r>
            <a:r>
              <a:rPr lang="en-US" dirty="0">
                <a:solidFill>
                  <a:srgbClr val="3D3D3D"/>
                </a:solidFill>
                <a:latin typeface="Times New Roman" panose="02020603050405020304" pitchFamily="18" charset="0"/>
                <a:ea typeface="Arial"/>
                <a:cs typeface="Times New Roman" panose="02020603050405020304" pitchFamily="18" charset="0"/>
              </a:rPr>
              <a:t>CPU: Intel Core i5, 2.4 GHz or higher </a:t>
            </a:r>
          </a:p>
          <a:p>
            <a:pPr marL="342900" indent="-342900">
              <a:buFont typeface="Wingdings"/>
              <a:buChar char="§"/>
            </a:pPr>
            <a:r>
              <a:rPr lang="en-US" dirty="0">
                <a:solidFill>
                  <a:srgbClr val="3D3D3D"/>
                </a:solidFill>
                <a:latin typeface="Times New Roman" panose="02020603050405020304" pitchFamily="18" charset="0"/>
                <a:ea typeface="Arial"/>
                <a:cs typeface="Times New Roman" panose="02020603050405020304" pitchFamily="18" charset="0"/>
              </a:rPr>
              <a:t>Memory: 8GB RAM </a:t>
            </a:r>
          </a:p>
          <a:p>
            <a:pPr marL="342900" indent="-342900">
              <a:buFont typeface="Wingdings"/>
              <a:buChar char="§"/>
            </a:pPr>
            <a:r>
              <a:rPr lang="en-US" dirty="0">
                <a:solidFill>
                  <a:srgbClr val="3D3D3D"/>
                </a:solidFill>
                <a:latin typeface="Times New Roman" panose="02020603050405020304" pitchFamily="18" charset="0"/>
                <a:ea typeface="Arial"/>
                <a:cs typeface="Times New Roman" panose="02020603050405020304" pitchFamily="18" charset="0"/>
              </a:rPr>
              <a:t>Disk: 256GB SSD or higher </a:t>
            </a:r>
          </a:p>
          <a:p>
            <a:pPr marL="342900" indent="-342900">
              <a:buFont typeface="Wingdings"/>
              <a:buChar char="§"/>
            </a:pPr>
            <a:r>
              <a:rPr lang="en-US" dirty="0">
                <a:solidFill>
                  <a:srgbClr val="3D3D3D"/>
                </a:solidFill>
                <a:latin typeface="Times New Roman" panose="02020603050405020304" pitchFamily="18" charset="0"/>
                <a:ea typeface="Arial"/>
                <a:cs typeface="Times New Roman" panose="02020603050405020304" pitchFamily="18" charset="0"/>
              </a:rPr>
              <a:t>Display: 15-inch colour display </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9C57D64-1E84-D2D9-7768-32CFF3EF55AD}"/>
              </a:ext>
            </a:extLst>
          </p:cNvPr>
          <p:cNvSpPr txBox="1"/>
          <p:nvPr/>
        </p:nvSpPr>
        <p:spPr>
          <a:xfrm>
            <a:off x="703384" y="3868615"/>
            <a:ext cx="4454768"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dirty="0">
                <a:solidFill>
                  <a:srgbClr val="3D3D3D"/>
                </a:solidFill>
                <a:latin typeface="Times New Roman"/>
                <a:cs typeface="Times New Roman"/>
              </a:rPr>
              <a:t>SOFTWARE REQUIREMENT</a:t>
            </a:r>
            <a:endParaRPr lang="en-US" sz="2000" b="1">
              <a:solidFill>
                <a:srgbClr val="3D3D3D"/>
              </a:solidFill>
              <a:latin typeface="Times New Roman"/>
              <a:cs typeface="Times New Roman"/>
            </a:endParaRPr>
          </a:p>
          <a:p>
            <a:pPr algn="l"/>
            <a:endParaRPr lang="en-US" dirty="0"/>
          </a:p>
        </p:txBody>
      </p:sp>
      <p:sp>
        <p:nvSpPr>
          <p:cNvPr id="10" name="TextBox 9">
            <a:extLst>
              <a:ext uri="{FF2B5EF4-FFF2-40B4-BE49-F238E27FC236}">
                <a16:creationId xmlns:a16="http://schemas.microsoft.com/office/drawing/2014/main" id="{C5DB6231-B51E-BF36-AC57-C6CC0D07926D}"/>
              </a:ext>
            </a:extLst>
          </p:cNvPr>
          <p:cNvSpPr txBox="1"/>
          <p:nvPr/>
        </p:nvSpPr>
        <p:spPr>
          <a:xfrm>
            <a:off x="1143000" y="4355123"/>
            <a:ext cx="6669157" cy="15973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5435" indent="-305435">
              <a:spcBef>
                <a:spcPct val="20000"/>
              </a:spcBef>
              <a:spcAft>
                <a:spcPts val="600"/>
              </a:spcAft>
              <a:buFont typeface="Wingdings,Sans-Serif"/>
              <a:buChar char="§"/>
            </a:pPr>
            <a:r>
              <a:rPr lang="en-IN" dirty="0">
                <a:solidFill>
                  <a:srgbClr val="3D3D3D"/>
                </a:solidFill>
                <a:latin typeface="Times New Roman"/>
                <a:cs typeface="Times New Roman"/>
              </a:rPr>
              <a:t>Coding: Python</a:t>
            </a:r>
          </a:p>
          <a:p>
            <a:pPr marL="305435" indent="-305435">
              <a:spcBef>
                <a:spcPct val="20000"/>
              </a:spcBef>
              <a:spcAft>
                <a:spcPts val="600"/>
              </a:spcAft>
              <a:buFont typeface="Wingdings,Sans-Serif"/>
              <a:buChar char="§"/>
            </a:pPr>
            <a:r>
              <a:rPr lang="en-IN" dirty="0">
                <a:solidFill>
                  <a:srgbClr val="3D3D3D"/>
                </a:solidFill>
                <a:latin typeface="Times New Roman"/>
                <a:cs typeface="Times New Roman"/>
              </a:rPr>
              <a:t>Operating System: Windows 10 or 11 / Linux (Ubuntu 18.04+) </a:t>
            </a:r>
          </a:p>
          <a:p>
            <a:pPr marL="305435" indent="-305435">
              <a:spcBef>
                <a:spcPct val="20000"/>
              </a:spcBef>
              <a:spcAft>
                <a:spcPts val="600"/>
              </a:spcAft>
              <a:buFont typeface="Wingdings,Sans-Serif"/>
              <a:buChar char="§"/>
            </a:pPr>
            <a:r>
              <a:rPr lang="en-IN" dirty="0">
                <a:solidFill>
                  <a:srgbClr val="3D3D3D"/>
                </a:solidFill>
                <a:latin typeface="Times New Roman"/>
                <a:cs typeface="Times New Roman"/>
              </a:rPr>
              <a:t>Libraries: Pandas, NumPy, Scikit-Learn, TensorFlow, OpenCV </a:t>
            </a:r>
          </a:p>
          <a:p>
            <a:pPr marL="305435" indent="-305435">
              <a:spcBef>
                <a:spcPct val="20000"/>
              </a:spcBef>
              <a:spcAft>
                <a:spcPts val="600"/>
              </a:spcAft>
              <a:buFont typeface="Wingdings,Sans-Serif"/>
              <a:buChar char="§"/>
            </a:pPr>
            <a:r>
              <a:rPr lang="en-IN" dirty="0">
                <a:solidFill>
                  <a:srgbClr val="3D3D3D"/>
                </a:solidFill>
                <a:latin typeface="Times New Roman"/>
                <a:cs typeface="Times New Roman"/>
              </a:rPr>
              <a:t>Database: SQLite or MySQL (for storing and managing logs) </a:t>
            </a:r>
            <a:endParaRPr lang="en-US" dirty="0">
              <a:latin typeface="Times New Roman"/>
              <a:cs typeface="Times New Roman"/>
            </a:endParaRPr>
          </a:p>
        </p:txBody>
      </p:sp>
    </p:spTree>
    <p:extLst>
      <p:ext uri="{BB962C8B-B14F-4D97-AF65-F5344CB8AC3E}">
        <p14:creationId xmlns:p14="http://schemas.microsoft.com/office/powerpoint/2010/main" val="764622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7D4F2C3-A61C-F617-2F92-9D5BC4D32B24}"/>
              </a:ext>
            </a:extLst>
          </p:cNvPr>
          <p:cNvSpPr txBox="1"/>
          <p:nvPr/>
        </p:nvSpPr>
        <p:spPr>
          <a:xfrm>
            <a:off x="581190" y="-38098"/>
            <a:ext cx="10993549" cy="1428750"/>
          </a:xfrm>
          <a:prstGeom prst="rect">
            <a:avLst/>
          </a:prstGeom>
        </p:spPr>
        <p:txBody>
          <a:bodyPr vert="horz" lIns="91440" tIns="45720" rIns="91440" bIns="45720" rtlCol="0" anchor="b">
            <a:normAutofit/>
          </a:bodyPr>
          <a:lstStyle/>
          <a:p>
            <a:pPr>
              <a:spcBef>
                <a:spcPct val="0"/>
              </a:spcBef>
              <a:spcAft>
                <a:spcPts val="600"/>
              </a:spcAft>
            </a:pPr>
            <a:r>
              <a:rPr lang="en-US" sz="3600" cap="all">
                <a:solidFill>
                  <a:schemeClr val="accent1"/>
                </a:solidFill>
                <a:latin typeface="+mj-lt"/>
                <a:ea typeface="+mj-ea"/>
                <a:cs typeface="+mj-cs"/>
              </a:rPr>
              <a:t>LITERATURE SURVEY</a:t>
            </a:r>
          </a:p>
        </p:txBody>
      </p:sp>
      <p:sp>
        <p:nvSpPr>
          <p:cNvPr id="2" name="Slide Number Placeholder 1">
            <a:extLst>
              <a:ext uri="{FF2B5EF4-FFF2-40B4-BE49-F238E27FC236}">
                <a16:creationId xmlns:a16="http://schemas.microsoft.com/office/drawing/2014/main" id="{333AF3C6-F6E7-C192-2BDB-F2B20B29C8C3}"/>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D57F1E4F-1CFF-5643-939E-217C01CDF565}" type="slidenum">
              <a:rPr lang="en-US" smtClean="0">
                <a:solidFill>
                  <a:schemeClr val="accent1">
                    <a:lumMod val="75000"/>
                    <a:lumOff val="25000"/>
                  </a:schemeClr>
                </a:solidFill>
              </a:rPr>
              <a:pPr defTabSz="914400">
                <a:spcAft>
                  <a:spcPts val="600"/>
                </a:spcAft>
              </a:pPr>
              <a:t>12</a:t>
            </a:fld>
            <a:endParaRPr lang="en-US">
              <a:solidFill>
                <a:schemeClr val="accent1">
                  <a:lumMod val="75000"/>
                  <a:lumOff val="25000"/>
                </a:schemeClr>
              </a:solidFill>
            </a:endParaRPr>
          </a:p>
        </p:txBody>
      </p:sp>
      <p:graphicFrame>
        <p:nvGraphicFramePr>
          <p:cNvPr id="3" name="Table 2">
            <a:extLst>
              <a:ext uri="{FF2B5EF4-FFF2-40B4-BE49-F238E27FC236}">
                <a16:creationId xmlns:a16="http://schemas.microsoft.com/office/drawing/2014/main" id="{F10F1001-C3B9-798A-AED3-541E55283920}"/>
              </a:ext>
            </a:extLst>
          </p:cNvPr>
          <p:cNvGraphicFramePr>
            <a:graphicFrameLocks noGrp="1"/>
          </p:cNvGraphicFramePr>
          <p:nvPr>
            <p:extLst>
              <p:ext uri="{D42A27DB-BD31-4B8C-83A1-F6EECF244321}">
                <p14:modId xmlns:p14="http://schemas.microsoft.com/office/powerpoint/2010/main" val="2223697720"/>
              </p:ext>
            </p:extLst>
          </p:nvPr>
        </p:nvGraphicFramePr>
        <p:xfrm>
          <a:off x="446535" y="1310638"/>
          <a:ext cx="11397525" cy="5414208"/>
        </p:xfrm>
        <a:graphic>
          <a:graphicData uri="http://schemas.openxmlformats.org/drawingml/2006/table">
            <a:tbl>
              <a:tblPr firstRow="1" bandRow="1">
                <a:tableStyleId>{5C22544A-7EE6-4342-B048-85BDC9FD1C3A}</a:tableStyleId>
              </a:tblPr>
              <a:tblGrid>
                <a:gridCol w="865430">
                  <a:extLst>
                    <a:ext uri="{9D8B030D-6E8A-4147-A177-3AD203B41FA5}">
                      <a16:colId xmlns:a16="http://schemas.microsoft.com/office/drawing/2014/main" val="1677946538"/>
                    </a:ext>
                  </a:extLst>
                </a:gridCol>
                <a:gridCol w="2789985">
                  <a:extLst>
                    <a:ext uri="{9D8B030D-6E8A-4147-A177-3AD203B41FA5}">
                      <a16:colId xmlns:a16="http://schemas.microsoft.com/office/drawing/2014/main" val="277073105"/>
                    </a:ext>
                  </a:extLst>
                </a:gridCol>
                <a:gridCol w="1495504">
                  <a:extLst>
                    <a:ext uri="{9D8B030D-6E8A-4147-A177-3AD203B41FA5}">
                      <a16:colId xmlns:a16="http://schemas.microsoft.com/office/drawing/2014/main" val="1222706312"/>
                    </a:ext>
                  </a:extLst>
                </a:gridCol>
                <a:gridCol w="1068218">
                  <a:extLst>
                    <a:ext uri="{9D8B030D-6E8A-4147-A177-3AD203B41FA5}">
                      <a16:colId xmlns:a16="http://schemas.microsoft.com/office/drawing/2014/main" val="126808271"/>
                    </a:ext>
                  </a:extLst>
                </a:gridCol>
                <a:gridCol w="3011355">
                  <a:extLst>
                    <a:ext uri="{9D8B030D-6E8A-4147-A177-3AD203B41FA5}">
                      <a16:colId xmlns:a16="http://schemas.microsoft.com/office/drawing/2014/main" val="1218388582"/>
                    </a:ext>
                  </a:extLst>
                </a:gridCol>
                <a:gridCol w="2167033">
                  <a:extLst>
                    <a:ext uri="{9D8B030D-6E8A-4147-A177-3AD203B41FA5}">
                      <a16:colId xmlns:a16="http://schemas.microsoft.com/office/drawing/2014/main" val="2246703837"/>
                    </a:ext>
                  </a:extLst>
                </a:gridCol>
              </a:tblGrid>
              <a:tr h="377506">
                <a:tc>
                  <a:txBody>
                    <a:bodyPr/>
                    <a:lstStyle/>
                    <a:p>
                      <a:pPr algn="l"/>
                      <a:r>
                        <a:rPr lang="en-US" sz="2000" dirty="0">
                          <a:latin typeface="Times New Roman"/>
                        </a:rPr>
                        <a:t>Sl.No </a:t>
                      </a:r>
                      <a:endParaRPr lang="en-US" sz="2000" dirty="0"/>
                    </a:p>
                  </a:txBody>
                  <a:tcPr marL="102935" marR="102935" marT="51468" marB="51468"/>
                </a:tc>
                <a:tc>
                  <a:txBody>
                    <a:bodyPr/>
                    <a:lstStyle/>
                    <a:p>
                      <a:pPr algn="l"/>
                      <a:r>
                        <a:rPr lang="en-US" sz="2000" dirty="0">
                          <a:latin typeface="Times New Roman"/>
                        </a:rPr>
                        <a:t>PAPER NAME</a:t>
                      </a:r>
                      <a:endParaRPr lang="en-US" sz="2000" dirty="0"/>
                    </a:p>
                  </a:txBody>
                  <a:tcPr marL="102935" marR="102935" marT="51468" marB="51468"/>
                </a:tc>
                <a:tc>
                  <a:txBody>
                    <a:bodyPr/>
                    <a:lstStyle/>
                    <a:p>
                      <a:pPr algn="l"/>
                      <a:r>
                        <a:rPr lang="en-US" sz="2000" dirty="0">
                          <a:latin typeface="Times New Roman"/>
                        </a:rPr>
                        <a:t>AUTHOR</a:t>
                      </a:r>
                    </a:p>
                  </a:txBody>
                  <a:tcPr marL="102935" marR="102935" marT="51468" marB="51468"/>
                </a:tc>
                <a:tc>
                  <a:txBody>
                    <a:bodyPr/>
                    <a:lstStyle/>
                    <a:p>
                      <a:pPr algn="l"/>
                      <a:r>
                        <a:rPr lang="en-US" sz="2000" dirty="0">
                          <a:latin typeface="Times New Roman"/>
                        </a:rPr>
                        <a:t> YEAR</a:t>
                      </a:r>
                    </a:p>
                  </a:txBody>
                  <a:tcPr marL="102935" marR="102935" marT="51468" marB="51468"/>
                </a:tc>
                <a:tc>
                  <a:txBody>
                    <a:bodyPr/>
                    <a:lstStyle/>
                    <a:p>
                      <a:pPr algn="l"/>
                      <a:r>
                        <a:rPr lang="en-US" sz="2000" dirty="0">
                          <a:latin typeface="Times New Roman"/>
                        </a:rPr>
                        <a:t>MERITS</a:t>
                      </a:r>
                      <a:endParaRPr lang="en-US" sz="2000" dirty="0"/>
                    </a:p>
                  </a:txBody>
                  <a:tcPr marL="102935" marR="102935" marT="51468" marB="51468"/>
                </a:tc>
                <a:tc>
                  <a:txBody>
                    <a:bodyPr/>
                    <a:lstStyle/>
                    <a:p>
                      <a:pPr algn="l"/>
                      <a:r>
                        <a:rPr lang="en-US" sz="2000" dirty="0">
                          <a:latin typeface="Times New Roman"/>
                        </a:rPr>
                        <a:t>DMERITS</a:t>
                      </a:r>
                      <a:endParaRPr lang="en-US" sz="2000" dirty="0"/>
                    </a:p>
                  </a:txBody>
                  <a:tcPr marL="102935" marR="102935" marT="51468" marB="51468"/>
                </a:tc>
                <a:extLst>
                  <a:ext uri="{0D108BD9-81ED-4DB2-BD59-A6C34878D82A}">
                    <a16:rowId xmlns:a16="http://schemas.microsoft.com/office/drawing/2014/main" val="3261815363"/>
                  </a:ext>
                </a:extLst>
              </a:tr>
              <a:tr h="2538975">
                <a:tc>
                  <a:txBody>
                    <a:bodyPr/>
                    <a:lstStyle/>
                    <a:p>
                      <a:pPr algn="l"/>
                      <a:r>
                        <a:rPr lang="en-US" sz="1500" dirty="0">
                          <a:latin typeface="Times New Roman"/>
                        </a:rPr>
                        <a:t>1.</a:t>
                      </a:r>
                    </a:p>
                  </a:txBody>
                  <a:tcPr marL="102935" marR="102935" marT="51468" marB="51468" anchor="ctr"/>
                </a:tc>
                <a:tc>
                  <a:txBody>
                    <a:bodyPr/>
                    <a:lstStyle/>
                    <a:p>
                      <a:pPr lvl="0" algn="l">
                        <a:buNone/>
                      </a:pPr>
                      <a:r>
                        <a:rPr lang="en-US" sz="1500" b="0" i="0" u="none" strike="noStrike" noProof="0" dirty="0">
                          <a:solidFill>
                            <a:srgbClr val="000000"/>
                          </a:solidFill>
                          <a:latin typeface="Times New Roman"/>
                        </a:rPr>
                        <a:t>Comprehensive Review of Machine Learning-Based Intrusion Detection Systems for IoT</a:t>
                      </a:r>
                      <a:endParaRPr lang="en-US" sz="1500" dirty="0">
                        <a:latin typeface="Times New Roman"/>
                      </a:endParaRPr>
                    </a:p>
                  </a:txBody>
                  <a:tcPr marL="102935" marR="102935" marT="51468" marB="51468"/>
                </a:tc>
                <a:tc>
                  <a:txBody>
                    <a:bodyPr/>
                    <a:lstStyle/>
                    <a:p>
                      <a:pPr lvl="0" algn="l">
                        <a:buNone/>
                      </a:pPr>
                      <a:r>
                        <a:rPr lang="en-US" sz="1500" b="0" i="0" u="none" strike="noStrike" noProof="0" dirty="0">
                          <a:solidFill>
                            <a:srgbClr val="000000"/>
                          </a:solidFill>
                          <a:latin typeface="Times New Roman"/>
                        </a:rPr>
                        <a:t>Rajan S., Rao V</a:t>
                      </a:r>
                      <a:endParaRPr lang="en-US" sz="1500" dirty="0">
                        <a:latin typeface="Times New Roman"/>
                      </a:endParaRPr>
                    </a:p>
                  </a:txBody>
                  <a:tcPr marL="102935" marR="102935" marT="51468" marB="51468"/>
                </a:tc>
                <a:tc>
                  <a:txBody>
                    <a:bodyPr/>
                    <a:lstStyle/>
                    <a:p>
                      <a:pPr algn="l"/>
                      <a:r>
                        <a:rPr lang="en-US" sz="1500" dirty="0">
                          <a:latin typeface="Times New Roman"/>
                        </a:rPr>
                        <a:t>2023</a:t>
                      </a:r>
                    </a:p>
                  </a:txBody>
                  <a:tcPr marL="102935" marR="102935" marT="51468" marB="51468"/>
                </a:tc>
                <a:tc>
                  <a:txBody>
                    <a:bodyPr/>
                    <a:lstStyle/>
                    <a:p>
                      <a:pPr lvl="0" algn="just">
                        <a:buNone/>
                      </a:pPr>
                      <a:r>
                        <a:rPr lang="en-US" sz="1500" b="0" i="0" u="none" strike="noStrike" noProof="0" dirty="0">
                          <a:solidFill>
                            <a:srgbClr val="000000"/>
                          </a:solidFill>
                          <a:latin typeface="Times New Roman"/>
                        </a:rPr>
                        <a:t>An extensive review of machine learning-based IDS tailored for IoT networks, addressing the unique constraints of IoT environments like low processing power and varied device architectures.</a:t>
                      </a:r>
                    </a:p>
                    <a:p>
                      <a:pPr lvl="0" algn="just">
                        <a:buNone/>
                      </a:pPr>
                      <a:r>
                        <a:rPr lang="en-US" sz="1500" b="0" i="0" u="none" strike="noStrike" noProof="0" dirty="0">
                          <a:solidFill>
                            <a:srgbClr val="000000"/>
                          </a:solidFill>
                          <a:latin typeface="Times New Roman"/>
                        </a:rPr>
                        <a:t>Machine learning models including k-NN, Decision Trees, Random Forests, CNNs, and LSTMs, are suitability for different IoT applications. </a:t>
                      </a:r>
                      <a:endParaRPr lang="en-US" sz="1500" dirty="0">
                        <a:latin typeface="Times New Roman"/>
                      </a:endParaRPr>
                    </a:p>
                  </a:txBody>
                  <a:tcPr marL="102935" marR="102935" marT="51468" marB="51468"/>
                </a:tc>
                <a:tc>
                  <a:txBody>
                    <a:bodyPr/>
                    <a:lstStyle/>
                    <a:p>
                      <a:pPr marL="285750" lvl="0" indent="-285750" algn="l">
                        <a:lnSpc>
                          <a:spcPct val="100000"/>
                        </a:lnSpc>
                        <a:spcBef>
                          <a:spcPts val="0"/>
                        </a:spcBef>
                        <a:spcAft>
                          <a:spcPts val="0"/>
                        </a:spcAft>
                        <a:buFont typeface="Wingdings" panose="05000000000000000000" pitchFamily="2" charset="2"/>
                        <a:buChar char="§"/>
                      </a:pPr>
                      <a:r>
                        <a:rPr lang="en-US" sz="1500" b="0" i="0" u="none" strike="noStrike" noProof="0" dirty="0">
                          <a:latin typeface="Times New Roman"/>
                        </a:rPr>
                        <a:t>High false-positive rates remain a challenge in IoT-based IDS, and generalizing models across diverse IoT devices can be difficult.</a:t>
                      </a:r>
                      <a:endParaRPr lang="en-US" sz="1500" dirty="0">
                        <a:latin typeface="Times New Roman"/>
                      </a:endParaRPr>
                    </a:p>
                  </a:txBody>
                  <a:tcPr marL="102935" marR="102935" marT="51468" marB="51468"/>
                </a:tc>
                <a:extLst>
                  <a:ext uri="{0D108BD9-81ED-4DB2-BD59-A6C34878D82A}">
                    <a16:rowId xmlns:a16="http://schemas.microsoft.com/office/drawing/2014/main" val="657950973"/>
                  </a:ext>
                </a:extLst>
              </a:tr>
              <a:tr h="2317236">
                <a:tc>
                  <a:txBody>
                    <a:bodyPr/>
                    <a:lstStyle/>
                    <a:p>
                      <a:pPr algn="l"/>
                      <a:r>
                        <a:rPr lang="en-US" sz="1500" dirty="0">
                          <a:latin typeface="Times New Roman"/>
                        </a:rPr>
                        <a:t>2.</a:t>
                      </a:r>
                    </a:p>
                  </a:txBody>
                  <a:tcPr marL="102935" marR="102935" marT="51468" marB="51468" anchor="ctr"/>
                </a:tc>
                <a:tc>
                  <a:txBody>
                    <a:bodyPr/>
                    <a:lstStyle/>
                    <a:p>
                      <a:pPr lvl="0" algn="l">
                        <a:buNone/>
                      </a:pPr>
                      <a:r>
                        <a:rPr lang="en-US" sz="1500" b="0" i="0" u="none" strike="noStrike" noProof="0" dirty="0">
                          <a:solidFill>
                            <a:srgbClr val="000000"/>
                          </a:solidFill>
                          <a:latin typeface="Times New Roman"/>
                        </a:rPr>
                        <a:t>A Survey on Challenges and Techniques in Intruder Detection and Alert Systems</a:t>
                      </a:r>
                      <a:endParaRPr lang="en-US" sz="1500" dirty="0">
                        <a:latin typeface="Times New Roman"/>
                      </a:endParaRPr>
                    </a:p>
                  </a:txBody>
                  <a:tcPr marL="102935" marR="102935" marT="51468" marB="51468"/>
                </a:tc>
                <a:tc>
                  <a:txBody>
                    <a:bodyPr/>
                    <a:lstStyle/>
                    <a:p>
                      <a:pPr lvl="0" algn="l">
                        <a:buNone/>
                      </a:pPr>
                      <a:r>
                        <a:rPr lang="en-US" sz="1500" b="0" i="0" u="none" strike="noStrike" noProof="0" dirty="0">
                          <a:solidFill>
                            <a:srgbClr val="000000"/>
                          </a:solidFill>
                          <a:latin typeface="Times New Roman"/>
                        </a:rPr>
                        <a:t>R. Kumar, V. Reddy</a:t>
                      </a:r>
                      <a:endParaRPr lang="en-US" sz="1500" dirty="0">
                        <a:latin typeface="Times New Roman"/>
                      </a:endParaRPr>
                    </a:p>
                  </a:txBody>
                  <a:tcPr marL="102935" marR="102935" marT="51468" marB="51468"/>
                </a:tc>
                <a:tc>
                  <a:txBody>
                    <a:bodyPr/>
                    <a:lstStyle/>
                    <a:p>
                      <a:pPr algn="l"/>
                      <a:r>
                        <a:rPr lang="en-US" sz="1500" dirty="0">
                          <a:latin typeface="Times New Roman"/>
                        </a:rPr>
                        <a:t>February</a:t>
                      </a:r>
                    </a:p>
                    <a:p>
                      <a:pPr algn="l"/>
                      <a:r>
                        <a:rPr lang="en-US" sz="1500" dirty="0">
                          <a:latin typeface="Times New Roman"/>
                        </a:rPr>
                        <a:t>2023</a:t>
                      </a:r>
                    </a:p>
                  </a:txBody>
                  <a:tcPr marL="102935" marR="102935" marT="51468" marB="51468"/>
                </a:tc>
                <a:tc>
                  <a:txBody>
                    <a:bodyPr/>
                    <a:lstStyle/>
                    <a:p>
                      <a:pPr marL="0" lvl="0" indent="0" algn="l">
                        <a:buFont typeface="Arial" panose="020B0604020202020204" pitchFamily="34" charset="0"/>
                        <a:buNone/>
                      </a:pPr>
                      <a:r>
                        <a:rPr lang="en-US" sz="1500" b="0" i="0" u="none" strike="noStrike" noProof="0" dirty="0">
                          <a:solidFill>
                            <a:srgbClr val="000000"/>
                          </a:solidFill>
                          <a:latin typeface="Times New Roman"/>
                        </a:rPr>
                        <a:t>Multiple machine learning approaches like supervised, unsupervised, and reinforcement learning, addressing their strengths and limitations.</a:t>
                      </a:r>
                    </a:p>
                    <a:p>
                      <a:pPr marL="0" lvl="0" indent="0" algn="l">
                        <a:buFont typeface="Arial" panose="020B0604020202020204" pitchFamily="34" charset="0"/>
                        <a:buNone/>
                      </a:pPr>
                      <a:r>
                        <a:rPr lang="en-US" sz="1500" dirty="0">
                          <a:latin typeface="Times New Roman"/>
                        </a:rPr>
                        <a:t>Techniques like reinforcement learning that can adapt detection policies based on real-time feedback, improving detection accuracy over time.</a:t>
                      </a:r>
                    </a:p>
                  </a:txBody>
                  <a:tcPr marL="102935" marR="102935" marT="51468" marB="51468"/>
                </a:tc>
                <a:tc>
                  <a:txBody>
                    <a:bodyPr/>
                    <a:lstStyle/>
                    <a:p>
                      <a:pPr marL="171450" lvl="0" indent="-171450" algn="l">
                        <a:buFont typeface="Arial"/>
                        <a:buChar char="•"/>
                      </a:pPr>
                      <a:r>
                        <a:rPr lang="en-US" sz="1500" b="0" i="0" u="none" strike="noStrike" noProof="0" dirty="0">
                          <a:solidFill>
                            <a:srgbClr val="000000"/>
                          </a:solidFill>
                          <a:latin typeface="Times New Roman"/>
                        </a:rPr>
                        <a:t>Does not focus on specific intrusion detection models but provides general insights, which may limit its applicability for specific environments or attack vectors...</a:t>
                      </a:r>
                    </a:p>
                  </a:txBody>
                  <a:tcPr marL="102935" marR="102935" marT="51468" marB="51468"/>
                </a:tc>
                <a:extLst>
                  <a:ext uri="{0D108BD9-81ED-4DB2-BD59-A6C34878D82A}">
                    <a16:rowId xmlns:a16="http://schemas.microsoft.com/office/drawing/2014/main" val="724745967"/>
                  </a:ext>
                </a:extLst>
              </a:tr>
            </a:tbl>
          </a:graphicData>
        </a:graphic>
      </p:graphicFrame>
    </p:spTree>
    <p:extLst>
      <p:ext uri="{BB962C8B-B14F-4D97-AF65-F5344CB8AC3E}">
        <p14:creationId xmlns:p14="http://schemas.microsoft.com/office/powerpoint/2010/main" val="346339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BB2126-9897-F254-54EF-3E67473B5C2D}"/>
              </a:ext>
            </a:extLst>
          </p:cNvPr>
          <p:cNvSpPr>
            <a:spLocks noGrp="1"/>
          </p:cNvSpPr>
          <p:nvPr>
            <p:ph type="sldNum" sz="quarter" idx="12"/>
          </p:nvPr>
        </p:nvSpPr>
        <p:spPr/>
        <p:txBody>
          <a:bodyPr/>
          <a:lstStyle/>
          <a:p>
            <a:fld id="{D57F1E4F-1CFF-5643-939E-217C01CDF565}" type="slidenum">
              <a:rPr lang="en-US" dirty="0"/>
              <a:pPr/>
              <a:t>13</a:t>
            </a:fld>
            <a:endParaRPr lang="en-US" dirty="0"/>
          </a:p>
        </p:txBody>
      </p:sp>
      <p:graphicFrame>
        <p:nvGraphicFramePr>
          <p:cNvPr id="8" name="Content Placeholder 7">
            <a:extLst>
              <a:ext uri="{FF2B5EF4-FFF2-40B4-BE49-F238E27FC236}">
                <a16:creationId xmlns:a16="http://schemas.microsoft.com/office/drawing/2014/main" id="{28C9E2D9-72EE-0876-7458-7766CC611944}"/>
              </a:ext>
            </a:extLst>
          </p:cNvPr>
          <p:cNvGraphicFramePr>
            <a:graphicFrameLocks noGrp="1"/>
          </p:cNvGraphicFramePr>
          <p:nvPr>
            <p:ph idx="1"/>
            <p:extLst>
              <p:ext uri="{D42A27DB-BD31-4B8C-83A1-F6EECF244321}">
                <p14:modId xmlns:p14="http://schemas.microsoft.com/office/powerpoint/2010/main" val="3724854164"/>
              </p:ext>
            </p:extLst>
          </p:nvPr>
        </p:nvGraphicFramePr>
        <p:xfrm>
          <a:off x="444061" y="369479"/>
          <a:ext cx="11293710" cy="6035761"/>
        </p:xfrm>
        <a:graphic>
          <a:graphicData uri="http://schemas.openxmlformats.org/drawingml/2006/table">
            <a:tbl>
              <a:tblPr firstRow="1" bandRow="1">
                <a:tableStyleId>{5C22544A-7EE6-4342-B048-85BDC9FD1C3A}</a:tableStyleId>
              </a:tblPr>
              <a:tblGrid>
                <a:gridCol w="668215">
                  <a:extLst>
                    <a:ext uri="{9D8B030D-6E8A-4147-A177-3AD203B41FA5}">
                      <a16:colId xmlns:a16="http://schemas.microsoft.com/office/drawing/2014/main" val="1526648301"/>
                    </a:ext>
                  </a:extLst>
                </a:gridCol>
                <a:gridCol w="2989384">
                  <a:extLst>
                    <a:ext uri="{9D8B030D-6E8A-4147-A177-3AD203B41FA5}">
                      <a16:colId xmlns:a16="http://schemas.microsoft.com/office/drawing/2014/main" val="714234755"/>
                    </a:ext>
                  </a:extLst>
                </a:gridCol>
                <a:gridCol w="1582614">
                  <a:extLst>
                    <a:ext uri="{9D8B030D-6E8A-4147-A177-3AD203B41FA5}">
                      <a16:colId xmlns:a16="http://schemas.microsoft.com/office/drawing/2014/main" val="1110948662"/>
                    </a:ext>
                  </a:extLst>
                </a:gridCol>
                <a:gridCol w="1318844">
                  <a:extLst>
                    <a:ext uri="{9D8B030D-6E8A-4147-A177-3AD203B41FA5}">
                      <a16:colId xmlns:a16="http://schemas.microsoft.com/office/drawing/2014/main" val="3999278159"/>
                    </a:ext>
                  </a:extLst>
                </a:gridCol>
                <a:gridCol w="2532184">
                  <a:extLst>
                    <a:ext uri="{9D8B030D-6E8A-4147-A177-3AD203B41FA5}">
                      <a16:colId xmlns:a16="http://schemas.microsoft.com/office/drawing/2014/main" val="835664660"/>
                    </a:ext>
                  </a:extLst>
                </a:gridCol>
                <a:gridCol w="2202469">
                  <a:extLst>
                    <a:ext uri="{9D8B030D-6E8A-4147-A177-3AD203B41FA5}">
                      <a16:colId xmlns:a16="http://schemas.microsoft.com/office/drawing/2014/main" val="111968973"/>
                    </a:ext>
                  </a:extLst>
                </a:gridCol>
              </a:tblGrid>
              <a:tr h="2403926">
                <a:tc>
                  <a:txBody>
                    <a:bodyPr/>
                    <a:lstStyle/>
                    <a:p>
                      <a:pPr algn="ctr"/>
                      <a:r>
                        <a:rPr lang="en-US" sz="1500" dirty="0">
                          <a:latin typeface="Times New Roman"/>
                        </a:rPr>
                        <a:t>3.</a:t>
                      </a:r>
                    </a:p>
                  </a:txBody>
                  <a:tcPr anchor="ctr"/>
                </a:tc>
                <a:tc>
                  <a:txBody>
                    <a:bodyPr/>
                    <a:lstStyle/>
                    <a:p>
                      <a:pPr lvl="0">
                        <a:buNone/>
                      </a:pPr>
                      <a:r>
                        <a:rPr lang="en-US" sz="1500" b="0" i="0" u="none" strike="noStrike" noProof="0" dirty="0">
                          <a:solidFill>
                            <a:schemeClr val="bg1">
                              <a:lumMod val="95000"/>
                            </a:schemeClr>
                          </a:solidFill>
                          <a:latin typeface="Times New Roman"/>
                        </a:rPr>
                        <a:t>Privacy-Preserving Intrusion Detection System for IoT Networks</a:t>
                      </a:r>
                      <a:endParaRPr lang="en-US" sz="1500" dirty="0">
                        <a:solidFill>
                          <a:schemeClr val="bg1">
                            <a:lumMod val="95000"/>
                          </a:schemeClr>
                        </a:solidFill>
                        <a:latin typeface="Times New Roman"/>
                      </a:endParaRPr>
                    </a:p>
                  </a:txBody>
                  <a:tcPr/>
                </a:tc>
                <a:tc>
                  <a:txBody>
                    <a:bodyPr/>
                    <a:lstStyle/>
                    <a:p>
                      <a:pPr lvl="0">
                        <a:buNone/>
                      </a:pPr>
                      <a:r>
                        <a:rPr lang="es-ES" sz="1500" b="0" i="0" u="none" strike="noStrike" noProof="0" dirty="0">
                          <a:solidFill>
                            <a:schemeClr val="bg1">
                              <a:lumMod val="95000"/>
                            </a:schemeClr>
                          </a:solidFill>
                          <a:latin typeface="Times New Roman"/>
                        </a:rPr>
                        <a:t>A. Gupta, S. J. Lee</a:t>
                      </a:r>
                      <a:endParaRPr lang="en-US" sz="1500" dirty="0">
                        <a:solidFill>
                          <a:schemeClr val="bg1">
                            <a:lumMod val="95000"/>
                          </a:schemeClr>
                        </a:solidFill>
                        <a:latin typeface="Times New Roman"/>
                      </a:endParaRPr>
                    </a:p>
                  </a:txBody>
                  <a:tcPr/>
                </a:tc>
                <a:tc>
                  <a:txBody>
                    <a:bodyPr/>
                    <a:lstStyle/>
                    <a:p>
                      <a:r>
                        <a:rPr lang="en-US" sz="1500" dirty="0">
                          <a:solidFill>
                            <a:schemeClr val="bg1">
                              <a:lumMod val="95000"/>
                            </a:schemeClr>
                          </a:solidFill>
                          <a:latin typeface="Times New Roman"/>
                        </a:rPr>
                        <a:t>June 2022</a:t>
                      </a:r>
                    </a:p>
                  </a:txBody>
                  <a:tcPr/>
                </a:tc>
                <a:tc>
                  <a:txBody>
                    <a:bodyPr/>
                    <a:lstStyle/>
                    <a:p>
                      <a:pPr lvl="0">
                        <a:buNone/>
                      </a:pPr>
                      <a:r>
                        <a:rPr lang="en-US" sz="1500" b="0" i="0" u="none" strike="noStrike" noProof="0" dirty="0">
                          <a:solidFill>
                            <a:schemeClr val="bg1">
                              <a:lumMod val="95000"/>
                            </a:schemeClr>
                          </a:solidFill>
                          <a:latin typeface="Times New Roman"/>
                        </a:rPr>
                        <a:t>Hybrid approach combining encryption protocols and machine learning enhances privacy while ensuring robust intrusion detection.</a:t>
                      </a:r>
                    </a:p>
                    <a:p>
                      <a:pPr lvl="0">
                        <a:buNone/>
                      </a:pPr>
                      <a:endParaRPr lang="en-US" sz="1500" b="0" i="0" u="none" strike="noStrike" noProof="0" dirty="0">
                        <a:solidFill>
                          <a:schemeClr val="bg1">
                            <a:lumMod val="95000"/>
                          </a:schemeClr>
                        </a:solidFill>
                        <a:latin typeface="Times New Roman"/>
                      </a:endParaRPr>
                    </a:p>
                  </a:txBody>
                  <a:tcPr/>
                </a:tc>
                <a:tc>
                  <a:txBody>
                    <a:bodyPr/>
                    <a:lstStyle/>
                    <a:p>
                      <a:pPr lvl="0">
                        <a:buNone/>
                      </a:pPr>
                      <a:r>
                        <a:rPr lang="en-US" sz="1500" b="0" i="0" u="none" strike="noStrike" noProof="0" dirty="0">
                          <a:solidFill>
                            <a:schemeClr val="bg1">
                              <a:lumMod val="95000"/>
                            </a:schemeClr>
                          </a:solidFill>
                          <a:latin typeface="Times New Roman"/>
                        </a:rPr>
                        <a:t>The system experiences increased latency due to encrypted data, which can hinder real-time detection, especially in large-scale IoT networks.</a:t>
                      </a:r>
                    </a:p>
                  </a:txBody>
                  <a:tcPr/>
                </a:tc>
                <a:extLst>
                  <a:ext uri="{0D108BD9-81ED-4DB2-BD59-A6C34878D82A}">
                    <a16:rowId xmlns:a16="http://schemas.microsoft.com/office/drawing/2014/main" val="2325838919"/>
                  </a:ext>
                </a:extLst>
              </a:tr>
              <a:tr h="1711595">
                <a:tc>
                  <a:txBody>
                    <a:bodyPr/>
                    <a:lstStyle/>
                    <a:p>
                      <a:pPr algn="ctr"/>
                      <a:r>
                        <a:rPr lang="en-US" sz="1500" dirty="0">
                          <a:latin typeface="Times New Roman"/>
                        </a:rPr>
                        <a:t>4.</a:t>
                      </a:r>
                    </a:p>
                  </a:txBody>
                  <a:tcPr anchor="ctr"/>
                </a:tc>
                <a:tc>
                  <a:txBody>
                    <a:bodyPr/>
                    <a:lstStyle/>
                    <a:p>
                      <a:pPr lvl="0">
                        <a:buNone/>
                      </a:pPr>
                      <a:r>
                        <a:rPr lang="en-US" sz="1500" b="0" i="0" u="none" strike="noStrike" noProof="0" dirty="0">
                          <a:solidFill>
                            <a:srgbClr val="000000"/>
                          </a:solidFill>
                          <a:latin typeface="Times New Roman"/>
                        </a:rPr>
                        <a:t>Intrusion Detection with Homomorphic Encryption and Machine Learning</a:t>
                      </a:r>
                      <a:endParaRPr lang="en-US" sz="1500" dirty="0">
                        <a:latin typeface="Times New Roman"/>
                      </a:endParaRPr>
                    </a:p>
                  </a:txBody>
                  <a:tcPr/>
                </a:tc>
                <a:tc>
                  <a:txBody>
                    <a:bodyPr/>
                    <a:lstStyle/>
                    <a:p>
                      <a:pPr lvl="0">
                        <a:buNone/>
                      </a:pPr>
                      <a:r>
                        <a:rPr lang="en-US" sz="1500" b="0" i="0" u="none" strike="noStrike" noProof="0" dirty="0">
                          <a:solidFill>
                            <a:srgbClr val="000000"/>
                          </a:solidFill>
                          <a:latin typeface="Times New Roman"/>
                        </a:rPr>
                        <a:t>Ahmed N., Youssef M. </a:t>
                      </a:r>
                      <a:endParaRPr lang="en-US" sz="1500" dirty="0">
                        <a:latin typeface="Times New Roman"/>
                      </a:endParaRPr>
                    </a:p>
                  </a:txBody>
                  <a:tcPr/>
                </a:tc>
                <a:tc>
                  <a:txBody>
                    <a:bodyPr/>
                    <a:lstStyle/>
                    <a:p>
                      <a:r>
                        <a:rPr lang="en-US" sz="1500" dirty="0">
                          <a:latin typeface="Times New Roman"/>
                        </a:rPr>
                        <a:t>March 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b="0" i="0" u="none" strike="noStrike" noProof="0" dirty="0">
                          <a:solidFill>
                            <a:srgbClr val="000000"/>
                          </a:solidFill>
                          <a:latin typeface="Times New Roman"/>
                        </a:rPr>
                        <a:t>The detection of malicious patterns without compromising the confidentiality of sensitive data, which is critical for sectors like healthcare, finance, and government.</a:t>
                      </a:r>
                    </a:p>
                  </a:txBody>
                  <a:tcPr/>
                </a:tc>
                <a:tc>
                  <a:txBody>
                    <a:bodyPr/>
                    <a:lstStyle/>
                    <a:p>
                      <a:pPr lvl="0">
                        <a:buNone/>
                      </a:pPr>
                      <a:r>
                        <a:rPr lang="en-US" sz="1500" dirty="0">
                          <a:latin typeface="Times New Roman"/>
                        </a:rPr>
                        <a:t>Decision Tree model is less accurate compared to Random Forest, though it offers better efficiency for real-time applications.</a:t>
                      </a:r>
                    </a:p>
                  </a:txBody>
                  <a:tcPr/>
                </a:tc>
                <a:extLst>
                  <a:ext uri="{0D108BD9-81ED-4DB2-BD59-A6C34878D82A}">
                    <a16:rowId xmlns:a16="http://schemas.microsoft.com/office/drawing/2014/main" val="1914673160"/>
                  </a:ext>
                </a:extLst>
              </a:tr>
              <a:tr h="1480817">
                <a:tc>
                  <a:txBody>
                    <a:bodyPr/>
                    <a:lstStyle/>
                    <a:p>
                      <a:pPr algn="ctr"/>
                      <a:r>
                        <a:rPr lang="en-US" sz="1500" dirty="0">
                          <a:latin typeface="Times New Roman"/>
                        </a:rPr>
                        <a:t>5.</a:t>
                      </a:r>
                    </a:p>
                  </a:txBody>
                  <a:tcPr anchor="ctr"/>
                </a:tc>
                <a:tc>
                  <a:txBody>
                    <a:bodyPr/>
                    <a:lstStyle/>
                    <a:p>
                      <a:pPr lvl="0">
                        <a:buNone/>
                      </a:pPr>
                      <a:r>
                        <a:rPr lang="en-US" sz="1500" dirty="0">
                          <a:latin typeface="Times New Roman"/>
                        </a:rPr>
                        <a:t>Real-Time Intruder Detection in Surveillance Systems Using Computer Vision</a:t>
                      </a:r>
                    </a:p>
                  </a:txBody>
                  <a:tcPr/>
                </a:tc>
                <a:tc>
                  <a:txBody>
                    <a:bodyPr/>
                    <a:lstStyle/>
                    <a:p>
                      <a:pPr lvl="0">
                        <a:buNone/>
                      </a:pPr>
                      <a:r>
                        <a:rPr lang="en-US" sz="1500" b="0" i="0" u="none" strike="noStrike" noProof="0" dirty="0">
                          <a:solidFill>
                            <a:srgbClr val="000000"/>
                          </a:solidFill>
                          <a:latin typeface="Times New Roman"/>
                        </a:rPr>
                        <a:t>L. Smith, K. Wong</a:t>
                      </a:r>
                      <a:endParaRPr lang="en-US" sz="1500" dirty="0">
                        <a:latin typeface="Times New Roman"/>
                      </a:endParaRPr>
                    </a:p>
                  </a:txBody>
                  <a:tcPr/>
                </a:tc>
                <a:tc>
                  <a:txBody>
                    <a:bodyPr/>
                    <a:lstStyle/>
                    <a:p>
                      <a:r>
                        <a:rPr lang="en-US" sz="1500" dirty="0">
                          <a:latin typeface="Times New Roman"/>
                        </a:rPr>
                        <a:t>2021</a:t>
                      </a:r>
                    </a:p>
                  </a:txBody>
                  <a:tcPr/>
                </a:tc>
                <a:tc>
                  <a:txBody>
                    <a:bodyPr/>
                    <a:lstStyle/>
                    <a:p>
                      <a:pPr lvl="0">
                        <a:buNone/>
                      </a:pPr>
                      <a:r>
                        <a:rPr lang="en-US" sz="1500" dirty="0">
                          <a:latin typeface="Times New Roman"/>
                        </a:rPr>
                        <a:t>Integrates computer vision techniques, particularly Convolutional Neural Networks (CNNs) for facial recognition, into traditional surveillance systems to enhance detection accuracy.</a:t>
                      </a:r>
                    </a:p>
                  </a:txBody>
                  <a:tcPr/>
                </a:tc>
                <a:tc>
                  <a:txBody>
                    <a:bodyPr/>
                    <a:lstStyle/>
                    <a:p>
                      <a:pPr marL="0" lvl="0" indent="0">
                        <a:buNone/>
                      </a:pPr>
                      <a:r>
                        <a:rPr lang="en-US" sz="1500" dirty="0">
                          <a:latin typeface="Times New Roman"/>
                        </a:rPr>
                        <a:t>The accuracy of the system can still be reduced in dynamic real-world environments, such as areas with varying lighting conditions or obstructions, leading to higher false negatives.</a:t>
                      </a:r>
                    </a:p>
                  </a:txBody>
                  <a:tcPr/>
                </a:tc>
                <a:extLst>
                  <a:ext uri="{0D108BD9-81ED-4DB2-BD59-A6C34878D82A}">
                    <a16:rowId xmlns:a16="http://schemas.microsoft.com/office/drawing/2014/main" val="3935016294"/>
                  </a:ext>
                </a:extLst>
              </a:tr>
            </a:tbl>
          </a:graphicData>
        </a:graphic>
      </p:graphicFrame>
    </p:spTree>
    <p:extLst>
      <p:ext uri="{BB962C8B-B14F-4D97-AF65-F5344CB8AC3E}">
        <p14:creationId xmlns:p14="http://schemas.microsoft.com/office/powerpoint/2010/main" val="139460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3B7B0A2-F96F-A00C-58BA-21D8901BC1C6}"/>
              </a:ext>
            </a:extLst>
          </p:cNvPr>
          <p:cNvSpPr txBox="1"/>
          <p:nvPr/>
        </p:nvSpPr>
        <p:spPr>
          <a:xfrm>
            <a:off x="7963094" y="1113764"/>
            <a:ext cx="3269749" cy="4624327"/>
          </a:xfrm>
          <a:prstGeom prst="rect">
            <a:avLst/>
          </a:prstGeom>
        </p:spPr>
        <p:txBody>
          <a:bodyPr vert="horz" lIns="91440" tIns="45720" rIns="91440" bIns="45720" rtlCol="0" anchor="ctr">
            <a:normAutofit/>
          </a:bodyPr>
          <a:lstStyle/>
          <a:p>
            <a:pPr>
              <a:spcBef>
                <a:spcPct val="0"/>
              </a:spcBef>
              <a:spcAft>
                <a:spcPts val="600"/>
              </a:spcAft>
            </a:pPr>
            <a:r>
              <a:rPr lang="en-US" sz="3200" cap="all" dirty="0">
                <a:solidFill>
                  <a:srgbClr val="FFFFFF"/>
                </a:solidFill>
                <a:latin typeface="+mj-lt"/>
                <a:ea typeface="+mj-ea"/>
                <a:cs typeface="+mj-cs"/>
              </a:rPr>
              <a:t>APPLICATIONS</a:t>
            </a:r>
          </a:p>
        </p:txBody>
      </p:sp>
      <p:sp>
        <p:nvSpPr>
          <p:cNvPr id="84" name="TextBox 83">
            <a:extLst>
              <a:ext uri="{FF2B5EF4-FFF2-40B4-BE49-F238E27FC236}">
                <a16:creationId xmlns:a16="http://schemas.microsoft.com/office/drawing/2014/main" id="{3D13EB85-07DD-A3B5-8BE3-17BEFEABCF97}"/>
              </a:ext>
            </a:extLst>
          </p:cNvPr>
          <p:cNvSpPr txBox="1"/>
          <p:nvPr/>
        </p:nvSpPr>
        <p:spPr>
          <a:xfrm>
            <a:off x="258417" y="485678"/>
            <a:ext cx="7117647" cy="62499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marL="285750" indent="-285750" algn="just">
              <a:spcBef>
                <a:spcPct val="20000"/>
              </a:spcBef>
              <a:spcAft>
                <a:spcPts val="600"/>
              </a:spcAft>
              <a:buClr>
                <a:schemeClr val="accent2"/>
              </a:buClr>
              <a:buSzPct val="92000"/>
              <a:buFont typeface="Wingdings 2" panose="05020102010507070707" pitchFamily="18" charset="2"/>
              <a:buChar char=""/>
            </a:pPr>
            <a:r>
              <a:rPr lang="en-US" sz="2000" b="1" dirty="0">
                <a:solidFill>
                  <a:schemeClr val="tx2"/>
                </a:solidFill>
                <a:latin typeface="Times New Roman"/>
                <a:cs typeface="Times New Roman"/>
              </a:rPr>
              <a:t>Home Security: </a:t>
            </a:r>
            <a:r>
              <a:rPr lang="en-US" sz="2000" dirty="0">
                <a:solidFill>
                  <a:schemeClr val="tx2"/>
                </a:solidFill>
                <a:latin typeface="Times New Roman"/>
                <a:cs typeface="Times New Roman"/>
              </a:rPr>
              <a:t>Use the system to monitor residential properties, detecting unauthorized intrusions and sending immediate alerts to homeowners or security companies.</a:t>
            </a:r>
          </a:p>
          <a:p>
            <a:pPr marL="285750" indent="-285750" algn="just">
              <a:spcBef>
                <a:spcPct val="20000"/>
              </a:spcBef>
              <a:spcAft>
                <a:spcPts val="600"/>
              </a:spcAft>
              <a:buClr>
                <a:schemeClr val="accent2"/>
              </a:buClr>
              <a:buSzPct val="92000"/>
              <a:buFont typeface="Wingdings 2" panose="05020102010507070707" pitchFamily="18" charset="2"/>
              <a:buChar char=""/>
            </a:pPr>
            <a:r>
              <a:rPr lang="en-US" sz="2000" b="1" dirty="0">
                <a:solidFill>
                  <a:schemeClr val="tx2"/>
                </a:solidFill>
                <a:latin typeface="Times New Roman"/>
                <a:cs typeface="Times New Roman"/>
              </a:rPr>
              <a:t>Business and Commercial Security: </a:t>
            </a:r>
            <a:r>
              <a:rPr lang="en-US" sz="2000" dirty="0">
                <a:solidFill>
                  <a:schemeClr val="tx2"/>
                </a:solidFill>
                <a:latin typeface="Times New Roman"/>
                <a:cs typeface="Times New Roman"/>
              </a:rPr>
              <a:t>The system can be integrated with cameras and sensors to enhance real-time monitoring.</a:t>
            </a:r>
          </a:p>
          <a:p>
            <a:pPr marL="285750" indent="-285750" algn="just">
              <a:spcBef>
                <a:spcPct val="20000"/>
              </a:spcBef>
              <a:spcAft>
                <a:spcPts val="600"/>
              </a:spcAft>
              <a:buClr>
                <a:schemeClr val="accent2"/>
              </a:buClr>
              <a:buSzPct val="92000"/>
              <a:buFont typeface="Wingdings 2" panose="05020102010507070707" pitchFamily="18" charset="2"/>
              <a:buChar char=""/>
            </a:pPr>
            <a:r>
              <a:rPr lang="en-US" sz="2000" b="1" dirty="0">
                <a:solidFill>
                  <a:schemeClr val="tx2"/>
                </a:solidFill>
                <a:latin typeface="Times New Roman"/>
                <a:cs typeface="Times New Roman"/>
              </a:rPr>
              <a:t>Smart Cities: </a:t>
            </a:r>
            <a:r>
              <a:rPr lang="en-US" sz="2000" dirty="0">
                <a:solidFill>
                  <a:schemeClr val="tx2"/>
                </a:solidFill>
                <a:latin typeface="Times New Roman"/>
                <a:cs typeface="Times New Roman"/>
              </a:rPr>
              <a:t>Deploy the system in public spaces like parks, parking lots, and streets to enhance surveillance, reduce crime, and improve emergency response times.</a:t>
            </a:r>
          </a:p>
          <a:p>
            <a:pPr marL="285750" indent="-285750" algn="just">
              <a:spcBef>
                <a:spcPct val="20000"/>
              </a:spcBef>
              <a:spcAft>
                <a:spcPts val="600"/>
              </a:spcAft>
              <a:buClr>
                <a:schemeClr val="accent2"/>
              </a:buClr>
              <a:buSzPct val="92000"/>
              <a:buFont typeface="Wingdings 2" panose="05020102010507070707" pitchFamily="18" charset="2"/>
              <a:buChar char=""/>
            </a:pPr>
            <a:r>
              <a:rPr lang="en-US" sz="2000" b="1" dirty="0">
                <a:solidFill>
                  <a:schemeClr val="tx2"/>
                </a:solidFill>
                <a:latin typeface="Times New Roman"/>
                <a:cs typeface="Times New Roman"/>
              </a:rPr>
              <a:t>Industrial Facilities: </a:t>
            </a:r>
            <a:r>
              <a:rPr lang="en-US" sz="2000" dirty="0">
                <a:solidFill>
                  <a:schemeClr val="tx2"/>
                </a:solidFill>
                <a:latin typeface="Times New Roman"/>
                <a:cs typeface="Times New Roman"/>
              </a:rPr>
              <a:t>In manufacturing plants or power plants, the system can monitor sensitive areas and equipment, preventing unauthorized personnel from gaining access to dangerous zones.</a:t>
            </a:r>
          </a:p>
          <a:p>
            <a:pPr marL="285750" indent="-285750" algn="just">
              <a:spcBef>
                <a:spcPct val="20000"/>
              </a:spcBef>
              <a:spcAft>
                <a:spcPts val="600"/>
              </a:spcAft>
              <a:buClr>
                <a:schemeClr val="accent2"/>
              </a:buClr>
              <a:buSzPct val="92000"/>
              <a:buFont typeface="Wingdings 2" panose="05020102010507070707" pitchFamily="18" charset="2"/>
              <a:buChar char=""/>
            </a:pPr>
            <a:r>
              <a:rPr lang="en-US" sz="2000" b="1" dirty="0">
                <a:solidFill>
                  <a:schemeClr val="tx2"/>
                </a:solidFill>
                <a:latin typeface="Times New Roman"/>
                <a:cs typeface="Times New Roman"/>
              </a:rPr>
              <a:t>Critical Infrastructure Protection: </a:t>
            </a:r>
            <a:r>
              <a:rPr lang="en-US" sz="2000" dirty="0">
                <a:solidFill>
                  <a:schemeClr val="tx2"/>
                </a:solidFill>
                <a:latin typeface="Times New Roman"/>
                <a:cs typeface="Times New Roman"/>
              </a:rPr>
              <a:t>the system in power grids, water treatment plants, or government buildings to detect intrusions and protect national security.</a:t>
            </a:r>
          </a:p>
          <a:p>
            <a:pPr marL="285750" indent="-285750" algn="just">
              <a:spcBef>
                <a:spcPct val="20000"/>
              </a:spcBef>
              <a:spcAft>
                <a:spcPts val="600"/>
              </a:spcAft>
              <a:buClr>
                <a:schemeClr val="accent2"/>
              </a:buClr>
              <a:buSzPct val="92000"/>
              <a:buFont typeface="Wingdings 2" panose="05020102010507070707" pitchFamily="18" charset="2"/>
              <a:buChar char=""/>
            </a:pPr>
            <a:r>
              <a:rPr lang="en-US" sz="2000" b="1" dirty="0">
                <a:solidFill>
                  <a:schemeClr val="tx2"/>
                </a:solidFill>
                <a:latin typeface="Times New Roman"/>
                <a:cs typeface="Times New Roman"/>
              </a:rPr>
              <a:t>Campus Security:</a:t>
            </a:r>
            <a:r>
              <a:rPr lang="en-US" sz="2000" dirty="0">
                <a:solidFill>
                  <a:schemeClr val="tx2"/>
                </a:solidFill>
                <a:latin typeface="Times New Roman"/>
                <a:cs typeface="Times New Roman"/>
              </a:rPr>
              <a:t> Use it in schools or universities to protect campus buildings and dormitories from intruders, ensuring a safer environment for students and faculty.</a:t>
            </a:r>
          </a:p>
          <a:p>
            <a:pPr algn="just">
              <a:spcBef>
                <a:spcPct val="20000"/>
              </a:spcBef>
              <a:spcAft>
                <a:spcPts val="600"/>
              </a:spcAft>
              <a:buClr>
                <a:schemeClr val="accent2"/>
              </a:buClr>
              <a:buSzPct val="92000"/>
            </a:pPr>
            <a:endParaRPr lang="en-US" sz="2000" dirty="0">
              <a:solidFill>
                <a:schemeClr val="tx2"/>
              </a:solidFill>
              <a:latin typeface="Times New Roman"/>
              <a:cs typeface="Times New Roman"/>
            </a:endParaRPr>
          </a:p>
        </p:txBody>
      </p:sp>
      <p:sp>
        <p:nvSpPr>
          <p:cNvPr id="2" name="Slide Number Placeholder 1">
            <a:extLst>
              <a:ext uri="{FF2B5EF4-FFF2-40B4-BE49-F238E27FC236}">
                <a16:creationId xmlns:a16="http://schemas.microsoft.com/office/drawing/2014/main" id="{1EA3533F-D274-A44F-CD7B-3FBA25E19545}"/>
              </a:ext>
            </a:extLst>
          </p:cNvPr>
          <p:cNvSpPr>
            <a:spLocks noGrp="1"/>
          </p:cNvSpPr>
          <p:nvPr>
            <p:ph type="sldNum" sz="quarter" idx="12"/>
          </p:nvPr>
        </p:nvSpPr>
        <p:spPr>
          <a:xfrm>
            <a:off x="10558300" y="6370503"/>
            <a:ext cx="1052508" cy="365125"/>
          </a:xfrm>
        </p:spPr>
        <p:txBody>
          <a:bodyPr vert="horz" lIns="91440" tIns="45720" rIns="91440" bIns="45720" rtlCol="0" anchor="ctr">
            <a:normAutofit/>
          </a:bodyPr>
          <a:lstStyle/>
          <a:p>
            <a:pPr>
              <a:spcAft>
                <a:spcPts val="600"/>
              </a:spcAft>
            </a:pPr>
            <a:fld id="{D57F1E4F-1CFF-5643-939E-217C01CDF565}" type="slidenum">
              <a:rPr lang="en-US" dirty="0" smtClean="0"/>
              <a:pPr>
                <a:spcAft>
                  <a:spcPts val="600"/>
                </a:spcAft>
              </a:pPr>
              <a:t>14</a:t>
            </a:fld>
            <a:endParaRPr lang="en-US"/>
          </a:p>
        </p:txBody>
      </p:sp>
    </p:spTree>
    <p:extLst>
      <p:ext uri="{BB962C8B-B14F-4D97-AF65-F5344CB8AC3E}">
        <p14:creationId xmlns:p14="http://schemas.microsoft.com/office/powerpoint/2010/main" val="273814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60B3-6BC6-5807-3B45-A8E82553A0CC}"/>
              </a:ext>
            </a:extLst>
          </p:cNvPr>
          <p:cNvSpPr>
            <a:spLocks noGrp="1"/>
          </p:cNvSpPr>
          <p:nvPr>
            <p:ph type="title"/>
          </p:nvPr>
        </p:nvSpPr>
        <p:spPr/>
        <p:txBody>
          <a:bodyPr/>
          <a:lstStyle/>
          <a:p>
            <a:r>
              <a:rPr lang="en-IN" dirty="0"/>
              <a:t>System design</a:t>
            </a:r>
          </a:p>
        </p:txBody>
      </p:sp>
      <p:pic>
        <p:nvPicPr>
          <p:cNvPr id="6" name="Content Placeholder 5">
            <a:extLst>
              <a:ext uri="{FF2B5EF4-FFF2-40B4-BE49-F238E27FC236}">
                <a16:creationId xmlns:a16="http://schemas.microsoft.com/office/drawing/2014/main" id="{2F697EE7-958B-C757-0D92-40ACA8E69B67}"/>
              </a:ext>
            </a:extLst>
          </p:cNvPr>
          <p:cNvPicPr>
            <a:picLocks noGrp="1" noChangeAspect="1"/>
          </p:cNvPicPr>
          <p:nvPr>
            <p:ph idx="1"/>
          </p:nvPr>
        </p:nvPicPr>
        <p:blipFill>
          <a:blip r:embed="rId2"/>
          <a:stretch>
            <a:fillRect/>
          </a:stretch>
        </p:blipFill>
        <p:spPr>
          <a:xfrm>
            <a:off x="7056470" y="2273478"/>
            <a:ext cx="4629150" cy="3400425"/>
          </a:xfrm>
        </p:spPr>
      </p:pic>
      <p:sp>
        <p:nvSpPr>
          <p:cNvPr id="4" name="Slide Number Placeholder 3">
            <a:extLst>
              <a:ext uri="{FF2B5EF4-FFF2-40B4-BE49-F238E27FC236}">
                <a16:creationId xmlns:a16="http://schemas.microsoft.com/office/drawing/2014/main" id="{14F47F71-2FA3-3A51-1555-9AD650E4D6C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Rectangle 6">
            <a:extLst>
              <a:ext uri="{FF2B5EF4-FFF2-40B4-BE49-F238E27FC236}">
                <a16:creationId xmlns:a16="http://schemas.microsoft.com/office/drawing/2014/main" id="{53D663DB-4D7F-94D5-B64C-8B9AADB4A33D}"/>
              </a:ext>
            </a:extLst>
          </p:cNvPr>
          <p:cNvSpPr/>
          <p:nvPr/>
        </p:nvSpPr>
        <p:spPr>
          <a:xfrm>
            <a:off x="581192" y="2631232"/>
            <a:ext cx="5271796" cy="1595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sensors to detect movement or intrusion, a control unit to process sensor data and trigger alerts, a communication network to send alerts, and a power supply.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50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265E8-961C-7226-1367-4CF91F49501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4" name="Picture 3">
            <a:extLst>
              <a:ext uri="{FF2B5EF4-FFF2-40B4-BE49-F238E27FC236}">
                <a16:creationId xmlns:a16="http://schemas.microsoft.com/office/drawing/2014/main" id="{D11B0796-ABFD-19C8-4CBC-03ED906FA1DA}"/>
              </a:ext>
            </a:extLst>
          </p:cNvPr>
          <p:cNvPicPr>
            <a:picLocks noChangeAspect="1"/>
          </p:cNvPicPr>
          <p:nvPr/>
        </p:nvPicPr>
        <p:blipFill>
          <a:blip r:embed="rId2"/>
          <a:srcRect/>
          <a:stretch/>
        </p:blipFill>
        <p:spPr>
          <a:xfrm>
            <a:off x="2482353" y="914400"/>
            <a:ext cx="7799571" cy="5041737"/>
          </a:xfrm>
          <a:prstGeom prst="rect">
            <a:avLst/>
          </a:prstGeom>
        </p:spPr>
      </p:pic>
    </p:spTree>
    <p:extLst>
      <p:ext uri="{BB962C8B-B14F-4D97-AF65-F5344CB8AC3E}">
        <p14:creationId xmlns:p14="http://schemas.microsoft.com/office/powerpoint/2010/main" val="317436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D5B1DA-45F7-94DD-01A5-401E7EF5FBCC}"/>
              </a:ext>
            </a:extLst>
          </p:cNvPr>
          <p:cNvSpPr>
            <a:spLocks noGrp="1"/>
          </p:cNvSpPr>
          <p:nvPr>
            <p:ph type="title"/>
          </p:nvPr>
        </p:nvSpPr>
        <p:spPr/>
        <p:txBody>
          <a:bodyPr/>
          <a:lstStyle/>
          <a:p>
            <a:r>
              <a:rPr lang="en-IN" dirty="0"/>
              <a:t>Implementation</a:t>
            </a:r>
          </a:p>
        </p:txBody>
      </p:sp>
      <p:pic>
        <p:nvPicPr>
          <p:cNvPr id="6" name="Content Placeholder 5">
            <a:extLst>
              <a:ext uri="{FF2B5EF4-FFF2-40B4-BE49-F238E27FC236}">
                <a16:creationId xmlns:a16="http://schemas.microsoft.com/office/drawing/2014/main" id="{55253470-EB19-7F19-5AC5-47C1090862A0}"/>
              </a:ext>
            </a:extLst>
          </p:cNvPr>
          <p:cNvPicPr>
            <a:picLocks noGrp="1" noChangeAspect="1"/>
          </p:cNvPicPr>
          <p:nvPr>
            <p:ph idx="1"/>
          </p:nvPr>
        </p:nvPicPr>
        <p:blipFill>
          <a:blip r:embed="rId2"/>
          <a:stretch>
            <a:fillRect/>
          </a:stretch>
        </p:blipFill>
        <p:spPr>
          <a:xfrm>
            <a:off x="6494106" y="2359388"/>
            <a:ext cx="4898571" cy="3444253"/>
          </a:xfrm>
        </p:spPr>
      </p:pic>
      <p:sp>
        <p:nvSpPr>
          <p:cNvPr id="2" name="Slide Number Placeholder 1">
            <a:extLst>
              <a:ext uri="{FF2B5EF4-FFF2-40B4-BE49-F238E27FC236}">
                <a16:creationId xmlns:a16="http://schemas.microsoft.com/office/drawing/2014/main" id="{3CBFD76D-648F-28FE-FADF-DC258ECAC1B7}"/>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Rectangle 6">
            <a:extLst>
              <a:ext uri="{FF2B5EF4-FFF2-40B4-BE49-F238E27FC236}">
                <a16:creationId xmlns:a16="http://schemas.microsoft.com/office/drawing/2014/main" id="{5B5F8E18-C17F-E55F-0EFF-C223FF8E8C31}"/>
              </a:ext>
            </a:extLst>
          </p:cNvPr>
          <p:cNvSpPr/>
          <p:nvPr/>
        </p:nvSpPr>
        <p:spPr>
          <a:xfrm>
            <a:off x="799322" y="2359388"/>
            <a:ext cx="5209591" cy="3444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chemeClr val="tx1"/>
                </a:solidFill>
                <a:effectLst/>
                <a:latin typeface="Google Sans"/>
              </a:rPr>
              <a:t>An Intruder Detection and Alerting System can be implemented using sensors, a microcontroller, and a communication module to detect unauthorized entry and notify the owner. The system typically involves detecting movement or changes in the environment using sensors like PIR or LDR, triggering an alarm, and sending alerts (SMS, email, or mobile app notifications) to the </a:t>
            </a:r>
            <a:r>
              <a:rPr lang="en-US" b="0" i="0" dirty="0" err="1">
                <a:solidFill>
                  <a:schemeClr val="tx1"/>
                </a:solidFill>
                <a:effectLst/>
                <a:latin typeface="Google Sans"/>
              </a:rPr>
              <a:t>owne</a:t>
            </a:r>
            <a:endParaRPr lang="en-IN" dirty="0">
              <a:solidFill>
                <a:schemeClr val="tx1"/>
              </a:solidFill>
            </a:endParaRPr>
          </a:p>
        </p:txBody>
      </p:sp>
    </p:spTree>
    <p:extLst>
      <p:ext uri="{BB962C8B-B14F-4D97-AF65-F5344CB8AC3E}">
        <p14:creationId xmlns:p14="http://schemas.microsoft.com/office/powerpoint/2010/main" val="315300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86D2-00A0-21BF-D30F-DDC9681E5566}"/>
              </a:ext>
            </a:extLst>
          </p:cNvPr>
          <p:cNvSpPr>
            <a:spLocks noGrp="1"/>
          </p:cNvSpPr>
          <p:nvPr>
            <p:ph type="title"/>
          </p:nvPr>
        </p:nvSpPr>
        <p:spPr/>
        <p:txBody>
          <a:bodyPr/>
          <a:lstStyle/>
          <a:p>
            <a:r>
              <a:rPr lang="en-IN" dirty="0"/>
              <a:t>Conclusion</a:t>
            </a:r>
          </a:p>
        </p:txBody>
      </p:sp>
      <p:pic>
        <p:nvPicPr>
          <p:cNvPr id="6" name="Content Placeholder 5">
            <a:extLst>
              <a:ext uri="{FF2B5EF4-FFF2-40B4-BE49-F238E27FC236}">
                <a16:creationId xmlns:a16="http://schemas.microsoft.com/office/drawing/2014/main" id="{FC47EB58-C9C8-02AD-F31C-8F1E5CBFC7EC}"/>
              </a:ext>
            </a:extLst>
          </p:cNvPr>
          <p:cNvPicPr>
            <a:picLocks noGrp="1" noChangeAspect="1"/>
          </p:cNvPicPr>
          <p:nvPr>
            <p:ph idx="1"/>
          </p:nvPr>
        </p:nvPicPr>
        <p:blipFill>
          <a:blip r:embed="rId2"/>
          <a:stretch>
            <a:fillRect/>
          </a:stretch>
        </p:blipFill>
        <p:spPr>
          <a:xfrm>
            <a:off x="6671387" y="2212584"/>
            <a:ext cx="5038531" cy="3678238"/>
          </a:xfrm>
        </p:spPr>
      </p:pic>
      <p:sp>
        <p:nvSpPr>
          <p:cNvPr id="4" name="Slide Number Placeholder 3">
            <a:extLst>
              <a:ext uri="{FF2B5EF4-FFF2-40B4-BE49-F238E27FC236}">
                <a16:creationId xmlns:a16="http://schemas.microsoft.com/office/drawing/2014/main" id="{96ECEAA7-5DAA-CA94-EEF3-F3463B0AF1E0}"/>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Rectangle 2">
            <a:extLst>
              <a:ext uri="{FF2B5EF4-FFF2-40B4-BE49-F238E27FC236}">
                <a16:creationId xmlns:a16="http://schemas.microsoft.com/office/drawing/2014/main" id="{46B95FD7-6108-B023-D8B6-16AF35B3EEE5}"/>
              </a:ext>
            </a:extLst>
          </p:cNvPr>
          <p:cNvSpPr/>
          <p:nvPr/>
        </p:nvSpPr>
        <p:spPr>
          <a:xfrm>
            <a:off x="850188" y="1979317"/>
            <a:ext cx="5475967" cy="36782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05435" indent="-305435" algn="just">
              <a:lnSpc>
                <a:spcPct val="90000"/>
              </a:lnSpc>
            </a:pPr>
            <a:r>
              <a:rPr lang="en-US" dirty="0">
                <a:latin typeface="Times New Roman" panose="02020603050405020304" pitchFamily="18" charset="0"/>
                <a:cs typeface="Times New Roman" panose="02020603050405020304" pitchFamily="18" charset="0"/>
              </a:rPr>
              <a:t>      In conclusion, the Intruder Detection and Alerting System using Machine Learning offers an efficient and intelligent solution for enhancing security and surveillance. By leveraging advanced computer vision techniques and trained models, the system can accurately detect unauthorized individuals in real-time and immediately trigger alerts. This proactive approach not only minimizes the risk of theft or intrusion but also ensures a quick response by notifying the concerned individuals through automated channels such as Telegram bots or email</a:t>
            </a:r>
            <a:r>
              <a:rPr lang="en-US" dirty="0"/>
              <a:t>.</a:t>
            </a:r>
            <a:endParaRPr lang="en-US" sz="1800" dirty="0">
              <a:latin typeface="Times New Roman"/>
              <a:ea typeface="+mn-lt"/>
              <a:cs typeface="+mn-lt"/>
            </a:endParaRPr>
          </a:p>
        </p:txBody>
      </p:sp>
    </p:spTree>
    <p:extLst>
      <p:ext uri="{BB962C8B-B14F-4D97-AF65-F5344CB8AC3E}">
        <p14:creationId xmlns:p14="http://schemas.microsoft.com/office/powerpoint/2010/main" val="3573103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11A5C2-7583-545E-B67D-5277C230A7B8}"/>
              </a:ext>
            </a:extLst>
          </p:cNvPr>
          <p:cNvSpPr txBox="1"/>
          <p:nvPr/>
        </p:nvSpPr>
        <p:spPr>
          <a:xfrm>
            <a:off x="951722" y="2644170"/>
            <a:ext cx="9857176" cy="1569660"/>
          </a:xfrm>
          <a:prstGeom prst="rect">
            <a:avLst/>
          </a:prstGeom>
          <a:noFill/>
        </p:spPr>
        <p:txBody>
          <a:bodyPr wrap="square" rtlCol="0">
            <a:spAutoFit/>
          </a:bodyPr>
          <a:lstStyle/>
          <a:p>
            <a:r>
              <a:rPr lang="en-US" sz="9600" dirty="0">
                <a:solidFill>
                  <a:schemeClr val="tx2">
                    <a:lumMod val="90000"/>
                    <a:lumOff val="10000"/>
                  </a:schemeClr>
                </a:solidFill>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CAF9738D-E0E7-FDEF-EFB9-086906C55B41}"/>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284200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EE59C5-478A-D51E-CEB8-8A94AEBAB67C}"/>
              </a:ext>
            </a:extLst>
          </p:cNvPr>
          <p:cNvSpPr txBox="1"/>
          <p:nvPr/>
        </p:nvSpPr>
        <p:spPr>
          <a:xfrm>
            <a:off x="1860320" y="2991339"/>
            <a:ext cx="9750490" cy="1200329"/>
          </a:xfrm>
          <a:prstGeom prst="rect">
            <a:avLst/>
          </a:prstGeom>
          <a:noFill/>
        </p:spPr>
        <p:txBody>
          <a:bodyPr wrap="square" lIns="91440" tIns="45720" rIns="91440" bIns="45720" anchor="t">
            <a:spAutoFit/>
          </a:bodyPr>
          <a:lstStyle/>
          <a:p>
            <a:r>
              <a:rPr lang="en-US" sz="3600" b="1" dirty="0">
                <a:solidFill>
                  <a:srgbClr val="04328F"/>
                </a:solidFill>
                <a:latin typeface="Times New Roman"/>
                <a:cs typeface="Times New Roman"/>
              </a:rPr>
              <a:t>“INTRUDER DETECTION AND ALERTING SYSTEM WITH MACHINE LEARNING”</a:t>
            </a:r>
            <a:endParaRPr lang="en-IN" sz="3600" b="1" dirty="0">
              <a:solidFill>
                <a:srgbClr val="04328F"/>
              </a:solidFill>
              <a:latin typeface="Times New Roman"/>
              <a:cs typeface="Times New Roman"/>
            </a:endParaRPr>
          </a:p>
        </p:txBody>
      </p:sp>
      <p:sp>
        <p:nvSpPr>
          <p:cNvPr id="2" name="Slide Number Placeholder 1">
            <a:extLst>
              <a:ext uri="{FF2B5EF4-FFF2-40B4-BE49-F238E27FC236}">
                <a16:creationId xmlns:a16="http://schemas.microsoft.com/office/drawing/2014/main" id="{B27122E6-92B1-D0AB-7B6F-52192EE27487}"/>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387395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E5F4A-5A8E-A92A-1172-147E044A37F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7D60AC4-49A2-226A-76DF-DD4E22557A03}"/>
              </a:ext>
            </a:extLst>
          </p:cNvPr>
          <p:cNvSpPr txBox="1"/>
          <p:nvPr/>
        </p:nvSpPr>
        <p:spPr>
          <a:xfrm>
            <a:off x="1407945" y="1768410"/>
            <a:ext cx="7852249" cy="4653646"/>
          </a:xfrm>
          <a:prstGeom prst="rect">
            <a:avLst/>
          </a:prstGeom>
          <a:noFill/>
        </p:spPr>
        <p:txBody>
          <a:bodyPr wrap="square" lIns="91440" tIns="45720" rIns="91440" bIns="45720" rtlCol="0" anchor="t">
            <a:spAutoFit/>
          </a:bodyPr>
          <a:lstStyle/>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ABSTRACT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INTRODUCTION</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EXISTING SYSTEM </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PROPOSED SYSTEM </a:t>
            </a:r>
          </a:p>
          <a:p>
            <a:pPr marL="342900" indent="-342900">
              <a:lnSpc>
                <a:spcPct val="150000"/>
              </a:lnSpc>
              <a:buAutoNum type="arabicPeriod"/>
            </a:pPr>
            <a:r>
              <a:rPr lang="en-US" sz="2000" b="1" dirty="0">
                <a:latin typeface="Times New Roman"/>
                <a:cs typeface="Times New Roman"/>
              </a:rPr>
              <a:t>SYSTEM DESIGN</a:t>
            </a:r>
          </a:p>
          <a:p>
            <a:pPr marL="342900" indent="-342900">
              <a:lnSpc>
                <a:spcPct val="150000"/>
              </a:lnSpc>
              <a:buAutoNum type="arabicPeriod"/>
            </a:pPr>
            <a:r>
              <a:rPr lang="en-US" sz="2000" b="1" dirty="0">
                <a:latin typeface="Times New Roman"/>
                <a:cs typeface="Times New Roman"/>
              </a:rPr>
              <a:t>ADVANTAGES OF PROPOSED SYSTEM</a:t>
            </a:r>
          </a:p>
          <a:p>
            <a:pPr marL="342900" indent="-342900">
              <a:lnSpc>
                <a:spcPct val="150000"/>
              </a:lnSpc>
              <a:buAutoNum type="arabicPeriod"/>
            </a:pPr>
            <a:r>
              <a:rPr lang="en-US" sz="2000" b="1" dirty="0">
                <a:latin typeface="Times New Roman"/>
                <a:cs typeface="Times New Roman"/>
              </a:rPr>
              <a:t>SYSTEM REQUIREMENTS</a:t>
            </a: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LITERATURE SURVEY</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APPLICATIONS</a:t>
            </a:r>
          </a:p>
          <a:p>
            <a:pPr marL="342900" indent="-342900">
              <a:lnSpc>
                <a:spcPct val="150000"/>
              </a:lnSpc>
              <a:buAutoNum type="arabicPeriod"/>
            </a:pPr>
            <a:r>
              <a:rPr lang="en-US" sz="2000" b="1" dirty="0">
                <a:latin typeface="Times New Roman"/>
                <a:cs typeface="Times New Roman"/>
              </a:rPr>
              <a:t>REFERENCES</a:t>
            </a:r>
          </a:p>
        </p:txBody>
      </p:sp>
      <p:sp>
        <p:nvSpPr>
          <p:cNvPr id="3" name="TextBox 2">
            <a:extLst>
              <a:ext uri="{FF2B5EF4-FFF2-40B4-BE49-F238E27FC236}">
                <a16:creationId xmlns:a16="http://schemas.microsoft.com/office/drawing/2014/main" id="{3CB26111-AC9B-8D9C-86FF-102C9800023C}"/>
              </a:ext>
            </a:extLst>
          </p:cNvPr>
          <p:cNvSpPr txBox="1"/>
          <p:nvPr/>
        </p:nvSpPr>
        <p:spPr>
          <a:xfrm>
            <a:off x="1408922" y="919944"/>
            <a:ext cx="5333766" cy="646331"/>
          </a:xfrm>
          <a:prstGeom prst="rect">
            <a:avLst/>
          </a:prstGeom>
          <a:noFill/>
        </p:spPr>
        <p:txBody>
          <a:bodyPr wrap="square" lIns="91440" tIns="45720" rIns="91440" bIns="45720" anchor="t">
            <a:spAutoFit/>
          </a:bodyPr>
          <a:lstStyle/>
          <a:p>
            <a:r>
              <a:rPr lang="en-US" sz="3600" dirty="0">
                <a:solidFill>
                  <a:srgbClr val="04328F"/>
                </a:solidFill>
                <a:latin typeface="Times New Roman"/>
                <a:cs typeface="Times New Roman"/>
              </a:rPr>
              <a:t>CONTENTS</a:t>
            </a:r>
            <a:endParaRPr lang="en-IN" sz="3600">
              <a:solidFill>
                <a:srgbClr val="04328F"/>
              </a:solidFill>
              <a:latin typeface="Times New Roman"/>
              <a:cs typeface="Times New Roman"/>
            </a:endParaRPr>
          </a:p>
        </p:txBody>
      </p:sp>
      <p:sp>
        <p:nvSpPr>
          <p:cNvPr id="2" name="Slide Number Placeholder 1">
            <a:extLst>
              <a:ext uri="{FF2B5EF4-FFF2-40B4-BE49-F238E27FC236}">
                <a16:creationId xmlns:a16="http://schemas.microsoft.com/office/drawing/2014/main" id="{8041E0C6-8065-49BA-3A59-5C1A46EF8A60}"/>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109387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E0B373-8D22-A693-391A-4658AAC9FA08}"/>
              </a:ext>
            </a:extLst>
          </p:cNvPr>
          <p:cNvSpPr>
            <a:spLocks noGrp="1"/>
          </p:cNvSpPr>
          <p:nvPr>
            <p:ph type="title"/>
          </p:nvPr>
        </p:nvSpPr>
        <p:spPr>
          <a:xfrm>
            <a:off x="821095" y="79051"/>
            <a:ext cx="10561160" cy="1506052"/>
          </a:xfrm>
        </p:spPr>
        <p:txBody>
          <a:bodyPr>
            <a:normAutofit/>
          </a:bodyPr>
          <a:lstStyle/>
          <a:p>
            <a:r>
              <a:rPr lang="en-US" sz="3600" dirty="0">
                <a:latin typeface="Times New Roman"/>
                <a:cs typeface="Times New Roman"/>
              </a:rPr>
              <a:t>ABSTRACT</a:t>
            </a:r>
          </a:p>
        </p:txBody>
      </p:sp>
      <p:sp>
        <p:nvSpPr>
          <p:cNvPr id="6" name="Content Placeholder 5">
            <a:extLst>
              <a:ext uri="{FF2B5EF4-FFF2-40B4-BE49-F238E27FC236}">
                <a16:creationId xmlns:a16="http://schemas.microsoft.com/office/drawing/2014/main" id="{6B800AC3-4BD5-B930-C2DE-72A20C98A806}"/>
              </a:ext>
            </a:extLst>
          </p:cNvPr>
          <p:cNvSpPr>
            <a:spLocks noGrp="1"/>
          </p:cNvSpPr>
          <p:nvPr>
            <p:ph idx="1"/>
          </p:nvPr>
        </p:nvSpPr>
        <p:spPr>
          <a:xfrm>
            <a:off x="823166" y="1940642"/>
            <a:ext cx="10388861" cy="4859041"/>
          </a:xfrm>
        </p:spPr>
        <p:txBody>
          <a:bodyPr>
            <a:normAutofit/>
          </a:bodyPr>
          <a:lstStyle/>
          <a:p>
            <a:pPr marL="305435" indent="-305435" algn="just" fontAlgn="base"/>
            <a:r>
              <a:rPr lang="en-US" sz="2600" dirty="0">
                <a:solidFill>
                  <a:schemeClr val="tx1"/>
                </a:solidFill>
                <a:latin typeface="Times New Roman"/>
                <a:ea typeface="+mn-lt"/>
                <a:cs typeface="+mn-lt"/>
              </a:rPr>
              <a:t>Utilizes machine learning and facial recognition to detect unauthorized individuals in real time.</a:t>
            </a:r>
          </a:p>
          <a:p>
            <a:pPr marL="305435" indent="-305435" algn="just" fontAlgn="base"/>
            <a:r>
              <a:rPr lang="en-US" sz="2600" dirty="0">
                <a:solidFill>
                  <a:schemeClr val="tx1"/>
                </a:solidFill>
                <a:latin typeface="Times New Roman"/>
                <a:ea typeface="+mn-lt"/>
                <a:cs typeface="+mn-lt"/>
              </a:rPr>
              <a:t>Sends instant alerts to security personnel with visual evidence.</a:t>
            </a:r>
          </a:p>
          <a:p>
            <a:pPr marL="305435" indent="-305435" algn="just" fontAlgn="base"/>
            <a:r>
              <a:rPr lang="en-US" sz="2600" dirty="0">
                <a:solidFill>
                  <a:schemeClr val="tx1"/>
                </a:solidFill>
                <a:latin typeface="Times New Roman"/>
                <a:ea typeface="+mn-lt"/>
                <a:cs typeface="+mn-lt"/>
              </a:rPr>
              <a:t>Provides a user-friendly interface for tagging individuals as “known” or “unknown”.</a:t>
            </a:r>
          </a:p>
          <a:p>
            <a:pPr marL="305435" indent="-305435" algn="just" fontAlgn="base"/>
            <a:r>
              <a:rPr lang="en-US" sz="2600" dirty="0">
                <a:solidFill>
                  <a:schemeClr val="tx1"/>
                </a:solidFill>
                <a:latin typeface="Times New Roman"/>
                <a:ea typeface="+mn-lt"/>
                <a:cs typeface="+mn-lt"/>
              </a:rPr>
              <a:t>Scalable design allows for future upgrades like live streaming and predictive analytics.</a:t>
            </a:r>
          </a:p>
          <a:p>
            <a:pPr marL="0" indent="0" algn="just" fontAlgn="base">
              <a:lnSpc>
                <a:spcPct val="150000"/>
              </a:lnSpc>
              <a:buNone/>
            </a:pPr>
            <a:endParaRPr lang="en-US" dirty="0">
              <a:solidFill>
                <a:srgbClr val="3D3D3D"/>
              </a:solidFill>
              <a:effectLst/>
              <a:latin typeface="Gill Sans MT"/>
              <a:cs typeface="Times New Roman"/>
            </a:endParaRPr>
          </a:p>
        </p:txBody>
      </p:sp>
      <p:sp>
        <p:nvSpPr>
          <p:cNvPr id="2" name="Slide Number Placeholder 1">
            <a:extLst>
              <a:ext uri="{FF2B5EF4-FFF2-40B4-BE49-F238E27FC236}">
                <a16:creationId xmlns:a16="http://schemas.microsoft.com/office/drawing/2014/main" id="{532455A0-A4A3-C2B8-F800-BB1B11C7758E}"/>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17715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2E0F-0B0C-A60A-86E7-01A18F65EB06}"/>
              </a:ext>
            </a:extLst>
          </p:cNvPr>
          <p:cNvSpPr>
            <a:spLocks noGrp="1"/>
          </p:cNvSpPr>
          <p:nvPr>
            <p:ph type="title"/>
          </p:nvPr>
        </p:nvSpPr>
        <p:spPr>
          <a:xfrm>
            <a:off x="581192" y="492301"/>
            <a:ext cx="11029616" cy="1013800"/>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917701-D61D-8977-1A2B-D05F2D02AF50}"/>
              </a:ext>
            </a:extLst>
          </p:cNvPr>
          <p:cNvSpPr>
            <a:spLocks noGrp="1"/>
          </p:cNvSpPr>
          <p:nvPr>
            <p:ph idx="1"/>
          </p:nvPr>
        </p:nvSpPr>
        <p:spPr/>
        <p:txBody>
          <a:bodyPr>
            <a:noAutofit/>
          </a:bodyPr>
          <a:lstStyle/>
          <a:p>
            <a:r>
              <a:rPr lang="en-US" sz="2600" dirty="0">
                <a:latin typeface="Times New Roman" panose="02020603050405020304" pitchFamily="18" charset="0"/>
                <a:cs typeface="Times New Roman" panose="02020603050405020304" pitchFamily="18" charset="0"/>
              </a:rPr>
              <a:t>Automates intruder detection using machine learning to improve real-time surveillance.</a:t>
            </a:r>
          </a:p>
          <a:p>
            <a:r>
              <a:rPr lang="en-US" sz="2600" dirty="0">
                <a:latin typeface="Times New Roman" panose="02020603050405020304" pitchFamily="18" charset="0"/>
                <a:cs typeface="Times New Roman" panose="02020603050405020304" pitchFamily="18" charset="0"/>
              </a:rPr>
              <a:t>Integrates facial recognition to identify unauthorized individuals and send alerts instantly.</a:t>
            </a:r>
          </a:p>
          <a:p>
            <a:r>
              <a:rPr lang="en-US" sz="2600" dirty="0">
                <a:latin typeface="Times New Roman" panose="02020603050405020304" pitchFamily="18" charset="0"/>
                <a:cs typeface="Times New Roman" panose="02020603050405020304" pitchFamily="18" charset="0"/>
              </a:rPr>
              <a:t>Provides a classification system for tagging individuals as "known" or "unknown" with archived footage for future reference.</a:t>
            </a:r>
          </a:p>
          <a:p>
            <a:r>
              <a:rPr lang="en-US" sz="2600" dirty="0">
                <a:latin typeface="Times New Roman" panose="02020603050405020304" pitchFamily="18" charset="0"/>
                <a:cs typeface="Times New Roman" panose="02020603050405020304" pitchFamily="18" charset="0"/>
              </a:rPr>
              <a:t>Designed for scalability, allowing additional features like predictive analytics and live streaming in high-security settings</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64943B7-A1E7-D963-466B-823359A8F91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313858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E0B373-8D22-A693-391A-4658AAC9FA08}"/>
              </a:ext>
            </a:extLst>
          </p:cNvPr>
          <p:cNvSpPr>
            <a:spLocks noGrp="1"/>
          </p:cNvSpPr>
          <p:nvPr>
            <p:ph type="title"/>
          </p:nvPr>
        </p:nvSpPr>
        <p:spPr>
          <a:xfrm>
            <a:off x="737119" y="117866"/>
            <a:ext cx="10645136" cy="1373995"/>
          </a:xfrm>
        </p:spPr>
        <p:txBody>
          <a:bodyPr>
            <a:normAutofit/>
          </a:bodyPr>
          <a:lstStyle/>
          <a:p>
            <a:r>
              <a:rPr lang="en-US" sz="3200" dirty="0">
                <a:latin typeface="Times New Roman"/>
                <a:cs typeface="Times New Roman"/>
              </a:rPr>
              <a:t>EXISTING SYSTEM</a:t>
            </a:r>
          </a:p>
        </p:txBody>
      </p:sp>
      <p:sp>
        <p:nvSpPr>
          <p:cNvPr id="6" name="Content Placeholder 5">
            <a:extLst>
              <a:ext uri="{FF2B5EF4-FFF2-40B4-BE49-F238E27FC236}">
                <a16:creationId xmlns:a16="http://schemas.microsoft.com/office/drawing/2014/main" id="{6B800AC3-4BD5-B930-C2DE-72A20C98A806}"/>
              </a:ext>
            </a:extLst>
          </p:cNvPr>
          <p:cNvSpPr>
            <a:spLocks noGrp="1"/>
          </p:cNvSpPr>
          <p:nvPr>
            <p:ph idx="1"/>
          </p:nvPr>
        </p:nvSpPr>
        <p:spPr>
          <a:xfrm>
            <a:off x="629816" y="1852648"/>
            <a:ext cx="10755862" cy="4468614"/>
          </a:xfrm>
        </p:spPr>
        <p:txBody>
          <a:bodyPr>
            <a:noAutofit/>
          </a:bodyPr>
          <a:lstStyle/>
          <a:p>
            <a:pPr marL="305435" indent="-305435" algn="just">
              <a:buFont typeface="Arial" panose="05020102010507070707" pitchFamily="18" charset="2"/>
              <a:buChar char="•"/>
            </a:pPr>
            <a:r>
              <a:rPr lang="en-US" sz="2400" b="1" dirty="0">
                <a:latin typeface="Times New Roman"/>
                <a:cs typeface="Times New Roman"/>
              </a:rPr>
              <a:t>Manual Surveillance: </a:t>
            </a:r>
            <a:r>
              <a:rPr lang="en-US" sz="2400" dirty="0">
                <a:latin typeface="Times New Roman"/>
                <a:cs typeface="Times New Roman"/>
              </a:rPr>
              <a:t>Traditional systems rely heavily on human monitoring, leading to missed incidents due to fatigue or oversight.</a:t>
            </a:r>
          </a:p>
          <a:p>
            <a:pPr marL="305435" indent="-305435" algn="just">
              <a:buFont typeface="Arial" panose="05020102010507070707" pitchFamily="18" charset="2"/>
              <a:buChar char="•"/>
            </a:pPr>
            <a:r>
              <a:rPr lang="en-US" sz="2400" b="1" dirty="0">
                <a:latin typeface="Times New Roman"/>
                <a:cs typeface="Times New Roman"/>
              </a:rPr>
              <a:t>Limited Real-Time Analytics: </a:t>
            </a:r>
            <a:r>
              <a:rPr lang="en-US" sz="2400" dirty="0">
                <a:latin typeface="Times New Roman"/>
                <a:cs typeface="Times New Roman"/>
              </a:rPr>
              <a:t>Some systems offer basic real-time analytics like motion detection, but they struggle with accuracy in complex conditions (e.g., low lighting, crowded areas).</a:t>
            </a:r>
          </a:p>
          <a:p>
            <a:pPr marL="305435" indent="-305435" algn="just">
              <a:buFont typeface="Arial" panose="05020102010507070707" pitchFamily="18" charset="2"/>
              <a:buChar char="•"/>
            </a:pPr>
            <a:r>
              <a:rPr lang="en-US" sz="2400" b="1" dirty="0">
                <a:latin typeface="Times New Roman"/>
                <a:cs typeface="Times New Roman"/>
              </a:rPr>
              <a:t>Isolated Alarm Systems: </a:t>
            </a:r>
            <a:r>
              <a:rPr lang="en-US" sz="2400" dirty="0">
                <a:latin typeface="Times New Roman"/>
                <a:cs typeface="Times New Roman"/>
              </a:rPr>
              <a:t>Alarm systems often function separately from surveillance, delaying responses as users need to verify alerts across different platforms.</a:t>
            </a:r>
          </a:p>
          <a:p>
            <a:pPr marL="305435" indent="-305435" algn="just">
              <a:buFont typeface="Arial" panose="05020102010507070707" pitchFamily="18" charset="2"/>
              <a:buChar char="•"/>
            </a:pPr>
            <a:r>
              <a:rPr lang="en-US" sz="2400" b="1" dirty="0">
                <a:latin typeface="Times New Roman"/>
                <a:cs typeface="Times New Roman"/>
              </a:rPr>
              <a:t>Integration Issues: </a:t>
            </a:r>
            <a:r>
              <a:rPr lang="en-US" sz="2400" dirty="0">
                <a:latin typeface="Times New Roman"/>
                <a:cs typeface="Times New Roman"/>
              </a:rPr>
              <a:t>Existing systems lack seamless integration with other security tools, reducing overall monitoring efficiency and making comprehensive threat response challenging</a:t>
            </a:r>
          </a:p>
        </p:txBody>
      </p:sp>
      <p:sp>
        <p:nvSpPr>
          <p:cNvPr id="7" name="Slide Number Placeholder 6">
            <a:extLst>
              <a:ext uri="{FF2B5EF4-FFF2-40B4-BE49-F238E27FC236}">
                <a16:creationId xmlns:a16="http://schemas.microsoft.com/office/drawing/2014/main" id="{87F618AF-38A9-4CC2-4EA0-D0D0CEB2255D}"/>
              </a:ext>
            </a:extLst>
          </p:cNvPr>
          <p:cNvSpPr>
            <a:spLocks noGrp="1"/>
          </p:cNvSpPr>
          <p:nvPr>
            <p:ph type="sldNum" sz="quarter" idx="12"/>
          </p:nvPr>
        </p:nvSpPr>
        <p:spPr/>
        <p:txBody>
          <a:bodyPr/>
          <a:lstStyle/>
          <a:p>
            <a:fld id="{D57F1E4F-1CFF-5643-939E-217C01CDF565}" type="slidenum">
              <a:rPr lang="en-US" dirty="0"/>
              <a:pPr/>
              <a:t>6</a:t>
            </a:fld>
            <a:endParaRPr lang="en-US"/>
          </a:p>
        </p:txBody>
      </p:sp>
    </p:spTree>
    <p:extLst>
      <p:ext uri="{BB962C8B-B14F-4D97-AF65-F5344CB8AC3E}">
        <p14:creationId xmlns:p14="http://schemas.microsoft.com/office/powerpoint/2010/main" val="423723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E0B373-8D22-A693-391A-4658AAC9FA08}"/>
              </a:ext>
            </a:extLst>
          </p:cNvPr>
          <p:cNvSpPr>
            <a:spLocks noGrp="1"/>
          </p:cNvSpPr>
          <p:nvPr>
            <p:ph type="title"/>
          </p:nvPr>
        </p:nvSpPr>
        <p:spPr>
          <a:xfrm>
            <a:off x="866738" y="618934"/>
            <a:ext cx="10458523" cy="850123"/>
          </a:xfrm>
        </p:spPr>
        <p:txBody>
          <a:bodyPr>
            <a:normAutofit/>
          </a:bodyPr>
          <a:lstStyle/>
          <a:p>
            <a:r>
              <a:rPr lang="en-US" sz="3200" dirty="0">
                <a:latin typeface="Times New Roman" panose="02020603050405020304" pitchFamily="18" charset="0"/>
                <a:cs typeface="Times New Roman" panose="02020603050405020304" pitchFamily="18" charset="0"/>
              </a:rPr>
              <a:t>PROPOSED SYSTEM</a:t>
            </a:r>
          </a:p>
        </p:txBody>
      </p:sp>
      <p:sp>
        <p:nvSpPr>
          <p:cNvPr id="2" name="Slide Number Placeholder 1">
            <a:extLst>
              <a:ext uri="{FF2B5EF4-FFF2-40B4-BE49-F238E27FC236}">
                <a16:creationId xmlns:a16="http://schemas.microsoft.com/office/drawing/2014/main" id="{1E4E2511-03E7-3A96-3729-07281F11A6E9}"/>
              </a:ext>
            </a:extLst>
          </p:cNvPr>
          <p:cNvSpPr>
            <a:spLocks noGrp="1"/>
          </p:cNvSpPr>
          <p:nvPr>
            <p:ph type="sldNum" sz="quarter" idx="12"/>
          </p:nvPr>
        </p:nvSpPr>
        <p:spPr/>
        <p:txBody>
          <a:bodyPr/>
          <a:lstStyle/>
          <a:p>
            <a:fld id="{D57F1E4F-1CFF-5643-939E-217C01CDF565}" type="slidenum">
              <a:rPr lang="en-US" dirty="0" smtClean="0"/>
              <a:pPr/>
              <a:t>7</a:t>
            </a:fld>
            <a:endParaRPr lang="en-US" dirty="0"/>
          </a:p>
        </p:txBody>
      </p:sp>
      <p:sp>
        <p:nvSpPr>
          <p:cNvPr id="3" name="TextBox 2">
            <a:extLst>
              <a:ext uri="{FF2B5EF4-FFF2-40B4-BE49-F238E27FC236}">
                <a16:creationId xmlns:a16="http://schemas.microsoft.com/office/drawing/2014/main" id="{59C58F70-C98B-C1DC-C361-1AAADC7ADBD8}"/>
              </a:ext>
            </a:extLst>
          </p:cNvPr>
          <p:cNvSpPr txBox="1"/>
          <p:nvPr/>
        </p:nvSpPr>
        <p:spPr>
          <a:xfrm>
            <a:off x="581192" y="1964353"/>
            <a:ext cx="1097029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Real-time Threat Detection: </a:t>
            </a:r>
            <a:r>
              <a:rPr lang="en-US" sz="2400" dirty="0">
                <a:latin typeface="Times New Roman" panose="02020603050405020304" pitchFamily="18" charset="0"/>
                <a:cs typeface="Times New Roman" panose="02020603050405020304" pitchFamily="18" charset="0"/>
              </a:rPr>
              <a:t>Uses advanced machine learning algorithms, including facial recognition and behavioral analysis, to identify unauthorized individuals and suspicious activities instantly.</a:t>
            </a: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Automated Alerts:</a:t>
            </a:r>
            <a:r>
              <a:rPr lang="en-US" sz="2400" dirty="0">
                <a:latin typeface="Times New Roman" panose="02020603050405020304" pitchFamily="18" charset="0"/>
                <a:cs typeface="Times New Roman" panose="02020603050405020304" pitchFamily="18" charset="0"/>
              </a:rPr>
              <a:t> Upon detecting an intruder, the system triggers immediate alerts, including visual evidence sent via mobile apps, SMS, or email, ensuring rapid response.</a:t>
            </a: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Interactive Classification: </a:t>
            </a:r>
            <a:r>
              <a:rPr lang="en-US" sz="2400" dirty="0">
                <a:latin typeface="Times New Roman" panose="02020603050405020304" pitchFamily="18" charset="0"/>
                <a:cs typeface="Times New Roman" panose="02020603050405020304" pitchFamily="18" charset="0"/>
              </a:rPr>
              <a:t>Detected individuals are classified as “known” or “unknown,” with footage stored accordingly. Administrators can interact with the system to manage classifications directly.</a:t>
            </a: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Scalability and Integration: </a:t>
            </a:r>
            <a:r>
              <a:rPr lang="en-US" sz="2400" dirty="0">
                <a:latin typeface="Times New Roman" panose="02020603050405020304" pitchFamily="18" charset="0"/>
                <a:cs typeface="Times New Roman" panose="02020603050405020304" pitchFamily="18" charset="0"/>
              </a:rPr>
              <a:t>The system is designed to integrate seamlessly with existing infrastructure, allowing for easy expansion with additional cameras and sensors and providing future enhancements like live streaming and predictive analytics.</a:t>
            </a:r>
          </a:p>
        </p:txBody>
      </p:sp>
    </p:spTree>
    <p:extLst>
      <p:ext uri="{BB962C8B-B14F-4D97-AF65-F5344CB8AC3E}">
        <p14:creationId xmlns:p14="http://schemas.microsoft.com/office/powerpoint/2010/main" val="376266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7F94-CAAD-ADE8-9AF5-C150BA230C2D}"/>
              </a:ext>
            </a:extLst>
          </p:cNvPr>
          <p:cNvSpPr>
            <a:spLocks noGrp="1"/>
          </p:cNvSpPr>
          <p:nvPr>
            <p:ph type="title"/>
          </p:nvPr>
        </p:nvSpPr>
        <p:spPr>
          <a:xfrm>
            <a:off x="581191" y="536738"/>
            <a:ext cx="11029616" cy="1013800"/>
          </a:xfrm>
        </p:spPr>
        <p:txBody>
          <a:bodyPr>
            <a:normAutofit/>
          </a:bodyPr>
          <a:lstStyle/>
          <a:p>
            <a:r>
              <a:rPr lang="en-US" sz="3200" dirty="0">
                <a:latin typeface="Times New Roman"/>
                <a:cs typeface="Times New Roman"/>
              </a:rPr>
              <a:t>SYSTEM DESIGN</a:t>
            </a:r>
            <a:endParaRPr lang="en-IN" sz="3200" dirty="0"/>
          </a:p>
        </p:txBody>
      </p:sp>
      <p:sp>
        <p:nvSpPr>
          <p:cNvPr id="3" name="Content Placeholder 2">
            <a:extLst>
              <a:ext uri="{FF2B5EF4-FFF2-40B4-BE49-F238E27FC236}">
                <a16:creationId xmlns:a16="http://schemas.microsoft.com/office/drawing/2014/main" id="{83B3C72D-854F-DA71-D589-2E1BD77FD7E3}"/>
              </a:ext>
            </a:extLst>
          </p:cNvPr>
          <p:cNvSpPr>
            <a:spLocks noGrp="1"/>
          </p:cNvSpPr>
          <p:nvPr>
            <p:ph idx="1"/>
          </p:nvPr>
        </p:nvSpPr>
        <p:spPr>
          <a:xfrm>
            <a:off x="581192" y="2180496"/>
            <a:ext cx="11029615" cy="4140766"/>
          </a:xfrm>
        </p:spPr>
        <p:txBody>
          <a:bodyPr>
            <a:noAutofit/>
          </a:bodyPr>
          <a:lstStyle/>
          <a:p>
            <a:pPr algn="just"/>
            <a:r>
              <a:rPr lang="en-US" sz="2600" b="1" dirty="0">
                <a:latin typeface="Times New Roman" panose="02020603050405020304" pitchFamily="18" charset="0"/>
                <a:cs typeface="Times New Roman" panose="02020603050405020304" pitchFamily="18" charset="0"/>
              </a:rPr>
              <a:t>Data Collection: </a:t>
            </a:r>
            <a:r>
              <a:rPr lang="en-US" sz="2600" dirty="0">
                <a:latin typeface="Times New Roman" panose="02020603050405020304" pitchFamily="18" charset="0"/>
                <a:cs typeface="Times New Roman" panose="02020603050405020304" pitchFamily="18" charset="0"/>
              </a:rPr>
              <a:t>Capture data through cameras and sensors in real-time (video feeds, user behavior, etc.).Preprocessing: Clean and filter the collected data to remove noise and prepare it for analysis.</a:t>
            </a:r>
          </a:p>
          <a:p>
            <a:pPr algn="just"/>
            <a:r>
              <a:rPr lang="en-US" sz="2600" b="1" dirty="0">
                <a:latin typeface="Times New Roman" panose="02020603050405020304" pitchFamily="18" charset="0"/>
                <a:cs typeface="Times New Roman" panose="02020603050405020304" pitchFamily="18" charset="0"/>
              </a:rPr>
              <a:t>Feature Extraction: </a:t>
            </a:r>
            <a:r>
              <a:rPr lang="en-US" sz="2600" dirty="0">
                <a:latin typeface="Times New Roman" panose="02020603050405020304" pitchFamily="18" charset="0"/>
                <a:cs typeface="Times New Roman" panose="02020603050405020304" pitchFamily="18" charset="0"/>
              </a:rPr>
              <a:t>Extract relevant features, such as abnormal access patterns or suspicious movement, from the preprocessed data.</a:t>
            </a:r>
          </a:p>
          <a:p>
            <a:pPr algn="just"/>
            <a:r>
              <a:rPr lang="en-US" sz="2600" b="1" dirty="0">
                <a:latin typeface="Times New Roman" panose="02020603050405020304" pitchFamily="18" charset="0"/>
                <a:cs typeface="Times New Roman" panose="02020603050405020304" pitchFamily="18" charset="0"/>
              </a:rPr>
              <a:t>Model Training: </a:t>
            </a:r>
            <a:r>
              <a:rPr lang="en-US" sz="2600" dirty="0">
                <a:latin typeface="Times New Roman" panose="02020603050405020304" pitchFamily="18" charset="0"/>
                <a:cs typeface="Times New Roman" panose="02020603050405020304" pitchFamily="18" charset="0"/>
              </a:rPr>
              <a:t>Train machine learning models (e.g., facial recognition, behavioral analysis) using labeled datasets of normal and intrusive behavior.</a:t>
            </a:r>
          </a:p>
          <a:p>
            <a:pPr algn="just"/>
            <a:r>
              <a:rPr lang="en-US" sz="2600" b="1" dirty="0">
                <a:latin typeface="Times New Roman" panose="02020603050405020304" pitchFamily="18" charset="0"/>
                <a:cs typeface="Times New Roman" panose="02020603050405020304" pitchFamily="18" charset="0"/>
              </a:rPr>
              <a:t>Model Evaluation: </a:t>
            </a:r>
            <a:r>
              <a:rPr lang="en-US" sz="2600" dirty="0">
                <a:latin typeface="Times New Roman" panose="02020603050405020304" pitchFamily="18" charset="0"/>
                <a:cs typeface="Times New Roman" panose="02020603050405020304" pitchFamily="18" charset="0"/>
              </a:rPr>
              <a:t>Assess the accuracy of the trained models through validation, tuning, and cross-validation to ensure high performance.</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BAD9E2-9CC3-5A0A-3698-B906D0953A0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4668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9DB9-C6CE-A713-7D55-89E340600140}"/>
              </a:ext>
            </a:extLst>
          </p:cNvPr>
          <p:cNvSpPr>
            <a:spLocks noGrp="1"/>
          </p:cNvSpPr>
          <p:nvPr>
            <p:ph type="title"/>
          </p:nvPr>
        </p:nvSpPr>
        <p:spPr>
          <a:xfrm>
            <a:off x="581191" y="492301"/>
            <a:ext cx="11029616" cy="1013800"/>
          </a:xfrm>
        </p:spPr>
        <p:txBody>
          <a:bodyPr>
            <a:normAutofit/>
          </a:bodyPr>
          <a:lstStyle/>
          <a:p>
            <a:r>
              <a:rPr lang="en-US" sz="3200" dirty="0">
                <a:latin typeface="Times New Roman"/>
                <a:cs typeface="Times New Roman"/>
              </a:rPr>
              <a:t>SYSTEM DESIGN</a:t>
            </a:r>
            <a:endParaRPr lang="en-IN" sz="3200" dirty="0"/>
          </a:p>
        </p:txBody>
      </p:sp>
      <p:sp>
        <p:nvSpPr>
          <p:cNvPr id="3" name="Content Placeholder 2">
            <a:extLst>
              <a:ext uri="{FF2B5EF4-FFF2-40B4-BE49-F238E27FC236}">
                <a16:creationId xmlns:a16="http://schemas.microsoft.com/office/drawing/2014/main" id="{4F3DF366-EBA9-0AA5-2F38-88C00E4A4CE5}"/>
              </a:ext>
            </a:extLst>
          </p:cNvPr>
          <p:cNvSpPr>
            <a:spLocks noGrp="1"/>
          </p:cNvSpPr>
          <p:nvPr>
            <p:ph idx="1"/>
          </p:nvPr>
        </p:nvSpPr>
        <p:spPr>
          <a:xfrm>
            <a:off x="581192" y="2180496"/>
            <a:ext cx="7201147" cy="3678303"/>
          </a:xfrm>
        </p:spPr>
        <p:txBody>
          <a:bodyPr>
            <a:normAutofit/>
          </a:bodyPr>
          <a:lstStyle/>
          <a:p>
            <a:r>
              <a:rPr lang="en-US" sz="2400" b="1" dirty="0">
                <a:latin typeface="Times New Roman" panose="02020603050405020304" pitchFamily="18" charset="0"/>
                <a:cs typeface="Times New Roman" panose="02020603050405020304" pitchFamily="18" charset="0"/>
              </a:rPr>
              <a:t>Real-Time Detection: </a:t>
            </a:r>
            <a:r>
              <a:rPr lang="en-US" sz="2400" dirty="0">
                <a:latin typeface="Times New Roman" panose="02020603050405020304" pitchFamily="18" charset="0"/>
                <a:cs typeface="Times New Roman" panose="02020603050405020304" pitchFamily="18" charset="0"/>
              </a:rPr>
              <a:t>Apply the trained models to detect suspicious or unauthorized activities in real-time.</a:t>
            </a:r>
          </a:p>
          <a:p>
            <a:r>
              <a:rPr lang="en-US" sz="2400" b="1" dirty="0">
                <a:latin typeface="Times New Roman" panose="02020603050405020304" pitchFamily="18" charset="0"/>
                <a:cs typeface="Times New Roman" panose="02020603050405020304" pitchFamily="18" charset="0"/>
              </a:rPr>
              <a:t>Intruder Detected: </a:t>
            </a:r>
            <a:r>
              <a:rPr lang="en-US" sz="2400" dirty="0">
                <a:latin typeface="Times New Roman" panose="02020603050405020304" pitchFamily="18" charset="0"/>
                <a:cs typeface="Times New Roman" panose="02020603050405020304" pitchFamily="18" charset="0"/>
              </a:rPr>
              <a:t>If an intrusion is identified, flag the event and trigger immediate actions.</a:t>
            </a:r>
          </a:p>
          <a:p>
            <a:r>
              <a:rPr lang="en-US" sz="2400" b="1" dirty="0">
                <a:latin typeface="Times New Roman" panose="02020603050405020304" pitchFamily="18" charset="0"/>
                <a:cs typeface="Times New Roman" panose="02020603050405020304" pitchFamily="18" charset="0"/>
              </a:rPr>
              <a:t>Alert System: </a:t>
            </a:r>
            <a:r>
              <a:rPr lang="en-US" sz="2400" dirty="0">
                <a:latin typeface="Times New Roman" panose="02020603050405020304" pitchFamily="18" charset="0"/>
                <a:cs typeface="Times New Roman" panose="02020603050405020304" pitchFamily="18" charset="0"/>
              </a:rPr>
              <a:t>Generate and send alerts to security personnel via SMS, email, or mobile app with visual evidence for quick response.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FE9926-3DAE-48C5-BAB5-6B35F8A91AA7}"/>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86261026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Ion Boardroom</Template>
  <TotalTime>887</TotalTime>
  <Words>1520</Words>
  <Application>Microsoft Office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Didact Gothic</vt:lpstr>
      <vt:lpstr>Gill Sans MT</vt:lpstr>
      <vt:lpstr>Google Sans</vt:lpstr>
      <vt:lpstr>Times New Roman</vt:lpstr>
      <vt:lpstr>Times New Roman Bold</vt:lpstr>
      <vt:lpstr>Wingdings</vt:lpstr>
      <vt:lpstr>Wingdings 2</vt:lpstr>
      <vt:lpstr>Wingdings,Sans-Serif</vt:lpstr>
      <vt:lpstr>Dividend</vt:lpstr>
      <vt:lpstr>PowerPoint Presentation</vt:lpstr>
      <vt:lpstr>PowerPoint Presentation</vt:lpstr>
      <vt:lpstr>PowerPoint Presentation</vt:lpstr>
      <vt:lpstr>ABSTRACT</vt:lpstr>
      <vt:lpstr>INTRODUCTION</vt:lpstr>
      <vt:lpstr>EXISTING SYSTEM</vt:lpstr>
      <vt:lpstr>PROPOSED SYSTEM</vt:lpstr>
      <vt:lpstr>SYSTEM DESIGN</vt:lpstr>
      <vt:lpstr>SYSTEM DESIGN</vt:lpstr>
      <vt:lpstr>ADVANTAGES OF PROPOSED SYSTEM</vt:lpstr>
      <vt:lpstr>System requirements</vt:lpstr>
      <vt:lpstr>PowerPoint Presentation</vt:lpstr>
      <vt:lpstr>PowerPoint Presentation</vt:lpstr>
      <vt:lpstr>PowerPoint Presentation</vt:lpstr>
      <vt:lpstr>System design</vt:lpstr>
      <vt:lpstr>PowerPoint Presentation</vt:lpstr>
      <vt:lpstr>Implementation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UPI Fraud Detection Using Machine Learning.</dc:title>
  <dc:creator>military</dc:creator>
  <cp:lastModifiedBy>Chandrashekhar D</cp:lastModifiedBy>
  <cp:revision>1182</cp:revision>
  <dcterms:created xsi:type="dcterms:W3CDTF">2023-11-16T09:14:04Z</dcterms:created>
  <dcterms:modified xsi:type="dcterms:W3CDTF">2025-05-29T02:02:19Z</dcterms:modified>
</cp:coreProperties>
</file>