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  <p:sldId id="270" r:id="rId4"/>
    <p:sldId id="272" r:id="rId5"/>
    <p:sldId id="271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238F9-14F5-281D-95FB-6541F56C04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Mobile Analysis 2023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6597BE-3CD5-DC87-C801-E8752E216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Comprehensive Overview of Mobile Phones in the Market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1884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5C63E-B250-72FD-534C-7D41E0217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800" dirty="0">
                <a:solidFill>
                  <a:schemeClr val="tx1">
                    <a:lumMod val="95000"/>
                  </a:schemeClr>
                </a:solidFill>
                <a:latin typeface="+mn-lt"/>
              </a:rPr>
              <a:t>5. </a:t>
            </a:r>
            <a:r>
              <a:rPr lang="en-IN" sz="18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What are some must-have Android phones and the top 5 high-priced Android phones?</a:t>
            </a:r>
            <a:endParaRPr lang="en-IN" sz="1800" dirty="0">
              <a:solidFill>
                <a:schemeClr val="tx1">
                  <a:lumMod val="95000"/>
                </a:schemeClr>
              </a:solidFill>
              <a:latin typeface="+mn-lt"/>
            </a:endParaRPr>
          </a:p>
        </p:txBody>
      </p:sp>
      <p:pic>
        <p:nvPicPr>
          <p:cNvPr id="5" name="Content Placeholder 4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EC164315-AC97-B960-E41D-A73FE9F70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9003" y="2379765"/>
            <a:ext cx="6253993" cy="104923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432DD6-564D-25E6-409C-B749A5BB3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12" y="4100946"/>
            <a:ext cx="12003175" cy="144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38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5D0F3-3575-9E77-9B2F-FBC3139A6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800" dirty="0">
                <a:solidFill>
                  <a:schemeClr val="tx1">
                    <a:lumMod val="95000"/>
                  </a:schemeClr>
                </a:solidFill>
                <a:latin typeface="+mn-lt"/>
              </a:rPr>
              <a:t>6. </a:t>
            </a:r>
            <a:r>
              <a:rPr lang="en-IN" sz="18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What are some must-have Android phones and the top 5 low-priced Android phones?</a:t>
            </a:r>
            <a:endParaRPr lang="en-IN" sz="1800" dirty="0">
              <a:solidFill>
                <a:schemeClr val="tx1">
                  <a:lumMod val="95000"/>
                </a:schemeClr>
              </a:solidFill>
              <a:latin typeface="+mn-lt"/>
            </a:endParaRPr>
          </a:p>
        </p:txBody>
      </p:sp>
      <p:pic>
        <p:nvPicPr>
          <p:cNvPr id="5" name="Content Placeholder 4" descr="A close-up of a white background&#10;&#10;Description automatically generated">
            <a:extLst>
              <a:ext uri="{FF2B5EF4-FFF2-40B4-BE49-F238E27FC236}">
                <a16:creationId xmlns:a16="http://schemas.microsoft.com/office/drawing/2014/main" id="{4386B700-C266-8560-EAF9-F4CC18586D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9421" y="2404241"/>
            <a:ext cx="5873157" cy="104923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94D38E-16E6-69B4-68AB-5A6F022A0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73" y="4003964"/>
            <a:ext cx="11840854" cy="147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284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B4FEA-1F39-52D8-B08C-88100FC0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800" dirty="0">
                <a:solidFill>
                  <a:schemeClr val="tx1">
                    <a:lumMod val="95000"/>
                  </a:schemeClr>
                </a:solidFill>
                <a:latin typeface="+mn-lt"/>
              </a:rPr>
              <a:t>7. </a:t>
            </a:r>
            <a:r>
              <a:rPr lang="en-IN" sz="18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What are some must-have iOS phones and the top 5 </a:t>
            </a:r>
            <a:r>
              <a:rPr lang="en-IN" sz="1800" dirty="0" err="1">
                <a:solidFill>
                  <a:schemeClr val="tx1">
                    <a:lumMod val="95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HIGh-priced</a:t>
            </a:r>
            <a:r>
              <a:rPr lang="en-IN" sz="18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iOS phones?</a:t>
            </a:r>
            <a:endParaRPr lang="en-IN" sz="1800" dirty="0">
              <a:solidFill>
                <a:schemeClr val="tx1">
                  <a:lumMod val="95000"/>
                </a:schemeClr>
              </a:solidFill>
              <a:latin typeface="+mn-lt"/>
            </a:endParaRPr>
          </a:p>
        </p:txBody>
      </p:sp>
      <p:pic>
        <p:nvPicPr>
          <p:cNvPr id="5" name="Content Placeholder 4" descr="A close-up of a screen&#10;&#10;Description automatically generated">
            <a:extLst>
              <a:ext uri="{FF2B5EF4-FFF2-40B4-BE49-F238E27FC236}">
                <a16:creationId xmlns:a16="http://schemas.microsoft.com/office/drawing/2014/main" id="{E1DDBDDE-23DB-A9C7-834D-C8A1E092D2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9128" y="2546702"/>
            <a:ext cx="6013743" cy="104826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7BDCDA-5D04-F65E-78C9-52E0AFEC7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934691"/>
            <a:ext cx="11582400" cy="164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46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2EA9E-66D3-42F9-9BE3-5CFFCBD06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800" dirty="0">
                <a:solidFill>
                  <a:schemeClr val="tx1">
                    <a:lumMod val="95000"/>
                  </a:schemeClr>
                </a:solidFill>
                <a:latin typeface="+mn-lt"/>
              </a:rPr>
              <a:t>8. </a:t>
            </a:r>
            <a:r>
              <a:rPr lang="en-IN" sz="18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What are some must-have iOS phones and the top 5 low-priced iOS phones?</a:t>
            </a:r>
            <a:endParaRPr lang="en-IN" sz="1800" dirty="0">
              <a:solidFill>
                <a:schemeClr val="tx1">
                  <a:lumMod val="95000"/>
                </a:schemeClr>
              </a:solidFill>
              <a:latin typeface="+mn-lt"/>
            </a:endParaRPr>
          </a:p>
        </p:txBody>
      </p:sp>
      <p:pic>
        <p:nvPicPr>
          <p:cNvPr id="5" name="Content Placeholder 4" descr="A close-up of a screen&#10;&#10;Description automatically generated">
            <a:extLst>
              <a:ext uri="{FF2B5EF4-FFF2-40B4-BE49-F238E27FC236}">
                <a16:creationId xmlns:a16="http://schemas.microsoft.com/office/drawing/2014/main" id="{073C73E6-FB6C-E20C-DB3D-9A8D236258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3130" y="2379765"/>
            <a:ext cx="5845740" cy="104923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327412-CF79-78EE-11FB-11EA136CB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29" y="4031673"/>
            <a:ext cx="11763341" cy="140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7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8F0D0-3484-BC87-3607-EB6AFC8BD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800" dirty="0">
                <a:solidFill>
                  <a:schemeClr val="tx1">
                    <a:lumMod val="95000"/>
                  </a:schemeClr>
                </a:solidFill>
                <a:latin typeface="+mn-lt"/>
              </a:rPr>
              <a:t>9.</a:t>
            </a:r>
            <a:r>
              <a:rPr lang="en-IN" sz="18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Which phones support 5G and what are the top 5 phones with 5G support?</a:t>
            </a:r>
            <a:endParaRPr lang="en-IN" sz="1800" dirty="0">
              <a:solidFill>
                <a:schemeClr val="tx1">
                  <a:lumMod val="95000"/>
                </a:schemeClr>
              </a:solidFill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E725B6-402F-101D-5557-C385C01440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0798" y="2612180"/>
            <a:ext cx="4990404" cy="10556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B05265-1ADD-CBCC-A04B-CA92C8298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18" y="4017819"/>
            <a:ext cx="11776364" cy="146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920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C7533-4A00-B419-E66B-3B9F6C583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8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10. What is the total price of all mobile phones, sorted by brand name?</a:t>
            </a:r>
            <a:endParaRPr lang="en-IN" sz="1800" dirty="0">
              <a:solidFill>
                <a:schemeClr val="tx1">
                  <a:lumMod val="95000"/>
                </a:schemeClr>
              </a:solidFill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044237-B784-9743-8A61-F714BF3098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1923" y="3429000"/>
            <a:ext cx="6624500" cy="693074"/>
          </a:xfrm>
        </p:spPr>
      </p:pic>
      <p:pic>
        <p:nvPicPr>
          <p:cNvPr id="7" name="Picture 6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A2AF82A3-B093-04EC-CA85-187A04BF9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7594" y="1617823"/>
            <a:ext cx="2295845" cy="43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362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0E308-EC35-3CD2-E73C-BC62F6BB6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Dashboards with Power BI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64093-4926-4150-5031-D4F513553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 BI is utilized to create interactive dashboards for visualizing the 'Mobile Analysis 2023' report. These dashboards provide a dynamic and effective representation of the data for stakeholders.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5922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481D65-5F3C-EDED-1A89-1B65EFE61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398" y="262123"/>
            <a:ext cx="10029203" cy="565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816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A7AC0-BAD2-1097-0B8A-2D12E2386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85D97-EE40-3923-2CB1-1B7436FF9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>
                <a:solidFill>
                  <a:schemeClr val="tx1">
                    <a:lumMod val="9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“Mobile Analysis 2023” project has provided us with a comprehensive overview of various mobile phones available in the market, focusing on their features, prices, and other essential aspects. I have used the </a:t>
            </a:r>
            <a:r>
              <a:rPr lang="en-IN" sz="1800" dirty="0" err="1">
                <a:solidFill>
                  <a:schemeClr val="tx1">
                    <a:lumMod val="9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PowerBI</a:t>
            </a:r>
            <a:r>
              <a:rPr lang="en-IN" sz="1800" dirty="0">
                <a:solidFill>
                  <a:schemeClr val="tx1">
                    <a:lumMod val="9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dashboard and SQL queries to extract valuable insights to assist consumers and stakeholders in making informed decisions. I have identified the must-have features and the top high-priced and low-priced phones for both Android and iOS operating systems. I have also listed the phones that support 5G and the total price of all mobile phones sorted by brand name. I hope that this report will help you choose the best mobile phone for your needs and preferences. Thank you for reading our report. </a:t>
            </a:r>
          </a:p>
        </p:txBody>
      </p:sp>
    </p:spTree>
    <p:extLst>
      <p:ext uri="{BB962C8B-B14F-4D97-AF65-F5344CB8AC3E}">
        <p14:creationId xmlns:p14="http://schemas.microsoft.com/office/powerpoint/2010/main" val="2308508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9136A8-3386-1CF3-5589-24A1F03E7C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9C120-5062-D607-32BA-8AAE9BDB8A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510057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6DDE1-29FE-DC26-75BB-2778C16BD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FC6BE-14F8-0C90-48D1-FE1BA2DAA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provides insights into the mobile phone market using SQL and Power Bi. The objective is to assist consumers and stakeholders in making informed decisions.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9892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7817F-D706-CBA8-DC2C-27304C585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3FC04-D7A2-D9A2-2416-85A9BCF3C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analysis includes a comprehensive review of mobile phones, covering features, prices, brands, operating systems, battery capacity, 5G availability, and internal storage. SQL queries and Power Bi are used for data extraction and visualization.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3637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B25638D-3D06-41D1-8060-4D2707C60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161BB1E-0062-4056-AB94-121EF614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BC01E2-D629-4319-B5CB-BFA461B8C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6AB4B6C-B565-8266-BD26-298D7D915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1480" cy="2471104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400"/>
              <a:t>Entity relationship diagram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CF70E96-9B61-368E-C944-6947F67BE8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79557" y="805583"/>
            <a:ext cx="2990150" cy="46607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08048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D03F4-913F-A9C0-EA08-72294B851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Database and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A89EB-A11C-7BBA-95EB-7CEFFF48A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primary tools used are MySQL and Power BI. MySQL is employed for data analysis, and Power Bi is used for effective data visualization. These tools play a crucial role in deriving valuable insights from the data.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8824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92C3-5FAB-0157-3962-C99B24539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800" dirty="0">
                <a:solidFill>
                  <a:schemeClr val="tx1">
                    <a:lumMod val="95000"/>
                  </a:schemeClr>
                </a:solidFill>
                <a:latin typeface="+mn-lt"/>
              </a:rPr>
              <a:t>1.</a:t>
            </a:r>
            <a:r>
              <a:rPr lang="en-IN" sz="18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Can you provide a list of mobile features and their prices?</a:t>
            </a:r>
            <a:endParaRPr lang="en-IN" sz="1800" dirty="0">
              <a:solidFill>
                <a:schemeClr val="tx1">
                  <a:lumMod val="95000"/>
                </a:schemeClr>
              </a:solidFill>
              <a:latin typeface="+mn-lt"/>
            </a:endParaRPr>
          </a:p>
        </p:txBody>
      </p:sp>
      <p:pic>
        <p:nvPicPr>
          <p:cNvPr id="5" name="Content Placeholder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C0EA3ACB-A94E-C26E-A40E-FFAA5B94CD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9868" y="2995920"/>
            <a:ext cx="5179973" cy="866160"/>
          </a:xfrm>
        </p:spPr>
      </p:pic>
    </p:spTree>
    <p:extLst>
      <p:ext uri="{BB962C8B-B14F-4D97-AF65-F5344CB8AC3E}">
        <p14:creationId xmlns:p14="http://schemas.microsoft.com/office/powerpoint/2010/main" val="2686173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E5EAD-97D9-B2CA-0911-791EBD950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800" dirty="0">
                <a:solidFill>
                  <a:schemeClr val="tx1">
                    <a:lumMod val="95000"/>
                  </a:schemeClr>
                </a:solidFill>
                <a:latin typeface="+mn-lt"/>
              </a:rPr>
              <a:t>2. </a:t>
            </a:r>
            <a:r>
              <a:rPr lang="en-IN" sz="18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What are the 5 most expensive phones available?</a:t>
            </a:r>
            <a:endParaRPr lang="en-IN" sz="1800" dirty="0">
              <a:solidFill>
                <a:schemeClr val="tx1">
                  <a:lumMod val="95000"/>
                </a:schemeClr>
              </a:solidFill>
              <a:latin typeface="+mn-lt"/>
            </a:endParaRPr>
          </a:p>
        </p:txBody>
      </p:sp>
      <p:pic>
        <p:nvPicPr>
          <p:cNvPr id="5" name="Content Placeholder 4" descr="A close up of text&#10;&#10;Description automatically generated">
            <a:extLst>
              <a:ext uri="{FF2B5EF4-FFF2-40B4-BE49-F238E27FC236}">
                <a16:creationId xmlns:a16="http://schemas.microsoft.com/office/drawing/2014/main" id="{E02E3D8D-556D-B2C2-D994-47B81AA959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7721" y="2280338"/>
            <a:ext cx="3136558" cy="14072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72780E-3B77-753D-1C0E-1B6D19841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57" y="4317528"/>
            <a:ext cx="11943286" cy="100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916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3A572-4E32-6BC2-D961-609D9F15A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800" dirty="0">
                <a:solidFill>
                  <a:schemeClr val="tx1">
                    <a:lumMod val="95000"/>
                  </a:schemeClr>
                </a:solidFill>
                <a:latin typeface="+mn-lt"/>
              </a:rPr>
              <a:t>3. </a:t>
            </a:r>
            <a:r>
              <a:rPr lang="en-IN" sz="18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What are the 5 cheapest phones available?</a:t>
            </a:r>
            <a:endParaRPr lang="en-IN" sz="1800" dirty="0">
              <a:solidFill>
                <a:schemeClr val="tx1">
                  <a:lumMod val="95000"/>
                </a:schemeClr>
              </a:solidFill>
              <a:latin typeface="+mn-lt"/>
            </a:endParaRPr>
          </a:p>
        </p:txBody>
      </p:sp>
      <p:pic>
        <p:nvPicPr>
          <p:cNvPr id="5" name="Content Placeholder 4" descr="A close up of text&#10;&#10;Description automatically generated">
            <a:extLst>
              <a:ext uri="{FF2B5EF4-FFF2-40B4-BE49-F238E27FC236}">
                <a16:creationId xmlns:a16="http://schemas.microsoft.com/office/drawing/2014/main" id="{627F6EA8-4393-F7A0-00D1-E39682024B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7790" y="2454931"/>
            <a:ext cx="2716420" cy="123037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A95686-30DD-A7EF-A347-22190B5EA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163" y="4073236"/>
            <a:ext cx="11651673" cy="140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017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EAAD9-C1E2-DBB3-AB21-FAA20FF72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800" dirty="0">
                <a:solidFill>
                  <a:schemeClr val="tx1">
                    <a:lumMod val="95000"/>
                  </a:schemeClr>
                </a:solidFill>
                <a:latin typeface="+mn-lt"/>
              </a:rPr>
              <a:t>4. </a:t>
            </a:r>
            <a:r>
              <a:rPr lang="en-IN" sz="18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Can you list the top 5 Samsung phones with their prices and all features?</a:t>
            </a:r>
            <a:endParaRPr lang="en-IN" sz="1800" dirty="0">
              <a:solidFill>
                <a:schemeClr val="tx1">
                  <a:lumMod val="95000"/>
                </a:schemeClr>
              </a:solidFill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9E1A7F-66E3-CA40-EF35-73E5FE9DC8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3095" y="2379765"/>
            <a:ext cx="4845810" cy="104923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0D5EE6-2006-11A1-1D1E-3993E6AED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36" y="4087091"/>
            <a:ext cx="11817927" cy="154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45562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34</TotalTime>
  <Words>450</Words>
  <Application>Microsoft Office PowerPoint</Application>
  <PresentationFormat>Widescreen</PresentationFormat>
  <Paragraphs>24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Rockwell</vt:lpstr>
      <vt:lpstr>Gallery</vt:lpstr>
      <vt:lpstr>Mobile Analysis 2023 Report</vt:lpstr>
      <vt:lpstr>Introduction</vt:lpstr>
      <vt:lpstr>Project Description</vt:lpstr>
      <vt:lpstr>Entity relationship diagram</vt:lpstr>
      <vt:lpstr>Database and Tools</vt:lpstr>
      <vt:lpstr>1. Can you provide a list of mobile features and their prices?</vt:lpstr>
      <vt:lpstr>2. What are the 5 most expensive phones available?</vt:lpstr>
      <vt:lpstr>3. What are the 5 cheapest phones available?</vt:lpstr>
      <vt:lpstr>4. Can you list the top 5 Samsung phones with their prices and all features?</vt:lpstr>
      <vt:lpstr>5. What are some must-have Android phones and the top 5 high-priced Android phones?</vt:lpstr>
      <vt:lpstr>6. What are some must-have Android phones and the top 5 low-priced Android phones?</vt:lpstr>
      <vt:lpstr>7. What are some must-have iOS phones and the top 5 HIGh-priced iOS phones?</vt:lpstr>
      <vt:lpstr>8. What are some must-have iOS phones and the top 5 low-priced iOS phones?</vt:lpstr>
      <vt:lpstr>9. Which phones support 5G and what are the top 5 phones with 5G support?</vt:lpstr>
      <vt:lpstr>10. What is the total price of all mobile phones, sorted by brand name?</vt:lpstr>
      <vt:lpstr>Creating Dashboards with Power BI</vt:lpstr>
      <vt:lpstr>PowerPoint Presentation</vt:lpstr>
      <vt:lpstr>conclusion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Analysis 2023 Report</dc:title>
  <dc:creator>105322862029@avcolleges.co.in</dc:creator>
  <cp:lastModifiedBy>105322862029@avcolleges.co.in</cp:lastModifiedBy>
  <cp:revision>3</cp:revision>
  <dcterms:created xsi:type="dcterms:W3CDTF">2024-02-09T14:53:47Z</dcterms:created>
  <dcterms:modified xsi:type="dcterms:W3CDTF">2024-09-23T14:13:55Z</dcterms:modified>
</cp:coreProperties>
</file>