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70" r:id="rId4"/>
    <p:sldId id="306" r:id="rId5"/>
    <p:sldId id="307" r:id="rId6"/>
    <p:sldId id="271" r:id="rId7"/>
    <p:sldId id="308" r:id="rId8"/>
    <p:sldId id="322" r:id="rId9"/>
    <p:sldId id="323" r:id="rId10"/>
    <p:sldId id="324" r:id="rId11"/>
    <p:sldId id="320" r:id="rId12"/>
    <p:sldId id="321" r:id="rId13"/>
    <p:sldId id="272" r:id="rId14"/>
    <p:sldId id="309" r:id="rId15"/>
    <p:sldId id="310" r:id="rId16"/>
    <p:sldId id="311" r:id="rId17"/>
    <p:sldId id="312" r:id="rId18"/>
    <p:sldId id="313" r:id="rId19"/>
    <p:sldId id="314" r:id="rId20"/>
    <p:sldId id="315" r:id="rId21"/>
    <p:sldId id="316" r:id="rId22"/>
    <p:sldId id="318" r:id="rId23"/>
    <p:sldId id="319" r:id="rId24"/>
    <p:sldId id="317" r:id="rId25"/>
    <p:sldId id="293" r:id="rId26"/>
  </p:sldIdLst>
  <p:sldSz cx="9144000" cy="5143500" type="screen16x9"/>
  <p:notesSz cx="6858000" cy="9144000"/>
  <p:defaultTextStyle>
    <a:defPPr>
      <a:defRPr lang="en-US"/>
    </a:defPPr>
    <a:lvl1pPr marL="0" algn="l" defTabSz="784047" rtl="0" eaLnBrk="1" latinLnBrk="0" hangingPunct="1">
      <a:defRPr sz="1500" kern="1200">
        <a:solidFill>
          <a:schemeClr val="tx1"/>
        </a:solidFill>
        <a:latin typeface="+mn-lt"/>
        <a:ea typeface="+mn-ea"/>
        <a:cs typeface="+mn-cs"/>
      </a:defRPr>
    </a:lvl1pPr>
    <a:lvl2pPr marL="392023" algn="l" defTabSz="784047" rtl="0" eaLnBrk="1" latinLnBrk="0" hangingPunct="1">
      <a:defRPr sz="1500" kern="1200">
        <a:solidFill>
          <a:schemeClr val="tx1"/>
        </a:solidFill>
        <a:latin typeface="+mn-lt"/>
        <a:ea typeface="+mn-ea"/>
        <a:cs typeface="+mn-cs"/>
      </a:defRPr>
    </a:lvl2pPr>
    <a:lvl3pPr marL="784047" algn="l" defTabSz="784047" rtl="0" eaLnBrk="1" latinLnBrk="0" hangingPunct="1">
      <a:defRPr sz="1500" kern="1200">
        <a:solidFill>
          <a:schemeClr val="tx1"/>
        </a:solidFill>
        <a:latin typeface="+mn-lt"/>
        <a:ea typeface="+mn-ea"/>
        <a:cs typeface="+mn-cs"/>
      </a:defRPr>
    </a:lvl3pPr>
    <a:lvl4pPr marL="1176071" algn="l" defTabSz="784047" rtl="0" eaLnBrk="1" latinLnBrk="0" hangingPunct="1">
      <a:defRPr sz="1500" kern="1200">
        <a:solidFill>
          <a:schemeClr val="tx1"/>
        </a:solidFill>
        <a:latin typeface="+mn-lt"/>
        <a:ea typeface="+mn-ea"/>
        <a:cs typeface="+mn-cs"/>
      </a:defRPr>
    </a:lvl4pPr>
    <a:lvl5pPr marL="1568095" algn="l" defTabSz="784047" rtl="0" eaLnBrk="1" latinLnBrk="0" hangingPunct="1">
      <a:defRPr sz="1500" kern="1200">
        <a:solidFill>
          <a:schemeClr val="tx1"/>
        </a:solidFill>
        <a:latin typeface="+mn-lt"/>
        <a:ea typeface="+mn-ea"/>
        <a:cs typeface="+mn-cs"/>
      </a:defRPr>
    </a:lvl5pPr>
    <a:lvl6pPr marL="1960118" algn="l" defTabSz="784047" rtl="0" eaLnBrk="1" latinLnBrk="0" hangingPunct="1">
      <a:defRPr sz="1500" kern="1200">
        <a:solidFill>
          <a:schemeClr val="tx1"/>
        </a:solidFill>
        <a:latin typeface="+mn-lt"/>
        <a:ea typeface="+mn-ea"/>
        <a:cs typeface="+mn-cs"/>
      </a:defRPr>
    </a:lvl6pPr>
    <a:lvl7pPr marL="2352142" algn="l" defTabSz="784047" rtl="0" eaLnBrk="1" latinLnBrk="0" hangingPunct="1">
      <a:defRPr sz="1500" kern="1200">
        <a:solidFill>
          <a:schemeClr val="tx1"/>
        </a:solidFill>
        <a:latin typeface="+mn-lt"/>
        <a:ea typeface="+mn-ea"/>
        <a:cs typeface="+mn-cs"/>
      </a:defRPr>
    </a:lvl7pPr>
    <a:lvl8pPr marL="2744165" algn="l" defTabSz="784047" rtl="0" eaLnBrk="1" latinLnBrk="0" hangingPunct="1">
      <a:defRPr sz="1500" kern="1200">
        <a:solidFill>
          <a:schemeClr val="tx1"/>
        </a:solidFill>
        <a:latin typeface="+mn-lt"/>
        <a:ea typeface="+mn-ea"/>
        <a:cs typeface="+mn-cs"/>
      </a:defRPr>
    </a:lvl8pPr>
    <a:lvl9pPr marL="3136189" algn="l" defTabSz="78404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EEC9"/>
    <a:srgbClr val="FFF2D5"/>
    <a:srgbClr val="F7F7F7"/>
    <a:srgbClr val="FFF7E5"/>
    <a:srgbClr val="4D4D4D"/>
    <a:srgbClr val="E1E1E1"/>
    <a:srgbClr val="FFF9E3"/>
    <a:srgbClr val="FFAB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71" autoAdjust="0"/>
  </p:normalViewPr>
  <p:slideViewPr>
    <p:cSldViewPr>
      <p:cViewPr varScale="1">
        <p:scale>
          <a:sx n="108" d="100"/>
          <a:sy n="108" d="100"/>
        </p:scale>
        <p:origin x="-102" y="-738"/>
      </p:cViewPr>
      <p:guideLst>
        <p:guide orient="horz" pos="1620"/>
        <p:guide pos="2880"/>
      </p:guideLst>
    </p:cSldViewPr>
  </p:slideViewPr>
  <p:outlineViewPr>
    <p:cViewPr>
      <p:scale>
        <a:sx n="33" d="100"/>
        <a:sy n="33" d="100"/>
      </p:scale>
      <p:origin x="0" y="44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A008EF-2FE8-404F-B042-C29261C42790}" type="datetimeFigureOut">
              <a:rPr lang="en-US" smtClean="0"/>
              <a:pPr/>
              <a:t>6/18/2012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94EDBD-A410-FA4A-964B-DFF6539341B7}" type="slidenum">
              <a:rPr lang="en-US" smtClean="0"/>
              <a:pPr/>
              <a:t>‹#›</a:t>
            </a:fld>
            <a:endParaRPr lang="en-US"/>
          </a:p>
        </p:txBody>
      </p:sp>
    </p:spTree>
    <p:extLst>
      <p:ext uri="{BB962C8B-B14F-4D97-AF65-F5344CB8AC3E}">
        <p14:creationId xmlns:p14="http://schemas.microsoft.com/office/powerpoint/2010/main" val="844868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C4FE0-6702-4ADE-9C59-0555C0B4C42B}" type="datetimeFigureOut">
              <a:rPr lang="en-US" smtClean="0"/>
              <a:pPr/>
              <a:t>6/18/2012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497EC-CE5D-4D60-89CC-D3A3AD7F5441}" type="slidenum">
              <a:rPr lang="en-US" smtClean="0"/>
              <a:pPr/>
              <a:t>‹#›</a:t>
            </a:fld>
            <a:endParaRPr lang="en-US"/>
          </a:p>
        </p:txBody>
      </p:sp>
    </p:spTree>
    <p:extLst>
      <p:ext uri="{BB962C8B-B14F-4D97-AF65-F5344CB8AC3E}">
        <p14:creationId xmlns:p14="http://schemas.microsoft.com/office/powerpoint/2010/main" val="3435634944"/>
      </p:ext>
    </p:extLst>
  </p:cSld>
  <p:clrMap bg1="lt1" tx1="dk1" bg2="lt2" tx2="dk2" accent1="accent1" accent2="accent2" accent3="accent3" accent4="accent4" accent5="accent5" accent6="accent6" hlink="hlink" folHlink="folHlink"/>
  <p:notesStyle>
    <a:lvl1pPr marL="0" algn="l" defTabSz="784047" rtl="0" eaLnBrk="1" latinLnBrk="0" hangingPunct="1">
      <a:defRPr sz="1100" kern="1200">
        <a:solidFill>
          <a:schemeClr val="tx1"/>
        </a:solidFill>
        <a:latin typeface="+mn-lt"/>
        <a:ea typeface="+mn-ea"/>
        <a:cs typeface="+mn-cs"/>
      </a:defRPr>
    </a:lvl1pPr>
    <a:lvl2pPr marL="392023" algn="l" defTabSz="784047" rtl="0" eaLnBrk="1" latinLnBrk="0" hangingPunct="1">
      <a:defRPr sz="1100" kern="1200">
        <a:solidFill>
          <a:schemeClr val="tx1"/>
        </a:solidFill>
        <a:latin typeface="+mn-lt"/>
        <a:ea typeface="+mn-ea"/>
        <a:cs typeface="+mn-cs"/>
      </a:defRPr>
    </a:lvl2pPr>
    <a:lvl3pPr marL="784047" algn="l" defTabSz="784047" rtl="0" eaLnBrk="1" latinLnBrk="0" hangingPunct="1">
      <a:defRPr sz="1100" kern="1200">
        <a:solidFill>
          <a:schemeClr val="tx1"/>
        </a:solidFill>
        <a:latin typeface="+mn-lt"/>
        <a:ea typeface="+mn-ea"/>
        <a:cs typeface="+mn-cs"/>
      </a:defRPr>
    </a:lvl3pPr>
    <a:lvl4pPr marL="1176071" algn="l" defTabSz="784047" rtl="0" eaLnBrk="1" latinLnBrk="0" hangingPunct="1">
      <a:defRPr sz="1100" kern="1200">
        <a:solidFill>
          <a:schemeClr val="tx1"/>
        </a:solidFill>
        <a:latin typeface="+mn-lt"/>
        <a:ea typeface="+mn-ea"/>
        <a:cs typeface="+mn-cs"/>
      </a:defRPr>
    </a:lvl4pPr>
    <a:lvl5pPr marL="1568095" algn="l" defTabSz="784047" rtl="0" eaLnBrk="1" latinLnBrk="0" hangingPunct="1">
      <a:defRPr sz="1100" kern="1200">
        <a:solidFill>
          <a:schemeClr val="tx1"/>
        </a:solidFill>
        <a:latin typeface="+mn-lt"/>
        <a:ea typeface="+mn-ea"/>
        <a:cs typeface="+mn-cs"/>
      </a:defRPr>
    </a:lvl5pPr>
    <a:lvl6pPr marL="1960118" algn="l" defTabSz="784047" rtl="0" eaLnBrk="1" latinLnBrk="0" hangingPunct="1">
      <a:defRPr sz="1100" kern="1200">
        <a:solidFill>
          <a:schemeClr val="tx1"/>
        </a:solidFill>
        <a:latin typeface="+mn-lt"/>
        <a:ea typeface="+mn-ea"/>
        <a:cs typeface="+mn-cs"/>
      </a:defRPr>
    </a:lvl6pPr>
    <a:lvl7pPr marL="2352142" algn="l" defTabSz="784047" rtl="0" eaLnBrk="1" latinLnBrk="0" hangingPunct="1">
      <a:defRPr sz="1100" kern="1200">
        <a:solidFill>
          <a:schemeClr val="tx1"/>
        </a:solidFill>
        <a:latin typeface="+mn-lt"/>
        <a:ea typeface="+mn-ea"/>
        <a:cs typeface="+mn-cs"/>
      </a:defRPr>
    </a:lvl7pPr>
    <a:lvl8pPr marL="2744165" algn="l" defTabSz="784047" rtl="0" eaLnBrk="1" latinLnBrk="0" hangingPunct="1">
      <a:defRPr sz="1100" kern="1200">
        <a:solidFill>
          <a:schemeClr val="tx1"/>
        </a:solidFill>
        <a:latin typeface="+mn-lt"/>
        <a:ea typeface="+mn-ea"/>
        <a:cs typeface="+mn-cs"/>
      </a:defRPr>
    </a:lvl8pPr>
    <a:lvl9pPr marL="3136189" algn="l" defTabSz="78404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30369"/>
            <a:ext cx="8686800" cy="1843088"/>
          </a:xfrm>
        </p:spPr>
        <p:txBody>
          <a:bodyPr lIns="0">
            <a:noAutofit/>
          </a:bodyPr>
          <a:lstStyle>
            <a:lvl1pPr algn="l">
              <a:defRPr sz="4800" i="0">
                <a:solidFill>
                  <a:schemeClr val="tx1">
                    <a:lumMod val="65000"/>
                    <a:lumOff val="3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600" y="2971801"/>
            <a:ext cx="6364941" cy="1314450"/>
          </a:xfrm>
        </p:spPr>
        <p:txBody>
          <a:bodyPr lIns="0">
            <a:normAutofit/>
          </a:bodyPr>
          <a:lstStyle>
            <a:lvl1pPr marL="0" indent="0" algn="l">
              <a:buNone/>
              <a:defRPr sz="2000" i="1">
                <a:solidFill>
                  <a:schemeClr val="tx1">
                    <a:lumMod val="65000"/>
                    <a:lumOff val="35000"/>
                  </a:schemeClr>
                </a:solidFill>
              </a:defRPr>
            </a:lvl1pPr>
            <a:lvl2pPr marL="392023" indent="0" algn="ctr">
              <a:buNone/>
              <a:defRPr>
                <a:solidFill>
                  <a:schemeClr val="tx1">
                    <a:tint val="75000"/>
                  </a:schemeClr>
                </a:solidFill>
              </a:defRPr>
            </a:lvl2pPr>
            <a:lvl3pPr marL="784047" indent="0" algn="ctr">
              <a:buNone/>
              <a:defRPr>
                <a:solidFill>
                  <a:schemeClr val="tx1">
                    <a:tint val="75000"/>
                  </a:schemeClr>
                </a:solidFill>
              </a:defRPr>
            </a:lvl3pPr>
            <a:lvl4pPr marL="1176071" indent="0" algn="ctr">
              <a:buNone/>
              <a:defRPr>
                <a:solidFill>
                  <a:schemeClr val="tx1">
                    <a:tint val="75000"/>
                  </a:schemeClr>
                </a:solidFill>
              </a:defRPr>
            </a:lvl4pPr>
            <a:lvl5pPr marL="1568095" indent="0" algn="ctr">
              <a:buNone/>
              <a:defRPr>
                <a:solidFill>
                  <a:schemeClr val="tx1">
                    <a:tint val="75000"/>
                  </a:schemeClr>
                </a:solidFill>
              </a:defRPr>
            </a:lvl5pPr>
            <a:lvl6pPr marL="1960118" indent="0" algn="ctr">
              <a:buNone/>
              <a:defRPr>
                <a:solidFill>
                  <a:schemeClr val="tx1">
                    <a:tint val="75000"/>
                  </a:schemeClr>
                </a:solidFill>
              </a:defRPr>
            </a:lvl6pPr>
            <a:lvl7pPr marL="2352142" indent="0" algn="ctr">
              <a:buNone/>
              <a:defRPr>
                <a:solidFill>
                  <a:schemeClr val="tx1">
                    <a:tint val="75000"/>
                  </a:schemeClr>
                </a:solidFill>
              </a:defRPr>
            </a:lvl7pPr>
            <a:lvl8pPr marL="2744165" indent="0" algn="ctr">
              <a:buNone/>
              <a:defRPr>
                <a:solidFill>
                  <a:schemeClr val="tx1">
                    <a:tint val="75000"/>
                  </a:schemeClr>
                </a:solidFill>
              </a:defRPr>
            </a:lvl8pPr>
            <a:lvl9pPr marL="3136189"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548968" y="133350"/>
            <a:ext cx="537882" cy="273844"/>
          </a:xfrm>
        </p:spPr>
        <p:txBody>
          <a:bodyPr/>
          <a:lstStyle>
            <a:lvl1pPr>
              <a:defRPr>
                <a:solidFill>
                  <a:schemeClr val="bg1">
                    <a:lumMod val="50000"/>
                  </a:schemeClr>
                </a:solidFill>
              </a:defRPr>
            </a:lvl1pPr>
          </a:lstStyle>
          <a:p>
            <a:fld id="{4BBE1B50-005F-40B8-8D3A-69FD9B78915E}" type="slidenum">
              <a:rPr lang="en-US" smtClean="0"/>
              <a:pPr/>
              <a:t>‹#›</a:t>
            </a:fld>
            <a:endParaRPr lang="en-US"/>
          </a:p>
        </p:txBody>
      </p:sp>
      <p:cxnSp>
        <p:nvCxnSpPr>
          <p:cNvPr id="5" name="Straight Connector 4"/>
          <p:cNvCxnSpPr/>
          <p:nvPr userDrawn="1"/>
        </p:nvCxnSpPr>
        <p:spPr>
          <a:xfrm>
            <a:off x="228600" y="2800350"/>
            <a:ext cx="89916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8600" y="895350"/>
            <a:ext cx="89916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6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1" y="1123950"/>
            <a:ext cx="8534400" cy="3810000"/>
          </a:xfrm>
        </p:spPr>
        <p:txBody>
          <a:bodyPr>
            <a:noAutofit/>
          </a:bodyPr>
          <a:lstStyle>
            <a:lvl1pPr>
              <a:spcBef>
                <a:spcPts val="0"/>
              </a:spcBef>
              <a:spcAft>
                <a:spcPts val="1200"/>
              </a:spcAft>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p:txBody>
      </p:sp>
      <p:sp>
        <p:nvSpPr>
          <p:cNvPr id="6" name="Slide Number Placeholder 5"/>
          <p:cNvSpPr>
            <a:spLocks noGrp="1"/>
          </p:cNvSpPr>
          <p:nvPr>
            <p:ph type="sldNum" sz="quarter" idx="12"/>
          </p:nvPr>
        </p:nvSpPr>
        <p:spPr>
          <a:xfrm>
            <a:off x="8516471" y="4689661"/>
            <a:ext cx="537882" cy="273844"/>
          </a:xfrm>
        </p:spPr>
        <p:txBody>
          <a:bodyPr/>
          <a:lstStyle>
            <a:lvl1pPr>
              <a:defRPr>
                <a:solidFill>
                  <a:schemeClr val="tx1"/>
                </a:solidFill>
              </a:defRPr>
            </a:lvl1pPr>
          </a:lstStyle>
          <a:p>
            <a:fld id="{4BBE1B50-005F-40B8-8D3A-69FD9B78915E}" type="slidenum">
              <a:rPr lang="en-US" smtClean="0"/>
              <a:pPr/>
              <a:t>‹#›</a:t>
            </a:fld>
            <a:endParaRPr lang="en-US"/>
          </a:p>
        </p:txBody>
      </p:sp>
      <p:cxnSp>
        <p:nvCxnSpPr>
          <p:cNvPr id="8" name="Straight Connector 7"/>
          <p:cNvCxnSpPr/>
          <p:nvPr userDrawn="1"/>
        </p:nvCxnSpPr>
        <p:spPr>
          <a:xfrm>
            <a:off x="228600" y="971550"/>
            <a:ext cx="89154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28600" y="361950"/>
            <a:ext cx="89154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7677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 y="2975162"/>
            <a:ext cx="7772400" cy="1021557"/>
          </a:xfrm>
        </p:spPr>
        <p:txBody>
          <a:bodyPr vert="horz" lIns="0" tIns="39202" rIns="78405" bIns="39202" rtlCol="0" anchor="t" anchorCtr="0">
            <a:noAutofit/>
          </a:bodyPr>
          <a:lstStyle>
            <a:lvl1pPr>
              <a:defRPr lang="en-US" sz="3200" dirty="0">
                <a:solidFill>
                  <a:schemeClr val="tx1">
                    <a:lumMod val="65000"/>
                    <a:lumOff val="35000"/>
                  </a:schemeClr>
                </a:solidFill>
              </a:defRPr>
            </a:lvl1pPr>
          </a:lstStyle>
          <a:p>
            <a:pPr lvl="0"/>
            <a:r>
              <a:rPr lang="en-US" dirty="0" smtClean="0"/>
              <a:t>Click to edit Master title style</a:t>
            </a:r>
            <a:endParaRPr lang="en-US" dirty="0"/>
          </a:p>
        </p:txBody>
      </p:sp>
      <p:sp>
        <p:nvSpPr>
          <p:cNvPr id="3" name="Text Placeholder 2"/>
          <p:cNvSpPr>
            <a:spLocks noGrp="1"/>
          </p:cNvSpPr>
          <p:nvPr>
            <p:ph type="body" idx="1"/>
          </p:nvPr>
        </p:nvSpPr>
        <p:spPr>
          <a:xfrm>
            <a:off x="228600" y="1664073"/>
            <a:ext cx="7772400" cy="1125140"/>
          </a:xfrm>
        </p:spPr>
        <p:txBody>
          <a:bodyPr vert="horz" lIns="0" tIns="39202" rIns="78405" bIns="39202" rtlCol="0">
            <a:normAutofit/>
          </a:bodyPr>
          <a:lstStyle>
            <a:lvl1pPr>
              <a:defRPr lang="en-US" sz="2000" i="1" smtClean="0">
                <a:solidFill>
                  <a:schemeClr val="tx1">
                    <a:lumMod val="65000"/>
                    <a:lumOff val="35000"/>
                  </a:schemeClr>
                </a:solidFill>
              </a:defRPr>
            </a:lvl1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4BBE1B50-005F-40B8-8D3A-69FD9B78915E}" type="slidenum">
              <a:rPr lang="en-US" smtClean="0"/>
              <a:pPr/>
              <a:t>‹#›</a:t>
            </a:fld>
            <a:endParaRPr lang="en-US"/>
          </a:p>
        </p:txBody>
      </p:sp>
      <p:cxnSp>
        <p:nvCxnSpPr>
          <p:cNvPr id="5" name="Straight Connector 4"/>
          <p:cNvCxnSpPr/>
          <p:nvPr userDrawn="1"/>
        </p:nvCxnSpPr>
        <p:spPr>
          <a:xfrm>
            <a:off x="228600" y="2800350"/>
            <a:ext cx="8991600"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228600" y="895350"/>
            <a:ext cx="8991600" cy="0"/>
          </a:xfrm>
          <a:prstGeom prst="line">
            <a:avLst/>
          </a:prstGeom>
          <a:ln w="9525">
            <a:solidFill>
              <a:srgbClr val="4D4D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0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5025" y="4552950"/>
            <a:ext cx="6019800" cy="443822"/>
          </a:xfrm>
        </p:spPr>
        <p:txBody>
          <a:bodyPr>
            <a:noAutofit/>
          </a:bodyPr>
          <a:lstStyle>
            <a:lvl1pPr>
              <a:defRPr sz="1800">
                <a:solidFill>
                  <a:schemeClr val="tx1">
                    <a:lumMod val="65000"/>
                    <a:lumOff val="35000"/>
                  </a:schemeClr>
                </a:solidFill>
              </a:defRPr>
            </a:lvl1pPr>
          </a:lstStyle>
          <a:p>
            <a:r>
              <a:rPr lang="en-US" smtClean="0"/>
              <a:t>Click to edit Master title style</a:t>
            </a:r>
            <a:endParaRPr lang="en-US"/>
          </a:p>
        </p:txBody>
      </p:sp>
    </p:spTree>
    <p:extLst>
      <p:ext uri="{BB962C8B-B14F-4D97-AF65-F5344CB8AC3E}">
        <p14:creationId xmlns:p14="http://schemas.microsoft.com/office/powerpoint/2010/main" val="32888033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BBE1B50-005F-40B8-8D3A-69FD9B78915E}" type="slidenum">
              <a:rPr lang="en-US" smtClean="0"/>
              <a:pPr/>
              <a:t>‹#›</a:t>
            </a:fld>
            <a:endParaRPr lang="en-US"/>
          </a:p>
        </p:txBody>
      </p:sp>
    </p:spTree>
    <p:extLst>
      <p:ext uri="{BB962C8B-B14F-4D97-AF65-F5344CB8AC3E}">
        <p14:creationId xmlns:p14="http://schemas.microsoft.com/office/powerpoint/2010/main" val="1829281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2D5"/>
            </a:gs>
            <a:gs pos="8000">
              <a:srgbClr val="FFF7E5"/>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99981"/>
            <a:ext cx="8534399" cy="571569"/>
          </a:xfrm>
          <a:prstGeom prst="rect">
            <a:avLst/>
          </a:prstGeom>
          <a:effectLst>
            <a:outerShdw blurRad="12700" dist="12700" dir="5400000" algn="ctr" rotWithShape="0">
              <a:schemeClr val="bg1"/>
            </a:outerShdw>
          </a:effectLst>
        </p:spPr>
        <p:txBody>
          <a:bodyPr vert="horz" lIns="78405" tIns="39202" rIns="78405" bIns="39202"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00150"/>
            <a:ext cx="8534401" cy="3276600"/>
          </a:xfrm>
          <a:prstGeom prst="rect">
            <a:avLst/>
          </a:prstGeom>
        </p:spPr>
        <p:txBody>
          <a:bodyPr vert="horz" lIns="78405" tIns="39202" rIns="78405" bIns="3920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71443"/>
            <a:ext cx="537882" cy="273844"/>
          </a:xfrm>
          <a:prstGeom prst="rect">
            <a:avLst/>
          </a:prstGeom>
        </p:spPr>
        <p:txBody>
          <a:bodyPr vert="horz" lIns="78405" tIns="39202" rIns="78405" bIns="39202" rtlCol="0" anchor="ctr"/>
          <a:lstStyle>
            <a:lvl1pPr algn="r">
              <a:defRPr sz="1100">
                <a:solidFill>
                  <a:schemeClr val="bg1">
                    <a:lumMod val="50000"/>
                  </a:schemeClr>
                </a:solidFill>
              </a:defRPr>
            </a:lvl1pPr>
          </a:lstStyle>
          <a:p>
            <a:fld id="{4BBE1B50-005F-40B8-8D3A-69FD9B78915E}" type="slidenum">
              <a:rPr lang="en-US" smtClean="0"/>
              <a:pPr/>
              <a:t>‹#›</a:t>
            </a:fld>
            <a:endParaRPr lang="en-US"/>
          </a:p>
        </p:txBody>
      </p:sp>
      <p:sp>
        <p:nvSpPr>
          <p:cNvPr id="9" name="TextBox 8"/>
          <p:cNvSpPr txBox="1"/>
          <p:nvPr/>
        </p:nvSpPr>
        <p:spPr>
          <a:xfrm>
            <a:off x="2" y="20536"/>
            <a:ext cx="5072888" cy="187829"/>
          </a:xfrm>
          <a:prstGeom prst="rect">
            <a:avLst/>
          </a:prstGeom>
          <a:noFill/>
        </p:spPr>
        <p:txBody>
          <a:bodyPr wrap="none" lIns="78405" tIns="39202" rIns="78405" bIns="39202" rtlCol="0">
            <a:spAutoFit/>
          </a:bodyPr>
          <a:lstStyle/>
          <a:p>
            <a:r>
              <a:rPr lang="en-US" sz="700" dirty="0" smtClean="0">
                <a:solidFill>
                  <a:schemeClr val="bg1">
                    <a:lumMod val="65000"/>
                  </a:schemeClr>
                </a:solidFill>
                <a:latin typeface="Arial" pitchFamily="34" charset="0"/>
                <a:cs typeface="Arial" pitchFamily="34" charset="0"/>
              </a:rPr>
              <a:t>Copyright © 2011, Pramati Technologies</a:t>
            </a:r>
            <a:r>
              <a:rPr lang="en-US" sz="700" baseline="0" dirty="0" smtClean="0">
                <a:solidFill>
                  <a:schemeClr val="bg1">
                    <a:lumMod val="65000"/>
                  </a:schemeClr>
                </a:solidFill>
                <a:latin typeface="Arial" pitchFamily="34" charset="0"/>
                <a:cs typeface="Arial" pitchFamily="34" charset="0"/>
              </a:rPr>
              <a:t> Private Limited. Strictly Confidential and for Private Viewing only. Do not forward.</a:t>
            </a:r>
            <a:endParaRPr lang="en-US" sz="700" dirty="0">
              <a:solidFill>
                <a:schemeClr val="bg1">
                  <a:lumMod val="65000"/>
                </a:schemeClr>
              </a:solidFill>
              <a:latin typeface="Arial" pitchFamily="34" charset="0"/>
              <a:cs typeface="Arial" pitchFamily="34" charset="0"/>
            </a:endParaRP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25941" y="4171950"/>
            <a:ext cx="1695450" cy="885825"/>
          </a:xfrm>
          <a:prstGeom prst="rect">
            <a:avLst/>
          </a:prstGeom>
        </p:spPr>
      </p:pic>
    </p:spTree>
    <p:extLst>
      <p:ext uri="{BB962C8B-B14F-4D97-AF65-F5344CB8AC3E}">
        <p14:creationId xmlns:p14="http://schemas.microsoft.com/office/powerpoint/2010/main" val="3990108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iming>
    <p:tnLst>
      <p:par>
        <p:cTn id="1" dur="indefinite" restart="never" nodeType="tmRoot"/>
      </p:par>
    </p:tnLst>
  </p:timing>
  <p:txStyles>
    <p:titleStyle>
      <a:lvl1pPr algn="l" defTabSz="784047" rtl="0" eaLnBrk="1" latinLnBrk="0" hangingPunct="1">
        <a:spcBef>
          <a:spcPct val="0"/>
        </a:spcBef>
        <a:buNone/>
        <a:defRPr sz="3000" b="1" i="0" kern="1200" spc="-150" baseline="0">
          <a:solidFill>
            <a:srgbClr val="4D4D4D"/>
          </a:solidFill>
          <a:latin typeface="Arial" pitchFamily="34" charset="0"/>
          <a:ea typeface="+mj-ea"/>
          <a:cs typeface="Arial" pitchFamily="34" charset="0"/>
        </a:defRPr>
      </a:lvl1pPr>
    </p:titleStyle>
    <p:bodyStyle>
      <a:lvl1pPr marL="0" indent="0" algn="l" defTabSz="784047" rtl="0" eaLnBrk="1" latinLnBrk="0" hangingPunct="1">
        <a:spcBef>
          <a:spcPct val="20000"/>
        </a:spcBef>
        <a:buFont typeface="Arial" pitchFamily="34" charset="0"/>
        <a:buNone/>
        <a:defRPr sz="2700" kern="1200">
          <a:solidFill>
            <a:srgbClr val="4D4D4D"/>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rgbClr val="4D4D4D"/>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rgbClr val="4D4D4D"/>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rgbClr val="4D4D4D"/>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rgbClr val="4D4D4D"/>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784047" rtl="0" eaLnBrk="1" latinLnBrk="0" hangingPunct="1">
        <a:defRPr sz="1500" kern="1200">
          <a:solidFill>
            <a:schemeClr val="tx1"/>
          </a:solidFill>
          <a:latin typeface="+mn-lt"/>
          <a:ea typeface="+mn-ea"/>
          <a:cs typeface="+mn-cs"/>
        </a:defRPr>
      </a:lvl1pPr>
      <a:lvl2pPr marL="392023" algn="l" defTabSz="784047" rtl="0" eaLnBrk="1" latinLnBrk="0" hangingPunct="1">
        <a:defRPr sz="1500" kern="1200">
          <a:solidFill>
            <a:schemeClr val="tx1"/>
          </a:solidFill>
          <a:latin typeface="+mn-lt"/>
          <a:ea typeface="+mn-ea"/>
          <a:cs typeface="+mn-cs"/>
        </a:defRPr>
      </a:lvl2pPr>
      <a:lvl3pPr marL="784047" algn="l" defTabSz="784047" rtl="0" eaLnBrk="1" latinLnBrk="0" hangingPunct="1">
        <a:defRPr sz="1500" kern="1200">
          <a:solidFill>
            <a:schemeClr val="tx1"/>
          </a:solidFill>
          <a:latin typeface="+mn-lt"/>
          <a:ea typeface="+mn-ea"/>
          <a:cs typeface="+mn-cs"/>
        </a:defRPr>
      </a:lvl3pPr>
      <a:lvl4pPr marL="1176071" algn="l" defTabSz="784047" rtl="0" eaLnBrk="1" latinLnBrk="0" hangingPunct="1">
        <a:defRPr sz="1500" kern="1200">
          <a:solidFill>
            <a:schemeClr val="tx1"/>
          </a:solidFill>
          <a:latin typeface="+mn-lt"/>
          <a:ea typeface="+mn-ea"/>
          <a:cs typeface="+mn-cs"/>
        </a:defRPr>
      </a:lvl4pPr>
      <a:lvl5pPr marL="1568095" algn="l" defTabSz="784047" rtl="0" eaLnBrk="1" latinLnBrk="0" hangingPunct="1">
        <a:defRPr sz="1500" kern="1200">
          <a:solidFill>
            <a:schemeClr val="tx1"/>
          </a:solidFill>
          <a:latin typeface="+mn-lt"/>
          <a:ea typeface="+mn-ea"/>
          <a:cs typeface="+mn-cs"/>
        </a:defRPr>
      </a:lvl5pPr>
      <a:lvl6pPr marL="1960118" algn="l" defTabSz="784047" rtl="0" eaLnBrk="1" latinLnBrk="0" hangingPunct="1">
        <a:defRPr sz="1500" kern="1200">
          <a:solidFill>
            <a:schemeClr val="tx1"/>
          </a:solidFill>
          <a:latin typeface="+mn-lt"/>
          <a:ea typeface="+mn-ea"/>
          <a:cs typeface="+mn-cs"/>
        </a:defRPr>
      </a:lvl6pPr>
      <a:lvl7pPr marL="2352142" algn="l" defTabSz="784047" rtl="0" eaLnBrk="1" latinLnBrk="0" hangingPunct="1">
        <a:defRPr sz="1500" kern="1200">
          <a:solidFill>
            <a:schemeClr val="tx1"/>
          </a:solidFill>
          <a:latin typeface="+mn-lt"/>
          <a:ea typeface="+mn-ea"/>
          <a:cs typeface="+mn-cs"/>
        </a:defRPr>
      </a:lvl7pPr>
      <a:lvl8pPr marL="2744165" algn="l" defTabSz="784047" rtl="0" eaLnBrk="1" latinLnBrk="0" hangingPunct="1">
        <a:defRPr sz="1500" kern="1200">
          <a:solidFill>
            <a:schemeClr val="tx1"/>
          </a:solidFill>
          <a:latin typeface="+mn-lt"/>
          <a:ea typeface="+mn-ea"/>
          <a:cs typeface="+mn-cs"/>
        </a:defRPr>
      </a:lvl8pPr>
      <a:lvl9pPr marL="3136189" algn="l" defTabSz="7840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CSS</a:t>
            </a:r>
            <a:endParaRPr lang="en-US" dirty="0"/>
          </a:p>
        </p:txBody>
      </p:sp>
      <p:sp>
        <p:nvSpPr>
          <p:cNvPr id="3" name="Subtitle 2"/>
          <p:cNvSpPr>
            <a:spLocks noGrp="1"/>
          </p:cNvSpPr>
          <p:nvPr>
            <p:ph type="subTitle" idx="1"/>
          </p:nvPr>
        </p:nvSpPr>
        <p:spPr/>
        <p:txBody>
          <a:bodyPr/>
          <a:lstStyle/>
          <a:p>
            <a:r>
              <a:rPr lang="en-US" dirty="0" smtClean="0"/>
              <a:t>Sharad.s@imaginea.com</a:t>
            </a:r>
            <a:endParaRPr lang="en-US" dirty="0"/>
          </a:p>
        </p:txBody>
      </p:sp>
    </p:spTree>
    <p:extLst>
      <p:ext uri="{BB962C8B-B14F-4D97-AF65-F5344CB8AC3E}">
        <p14:creationId xmlns:p14="http://schemas.microsoft.com/office/powerpoint/2010/main" val="1702682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8144625"/>
              </p:ext>
            </p:extLst>
          </p:nvPr>
        </p:nvGraphicFramePr>
        <p:xfrm>
          <a:off x="304800" y="1123950"/>
          <a:ext cx="9161145" cy="3657600"/>
        </p:xfrm>
        <a:graphic>
          <a:graphicData uri="http://schemas.openxmlformats.org/drawingml/2006/table">
            <a:tbl>
              <a:tblPr firstRow="1" bandRow="1">
                <a:tableStyleId>{68D230F3-CF80-4859-8CE7-A43EE81993B5}</a:tableStyleId>
              </a:tblPr>
              <a:tblGrid>
                <a:gridCol w="2743200"/>
                <a:gridCol w="1676400"/>
                <a:gridCol w="4741545"/>
              </a:tblGrid>
              <a:tr h="333090">
                <a:tc>
                  <a:txBody>
                    <a:bodyPr/>
                    <a:lstStyle/>
                    <a:p>
                      <a:endParaRPr lang="en-US" sz="800" dirty="0"/>
                    </a:p>
                  </a:txBody>
                  <a:tcPr/>
                </a:tc>
                <a:tc>
                  <a:txBody>
                    <a:bodyPr/>
                    <a:lstStyle/>
                    <a:p>
                      <a:r>
                        <a:rPr lang="en-US" sz="1200" dirty="0" smtClean="0"/>
                        <a:t>Name</a:t>
                      </a:r>
                      <a:endParaRPr lang="en-US" sz="1200" dirty="0"/>
                    </a:p>
                  </a:txBody>
                  <a:tcPr/>
                </a:tc>
                <a:tc>
                  <a:txBody>
                    <a:bodyPr/>
                    <a:lstStyle/>
                    <a:p>
                      <a:r>
                        <a:rPr lang="en-US" sz="1200" dirty="0" smtClean="0"/>
                        <a:t>Example</a:t>
                      </a:r>
                      <a:endParaRPr lang="en-US" sz="1200" dirty="0"/>
                    </a:p>
                  </a:txBody>
                  <a:tcPr/>
                </a:tc>
              </a:tr>
              <a:tr h="27651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X:not(selector)</a:t>
                      </a:r>
                    </a:p>
                  </a:txBody>
                  <a:tcPr/>
                </a:tc>
                <a:tc>
                  <a:txBody>
                    <a:bodyPr/>
                    <a:lstStyle/>
                    <a:p>
                      <a:r>
                        <a:rPr lang="en-US" sz="1200" dirty="0" smtClean="0"/>
                        <a:t>Not selector</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div:not</a:t>
                      </a:r>
                      <a:r>
                        <a:rPr lang="en-IN" sz="1000" kern="1200" dirty="0" smtClean="0">
                          <a:solidFill>
                            <a:schemeClr val="accent2">
                              <a:lumMod val="75000"/>
                            </a:schemeClr>
                          </a:solidFill>
                          <a:effectLst/>
                          <a:latin typeface="Courier New" pitchFamily="49" charset="0"/>
                          <a:cs typeface="Courier New" pitchFamily="49" charset="0"/>
                        </a:rPr>
                        <a:t>(#container)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X::pseudoElement</a:t>
                      </a:r>
                    </a:p>
                  </a:txBody>
                  <a:tcPr/>
                </a:tc>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200" baseline="0" dirty="0" smtClean="0"/>
                        <a:t>fragment selector</a:t>
                      </a:r>
                      <a:endParaRPr lang="en-US" sz="1200" dirty="0" smtClean="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P::first-line {…}, P::first-letter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X:nth-child(n)</a:t>
                      </a:r>
                    </a:p>
                  </a:txBody>
                  <a:tcPr/>
                </a:tc>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200" dirty="0" smtClean="0"/>
                        <a:t>Nth child</a:t>
                      </a:r>
                      <a:r>
                        <a:rPr lang="en-US" sz="1200" baseline="0" dirty="0" smtClean="0"/>
                        <a:t> selector</a:t>
                      </a:r>
                      <a:r>
                        <a:rPr lang="en-US" sz="1200" dirty="0" smtClean="0"/>
                        <a:t> </a:t>
                      </a:r>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li:nth-child</a:t>
                      </a:r>
                      <a:r>
                        <a:rPr lang="en-IN" sz="1000" kern="1200" dirty="0" smtClean="0">
                          <a:solidFill>
                            <a:schemeClr val="accent2">
                              <a:lumMod val="75000"/>
                            </a:schemeClr>
                          </a:solidFill>
                          <a:effectLst/>
                          <a:latin typeface="Courier New" pitchFamily="49" charset="0"/>
                          <a:cs typeface="Courier New" pitchFamily="49" charset="0"/>
                        </a:rPr>
                        <a:t>(3)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X:nth-last-child(n)</a:t>
                      </a:r>
                    </a:p>
                  </a:txBody>
                  <a:tcPr/>
                </a:tc>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200" dirty="0" smtClean="0"/>
                        <a:t>Nth last child</a:t>
                      </a:r>
                      <a:r>
                        <a:rPr lang="en-US" sz="1200" baseline="0" dirty="0" smtClean="0"/>
                        <a:t> selector</a:t>
                      </a:r>
                      <a:r>
                        <a:rPr lang="en-US" sz="1200" dirty="0" smtClean="0"/>
                        <a:t> </a:t>
                      </a:r>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li:nth-last-child</a:t>
                      </a:r>
                      <a:r>
                        <a:rPr lang="en-IN" sz="1000" kern="1200" dirty="0" smtClean="0">
                          <a:solidFill>
                            <a:schemeClr val="accent2">
                              <a:lumMod val="75000"/>
                            </a:schemeClr>
                          </a:solidFill>
                          <a:effectLst/>
                          <a:latin typeface="Courier New" pitchFamily="49" charset="0"/>
                          <a:cs typeface="Courier New" pitchFamily="49" charset="0"/>
                        </a:rPr>
                        <a:t>(3)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X:nth-of-type(n)</a:t>
                      </a:r>
                    </a:p>
                  </a:txBody>
                  <a:tcPr/>
                </a:tc>
                <a:tc>
                  <a:txBody>
                    <a:bodyPr/>
                    <a:lstStyle/>
                    <a:p>
                      <a:r>
                        <a:rPr lang="en-US" sz="1200" dirty="0" smtClean="0"/>
                        <a:t>Nth type selector</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ul:nth-of-type</a:t>
                      </a:r>
                      <a:r>
                        <a:rPr lang="en-IN" sz="1000" kern="1200" dirty="0" smtClean="0">
                          <a:solidFill>
                            <a:schemeClr val="accent2">
                              <a:lumMod val="75000"/>
                            </a:schemeClr>
                          </a:solidFill>
                          <a:effectLst/>
                          <a:latin typeface="Courier New" pitchFamily="49" charset="0"/>
                          <a:cs typeface="Courier New" pitchFamily="49" charset="0"/>
                        </a:rPr>
                        <a:t>(3)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X:nth-last-of-type(n)</a:t>
                      </a:r>
                    </a:p>
                  </a:txBody>
                  <a:tcPr/>
                </a:tc>
                <a:tc>
                  <a:txBody>
                    <a:bodyPr/>
                    <a:lstStyle/>
                    <a:p>
                      <a:r>
                        <a:rPr lang="en-US" sz="1200" dirty="0" smtClean="0"/>
                        <a:t>Nth last type selector</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ul:nth-last-of-type</a:t>
                      </a:r>
                      <a:r>
                        <a:rPr lang="en-IN" sz="1000" kern="1200" dirty="0" smtClean="0">
                          <a:solidFill>
                            <a:schemeClr val="accent2">
                              <a:lumMod val="75000"/>
                            </a:schemeClr>
                          </a:solidFill>
                          <a:effectLst/>
                          <a:latin typeface="Courier New" pitchFamily="49" charset="0"/>
                          <a:cs typeface="Courier New" pitchFamily="49" charset="0"/>
                        </a:rPr>
                        <a:t>(3)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X:first-child</a:t>
                      </a:r>
                    </a:p>
                  </a:txBody>
                  <a:tcPr/>
                </a:tc>
                <a:tc>
                  <a:txBody>
                    <a:bodyPr/>
                    <a:lstStyle/>
                    <a:p>
                      <a:r>
                        <a:rPr lang="en-US" sz="1200" dirty="0" smtClean="0"/>
                        <a:t>First child</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a:t>
                      </a:r>
                      <a:r>
                        <a:rPr lang="en-IN" sz="1000" kern="1200" dirty="0" smtClean="0">
                          <a:solidFill>
                            <a:schemeClr val="accent2">
                              <a:lumMod val="75000"/>
                            </a:schemeClr>
                          </a:solidFill>
                          <a:effectLst/>
                          <a:latin typeface="Courier New" pitchFamily="49" charset="0"/>
                          <a:cs typeface="Courier New" pitchFamily="49" charset="0"/>
                        </a:rPr>
                        <a:t>&gt;</a:t>
                      </a:r>
                      <a:r>
                        <a:rPr lang="en-IN" sz="1000" kern="1200" dirty="0" err="1" smtClean="0">
                          <a:solidFill>
                            <a:schemeClr val="accent2">
                              <a:lumMod val="75000"/>
                            </a:schemeClr>
                          </a:solidFill>
                          <a:effectLst/>
                          <a:latin typeface="Courier New" pitchFamily="49" charset="0"/>
                          <a:cs typeface="Courier New" pitchFamily="49" charset="0"/>
                        </a:rPr>
                        <a:t>li:first-child</a:t>
                      </a:r>
                      <a:r>
                        <a:rPr lang="en-IN" sz="1000" kern="1200" dirty="0" smtClean="0">
                          <a:solidFill>
                            <a:schemeClr val="accent2">
                              <a:lumMod val="75000"/>
                            </a:schemeClr>
                          </a:solidFill>
                          <a:effectLst/>
                          <a:latin typeface="Courier New" pitchFamily="49" charset="0"/>
                          <a:cs typeface="Courier New" pitchFamily="49" charset="0"/>
                        </a:rPr>
                        <a:t>{…}</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X:last-child</a:t>
                      </a:r>
                    </a:p>
                  </a:txBody>
                  <a:tcPr/>
                </a:tc>
                <a:tc>
                  <a:txBody>
                    <a:bodyPr/>
                    <a:lstStyle/>
                    <a:p>
                      <a:r>
                        <a:rPr lang="en-US" sz="1200" dirty="0" smtClean="0"/>
                        <a:t>Last child</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a:t>
                      </a:r>
                      <a:r>
                        <a:rPr lang="en-IN" sz="1000" kern="1200" dirty="0" smtClean="0">
                          <a:solidFill>
                            <a:schemeClr val="accent2">
                              <a:lumMod val="75000"/>
                            </a:schemeClr>
                          </a:solidFill>
                          <a:effectLst/>
                          <a:latin typeface="Courier New" pitchFamily="49" charset="0"/>
                          <a:cs typeface="Courier New" pitchFamily="49" charset="0"/>
                        </a:rPr>
                        <a:t>&gt;</a:t>
                      </a:r>
                      <a:r>
                        <a:rPr lang="en-IN" sz="1000" kern="1200" dirty="0" err="1" smtClean="0">
                          <a:solidFill>
                            <a:schemeClr val="accent2">
                              <a:lumMod val="75000"/>
                            </a:schemeClr>
                          </a:solidFill>
                          <a:effectLst/>
                          <a:latin typeface="Courier New" pitchFamily="49" charset="0"/>
                          <a:cs typeface="Courier New" pitchFamily="49" charset="0"/>
                        </a:rPr>
                        <a:t>li:last-child</a:t>
                      </a:r>
                      <a:r>
                        <a:rPr lang="en-IN" sz="1000" kern="1200" dirty="0" smtClean="0">
                          <a:solidFill>
                            <a:schemeClr val="accent2">
                              <a:lumMod val="75000"/>
                            </a:schemeClr>
                          </a:solidFill>
                          <a:effectLst/>
                          <a:latin typeface="Courier New" pitchFamily="49" charset="0"/>
                          <a:cs typeface="Courier New" pitchFamily="49" charset="0"/>
                        </a:rPr>
                        <a:t>{…}</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X:only-child</a:t>
                      </a:r>
                    </a:p>
                  </a:txBody>
                  <a:tcPr/>
                </a:tc>
                <a:tc>
                  <a:txBody>
                    <a:bodyPr/>
                    <a:lstStyle/>
                    <a:p>
                      <a:r>
                        <a:rPr lang="en-US" sz="1200" dirty="0" smtClean="0"/>
                        <a:t>Only child</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div p:only-child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X:only-of-type</a:t>
                      </a:r>
                    </a:p>
                  </a:txBody>
                  <a:tcPr/>
                </a:tc>
                <a:tc>
                  <a:txBody>
                    <a:bodyPr/>
                    <a:lstStyle/>
                    <a:p>
                      <a:r>
                        <a:rPr lang="en-US" sz="1200" dirty="0" smtClean="0"/>
                        <a:t>Only type sibling</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li:only-of-type</a:t>
                      </a:r>
                      <a:r>
                        <a:rPr lang="en-IN" sz="1000" kern="1200" dirty="0" smtClean="0">
                          <a:solidFill>
                            <a:schemeClr val="accent2">
                              <a:lumMod val="75000"/>
                            </a:schemeClr>
                          </a:solidFill>
                          <a:effectLst/>
                          <a:latin typeface="Courier New" pitchFamily="49" charset="0"/>
                          <a:cs typeface="Courier New" pitchFamily="49" charset="0"/>
                        </a:rPr>
                        <a:t>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X:first-of-type</a:t>
                      </a:r>
                    </a:p>
                  </a:txBody>
                  <a:tcPr/>
                </a:tc>
                <a:tc>
                  <a:txBody>
                    <a:bodyPr/>
                    <a:lstStyle/>
                    <a:p>
                      <a:r>
                        <a:rPr lang="en-US" sz="1200" dirty="0" smtClean="0"/>
                        <a:t>First of</a:t>
                      </a:r>
                      <a:r>
                        <a:rPr lang="en-US" sz="1200" baseline="0" dirty="0" smtClean="0"/>
                        <a:t> type</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ul:first-of-type</a:t>
                      </a:r>
                      <a:r>
                        <a:rPr lang="en-IN" sz="1000" kern="1200" dirty="0" smtClean="0">
                          <a:solidFill>
                            <a:schemeClr val="accent2">
                              <a:lumMod val="75000"/>
                            </a:schemeClr>
                          </a:solidFill>
                          <a:effectLst/>
                          <a:latin typeface="Courier New" pitchFamily="49" charset="0"/>
                          <a:cs typeface="Courier New" pitchFamily="49" charset="0"/>
                        </a:rPr>
                        <a:t> &gt; </a:t>
                      </a:r>
                      <a:r>
                        <a:rPr lang="en-IN" sz="1000" kern="1200" dirty="0" err="1" smtClean="0">
                          <a:solidFill>
                            <a:schemeClr val="accent2">
                              <a:lumMod val="75000"/>
                            </a:schemeClr>
                          </a:solidFill>
                          <a:effectLst/>
                          <a:latin typeface="Courier New" pitchFamily="49" charset="0"/>
                          <a:cs typeface="Courier New" pitchFamily="49" charset="0"/>
                        </a:rPr>
                        <a:t>li:nth-child</a:t>
                      </a:r>
                      <a:r>
                        <a:rPr lang="en-IN" sz="1000" kern="1200" dirty="0" smtClean="0">
                          <a:solidFill>
                            <a:schemeClr val="accent2">
                              <a:lumMod val="75000"/>
                            </a:schemeClr>
                          </a:solidFill>
                          <a:effectLst/>
                          <a:latin typeface="Courier New" pitchFamily="49" charset="0"/>
                          <a:cs typeface="Courier New" pitchFamily="49" charset="0"/>
                        </a:rPr>
                        <a:t>(2) {…}</a:t>
                      </a:r>
                    </a:p>
                  </a:txBody>
                  <a:tcPr/>
                </a:tc>
              </a:tr>
            </a:tbl>
          </a:graphicData>
        </a:graphic>
      </p:graphicFrame>
    </p:spTree>
    <p:extLst>
      <p:ext uri="{BB962C8B-B14F-4D97-AF65-F5344CB8AC3E}">
        <p14:creationId xmlns:p14="http://schemas.microsoft.com/office/powerpoint/2010/main" val="3874903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 Font relative length units</a:t>
            </a:r>
          </a:p>
        </p:txBody>
      </p:sp>
      <p:sp>
        <p:nvSpPr>
          <p:cNvPr id="3" name="Content Placeholder 2"/>
          <p:cNvSpPr>
            <a:spLocks noGrp="1"/>
          </p:cNvSpPr>
          <p:nvPr>
            <p:ph idx="1"/>
          </p:nvPr>
        </p:nvSpPr>
        <p:spPr>
          <a:xfrm>
            <a:off x="228601" y="1123950"/>
            <a:ext cx="8534400" cy="3657600"/>
          </a:xfrm>
        </p:spPr>
        <p:txBody>
          <a:bodyPr>
            <a:normAutofit/>
          </a:bodyPr>
          <a:lstStyle/>
          <a:p>
            <a:pPr marL="342900" indent="-342900">
              <a:buFont typeface="Arial" pitchFamily="34" charset="0"/>
              <a:buChar char="•"/>
            </a:pPr>
            <a:r>
              <a:rPr lang="en-IN" dirty="0" smtClean="0"/>
              <a:t>rem Unit: </a:t>
            </a:r>
            <a:r>
              <a:rPr lang="en-US" dirty="0"/>
              <a:t> root </a:t>
            </a:r>
            <a:r>
              <a:rPr lang="en-US" dirty="0" err="1" smtClean="0"/>
              <a:t>em</a:t>
            </a:r>
            <a:r>
              <a:rPr lang="en-US" dirty="0" smtClean="0"/>
              <a:t> -&gt; </a:t>
            </a:r>
            <a:r>
              <a:rPr lang="en-IN" dirty="0" smtClean="0"/>
              <a:t>The </a:t>
            </a:r>
            <a:r>
              <a:rPr lang="en-IN" dirty="0"/>
              <a:t>root part of the name refers to the root element, or the html element in HTML </a:t>
            </a:r>
            <a:endParaRPr lang="en-IN" dirty="0" smtClean="0"/>
          </a:p>
          <a:p>
            <a:pPr marL="342900" lvl="1" indent="-342900">
              <a:buFont typeface="Arial" pitchFamily="34" charset="0"/>
              <a:buChar char="•"/>
            </a:pPr>
            <a:r>
              <a:rPr lang="en-IN" sz="1600" dirty="0"/>
              <a:t>The rem value however stays consistent across the document, as 1rem is always the same size as the font-size of the html element (or root of which ever language you are using). </a:t>
            </a:r>
            <a:endParaRPr lang="en-IN" sz="1600" dirty="0" smtClean="0"/>
          </a:p>
          <a:p>
            <a:pPr marL="342900" indent="-342900">
              <a:buFont typeface="Arial" pitchFamily="34" charset="0"/>
              <a:buChar char="•"/>
            </a:pPr>
            <a:endParaRPr lang="en-IN" dirty="0" smtClean="0"/>
          </a:p>
          <a:p>
            <a:pPr marL="342900" indent="-342900">
              <a:buFont typeface="Arial" pitchFamily="34" charset="0"/>
              <a:buChar char="•"/>
            </a:pPr>
            <a:r>
              <a:rPr lang="en-IN" dirty="0" err="1" smtClean="0"/>
              <a:t>ch</a:t>
            </a:r>
            <a:r>
              <a:rPr lang="en-IN" dirty="0" smtClean="0"/>
              <a:t> Unit: </a:t>
            </a:r>
            <a:r>
              <a:rPr lang="en-IN" dirty="0"/>
              <a:t>The </a:t>
            </a:r>
            <a:r>
              <a:rPr lang="en-IN" dirty="0" err="1"/>
              <a:t>ch</a:t>
            </a:r>
            <a:r>
              <a:rPr lang="en-IN" dirty="0"/>
              <a:t> unit is equal to the width of the 0 (zero) glyph in the font used by the current element. </a:t>
            </a:r>
            <a:endParaRPr lang="en-IN" dirty="0" smtClean="0"/>
          </a:p>
          <a:p>
            <a:pPr marL="342900" lvl="1" indent="-342900">
              <a:buFont typeface="Arial" pitchFamily="34" charset="0"/>
              <a:buChar char="•"/>
            </a:pPr>
            <a:r>
              <a:rPr lang="en-IN" sz="1600" dirty="0" smtClean="0"/>
              <a:t>Example</a:t>
            </a:r>
            <a:r>
              <a:rPr lang="en-IN" sz="1600" dirty="0"/>
              <a:t>, if you have a pre element where you want it to wrap after a 55 of characters, you can use width: 55ch; unit.</a:t>
            </a:r>
            <a:endParaRPr lang="en-IN" sz="1600" dirty="0" smtClean="0"/>
          </a:p>
        </p:txBody>
      </p:sp>
    </p:spTree>
    <p:extLst>
      <p:ext uri="{BB962C8B-B14F-4D97-AF65-F5344CB8AC3E}">
        <p14:creationId xmlns:p14="http://schemas.microsoft.com/office/powerpoint/2010/main" val="2100199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Units: Viewport relative </a:t>
            </a:r>
            <a:r>
              <a:rPr lang="en-US" dirty="0" smtClean="0"/>
              <a:t>lengths</a:t>
            </a:r>
            <a:endParaRPr lang="en-US" dirty="0"/>
          </a:p>
        </p:txBody>
      </p:sp>
      <p:sp>
        <p:nvSpPr>
          <p:cNvPr id="3" name="Content Placeholder 2"/>
          <p:cNvSpPr>
            <a:spLocks noGrp="1"/>
          </p:cNvSpPr>
          <p:nvPr>
            <p:ph idx="1"/>
          </p:nvPr>
        </p:nvSpPr>
        <p:spPr>
          <a:xfrm>
            <a:off x="228601" y="1123950"/>
            <a:ext cx="8534400" cy="3657600"/>
          </a:xfrm>
        </p:spPr>
        <p:txBody>
          <a:bodyPr>
            <a:normAutofit lnSpcReduction="10000"/>
          </a:bodyPr>
          <a:lstStyle/>
          <a:p>
            <a:pPr marL="342900" indent="-342900">
              <a:buFont typeface="Arial" pitchFamily="34" charset="0"/>
              <a:buChar char="•"/>
            </a:pPr>
            <a:r>
              <a:rPr lang="en-IN" dirty="0"/>
              <a:t>There are three viewport relative lengths: </a:t>
            </a:r>
            <a:r>
              <a:rPr lang="en-IN" dirty="0" err="1"/>
              <a:t>vh</a:t>
            </a:r>
            <a:r>
              <a:rPr lang="en-IN" dirty="0"/>
              <a:t>, </a:t>
            </a:r>
            <a:r>
              <a:rPr lang="en-IN" dirty="0" err="1"/>
              <a:t>vw</a:t>
            </a:r>
            <a:r>
              <a:rPr lang="en-IN" dirty="0"/>
              <a:t>, and </a:t>
            </a:r>
            <a:r>
              <a:rPr lang="en-IN" dirty="0" err="1"/>
              <a:t>vm</a:t>
            </a:r>
            <a:r>
              <a:rPr lang="en-IN" dirty="0"/>
              <a:t>. These are relative to the size of the initial containing block, or in other words the viewport. If you resize the viewport, such as changing the size of the browser window, then the size of elements specified in these units will change.</a:t>
            </a:r>
            <a:endParaRPr lang="en-IN" dirty="0" smtClean="0"/>
          </a:p>
          <a:p>
            <a:pPr marL="342900" lvl="1" indent="-342900">
              <a:buFont typeface="Arial" pitchFamily="34" charset="0"/>
              <a:buChar char="•"/>
            </a:pPr>
            <a:r>
              <a:rPr lang="en-IN" sz="1600" dirty="0" err="1" smtClean="0"/>
              <a:t>vw</a:t>
            </a:r>
            <a:r>
              <a:rPr lang="en-IN" sz="1600" dirty="0" smtClean="0"/>
              <a:t>: This </a:t>
            </a:r>
            <a:r>
              <a:rPr lang="en-IN" sz="1600" dirty="0"/>
              <a:t>is relative to the width of the viewport. One </a:t>
            </a:r>
            <a:r>
              <a:rPr lang="en-IN" sz="1600" dirty="0" err="1"/>
              <a:t>vw</a:t>
            </a:r>
            <a:r>
              <a:rPr lang="en-IN" sz="1600" dirty="0"/>
              <a:t> unit is 100</a:t>
            </a:r>
            <a:r>
              <a:rPr lang="en-IN" sz="1600" baseline="30000" dirty="0"/>
              <a:t>th</a:t>
            </a:r>
            <a:r>
              <a:rPr lang="en-IN" sz="1600" dirty="0"/>
              <a:t> of the width of the viewport. If the viewport is 1000 pixels wide then 10vw would map to 100px. </a:t>
            </a:r>
            <a:endParaRPr lang="en-IN" sz="1600" dirty="0" smtClean="0"/>
          </a:p>
          <a:p>
            <a:pPr marL="342900" lvl="1" indent="-342900">
              <a:spcBef>
                <a:spcPts val="0"/>
              </a:spcBef>
              <a:spcAft>
                <a:spcPts val="1200"/>
              </a:spcAft>
              <a:buFont typeface="Arial" pitchFamily="34" charset="0"/>
              <a:buChar char="•"/>
            </a:pPr>
            <a:r>
              <a:rPr lang="en-IN" sz="1600" dirty="0" err="1" smtClean="0"/>
              <a:t>vh</a:t>
            </a:r>
            <a:r>
              <a:rPr lang="en-IN" sz="1600" dirty="0" smtClean="0"/>
              <a:t>: </a:t>
            </a:r>
            <a:r>
              <a:rPr lang="en-IN" sz="1600" dirty="0"/>
              <a:t>The </a:t>
            </a:r>
            <a:r>
              <a:rPr lang="en-IN" sz="1600" dirty="0" err="1"/>
              <a:t>vh</a:t>
            </a:r>
            <a:r>
              <a:rPr lang="en-IN" sz="1600" dirty="0"/>
              <a:t> unit works the same way as </a:t>
            </a:r>
            <a:r>
              <a:rPr lang="en-IN" sz="1600" dirty="0" err="1"/>
              <a:t>vw</a:t>
            </a:r>
            <a:r>
              <a:rPr lang="en-IN" sz="1600" dirty="0"/>
              <a:t>, but is relative to the height of the viewport </a:t>
            </a:r>
            <a:r>
              <a:rPr lang="en-IN" sz="1600" dirty="0" smtClean="0"/>
              <a:t>instead.</a:t>
            </a:r>
          </a:p>
          <a:p>
            <a:pPr marL="342900" lvl="1" indent="-342900">
              <a:spcBef>
                <a:spcPts val="0"/>
              </a:spcBef>
              <a:spcAft>
                <a:spcPts val="1200"/>
              </a:spcAft>
              <a:buFont typeface="Arial" pitchFamily="34" charset="0"/>
              <a:buChar char="•"/>
            </a:pPr>
            <a:r>
              <a:rPr lang="en-IN" sz="1600" dirty="0" err="1" smtClean="0"/>
              <a:t>vm</a:t>
            </a:r>
            <a:r>
              <a:rPr lang="en-IN" sz="1600" dirty="0" smtClean="0"/>
              <a:t>: The </a:t>
            </a:r>
            <a:r>
              <a:rPr lang="en-IN" sz="1600" dirty="0" err="1"/>
              <a:t>vm</a:t>
            </a:r>
            <a:r>
              <a:rPr lang="en-IN" sz="1600" dirty="0"/>
              <a:t> unit maps to whichever of the viewport width or </a:t>
            </a:r>
            <a:r>
              <a:rPr lang="en-IN" sz="1600" dirty="0" err="1"/>
              <a:t>hight</a:t>
            </a:r>
            <a:r>
              <a:rPr lang="en-IN" sz="1600" dirty="0"/>
              <a:t> is the smallest. There is some talk of dropping this as the same can be achieved using the min() functional notation.</a:t>
            </a:r>
          </a:p>
          <a:p>
            <a:pPr marL="342900" indent="-342900">
              <a:buFont typeface="Arial" pitchFamily="34" charset="0"/>
              <a:buChar char="•"/>
            </a:pPr>
            <a:endParaRPr lang="en-IN" sz="1600" dirty="0" smtClean="0"/>
          </a:p>
        </p:txBody>
      </p:sp>
    </p:spTree>
    <p:extLst>
      <p:ext uri="{BB962C8B-B14F-4D97-AF65-F5344CB8AC3E}">
        <p14:creationId xmlns:p14="http://schemas.microsoft.com/office/powerpoint/2010/main" val="991357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9869177"/>
              </p:ext>
            </p:extLst>
          </p:nvPr>
        </p:nvGraphicFramePr>
        <p:xfrm>
          <a:off x="304800" y="1123950"/>
          <a:ext cx="7407696" cy="386877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Font</a:t>
                      </a:r>
                      <a:endParaRPr lang="en-US" sz="1200" dirty="0"/>
                    </a:p>
                  </a:txBody>
                  <a:tcPr/>
                </a:tc>
                <a:tc>
                  <a:txBody>
                    <a:bodyPr/>
                    <a:lstStyle/>
                    <a:p>
                      <a:r>
                        <a:rPr lang="en-US" sz="1200" kern="1200" dirty="0" smtClean="0">
                          <a:effectLst/>
                        </a:rPr>
                        <a:t>font-family:</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font-family:georgia,garamond,serif</a:t>
                      </a:r>
                      <a:r>
                        <a:rPr lang="en-IN" sz="1000" kern="1200" dirty="0" smtClean="0">
                          <a:solidFill>
                            <a:schemeClr val="accent2">
                              <a:lumMod val="75000"/>
                            </a:schemeClr>
                          </a:solidFill>
                          <a:effectLst/>
                          <a:latin typeface="Courier New" pitchFamily="49" charset="0"/>
                          <a:cs typeface="Courier New" pitchFamily="49" charset="0"/>
                        </a:rPr>
                        <a:t>;"&gt;The text&lt;/p&gt;</a:t>
                      </a:r>
                    </a:p>
                    <a:p>
                      <a:endParaRPr lang="en-US" sz="1200" kern="1200" dirty="0" smtClean="0">
                        <a:effectLst/>
                      </a:endParaRPr>
                    </a:p>
                    <a:p>
                      <a:r>
                        <a:rPr lang="en-US" sz="1200" kern="1200" dirty="0" smtClean="0">
                          <a:effectLst/>
                        </a:rPr>
                        <a:t>font-size:</a:t>
                      </a:r>
                    </a:p>
                    <a:p>
                      <a:r>
                        <a:rPr lang="en-IN" sz="1000" kern="1200" dirty="0" smtClean="0">
                          <a:solidFill>
                            <a:schemeClr val="accent2">
                              <a:lumMod val="75000"/>
                            </a:schemeClr>
                          </a:solidFill>
                          <a:effectLst/>
                          <a:latin typeface="Courier New" pitchFamily="49" charset="0"/>
                          <a:cs typeface="Courier New" pitchFamily="49" charset="0"/>
                        </a:rPr>
                        <a:t>&lt;p style="font-size:20px;"&gt;The text&lt;/p&gt;</a:t>
                      </a:r>
                    </a:p>
                    <a:p>
                      <a:endParaRPr lang="en-US" sz="1200" kern="1200" dirty="0" smtClean="0">
                        <a:effectLst/>
                      </a:endParaRPr>
                    </a:p>
                    <a:p>
                      <a:r>
                        <a:rPr lang="en-US" sz="1200" kern="1200" dirty="0" smtClean="0">
                          <a:effectLst/>
                        </a:rPr>
                        <a:t>font-size-adjust:</a:t>
                      </a:r>
                    </a:p>
                    <a:p>
                      <a:r>
                        <a:rPr lang="en-IN" sz="1000" kern="1200" dirty="0" smtClean="0">
                          <a:solidFill>
                            <a:schemeClr val="accent2">
                              <a:lumMod val="75000"/>
                            </a:schemeClr>
                          </a:solidFill>
                          <a:effectLst/>
                          <a:latin typeface="Courier New" pitchFamily="49" charset="0"/>
                          <a:cs typeface="Courier New" pitchFamily="49" charset="0"/>
                        </a:rPr>
                        <a:t>&lt;p style="font-size-adjust:0.58;"&gt;The text&lt;/p&gt;</a:t>
                      </a:r>
                    </a:p>
                    <a:p>
                      <a:endParaRPr lang="en-US" sz="1200" kern="1200" dirty="0" smtClean="0">
                        <a:effectLst/>
                      </a:endParaRPr>
                    </a:p>
                    <a:p>
                      <a:r>
                        <a:rPr lang="en-US" sz="1200" kern="1200" dirty="0" smtClean="0">
                          <a:effectLst/>
                        </a:rPr>
                        <a:t>font-stretch:</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font-stretch:ultra-expanded</a:t>
                      </a:r>
                      <a:r>
                        <a:rPr lang="en-IN" sz="1000" kern="1200" dirty="0" smtClean="0">
                          <a:solidFill>
                            <a:schemeClr val="accent2">
                              <a:lumMod val="75000"/>
                            </a:schemeClr>
                          </a:solidFill>
                          <a:effectLst/>
                          <a:latin typeface="Courier New" pitchFamily="49" charset="0"/>
                          <a:cs typeface="Courier New" pitchFamily="49" charset="0"/>
                        </a:rPr>
                        <a:t>;"&gt;The text&lt;/p&gt;</a:t>
                      </a:r>
                    </a:p>
                    <a:p>
                      <a:endParaRPr lang="en-US" sz="1200" kern="1200" dirty="0" smtClean="0">
                        <a:effectLst/>
                      </a:endParaRPr>
                    </a:p>
                    <a:p>
                      <a:r>
                        <a:rPr lang="en-US" sz="1200" kern="1200" dirty="0" smtClean="0">
                          <a:effectLst/>
                        </a:rPr>
                        <a:t>font-style:</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font-style:italic</a:t>
                      </a:r>
                      <a:r>
                        <a:rPr lang="en-IN" sz="1000" kern="1200" dirty="0" smtClean="0">
                          <a:solidFill>
                            <a:schemeClr val="accent2">
                              <a:lumMod val="75000"/>
                            </a:schemeClr>
                          </a:solidFill>
                          <a:effectLst/>
                          <a:latin typeface="Courier New" pitchFamily="49" charset="0"/>
                          <a:cs typeface="Courier New" pitchFamily="49" charset="0"/>
                        </a:rPr>
                        <a:t>;"&gt;The text&lt;/p&gt;</a:t>
                      </a:r>
                    </a:p>
                    <a:p>
                      <a:endParaRPr lang="en-US" sz="1200" kern="1200" dirty="0" smtClean="0">
                        <a:effectLst/>
                      </a:endParaRPr>
                    </a:p>
                    <a:p>
                      <a:r>
                        <a:rPr lang="en-US" sz="1200" kern="1200" dirty="0" smtClean="0">
                          <a:effectLst/>
                        </a:rPr>
                        <a:t>font-variant:</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font-variant:small-caps</a:t>
                      </a:r>
                      <a:r>
                        <a:rPr lang="en-IN" sz="1000" kern="1200" dirty="0" smtClean="0">
                          <a:solidFill>
                            <a:schemeClr val="accent2">
                              <a:lumMod val="75000"/>
                            </a:schemeClr>
                          </a:solidFill>
                          <a:effectLst/>
                          <a:latin typeface="Courier New" pitchFamily="49" charset="0"/>
                          <a:cs typeface="Courier New" pitchFamily="49" charset="0"/>
                        </a:rPr>
                        <a:t>;"&gt;The text&lt;/p&gt;</a:t>
                      </a:r>
                    </a:p>
                    <a:p>
                      <a:endParaRPr lang="en-US" sz="1200" kern="1200" dirty="0" smtClean="0">
                        <a:effectLst/>
                      </a:endParaRPr>
                    </a:p>
                    <a:p>
                      <a:r>
                        <a:rPr lang="en-US" sz="1200" kern="1200" dirty="0" smtClean="0">
                          <a:effectLst/>
                        </a:rPr>
                        <a:t>font-weight:</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font-weight:bold</a:t>
                      </a:r>
                      <a:r>
                        <a:rPr lang="en-IN" sz="1000" kern="1200" dirty="0" smtClean="0">
                          <a:solidFill>
                            <a:schemeClr val="accent2">
                              <a:lumMod val="75000"/>
                            </a:schemeClr>
                          </a:solidFill>
                          <a:effectLst/>
                          <a:latin typeface="Courier New" pitchFamily="49" charset="0"/>
                          <a:cs typeface="Courier New" pitchFamily="49" charset="0"/>
                        </a:rPr>
                        <a:t>;"&gt;The text&lt;/p&gt;</a:t>
                      </a:r>
                    </a:p>
                  </a:txBody>
                  <a:tcPr/>
                </a:tc>
              </a:tr>
            </a:tbl>
          </a:graphicData>
        </a:graphic>
      </p:graphicFrame>
    </p:spTree>
    <p:extLst>
      <p:ext uri="{BB962C8B-B14F-4D97-AF65-F5344CB8AC3E}">
        <p14:creationId xmlns:p14="http://schemas.microsoft.com/office/powerpoint/2010/main" val="1787312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2600824"/>
              </p:ext>
            </p:extLst>
          </p:nvPr>
        </p:nvGraphicFramePr>
        <p:xfrm>
          <a:off x="304800" y="971550"/>
          <a:ext cx="8382000" cy="4158330"/>
        </p:xfrm>
        <a:graphic>
          <a:graphicData uri="http://schemas.openxmlformats.org/drawingml/2006/table">
            <a:tbl>
              <a:tblPr firstRow="1" bandRow="1">
                <a:tableStyleId>{68D230F3-CF80-4859-8CE7-A43EE81993B5}</a:tableStyleId>
              </a:tblPr>
              <a:tblGrid>
                <a:gridCol w="533400"/>
                <a:gridCol w="1027246"/>
                <a:gridCol w="6821354"/>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Text</a:t>
                      </a:r>
                      <a:endParaRPr lang="en-US" sz="1200" dirty="0"/>
                    </a:p>
                  </a:txBody>
                  <a:tcPr/>
                </a:tc>
                <a:tc>
                  <a:txBody>
                    <a:bodyPr/>
                    <a:lstStyle/>
                    <a:p>
                      <a:r>
                        <a:rPr lang="en-US" sz="1200" kern="1200" dirty="0" smtClean="0">
                          <a:effectLst/>
                        </a:rPr>
                        <a:t>color:</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color:red</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Text-align:</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text-align:right</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Text-indent:</a:t>
                      </a:r>
                    </a:p>
                    <a:p>
                      <a:r>
                        <a:rPr lang="en-IN" sz="1000" kern="1200" dirty="0" smtClean="0">
                          <a:solidFill>
                            <a:schemeClr val="accent2">
                              <a:lumMod val="75000"/>
                            </a:schemeClr>
                          </a:solidFill>
                          <a:effectLst/>
                          <a:latin typeface="Courier New" pitchFamily="49" charset="0"/>
                          <a:cs typeface="Courier New" pitchFamily="49" charset="0"/>
                        </a:rPr>
                        <a:t>&lt;p style=“text-indent:50px;"&gt;The text&lt;/p&gt;</a:t>
                      </a:r>
                    </a:p>
                    <a:p>
                      <a:r>
                        <a:rPr lang="en-US" sz="1200" kern="1200" dirty="0" smtClean="0">
                          <a:effectLst/>
                        </a:rPr>
                        <a:t>Letter-spacing:</a:t>
                      </a:r>
                    </a:p>
                    <a:p>
                      <a:r>
                        <a:rPr lang="en-IN" sz="1000" kern="1200" dirty="0" smtClean="0">
                          <a:solidFill>
                            <a:schemeClr val="accent2">
                              <a:lumMod val="75000"/>
                            </a:schemeClr>
                          </a:solidFill>
                          <a:effectLst/>
                          <a:latin typeface="Courier New" pitchFamily="49" charset="0"/>
                          <a:cs typeface="Courier New" pitchFamily="49" charset="0"/>
                        </a:rPr>
                        <a:t>&lt;p style=“letter-spacing:5px;"&gt;The text&lt;/p&gt;</a:t>
                      </a:r>
                    </a:p>
                    <a:p>
                      <a:r>
                        <a:rPr lang="en-US" sz="1200" kern="1200" dirty="0" smtClean="0">
                          <a:effectLst/>
                        </a:rPr>
                        <a:t>Word-spacing:</a:t>
                      </a:r>
                    </a:p>
                    <a:p>
                      <a:r>
                        <a:rPr lang="en-IN" sz="1000" kern="1200" dirty="0" smtClean="0">
                          <a:solidFill>
                            <a:schemeClr val="accent2">
                              <a:lumMod val="75000"/>
                            </a:schemeClr>
                          </a:solidFill>
                          <a:effectLst/>
                          <a:latin typeface="Courier New" pitchFamily="49" charset="0"/>
                          <a:cs typeface="Courier New" pitchFamily="49" charset="0"/>
                        </a:rPr>
                        <a:t>&lt;p style=“word-spacing:10px;"&gt;The text&lt;/p&gt;</a:t>
                      </a:r>
                    </a:p>
                    <a:p>
                      <a:r>
                        <a:rPr lang="en-US" sz="1200" kern="1200" dirty="0" smtClean="0">
                          <a:effectLst/>
                        </a:rPr>
                        <a:t>Text-decoration: </a:t>
                      </a:r>
                      <a:r>
                        <a:rPr lang="en-US" sz="1200" kern="1200" dirty="0" err="1" smtClean="0">
                          <a:effectLst/>
                        </a:rPr>
                        <a:t>overline</a:t>
                      </a:r>
                      <a:r>
                        <a:rPr lang="en-US" sz="1200" kern="1200" dirty="0" smtClean="0">
                          <a:effectLst/>
                        </a:rPr>
                        <a:t>, underline, line-through, none</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text-decoration:blink</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Text-transform: uppercase, lowercase, capitalize</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text-transform:uppercase</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Text-direction: </a:t>
                      </a:r>
                      <a:r>
                        <a:rPr lang="en-US" sz="1200" kern="1200" dirty="0" err="1" smtClean="0">
                          <a:effectLst/>
                        </a:rPr>
                        <a:t>rtl</a:t>
                      </a:r>
                      <a:r>
                        <a:rPr lang="en-US" sz="1200" kern="1200" dirty="0" smtClean="0">
                          <a:effectLst/>
                        </a:rPr>
                        <a:t>,</a:t>
                      </a:r>
                      <a:r>
                        <a:rPr lang="en-US" sz="1200" kern="1200" baseline="0" dirty="0" smtClean="0">
                          <a:effectLst/>
                        </a:rPr>
                        <a:t> </a:t>
                      </a:r>
                      <a:r>
                        <a:rPr lang="en-US" sz="1200" kern="1200" baseline="0" dirty="0" err="1" smtClean="0">
                          <a:effectLst/>
                        </a:rPr>
                        <a:t>ltr</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text-direction:rtl</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Text-shadow:</a:t>
                      </a:r>
                    </a:p>
                    <a:p>
                      <a:r>
                        <a:rPr lang="en-IN" sz="1000" kern="1200" dirty="0" smtClean="0">
                          <a:solidFill>
                            <a:schemeClr val="accent2">
                              <a:lumMod val="75000"/>
                            </a:schemeClr>
                          </a:solidFill>
                          <a:effectLst/>
                          <a:latin typeface="Courier New" pitchFamily="49" charset="0"/>
                          <a:cs typeface="Courier New" pitchFamily="49" charset="0"/>
                        </a:rPr>
                        <a:t>&lt;p style="text-shadow:4px 4px 8px blue;"&gt;The text&lt;/p&gt;</a:t>
                      </a:r>
                    </a:p>
                    <a:p>
                      <a:r>
                        <a:rPr lang="en-US" sz="1200" kern="1200" dirty="0" smtClean="0">
                          <a:effectLst/>
                        </a:rPr>
                        <a:t>Text-overflow: </a:t>
                      </a:r>
                      <a:r>
                        <a:rPr lang="en-US" sz="1200" dirty="0" smtClean="0"/>
                        <a:t>ellipsis-word</a:t>
                      </a:r>
                      <a:r>
                        <a:rPr lang="en-US" sz="1500" b="0" i="0" kern="1200" dirty="0" smtClean="0">
                          <a:solidFill>
                            <a:schemeClr val="tx1"/>
                          </a:solidFill>
                          <a:effectLst/>
                          <a:latin typeface="+mn-lt"/>
                          <a:ea typeface="+mn-ea"/>
                          <a:cs typeface="+mn-cs"/>
                        </a:rPr>
                        <a:t> </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text-overflow:ellipsis-word</a:t>
                      </a:r>
                      <a:r>
                        <a:rPr lang="en-IN" sz="1000" kern="1200" dirty="0" smtClean="0">
                          <a:solidFill>
                            <a:schemeClr val="accent2">
                              <a:lumMod val="75000"/>
                            </a:schemeClr>
                          </a:solidFill>
                          <a:effectLst/>
                          <a:latin typeface="Courier New" pitchFamily="49" charset="0"/>
                          <a:cs typeface="Courier New" pitchFamily="49" charset="0"/>
                        </a:rPr>
                        <a:t>;"&gt;The text&lt;/p&gt;</a:t>
                      </a:r>
                    </a:p>
                    <a:p>
                      <a:r>
                        <a:rPr lang="en-US" sz="1200" kern="1200" dirty="0" smtClean="0">
                          <a:effectLst/>
                        </a:rPr>
                        <a:t>White-space: normal, pre, and </a:t>
                      </a:r>
                      <a:r>
                        <a:rPr lang="en-US" sz="1200" kern="1200" dirty="0" err="1" smtClean="0">
                          <a:effectLst/>
                        </a:rPr>
                        <a:t>nowrap</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white-space:pre</a:t>
                      </a:r>
                      <a:r>
                        <a:rPr lang="en-IN" sz="1000" kern="1200" dirty="0" smtClean="0">
                          <a:solidFill>
                            <a:schemeClr val="accent2">
                              <a:lumMod val="75000"/>
                            </a:schemeClr>
                          </a:solidFill>
                          <a:effectLst/>
                          <a:latin typeface="Courier New" pitchFamily="49" charset="0"/>
                          <a:cs typeface="Courier New" pitchFamily="49" charset="0"/>
                        </a:rPr>
                        <a:t>;"&gt;The text&lt;/p&gt;</a:t>
                      </a:r>
                    </a:p>
                  </a:txBody>
                  <a:tcPr/>
                </a:tc>
              </a:tr>
            </a:tbl>
          </a:graphicData>
        </a:graphic>
      </p:graphicFrame>
    </p:spTree>
    <p:extLst>
      <p:ext uri="{BB962C8B-B14F-4D97-AF65-F5344CB8AC3E}">
        <p14:creationId xmlns:p14="http://schemas.microsoft.com/office/powerpoint/2010/main" val="2069934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8892436"/>
              </p:ext>
            </p:extLst>
          </p:nvPr>
        </p:nvGraphicFramePr>
        <p:xfrm>
          <a:off x="304800" y="1034700"/>
          <a:ext cx="8610600" cy="3899250"/>
        </p:xfrm>
        <a:graphic>
          <a:graphicData uri="http://schemas.openxmlformats.org/drawingml/2006/table">
            <a:tbl>
              <a:tblPr firstRow="1" bandRow="1">
                <a:tableStyleId>{68D230F3-CF80-4859-8CE7-A43EE81993B5}</a:tableStyleId>
              </a:tblPr>
              <a:tblGrid>
                <a:gridCol w="533400"/>
                <a:gridCol w="1027246"/>
                <a:gridCol w="7049954"/>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Background</a:t>
                      </a:r>
                      <a:endParaRPr lang="en-US" sz="1200" dirty="0"/>
                    </a:p>
                  </a:txBody>
                  <a:tcPr/>
                </a:tc>
                <a:tc>
                  <a:txBody>
                    <a:bodyPr/>
                    <a:lstStyle/>
                    <a:p>
                      <a:r>
                        <a:rPr lang="en-US" sz="1200" kern="1200" dirty="0" smtClean="0">
                          <a:effectLst/>
                        </a:rPr>
                        <a:t>Background-color:</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background-color:yellow</a:t>
                      </a:r>
                      <a:r>
                        <a:rPr lang="en-IN" sz="1000" kern="1200" dirty="0" smtClean="0">
                          <a:solidFill>
                            <a:schemeClr val="accent2">
                              <a:lumMod val="75000"/>
                            </a:schemeClr>
                          </a:solidFill>
                          <a:effectLst/>
                          <a:latin typeface="Courier New" pitchFamily="49" charset="0"/>
                          <a:cs typeface="Courier New" pitchFamily="49" charset="0"/>
                        </a:rPr>
                        <a:t>;"&gt;Background&lt;/p&gt;</a:t>
                      </a:r>
                    </a:p>
                    <a:p>
                      <a:r>
                        <a:rPr lang="en-US" sz="1200" kern="1200" dirty="0" smtClean="0">
                          <a:effectLst/>
                        </a:rPr>
                        <a:t>Background-image:</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background-image:url</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pix</a:t>
                      </a:r>
                      <a:r>
                        <a:rPr lang="en-IN" sz="1000" kern="1200" dirty="0" smtClean="0">
                          <a:solidFill>
                            <a:schemeClr val="accent2">
                              <a:lumMod val="75000"/>
                            </a:schemeClr>
                          </a:solidFill>
                          <a:effectLst/>
                          <a:latin typeface="Courier New" pitchFamily="49" charset="0"/>
                          <a:cs typeface="Courier New" pitchFamily="49" charset="0"/>
                        </a:rPr>
                        <a:t>/smile.gif);"&gt;Background&lt;/p&gt;</a:t>
                      </a:r>
                    </a:p>
                    <a:p>
                      <a:r>
                        <a:rPr lang="en-US" sz="1200" kern="1200" dirty="0" smtClean="0">
                          <a:effectLst/>
                        </a:rPr>
                        <a:t>Background-repeat: repeat x, y , </a:t>
                      </a:r>
                      <a:r>
                        <a:rPr lang="en-US" sz="1200" kern="1200" dirty="0" err="1" smtClean="0">
                          <a:effectLst/>
                        </a:rPr>
                        <a:t>norepeat</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background-image:url</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pix</a:t>
                      </a:r>
                      <a:r>
                        <a:rPr lang="en-IN" sz="1000" kern="1200" dirty="0" smtClean="0">
                          <a:solidFill>
                            <a:schemeClr val="accent2">
                              <a:lumMod val="75000"/>
                            </a:schemeClr>
                          </a:solidFill>
                          <a:effectLst/>
                          <a:latin typeface="Courier New" pitchFamily="49" charset="0"/>
                          <a:cs typeface="Courier New" pitchFamily="49" charset="0"/>
                        </a:rPr>
                        <a:t>/smile.gif) no-repeat; "&gt;Background&lt;/p&gt;</a:t>
                      </a:r>
                    </a:p>
                    <a:p>
                      <a:r>
                        <a:rPr lang="en-US" sz="1200" kern="1200" dirty="0" smtClean="0">
                          <a:effectLst/>
                        </a:rPr>
                        <a:t>Background-position:</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background-image:url</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pix</a:t>
                      </a:r>
                      <a:r>
                        <a:rPr lang="en-IN" sz="1000" kern="1200" dirty="0" smtClean="0">
                          <a:solidFill>
                            <a:schemeClr val="accent2">
                              <a:lumMod val="75000"/>
                            </a:schemeClr>
                          </a:solidFill>
                          <a:effectLst/>
                          <a:latin typeface="Courier New" pitchFamily="49" charset="0"/>
                          <a:cs typeface="Courier New" pitchFamily="49" charset="0"/>
                        </a:rPr>
                        <a:t>/smile.gif) </a:t>
                      </a:r>
                      <a:r>
                        <a:rPr lang="en-IN" sz="1000" kern="1200" dirty="0" err="1" smtClean="0">
                          <a:solidFill>
                            <a:schemeClr val="accent2">
                              <a:lumMod val="75000"/>
                            </a:schemeClr>
                          </a:solidFill>
                          <a:effectLst/>
                          <a:latin typeface="Courier New" pitchFamily="49" charset="0"/>
                          <a:cs typeface="Courier New" pitchFamily="49" charset="0"/>
                        </a:rPr>
                        <a:t>no-repeat;background-position</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baseline="0" dirty="0" smtClean="0">
                          <a:solidFill>
                            <a:schemeClr val="accent2">
                              <a:lumMod val="75000"/>
                            </a:schemeClr>
                          </a:solidFill>
                          <a:effectLst/>
                          <a:latin typeface="Courier New" pitchFamily="49" charset="0"/>
                          <a:cs typeface="Courier New" pitchFamily="49" charset="0"/>
                        </a:rPr>
                        <a:t> 100px;</a:t>
                      </a:r>
                      <a:r>
                        <a:rPr lang="en-IN" sz="1000" kern="1200" dirty="0" smtClean="0">
                          <a:solidFill>
                            <a:schemeClr val="accent2">
                              <a:lumMod val="75000"/>
                            </a:schemeClr>
                          </a:solidFill>
                          <a:effectLst/>
                          <a:latin typeface="Courier New" pitchFamily="49" charset="0"/>
                          <a:cs typeface="Courier New" pitchFamily="49" charset="0"/>
                        </a:rPr>
                        <a:t>"&gt;Background&lt;/p&gt;</a:t>
                      </a:r>
                    </a:p>
                    <a:p>
                      <a:r>
                        <a:rPr lang="en-US" sz="1200" kern="1200" dirty="0" smtClean="0">
                          <a:effectLst/>
                        </a:rPr>
                        <a:t>Background-attachment:</a:t>
                      </a:r>
                    </a:p>
                    <a:p>
                      <a:r>
                        <a:rPr lang="en-IN" sz="1000" kern="1200" dirty="0" smtClean="0">
                          <a:solidFill>
                            <a:schemeClr val="accent2">
                              <a:lumMod val="75000"/>
                            </a:schemeClr>
                          </a:solidFill>
                          <a:effectLst/>
                          <a:latin typeface="Courier New" pitchFamily="49" charset="0"/>
                          <a:cs typeface="Courier New" pitchFamily="49" charset="0"/>
                        </a:rPr>
                        <a:t>&lt;p style="</a:t>
                      </a:r>
                      <a:r>
                        <a:rPr lang="en-IN" sz="1000" kern="1200" dirty="0" err="1" smtClean="0">
                          <a:solidFill>
                            <a:schemeClr val="accent2">
                              <a:lumMod val="75000"/>
                            </a:schemeClr>
                          </a:solidFill>
                          <a:effectLst/>
                          <a:latin typeface="Courier New" pitchFamily="49" charset="0"/>
                          <a:cs typeface="Courier New" pitchFamily="49" charset="0"/>
                        </a:rPr>
                        <a:t>background-image:url</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pix</a:t>
                      </a:r>
                      <a:r>
                        <a:rPr lang="en-IN" sz="1000" kern="1200" dirty="0" smtClean="0">
                          <a:solidFill>
                            <a:schemeClr val="accent2">
                              <a:lumMod val="75000"/>
                            </a:schemeClr>
                          </a:solidFill>
                          <a:effectLst/>
                          <a:latin typeface="Courier New" pitchFamily="49" charset="0"/>
                          <a:cs typeface="Courier New" pitchFamily="49" charset="0"/>
                        </a:rPr>
                        <a:t>/smile.gif) no-repeat; </a:t>
                      </a:r>
                      <a:r>
                        <a:rPr lang="en-IN" sz="1000" kern="1200" dirty="0" err="1" smtClean="0">
                          <a:solidFill>
                            <a:schemeClr val="accent2">
                              <a:lumMod val="75000"/>
                            </a:schemeClr>
                          </a:solidFill>
                          <a:effectLst/>
                          <a:latin typeface="Courier New" pitchFamily="49" charset="0"/>
                          <a:cs typeface="Courier New" pitchFamily="49" charset="0"/>
                        </a:rPr>
                        <a:t>background-attachment:fixed</a:t>
                      </a:r>
                      <a:r>
                        <a:rPr lang="en-IN" sz="1000" kern="1200" dirty="0" smtClean="0">
                          <a:solidFill>
                            <a:schemeClr val="accent2">
                              <a:lumMod val="75000"/>
                            </a:schemeClr>
                          </a:solidFill>
                          <a:effectLst/>
                          <a:latin typeface="Courier New" pitchFamily="49" charset="0"/>
                          <a:cs typeface="Courier New" pitchFamily="49" charset="0"/>
                        </a:rPr>
                        <a:t>; "&gt;Background&lt;/p&gt;</a:t>
                      </a:r>
                    </a:p>
                    <a:p>
                      <a:r>
                        <a:rPr lang="en-US" sz="1200" kern="1200" dirty="0" smtClean="0">
                          <a:effectLst/>
                        </a:rPr>
                        <a:t>Background-origin: border-box, padding-box and content-box.</a:t>
                      </a:r>
                    </a:p>
                    <a:p>
                      <a:r>
                        <a:rPr lang="en-IN" sz="1000" kern="1200" dirty="0" smtClean="0">
                          <a:solidFill>
                            <a:schemeClr val="accent2">
                              <a:lumMod val="75000"/>
                            </a:schemeClr>
                          </a:solidFill>
                          <a:effectLst/>
                          <a:latin typeface="Courier New" pitchFamily="49" charset="0"/>
                          <a:cs typeface="Courier New" pitchFamily="49" charset="0"/>
                        </a:rPr>
                        <a:t>&lt;div style="</a:t>
                      </a:r>
                      <a:r>
                        <a:rPr lang="en-IN" sz="1000" kern="1200" dirty="0" err="1" smtClean="0">
                          <a:solidFill>
                            <a:schemeClr val="accent2">
                              <a:lumMod val="75000"/>
                            </a:schemeClr>
                          </a:solidFill>
                          <a:effectLst/>
                          <a:latin typeface="Courier New" pitchFamily="49" charset="0"/>
                          <a:cs typeface="Courier New" pitchFamily="49" charset="0"/>
                        </a:rPr>
                        <a:t>background-origin:border</a:t>
                      </a:r>
                      <a:r>
                        <a:rPr lang="en-IN" sz="1000" kern="1200" dirty="0" smtClean="0">
                          <a:solidFill>
                            <a:schemeClr val="accent2">
                              <a:lumMod val="75000"/>
                            </a:schemeClr>
                          </a:solidFill>
                          <a:effectLst/>
                          <a:latin typeface="Courier New" pitchFamily="49" charset="0"/>
                          <a:cs typeface="Courier New" pitchFamily="49" charset="0"/>
                        </a:rPr>
                        <a:t>;"&gt;Background&lt;/div&gt;</a:t>
                      </a:r>
                    </a:p>
                    <a:p>
                      <a:r>
                        <a:rPr lang="en-US" sz="1200" kern="1200" dirty="0" smtClean="0">
                          <a:effectLst/>
                        </a:rPr>
                        <a:t>Background-clip: </a:t>
                      </a:r>
                      <a:r>
                        <a:rPr lang="en-IN" sz="1200" kern="1200" dirty="0" smtClean="0">
                          <a:effectLst/>
                        </a:rPr>
                        <a:t>backgrounds extends into the border or not. Border-</a:t>
                      </a:r>
                      <a:r>
                        <a:rPr lang="en-IN" sz="1200" kern="1200" dirty="0" err="1" smtClean="0">
                          <a:effectLst/>
                        </a:rPr>
                        <a:t>box,padding</a:t>
                      </a:r>
                      <a:r>
                        <a:rPr lang="en-IN" sz="1200" kern="1200" dirty="0" smtClean="0">
                          <a:effectLst/>
                        </a:rPr>
                        <a:t>-</a:t>
                      </a:r>
                      <a:r>
                        <a:rPr lang="en-IN" sz="1200" kern="1200" dirty="0" err="1" smtClean="0">
                          <a:effectLst/>
                        </a:rPr>
                        <a:t>box,content</a:t>
                      </a:r>
                      <a:r>
                        <a:rPr lang="en-IN" sz="1200" kern="1200" dirty="0" smtClean="0">
                          <a:effectLst/>
                        </a:rPr>
                        <a:t>-box</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&lt;div style="</a:t>
                      </a:r>
                      <a:r>
                        <a:rPr lang="en-IN" sz="1000" kern="1200" dirty="0" err="1" smtClean="0">
                          <a:solidFill>
                            <a:schemeClr val="accent2">
                              <a:lumMod val="75000"/>
                            </a:schemeClr>
                          </a:solidFill>
                          <a:effectLst/>
                          <a:latin typeface="Courier New" pitchFamily="49" charset="0"/>
                          <a:cs typeface="Courier New" pitchFamily="49" charset="0"/>
                        </a:rPr>
                        <a:t>background-clip:padding-box</a:t>
                      </a:r>
                      <a:r>
                        <a:rPr lang="en-IN" sz="1000" kern="1200" dirty="0" smtClean="0">
                          <a:solidFill>
                            <a:schemeClr val="accent2">
                              <a:lumMod val="75000"/>
                            </a:schemeClr>
                          </a:solidFill>
                          <a:effectLst/>
                          <a:latin typeface="Courier New" pitchFamily="49" charset="0"/>
                          <a:cs typeface="Courier New" pitchFamily="49" charset="0"/>
                        </a:rPr>
                        <a:t>;"&gt;Background&lt;/div&gt;</a:t>
                      </a:r>
                    </a:p>
                    <a:p>
                      <a:r>
                        <a:rPr lang="en-US" sz="1200" kern="1200" dirty="0" smtClean="0">
                          <a:effectLst/>
                        </a:rPr>
                        <a:t>Background-size:</a:t>
                      </a:r>
                    </a:p>
                    <a:p>
                      <a:r>
                        <a:rPr lang="en-IN" sz="1000" kern="1200" dirty="0" smtClean="0">
                          <a:solidFill>
                            <a:schemeClr val="accent2">
                              <a:lumMod val="75000"/>
                            </a:schemeClr>
                          </a:solidFill>
                          <a:effectLst/>
                          <a:latin typeface="Courier New" pitchFamily="49" charset="0"/>
                          <a:cs typeface="Courier New" pitchFamily="49" charset="0"/>
                        </a:rPr>
                        <a:t>&lt;p style="background-size: 275px 125px;"&gt;Background&lt;/p&gt;</a:t>
                      </a:r>
                    </a:p>
                    <a:p>
                      <a:r>
                        <a:rPr lang="en-US" sz="1200" kern="1200" dirty="0" smtClean="0">
                          <a:effectLst/>
                        </a:rPr>
                        <a:t>Multiple</a:t>
                      </a:r>
                      <a:r>
                        <a:rPr lang="en-US" sz="1200" kern="1200" baseline="0" dirty="0" smtClean="0">
                          <a:effectLst/>
                        </a:rPr>
                        <a:t> Background</a:t>
                      </a:r>
                      <a:r>
                        <a:rPr lang="en-US" sz="1200" kern="1200" dirty="0" smtClean="0">
                          <a:effectLst/>
                        </a:rPr>
                        <a:t>:</a:t>
                      </a:r>
                    </a:p>
                    <a:p>
                      <a:r>
                        <a:rPr lang="en-IN" sz="1000" kern="1200" dirty="0" smtClean="0">
                          <a:solidFill>
                            <a:schemeClr val="accent2">
                              <a:lumMod val="75000"/>
                            </a:schemeClr>
                          </a:solidFill>
                          <a:effectLst/>
                          <a:latin typeface="Courier New" pitchFamily="49" charset="0"/>
                          <a:cs typeface="Courier New" pitchFamily="49" charset="0"/>
                        </a:rPr>
                        <a:t>background: </a:t>
                      </a:r>
                      <a:r>
                        <a:rPr lang="en-IN" sz="1000" kern="1200" dirty="0" err="1" smtClean="0">
                          <a:solidFill>
                            <a:schemeClr val="accent2">
                              <a:lumMod val="75000"/>
                            </a:schemeClr>
                          </a:solidFill>
                          <a:effectLst/>
                          <a:latin typeface="Courier New" pitchFamily="49" charset="0"/>
                          <a:cs typeface="Courier New" pitchFamily="49" charset="0"/>
                        </a:rPr>
                        <a:t>url</a:t>
                      </a:r>
                      <a:r>
                        <a:rPr lang="en-IN" sz="1000" kern="1200" dirty="0" smtClean="0">
                          <a:solidFill>
                            <a:schemeClr val="accent2">
                              <a:lumMod val="75000"/>
                            </a:schemeClr>
                          </a:solidFill>
                          <a:effectLst/>
                          <a:latin typeface="Courier New" pitchFamily="49" charset="0"/>
                          <a:cs typeface="Courier New" pitchFamily="49" charset="0"/>
                        </a:rPr>
                        <a:t>(decoration.png) left top no-repeat, </a:t>
                      </a:r>
                      <a:r>
                        <a:rPr lang="en-IN" sz="1000" kern="1200" dirty="0" err="1" smtClean="0">
                          <a:solidFill>
                            <a:schemeClr val="accent2">
                              <a:lumMod val="75000"/>
                            </a:schemeClr>
                          </a:solidFill>
                          <a:effectLst/>
                          <a:latin typeface="Courier New" pitchFamily="49" charset="0"/>
                          <a:cs typeface="Courier New" pitchFamily="49" charset="0"/>
                        </a:rPr>
                        <a:t>url</a:t>
                      </a:r>
                      <a:r>
                        <a:rPr lang="en-IN" sz="1000" kern="1200" dirty="0" smtClean="0">
                          <a:solidFill>
                            <a:schemeClr val="accent2">
                              <a:lumMod val="75000"/>
                            </a:schemeClr>
                          </a:solidFill>
                          <a:effectLst/>
                          <a:latin typeface="Courier New" pitchFamily="49" charset="0"/>
                          <a:cs typeface="Courier New" pitchFamily="49" charset="0"/>
                        </a:rPr>
                        <a:t>(ribbon.png) right bottom no-repeat, </a:t>
                      </a:r>
                      <a:r>
                        <a:rPr lang="en-IN" sz="1000" kern="1200" dirty="0" err="1" smtClean="0">
                          <a:solidFill>
                            <a:schemeClr val="accent2">
                              <a:lumMod val="75000"/>
                            </a:schemeClr>
                          </a:solidFill>
                          <a:effectLst/>
                          <a:latin typeface="Courier New" pitchFamily="49" charset="0"/>
                          <a:cs typeface="Courier New" pitchFamily="49" charset="0"/>
                        </a:rPr>
                        <a:t>url</a:t>
                      </a:r>
                      <a:r>
                        <a:rPr lang="en-IN" sz="1000" kern="1200" dirty="0" smtClean="0">
                          <a:solidFill>
                            <a:schemeClr val="accent2">
                              <a:lumMod val="75000"/>
                            </a:schemeClr>
                          </a:solidFill>
                          <a:effectLst/>
                          <a:latin typeface="Courier New" pitchFamily="49" charset="0"/>
                          <a:cs typeface="Courier New" pitchFamily="49" charset="0"/>
                        </a:rPr>
                        <a:t>(old_paper.jpg) left top no-repeat;</a:t>
                      </a:r>
                    </a:p>
                  </a:txBody>
                  <a:tcPr/>
                </a:tc>
              </a:tr>
            </a:tbl>
          </a:graphicData>
        </a:graphic>
      </p:graphicFrame>
    </p:spTree>
    <p:extLst>
      <p:ext uri="{BB962C8B-B14F-4D97-AF65-F5344CB8AC3E}">
        <p14:creationId xmlns:p14="http://schemas.microsoft.com/office/powerpoint/2010/main" val="2467545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7802205"/>
              </p:ext>
            </p:extLst>
          </p:nvPr>
        </p:nvGraphicFramePr>
        <p:xfrm>
          <a:off x="304800" y="1123950"/>
          <a:ext cx="7407696" cy="359445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Border</a:t>
                      </a:r>
                      <a:endParaRPr lang="en-US" sz="1200" dirty="0"/>
                    </a:p>
                  </a:txBody>
                  <a:tcPr/>
                </a:tc>
                <a:tc>
                  <a:txBody>
                    <a:bodyPr/>
                    <a:lstStyle/>
                    <a:p>
                      <a:r>
                        <a:rPr lang="en-US" sz="1200" kern="1200" dirty="0" smtClean="0">
                          <a:effectLst/>
                        </a:rPr>
                        <a:t>Border-width:</a:t>
                      </a:r>
                    </a:p>
                    <a:p>
                      <a:r>
                        <a:rPr lang="en-IN" sz="1000" kern="1200" dirty="0" smtClean="0">
                          <a:solidFill>
                            <a:schemeClr val="accent2">
                              <a:lumMod val="75000"/>
                            </a:schemeClr>
                          </a:solidFill>
                          <a:effectLst/>
                          <a:latin typeface="Courier New" pitchFamily="49" charset="0"/>
                          <a:cs typeface="Courier New" pitchFamily="49" charset="0"/>
                        </a:rPr>
                        <a:t>&lt;p style="border-width:1px;border-style:solid;border-color:blue;"&gt;This text has border styles applied using the border-width, border-style, and border-</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properties.&lt;/p&gt;</a:t>
                      </a:r>
                    </a:p>
                    <a:p>
                      <a:endParaRPr lang="en-IN" sz="1000" kern="1200" dirty="0" smtClean="0">
                        <a:solidFill>
                          <a:schemeClr val="accent2">
                            <a:lumMod val="75000"/>
                          </a:schemeClr>
                        </a:solidFill>
                        <a:effectLst/>
                        <a:latin typeface="Courier New" pitchFamily="49" charset="0"/>
                        <a:cs typeface="Courier New" pitchFamily="49" charset="0"/>
                      </a:endParaRPr>
                    </a:p>
                    <a:p>
                      <a:r>
                        <a:rPr lang="en-US" sz="1200" kern="1200" dirty="0" smtClean="0">
                          <a:effectLst/>
                        </a:rPr>
                        <a:t>Border-style: dotted, solid, dashed, ridge, inset, outset, hidden, dashed</a:t>
                      </a:r>
                    </a:p>
                    <a:p>
                      <a:endParaRPr lang="en-US" sz="1200" kern="1200" dirty="0" smtClean="0">
                        <a:effectLst/>
                      </a:endParaRPr>
                    </a:p>
                    <a:p>
                      <a:r>
                        <a:rPr lang="en-US" sz="1200" kern="1200" dirty="0" smtClean="0">
                          <a:effectLst/>
                        </a:rPr>
                        <a:t>Border-color: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border: 8px solid #000; </a:t>
                      </a:r>
                    </a:p>
                    <a:p>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moz</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-border-bottom-</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colors</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#555 #666 #777 #888 #999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aaa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bbb</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#ccc; </a:t>
                      </a:r>
                    </a:p>
                    <a:p>
                      <a:endParaRPr lang="en-US" sz="1200" kern="1200" dirty="0" smtClean="0">
                        <a:effectLst/>
                      </a:endParaRPr>
                    </a:p>
                    <a:p>
                      <a:r>
                        <a:rPr lang="en-US" sz="1200" kern="1200" dirty="0" smtClean="0">
                          <a:effectLst/>
                        </a:rPr>
                        <a:t>Border-radius:</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border-radius: 15px; </a:t>
                      </a:r>
                    </a:p>
                    <a:p>
                      <a:endParaRPr lang="en-US" sz="1200" kern="1200" dirty="0" smtClean="0">
                        <a:effectLst/>
                      </a:endParaRPr>
                    </a:p>
                    <a:p>
                      <a:r>
                        <a:rPr lang="en-US" sz="1200" kern="1200" dirty="0" err="1" smtClean="0">
                          <a:effectLst/>
                        </a:rPr>
                        <a:t>Box-shadow:inset</a:t>
                      </a:r>
                      <a:endParaRPr lang="en-US" sz="1200" kern="1200" dirty="0" smtClean="0">
                        <a:effectLst/>
                      </a:endParaRP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box-shadow: 10px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10px</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5px #888;</a:t>
                      </a:r>
                    </a:p>
                    <a:p>
                      <a:pPr marL="0" marR="0" lvl="0" indent="0" algn="l" defTabSz="784047"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p>
                      <a:pPr marL="0" marR="0" lvl="0" indent="0" algn="l" defTabSz="784047"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a:p>
                      <a:endParaRPr lang="en-US" sz="1200" kern="1200" dirty="0" smtClean="0">
                        <a:effectLst/>
                      </a:endParaRPr>
                    </a:p>
                  </a:txBody>
                  <a:tcPr/>
                </a:tc>
              </a:tr>
            </a:tbl>
          </a:graphicData>
        </a:graphic>
      </p:graphicFrame>
    </p:spTree>
    <p:extLst>
      <p:ext uri="{BB962C8B-B14F-4D97-AF65-F5344CB8AC3E}">
        <p14:creationId xmlns:p14="http://schemas.microsoft.com/office/powerpoint/2010/main" val="427655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3144883"/>
              </p:ext>
            </p:extLst>
          </p:nvPr>
        </p:nvGraphicFramePr>
        <p:xfrm>
          <a:off x="304800" y="1123950"/>
          <a:ext cx="7407696" cy="396021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Margin</a:t>
                      </a:r>
                      <a:endParaRPr lang="en-US" sz="1200" dirty="0"/>
                    </a:p>
                  </a:txBody>
                  <a:tcPr/>
                </a:tc>
                <a:tc>
                  <a:txBody>
                    <a:bodyPr/>
                    <a:lstStyle/>
                    <a:p>
                      <a:r>
                        <a:rPr lang="en-US" sz="1200" kern="1200" dirty="0" smtClean="0">
                          <a:effectLst/>
                        </a:rPr>
                        <a:t>margin:</a:t>
                      </a:r>
                    </a:p>
                    <a:p>
                      <a:r>
                        <a:rPr lang="en-IN" sz="1000" kern="1200" dirty="0" smtClean="0">
                          <a:solidFill>
                            <a:schemeClr val="accent2">
                              <a:lumMod val="75000"/>
                            </a:schemeClr>
                          </a:solidFill>
                          <a:effectLst/>
                          <a:latin typeface="Courier New" pitchFamily="49" charset="0"/>
                          <a:cs typeface="Courier New" pitchFamily="49" charset="0"/>
                        </a:rPr>
                        <a:t>&lt;p style="border:1px solid orange;margin:20px;"&gt;This text has a margin of 20 pixels on all four sides.&lt;/p&gt;</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Padding</a:t>
                      </a:r>
                      <a:endParaRPr lang="en-US" sz="1200" dirty="0"/>
                    </a:p>
                  </a:txBody>
                  <a:tcPr/>
                </a:tc>
                <a:tc>
                  <a:txBody>
                    <a:bodyPr/>
                    <a:lstStyle/>
                    <a:p>
                      <a:r>
                        <a:rPr lang="en-US" sz="1200" kern="1200" dirty="0" smtClean="0">
                          <a:effectLst/>
                        </a:rPr>
                        <a:t>padding:</a:t>
                      </a:r>
                    </a:p>
                    <a:p>
                      <a:r>
                        <a:rPr lang="en-IN" sz="1000" kern="1200" dirty="0" smtClean="0">
                          <a:solidFill>
                            <a:schemeClr val="accent2">
                              <a:lumMod val="75000"/>
                            </a:schemeClr>
                          </a:solidFill>
                          <a:effectLst/>
                          <a:latin typeface="Courier New" pitchFamily="49" charset="0"/>
                          <a:cs typeface="Courier New" pitchFamily="49" charset="0"/>
                        </a:rPr>
                        <a:t>&lt;p style="border:1px solid orange;padding:20px;"&gt;This text has a padding of 20 pixels on all four sides.&lt;/p&gt;</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List</a:t>
                      </a:r>
                      <a:endParaRPr lang="en-US" sz="1200" dirty="0"/>
                    </a:p>
                  </a:txBody>
                  <a:tcPr/>
                </a:tc>
                <a:tc>
                  <a:txBody>
                    <a:bodyPr/>
                    <a:lstStyle/>
                    <a:p>
                      <a:r>
                        <a:rPr lang="en-US" sz="1200" kern="1200" dirty="0" smtClean="0">
                          <a:effectLst/>
                        </a:rPr>
                        <a:t>List-style: circle, square</a:t>
                      </a:r>
                    </a:p>
                    <a:p>
                      <a:r>
                        <a:rPr lang="pl-PL" sz="1000" kern="1200" dirty="0" smtClean="0">
                          <a:solidFill>
                            <a:schemeClr val="accent2">
                              <a:lumMod val="75000"/>
                            </a:schemeClr>
                          </a:solidFill>
                          <a:effectLst/>
                          <a:latin typeface="Courier New" pitchFamily="49" charset="0"/>
                          <a:cs typeface="Courier New" pitchFamily="49" charset="0"/>
                        </a:rPr>
                        <a:t>&lt;ul style="list-style-type:circle;"&gt;</a:t>
                      </a:r>
                    </a:p>
                    <a:p>
                      <a:r>
                        <a:rPr lang="pl-PL" sz="1000" kern="1200" dirty="0" smtClean="0">
                          <a:solidFill>
                            <a:schemeClr val="accent2">
                              <a:lumMod val="75000"/>
                            </a:schemeClr>
                          </a:solidFill>
                          <a:effectLst/>
                          <a:latin typeface="Courier New" pitchFamily="49" charset="0"/>
                          <a:cs typeface="Courier New" pitchFamily="49" charset="0"/>
                        </a:rPr>
                        <a:t>&lt;li&gt;List item one&lt;/li&gt;</a:t>
                      </a:r>
                    </a:p>
                    <a:p>
                      <a:r>
                        <a:rPr lang="pl-PL" sz="1000" kern="1200" dirty="0" smtClean="0">
                          <a:solidFill>
                            <a:schemeClr val="accent2">
                              <a:lumMod val="75000"/>
                            </a:schemeClr>
                          </a:solidFill>
                          <a:effectLst/>
                          <a:latin typeface="Courier New" pitchFamily="49" charset="0"/>
                          <a:cs typeface="Courier New" pitchFamily="49" charset="0"/>
                        </a:rPr>
                        <a:t>&lt;li&gt;List item two&lt;/li&gt;</a:t>
                      </a:r>
                    </a:p>
                    <a:p>
                      <a:r>
                        <a:rPr lang="pl-PL" sz="1000" kern="1200" dirty="0" smtClean="0">
                          <a:solidFill>
                            <a:schemeClr val="accent2">
                              <a:lumMod val="75000"/>
                            </a:schemeClr>
                          </a:solidFill>
                          <a:effectLst/>
                          <a:latin typeface="Courier New" pitchFamily="49" charset="0"/>
                          <a:cs typeface="Courier New" pitchFamily="49" charset="0"/>
                        </a:rPr>
                        <a:t>&lt;/ul&gt;</a:t>
                      </a:r>
                      <a:endParaRPr lang="en-US" sz="1000" kern="1200" dirty="0" smtClean="0">
                        <a:solidFill>
                          <a:schemeClr val="accent2">
                            <a:lumMod val="75000"/>
                          </a:schemeClr>
                        </a:solidFill>
                        <a:effectLst/>
                        <a:latin typeface="Courier New" pitchFamily="49" charset="0"/>
                        <a:cs typeface="Courier New" pitchFamily="49" charset="0"/>
                      </a:endParaRPr>
                    </a:p>
                    <a:p>
                      <a:r>
                        <a:rPr lang="en-US" sz="1200" kern="1200" dirty="0" smtClean="0">
                          <a:effectLst/>
                        </a:rPr>
                        <a:t>List Style Image:</a:t>
                      </a:r>
                    </a:p>
                    <a:p>
                      <a:r>
                        <a:rPr lang="pl-PL" sz="1000" kern="1200" dirty="0" smtClean="0">
                          <a:solidFill>
                            <a:schemeClr val="accent2">
                              <a:lumMod val="75000"/>
                            </a:schemeClr>
                          </a:solidFill>
                          <a:effectLst/>
                          <a:latin typeface="Courier New" pitchFamily="49" charset="0"/>
                          <a:cs typeface="Courier New" pitchFamily="49" charset="0"/>
                        </a:rPr>
                        <a:t>&lt;ul style="list-style-image:url(/pix/printer_icon.gif);"&gt;</a:t>
                      </a:r>
                    </a:p>
                    <a:p>
                      <a:r>
                        <a:rPr lang="pl-PL" sz="1000" kern="1200" dirty="0" smtClean="0">
                          <a:solidFill>
                            <a:schemeClr val="accent2">
                              <a:lumMod val="75000"/>
                            </a:schemeClr>
                          </a:solidFill>
                          <a:effectLst/>
                          <a:latin typeface="Courier New" pitchFamily="49" charset="0"/>
                          <a:cs typeface="Courier New" pitchFamily="49" charset="0"/>
                        </a:rPr>
                        <a:t>&lt;li&gt;List item one&lt;/li&gt;</a:t>
                      </a:r>
                    </a:p>
                    <a:p>
                      <a:r>
                        <a:rPr lang="pl-PL" sz="1000" kern="1200" dirty="0" smtClean="0">
                          <a:solidFill>
                            <a:schemeClr val="accent2">
                              <a:lumMod val="75000"/>
                            </a:schemeClr>
                          </a:solidFill>
                          <a:effectLst/>
                          <a:latin typeface="Courier New" pitchFamily="49" charset="0"/>
                          <a:cs typeface="Courier New" pitchFamily="49" charset="0"/>
                        </a:rPr>
                        <a:t>&lt;li&gt;List item two&lt;/li&gt;</a:t>
                      </a:r>
                    </a:p>
                    <a:p>
                      <a:r>
                        <a:rPr lang="pl-PL" sz="1000" kern="1200" dirty="0" smtClean="0">
                          <a:solidFill>
                            <a:schemeClr val="accent2">
                              <a:lumMod val="75000"/>
                            </a:schemeClr>
                          </a:solidFill>
                          <a:effectLst/>
                          <a:latin typeface="Courier New" pitchFamily="49" charset="0"/>
                          <a:cs typeface="Courier New" pitchFamily="49" charset="0"/>
                        </a:rPr>
                        <a:t>&lt;/ul&gt;</a:t>
                      </a:r>
                      <a:endParaRPr lang="en-US" sz="1000" kern="1200" dirty="0" smtClean="0">
                        <a:solidFill>
                          <a:schemeClr val="accent2">
                            <a:lumMod val="75000"/>
                          </a:schemeClr>
                        </a:solidFill>
                        <a:effectLst/>
                        <a:latin typeface="Courier New" pitchFamily="49" charset="0"/>
                        <a:cs typeface="Courier New" pitchFamily="49" charset="0"/>
                      </a:endParaRPr>
                    </a:p>
                    <a:p>
                      <a:r>
                        <a:rPr lang="en-US" sz="1200" kern="1200" dirty="0" smtClean="0">
                          <a:effectLst/>
                        </a:rPr>
                        <a:t>List Style Position: inside, outside</a:t>
                      </a:r>
                    </a:p>
                    <a:p>
                      <a:r>
                        <a:rPr lang="pl-PL" sz="1000" kern="1200" dirty="0" smtClean="0">
                          <a:solidFill>
                            <a:schemeClr val="accent2">
                              <a:lumMod val="75000"/>
                            </a:schemeClr>
                          </a:solidFill>
                          <a:effectLst/>
                          <a:latin typeface="Courier New" pitchFamily="49" charset="0"/>
                          <a:cs typeface="Courier New" pitchFamily="49" charset="0"/>
                        </a:rPr>
                        <a:t>&lt;ul style="list-style-position:inside;"&gt;</a:t>
                      </a:r>
                    </a:p>
                    <a:p>
                      <a:r>
                        <a:rPr lang="pl-PL" sz="1000" kern="1200" dirty="0" smtClean="0">
                          <a:solidFill>
                            <a:schemeClr val="accent2">
                              <a:lumMod val="75000"/>
                            </a:schemeClr>
                          </a:solidFill>
                          <a:effectLst/>
                          <a:latin typeface="Courier New" pitchFamily="49" charset="0"/>
                          <a:cs typeface="Courier New" pitchFamily="49" charset="0"/>
                        </a:rPr>
                        <a:t>&lt;li&gt;List item one&lt;/li&gt;</a:t>
                      </a:r>
                    </a:p>
                    <a:p>
                      <a:r>
                        <a:rPr lang="pl-PL" sz="1000" kern="1200" dirty="0" smtClean="0">
                          <a:solidFill>
                            <a:schemeClr val="accent2">
                              <a:lumMod val="75000"/>
                            </a:schemeClr>
                          </a:solidFill>
                          <a:effectLst/>
                          <a:latin typeface="Courier New" pitchFamily="49" charset="0"/>
                          <a:cs typeface="Courier New" pitchFamily="49" charset="0"/>
                        </a:rPr>
                        <a:t>&lt;li&gt;List item two&lt;/li&gt;</a:t>
                      </a:r>
                    </a:p>
                    <a:p>
                      <a:r>
                        <a:rPr lang="pl-PL" sz="1000" kern="1200" dirty="0" smtClean="0">
                          <a:solidFill>
                            <a:schemeClr val="accent2">
                              <a:lumMod val="75000"/>
                            </a:schemeClr>
                          </a:solidFill>
                          <a:effectLst/>
                          <a:latin typeface="Courier New" pitchFamily="49" charset="0"/>
                          <a:cs typeface="Courier New" pitchFamily="49" charset="0"/>
                        </a:rPr>
                        <a:t>&lt;/ul&gt;</a:t>
                      </a:r>
                      <a:endParaRPr lang="en-US" sz="1000" kern="1200" dirty="0" smtClean="0">
                        <a:solidFill>
                          <a:schemeClr val="accent2">
                            <a:lumMod val="75000"/>
                          </a:schemeClr>
                        </a:solidFill>
                        <a:effectLst/>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499389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0577938"/>
              </p:ext>
            </p:extLst>
          </p:nvPr>
        </p:nvGraphicFramePr>
        <p:xfrm>
          <a:off x="304800" y="1123950"/>
          <a:ext cx="7407696" cy="326428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Positioning</a:t>
                      </a:r>
                      <a:endParaRPr lang="en-US" sz="1200" dirty="0"/>
                    </a:p>
                  </a:txBody>
                  <a:tcPr/>
                </a:tc>
                <a:tc>
                  <a:txBody>
                    <a:bodyPr/>
                    <a:lstStyle/>
                    <a:p>
                      <a:r>
                        <a:rPr lang="en-US" sz="1200" kern="1200" dirty="0" smtClean="0">
                          <a:effectLst/>
                        </a:rPr>
                        <a:t>relative:</a:t>
                      </a:r>
                    </a:p>
                    <a:p>
                      <a:r>
                        <a:rPr lang="en-IN" sz="1000" kern="1200" dirty="0" smtClean="0">
                          <a:solidFill>
                            <a:schemeClr val="accent2">
                              <a:lumMod val="75000"/>
                            </a:schemeClr>
                          </a:solidFill>
                          <a:effectLst/>
                          <a:latin typeface="Courier New" pitchFamily="49" charset="0"/>
                          <a:cs typeface="Courier New" pitchFamily="49" charset="0"/>
                        </a:rPr>
                        <a:t>&lt;div style=“</a:t>
                      </a:r>
                      <a:r>
                        <a:rPr lang="en-IN" sz="1000" kern="1200" dirty="0" err="1" smtClean="0">
                          <a:solidFill>
                            <a:schemeClr val="accent2">
                              <a:lumMod val="75000"/>
                            </a:schemeClr>
                          </a:solidFill>
                          <a:effectLst/>
                          <a:latin typeface="Courier New" pitchFamily="49" charset="0"/>
                          <a:cs typeface="Courier New" pitchFamily="49" charset="0"/>
                        </a:rPr>
                        <a:t>position:relative</a:t>
                      </a:r>
                      <a:r>
                        <a:rPr lang="en-IN" sz="1000" kern="1200" dirty="0" smtClean="0">
                          <a:solidFill>
                            <a:schemeClr val="accent2">
                              <a:lumMod val="75000"/>
                            </a:schemeClr>
                          </a:solidFill>
                          <a:effectLst/>
                          <a:latin typeface="Courier New" pitchFamily="49" charset="0"/>
                          <a:cs typeface="Courier New" pitchFamily="49" charset="0"/>
                        </a:rPr>
                        <a:t>;"&gt;The container&lt;/div&gt;</a:t>
                      </a:r>
                    </a:p>
                    <a:p>
                      <a:r>
                        <a:rPr lang="en-US" sz="1200" kern="1200" dirty="0" smtClean="0">
                          <a:effectLst/>
                        </a:rPr>
                        <a:t>absolute:</a:t>
                      </a:r>
                    </a:p>
                    <a:p>
                      <a:r>
                        <a:rPr lang="en-IN" sz="1000" kern="1200" dirty="0" smtClean="0">
                          <a:solidFill>
                            <a:schemeClr val="accent2">
                              <a:lumMod val="75000"/>
                            </a:schemeClr>
                          </a:solidFill>
                          <a:effectLst/>
                          <a:latin typeface="Courier New" pitchFamily="49" charset="0"/>
                          <a:cs typeface="Courier New" pitchFamily="49" charset="0"/>
                        </a:rPr>
                        <a:t>&lt;div style=“</a:t>
                      </a:r>
                      <a:r>
                        <a:rPr lang="en-IN" sz="1000" kern="1200" dirty="0" err="1" smtClean="0">
                          <a:solidFill>
                            <a:schemeClr val="accent2">
                              <a:lumMod val="75000"/>
                            </a:schemeClr>
                          </a:solidFill>
                          <a:effectLst/>
                          <a:latin typeface="Courier New" pitchFamily="49" charset="0"/>
                          <a:cs typeface="Courier New" pitchFamily="49" charset="0"/>
                        </a:rPr>
                        <a:t>position:absolute</a:t>
                      </a:r>
                      <a:r>
                        <a:rPr lang="en-IN" sz="1000" kern="1200" dirty="0" smtClean="0">
                          <a:solidFill>
                            <a:schemeClr val="accent2">
                              <a:lumMod val="75000"/>
                            </a:schemeClr>
                          </a:solidFill>
                          <a:effectLst/>
                          <a:latin typeface="Courier New" pitchFamily="49" charset="0"/>
                          <a:cs typeface="Courier New" pitchFamily="49" charset="0"/>
                        </a:rPr>
                        <a:t>;"&gt;The container&lt;/div&gt;</a:t>
                      </a:r>
                    </a:p>
                    <a:p>
                      <a:r>
                        <a:rPr lang="en-US" sz="1200" kern="1200" dirty="0" smtClean="0">
                          <a:effectLst/>
                        </a:rPr>
                        <a:t>fixed:</a:t>
                      </a:r>
                    </a:p>
                    <a:p>
                      <a:r>
                        <a:rPr lang="en-IN" sz="1000" kern="1200" dirty="0" smtClean="0">
                          <a:solidFill>
                            <a:schemeClr val="accent2">
                              <a:lumMod val="75000"/>
                            </a:schemeClr>
                          </a:solidFill>
                          <a:effectLst/>
                          <a:latin typeface="Courier New" pitchFamily="49" charset="0"/>
                          <a:cs typeface="Courier New" pitchFamily="49" charset="0"/>
                        </a:rPr>
                        <a:t>&lt;div style=“</a:t>
                      </a:r>
                      <a:r>
                        <a:rPr lang="en-IN" sz="1000" kern="1200" dirty="0" err="1" smtClean="0">
                          <a:solidFill>
                            <a:schemeClr val="accent2">
                              <a:lumMod val="75000"/>
                            </a:schemeClr>
                          </a:solidFill>
                          <a:effectLst/>
                          <a:latin typeface="Courier New" pitchFamily="49" charset="0"/>
                          <a:cs typeface="Courier New" pitchFamily="49" charset="0"/>
                        </a:rPr>
                        <a:t>position:fixed</a:t>
                      </a:r>
                      <a:r>
                        <a:rPr lang="en-IN" sz="1000" kern="1200" dirty="0" smtClean="0">
                          <a:solidFill>
                            <a:schemeClr val="accent2">
                              <a:lumMod val="75000"/>
                            </a:schemeClr>
                          </a:solidFill>
                          <a:effectLst/>
                          <a:latin typeface="Courier New" pitchFamily="49" charset="0"/>
                          <a:cs typeface="Courier New" pitchFamily="49" charset="0"/>
                        </a:rPr>
                        <a:t>;"&gt;The container&lt;/div&gt;</a:t>
                      </a:r>
                    </a:p>
                    <a:p>
                      <a:endParaRPr lang="en-IN" sz="1000" kern="1200" dirty="0" smtClean="0">
                        <a:solidFill>
                          <a:schemeClr val="accent2">
                            <a:lumMod val="75000"/>
                          </a:schemeClr>
                        </a:solidFill>
                        <a:effectLst/>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Float</a:t>
                      </a:r>
                      <a:endParaRPr lang="en-US" sz="1200" dirty="0"/>
                    </a:p>
                  </a:txBody>
                  <a:tcPr/>
                </a:tc>
                <a:tc>
                  <a:txBody>
                    <a:bodyPr/>
                    <a:lstStyle/>
                    <a:p>
                      <a:r>
                        <a:rPr lang="en-US" sz="1200" kern="1200" dirty="0" err="1" smtClean="0">
                          <a:effectLst/>
                        </a:rPr>
                        <a:t>float:left,right</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&lt;h1 style="float:left;margin-right:10px;"&gt;CSS float&lt;/h1&gt;</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layers</a:t>
                      </a:r>
                      <a:endParaRPr lang="en-US" sz="1200" dirty="0"/>
                    </a:p>
                  </a:txBody>
                  <a:tcPr/>
                </a:tc>
                <a:tc>
                  <a:txBody>
                    <a:bodyPr/>
                    <a:lstStyle/>
                    <a:p>
                      <a:r>
                        <a:rPr lang="en-US" sz="1200" kern="1200" dirty="0" smtClean="0">
                          <a:effectLst/>
                        </a:rPr>
                        <a:t>Z-index: 0-9999</a:t>
                      </a:r>
                    </a:p>
                    <a:p>
                      <a:r>
                        <a:rPr lang="pl-PL" sz="1000" kern="1200" dirty="0" smtClean="0">
                          <a:solidFill>
                            <a:schemeClr val="accent2">
                              <a:lumMod val="75000"/>
                            </a:schemeClr>
                          </a:solidFill>
                          <a:effectLst/>
                          <a:latin typeface="Courier New" pitchFamily="49" charset="0"/>
                          <a:cs typeface="Courier New" pitchFamily="49" charset="0"/>
                        </a:rPr>
                        <a:t>&lt;div style="background-color:red; width:100px; height:100px;</a:t>
                      </a:r>
                    </a:p>
                    <a:p>
                      <a:r>
                        <a:rPr lang="pl-PL" sz="1000" kern="1200" dirty="0" smtClean="0">
                          <a:solidFill>
                            <a:schemeClr val="accent2">
                              <a:lumMod val="75000"/>
                            </a:schemeClr>
                          </a:solidFill>
                          <a:effectLst/>
                          <a:latin typeface="Courier New" pitchFamily="49" charset="0"/>
                          <a:cs typeface="Courier New" pitchFamily="49" charset="0"/>
                        </a:rPr>
                        <a:t>	position:relative; top:10px; left:80px; z-index:2;"&gt;</a:t>
                      </a:r>
                    </a:p>
                    <a:p>
                      <a:r>
                        <a:rPr lang="pl-PL" sz="1000" kern="1200" dirty="0" smtClean="0">
                          <a:solidFill>
                            <a:schemeClr val="accent2">
                              <a:lumMod val="75000"/>
                            </a:schemeClr>
                          </a:solidFill>
                          <a:effectLst/>
                          <a:latin typeface="Courier New" pitchFamily="49" charset="0"/>
                          <a:cs typeface="Courier New" pitchFamily="49" charset="0"/>
                        </a:rPr>
                        <a:t>&lt;/div&gt;</a:t>
                      </a:r>
                    </a:p>
                    <a:p>
                      <a:r>
                        <a:rPr lang="pl-PL" sz="1000" kern="1200" dirty="0" smtClean="0">
                          <a:solidFill>
                            <a:schemeClr val="accent2">
                              <a:lumMod val="75000"/>
                            </a:schemeClr>
                          </a:solidFill>
                          <a:effectLst/>
                          <a:latin typeface="Courier New" pitchFamily="49" charset="0"/>
                          <a:cs typeface="Courier New" pitchFamily="49" charset="0"/>
                        </a:rPr>
                        <a:t>&lt;div style="background-color:yellow; width:100px; height:100px;</a:t>
                      </a:r>
                    </a:p>
                    <a:p>
                      <a:r>
                        <a:rPr lang="pl-PL" sz="1000" kern="1200" dirty="0" smtClean="0">
                          <a:solidFill>
                            <a:schemeClr val="accent2">
                              <a:lumMod val="75000"/>
                            </a:schemeClr>
                          </a:solidFill>
                          <a:effectLst/>
                          <a:latin typeface="Courier New" pitchFamily="49" charset="0"/>
                          <a:cs typeface="Courier New" pitchFamily="49" charset="0"/>
                        </a:rPr>
                        <a:t>	position:relative; top:-60px; left:35px; z-index:1;"&gt;</a:t>
                      </a:r>
                    </a:p>
                    <a:p>
                      <a:r>
                        <a:rPr lang="pl-PL" sz="1000" kern="1200" dirty="0" smtClean="0">
                          <a:solidFill>
                            <a:schemeClr val="accent2">
                              <a:lumMod val="75000"/>
                            </a:schemeClr>
                          </a:solidFill>
                          <a:effectLst/>
                          <a:latin typeface="Courier New" pitchFamily="49" charset="0"/>
                          <a:cs typeface="Courier New" pitchFamily="49" charset="0"/>
                        </a:rPr>
                        <a:t>&lt;/div&gt;</a:t>
                      </a:r>
                      <a:endParaRPr lang="en-US" sz="1000" kern="1200" dirty="0" smtClean="0">
                        <a:solidFill>
                          <a:schemeClr val="accent2">
                            <a:lumMod val="75000"/>
                          </a:schemeClr>
                        </a:solidFill>
                        <a:effectLst/>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830316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038363"/>
              </p:ext>
            </p:extLst>
          </p:nvPr>
        </p:nvGraphicFramePr>
        <p:xfrm>
          <a:off x="304800" y="1123950"/>
          <a:ext cx="7407696" cy="222796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Opacity</a:t>
                      </a:r>
                      <a:endParaRPr lang="en-US" sz="1200" dirty="0"/>
                    </a:p>
                  </a:txBody>
                  <a:tcPr/>
                </a:tc>
                <a:tc>
                  <a:txBody>
                    <a:bodyPr/>
                    <a:lstStyle/>
                    <a:p>
                      <a:r>
                        <a:rPr lang="en-US" sz="1200" kern="1200" dirty="0" smtClean="0">
                          <a:effectLst/>
                        </a:rPr>
                        <a:t>opacity: 0 - 1</a:t>
                      </a:r>
                    </a:p>
                    <a:p>
                      <a:r>
                        <a:rPr lang="en-IN" sz="1000" kern="1200" dirty="0" smtClean="0">
                          <a:solidFill>
                            <a:schemeClr val="accent2">
                              <a:lumMod val="75000"/>
                            </a:schemeClr>
                          </a:solidFill>
                          <a:effectLst/>
                          <a:latin typeface="Courier New" pitchFamily="49" charset="0"/>
                          <a:cs typeface="Courier New" pitchFamily="49" charset="0"/>
                        </a:rPr>
                        <a:t>background: </a:t>
                      </a:r>
                      <a:r>
                        <a:rPr lang="en-IN" sz="1000" kern="1200" dirty="0" err="1" smtClean="0">
                          <a:solidFill>
                            <a:schemeClr val="accent2">
                              <a:lumMod val="75000"/>
                            </a:schemeClr>
                          </a:solidFill>
                          <a:effectLst/>
                          <a:latin typeface="Courier New" pitchFamily="49" charset="0"/>
                          <a:cs typeface="Courier New" pitchFamily="49" charset="0"/>
                        </a:rPr>
                        <a:t>rgb</a:t>
                      </a:r>
                      <a:r>
                        <a:rPr lang="en-IN" sz="1000" kern="1200" dirty="0" smtClean="0">
                          <a:solidFill>
                            <a:schemeClr val="accent2">
                              <a:lumMod val="75000"/>
                            </a:schemeClr>
                          </a:solidFill>
                          <a:effectLst/>
                          <a:latin typeface="Courier New" pitchFamily="49" charset="0"/>
                          <a:cs typeface="Courier New" pitchFamily="49" charset="0"/>
                        </a:rPr>
                        <a:t>(255, 0, 0) ; opacity: 0.2;</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color</a:t>
                      </a:r>
                      <a:endParaRPr lang="en-US" sz="1200" dirty="0"/>
                    </a:p>
                  </a:txBody>
                  <a:tcPr/>
                </a:tc>
                <a:tc>
                  <a:txBody>
                    <a:bodyPr/>
                    <a:lstStyle/>
                    <a:p>
                      <a:r>
                        <a:rPr lang="en-US" sz="1200" kern="1200" dirty="0" smtClean="0">
                          <a:effectLst/>
                        </a:rPr>
                        <a:t>HSL: Hue(0 red -120 green -240 blue-360 red ),  saturation(0-100%) &amp; lightness(0-100%)</a:t>
                      </a:r>
                    </a:p>
                    <a:p>
                      <a:r>
                        <a:rPr lang="en-IN" sz="1000" kern="1200" dirty="0" smtClean="0">
                          <a:solidFill>
                            <a:schemeClr val="accent2">
                              <a:lumMod val="75000"/>
                            </a:schemeClr>
                          </a:solidFill>
                          <a:effectLst/>
                          <a:latin typeface="Courier New" pitchFamily="49" charset="0"/>
                          <a:cs typeface="Courier New" pitchFamily="49" charset="0"/>
                        </a:rPr>
                        <a:t>background-</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a:t>
                      </a:r>
                      <a:r>
                        <a:rPr lang="en-IN" sz="1000" kern="1200" dirty="0" err="1" smtClean="0">
                          <a:solidFill>
                            <a:schemeClr val="accent2">
                              <a:lumMod val="75000"/>
                            </a:schemeClr>
                          </a:solidFill>
                          <a:effectLst/>
                          <a:latin typeface="Courier New" pitchFamily="49" charset="0"/>
                          <a:cs typeface="Courier New" pitchFamily="49" charset="0"/>
                        </a:rPr>
                        <a:t>hsl</a:t>
                      </a:r>
                      <a:r>
                        <a:rPr lang="en-IN" sz="1000" kern="1200" dirty="0" smtClean="0">
                          <a:solidFill>
                            <a:schemeClr val="accent2">
                              <a:lumMod val="75000"/>
                            </a:schemeClr>
                          </a:solidFill>
                          <a:effectLst/>
                          <a:latin typeface="Courier New" pitchFamily="49" charset="0"/>
                          <a:cs typeface="Courier New" pitchFamily="49" charset="0"/>
                        </a:rPr>
                        <a:t>(0,100%, 50%);</a:t>
                      </a:r>
                    </a:p>
                    <a:p>
                      <a:endParaRPr lang="en-IN" sz="1000" kern="1200" dirty="0" smtClean="0">
                        <a:solidFill>
                          <a:schemeClr val="accent2">
                            <a:lumMod val="75000"/>
                          </a:schemeClr>
                        </a:solidFill>
                        <a:effectLst/>
                        <a:latin typeface="Courier New" pitchFamily="49" charset="0"/>
                        <a:cs typeface="Courier New" pitchFamily="49" charset="0"/>
                      </a:endParaRP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HSLA: Alpha(0-1)</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background-</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color</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hsl</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(0,100%, 50%,0.2);</a:t>
                      </a:r>
                    </a:p>
                    <a:p>
                      <a:endParaRPr lang="en-IN" sz="1000" kern="1200" dirty="0" smtClean="0">
                        <a:solidFill>
                          <a:schemeClr val="accent2">
                            <a:lumMod val="75000"/>
                          </a:schemeClr>
                        </a:solidFill>
                        <a:effectLst/>
                        <a:latin typeface="Courier New" pitchFamily="49" charset="0"/>
                        <a:cs typeface="Courier New" pitchFamily="49" charset="0"/>
                      </a:endParaRP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RGBA: red, blue, green(0-255), alpha</a:t>
                      </a:r>
                    </a:p>
                    <a:p>
                      <a:pPr marL="0" marR="0" lvl="0" indent="0" algn="l" defTabSz="784047"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background: </a:t>
                      </a:r>
                      <a:r>
                        <a:rPr kumimoji="0" lang="en-IN" sz="1000" b="0" i="0" u="none" strike="noStrike" kern="1200" cap="none" spc="0" normalizeH="0" baseline="0" noProof="0" dirty="0" err="1" smtClean="0">
                          <a:ln>
                            <a:noFill/>
                          </a:ln>
                          <a:solidFill>
                            <a:srgbClr val="C0504D">
                              <a:lumMod val="75000"/>
                            </a:srgbClr>
                          </a:solidFill>
                          <a:effectLst/>
                          <a:uLnTx/>
                          <a:uFillTx/>
                          <a:latin typeface="Courier New" pitchFamily="49" charset="0"/>
                          <a:ea typeface="+mn-ea"/>
                          <a:cs typeface="Courier New" pitchFamily="49" charset="0"/>
                        </a:rPr>
                        <a:t>rgba</a:t>
                      </a:r>
                      <a:r>
                        <a:rPr kumimoji="0" lang="en-IN" sz="1000" b="0"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rPr>
                        <a:t>(255, 0, 0, 0.2);</a:t>
                      </a:r>
                      <a:endParaRPr lang="en-IN" sz="1000" kern="1200" dirty="0" smtClean="0">
                        <a:solidFill>
                          <a:schemeClr val="accent2">
                            <a:lumMod val="75000"/>
                          </a:schemeClr>
                        </a:solidFill>
                        <a:effectLst/>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334078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a:xfrm>
            <a:off x="228601" y="1123950"/>
            <a:ext cx="8534400" cy="3657600"/>
          </a:xfrm>
        </p:spPr>
        <p:txBody>
          <a:bodyPr>
            <a:normAutofit fontScale="85000" lnSpcReduction="10000"/>
          </a:bodyPr>
          <a:lstStyle/>
          <a:p>
            <a:pPr marL="342900" indent="-342900">
              <a:buFont typeface="Arial" pitchFamily="34" charset="0"/>
              <a:buChar char="•"/>
            </a:pPr>
            <a:r>
              <a:rPr lang="en-IN" dirty="0"/>
              <a:t>Cascading Style Sheets (CSS) is a style sheet language used for describing the presentation semantics (the look and formatting) of a </a:t>
            </a:r>
            <a:r>
              <a:rPr lang="en-IN" dirty="0" smtClean="0"/>
              <a:t>document. </a:t>
            </a:r>
          </a:p>
          <a:p>
            <a:pPr marL="342900" indent="-342900">
              <a:buFont typeface="Arial" pitchFamily="34" charset="0"/>
              <a:buChar char="•"/>
            </a:pPr>
            <a:r>
              <a:rPr lang="en-IN" dirty="0"/>
              <a:t>CSS is designed primarily to enable the separation of document content </a:t>
            </a:r>
            <a:r>
              <a:rPr lang="en-IN" dirty="0" smtClean="0"/>
              <a:t>from </a:t>
            </a:r>
            <a:r>
              <a:rPr lang="en-IN" dirty="0"/>
              <a:t>document presentation, including elements such as the layout, </a:t>
            </a:r>
            <a:r>
              <a:rPr lang="en-IN" dirty="0" err="1"/>
              <a:t>colors</a:t>
            </a:r>
            <a:r>
              <a:rPr lang="en-IN" dirty="0"/>
              <a:t>, and fonts</a:t>
            </a:r>
            <a:r>
              <a:rPr lang="en-IN" dirty="0" smtClean="0"/>
              <a:t>.</a:t>
            </a:r>
          </a:p>
          <a:p>
            <a:pPr marL="342900" indent="-342900">
              <a:buFont typeface="Arial" pitchFamily="34" charset="0"/>
              <a:buChar char="•"/>
            </a:pPr>
            <a:r>
              <a:rPr lang="en-IN" dirty="0" smtClean="0"/>
              <a:t>Improve </a:t>
            </a:r>
            <a:r>
              <a:rPr lang="en-IN" dirty="0"/>
              <a:t>content accessibility, provide more flexibility and control in the specification of presentation characteristics, enable multiple pages to share formatting, and reduce complexity and repetition in the structural </a:t>
            </a:r>
            <a:r>
              <a:rPr lang="en-IN" dirty="0" smtClean="0"/>
              <a:t>content. </a:t>
            </a:r>
          </a:p>
          <a:p>
            <a:pPr marL="342900" indent="-342900">
              <a:buFont typeface="Arial" pitchFamily="34" charset="0"/>
              <a:buChar char="•"/>
            </a:pPr>
            <a:r>
              <a:rPr lang="en-IN" dirty="0" smtClean="0"/>
              <a:t>Allow </a:t>
            </a:r>
            <a:r>
              <a:rPr lang="en-IN" dirty="0"/>
              <a:t>the same </a:t>
            </a:r>
            <a:r>
              <a:rPr lang="en-IN" dirty="0" err="1"/>
              <a:t>markup</a:t>
            </a:r>
            <a:r>
              <a:rPr lang="en-IN" dirty="0"/>
              <a:t> page to be presented in different styles for different rendering methods, such as on-screen, in print, by voice (when read out by a speech-based browser or screen reader) and on Braille-based, tactile devices. </a:t>
            </a:r>
            <a:endParaRPr lang="en-IN" dirty="0" smtClean="0"/>
          </a:p>
          <a:p>
            <a:pPr marL="342900" indent="-342900">
              <a:buFont typeface="Arial" pitchFamily="34" charset="0"/>
              <a:buChar char="•"/>
            </a:pPr>
            <a:r>
              <a:rPr lang="en-IN" dirty="0" smtClean="0"/>
              <a:t>Allow </a:t>
            </a:r>
            <a:r>
              <a:rPr lang="en-IN" dirty="0"/>
              <a:t>the web page to display differently depending on the screen size or device on which it is being viewed. </a:t>
            </a:r>
            <a:endParaRPr lang="en-IN" dirty="0" smtClean="0"/>
          </a:p>
        </p:txBody>
      </p:sp>
    </p:spTree>
    <p:extLst>
      <p:ext uri="{BB962C8B-B14F-4D97-AF65-F5344CB8AC3E}">
        <p14:creationId xmlns:p14="http://schemas.microsoft.com/office/powerpoint/2010/main" val="13098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 UI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09219"/>
              </p:ext>
            </p:extLst>
          </p:nvPr>
        </p:nvGraphicFramePr>
        <p:xfrm>
          <a:off x="304800" y="1123950"/>
          <a:ext cx="7407696" cy="2868040"/>
        </p:xfrm>
        <a:graphic>
          <a:graphicData uri="http://schemas.openxmlformats.org/drawingml/2006/table">
            <a:tbl>
              <a:tblPr firstRow="1" bandRow="1">
                <a:tableStyleId>{68D230F3-CF80-4859-8CE7-A43EE81993B5}</a:tableStyleId>
              </a:tblPr>
              <a:tblGrid>
                <a:gridCol w="533400"/>
                <a:gridCol w="1027246"/>
                <a:gridCol w="5847050"/>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Box-Sizing</a:t>
                      </a:r>
                      <a:endParaRPr lang="en-US" sz="1200" dirty="0"/>
                    </a:p>
                  </a:txBody>
                  <a:tcPr/>
                </a:tc>
                <a:tc>
                  <a:txBody>
                    <a:bodyPr/>
                    <a:lstStyle/>
                    <a:p>
                      <a:r>
                        <a:rPr lang="en-US" sz="1200" kern="1200" dirty="0" smtClean="0">
                          <a:effectLst/>
                        </a:rPr>
                        <a:t>Box-sizing: border-box, content-box</a:t>
                      </a:r>
                    </a:p>
                    <a:p>
                      <a:r>
                        <a:rPr lang="en-IN" sz="1000" kern="1200" dirty="0" smtClean="0">
                          <a:solidFill>
                            <a:schemeClr val="accent2">
                              <a:lumMod val="75000"/>
                            </a:schemeClr>
                          </a:solidFill>
                          <a:effectLst/>
                          <a:latin typeface="Courier New" pitchFamily="49" charset="0"/>
                          <a:cs typeface="Courier New" pitchFamily="49" charset="0"/>
                        </a:rPr>
                        <a:t>box-sizing: border-box;</a:t>
                      </a: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resize</a:t>
                      </a:r>
                      <a:endParaRPr lang="en-US" sz="1200" dirty="0"/>
                    </a:p>
                  </a:txBody>
                  <a:tcPr/>
                </a:tc>
                <a:tc>
                  <a:txBody>
                    <a:bodyPr/>
                    <a:lstStyle/>
                    <a:p>
                      <a:r>
                        <a:rPr lang="en-US" sz="1200" kern="1200" dirty="0" smtClean="0">
                          <a:effectLst/>
                        </a:rPr>
                        <a:t>Resize: both, vertical, horizontal</a:t>
                      </a:r>
                    </a:p>
                    <a:p>
                      <a:r>
                        <a:rPr lang="en-IN" sz="1000" kern="1200" dirty="0" smtClean="0">
                          <a:solidFill>
                            <a:schemeClr val="accent2">
                              <a:lumMod val="75000"/>
                            </a:schemeClr>
                          </a:solidFill>
                          <a:effectLst/>
                          <a:latin typeface="Courier New" pitchFamily="49" charset="0"/>
                          <a:cs typeface="Courier New" pitchFamily="49" charset="0"/>
                        </a:rPr>
                        <a:t>resize: horizontal;</a:t>
                      </a:r>
                    </a:p>
                    <a:p>
                      <a:r>
                        <a:rPr lang="en-US" sz="1000" kern="1200" dirty="0" smtClean="0">
                          <a:solidFill>
                            <a:schemeClr val="accent2">
                              <a:lumMod val="75000"/>
                            </a:schemeClr>
                          </a:solidFill>
                          <a:effectLst/>
                          <a:latin typeface="Courier New" pitchFamily="49" charset="0"/>
                          <a:cs typeface="Courier New" pitchFamily="49" charset="0"/>
                        </a:rPr>
                        <a:t> </a:t>
                      </a:r>
                      <a:endParaRPr lang="en-IN" sz="1000" kern="1200" dirty="0" smtClean="0">
                        <a:solidFill>
                          <a:schemeClr val="accent2">
                            <a:lumMod val="75000"/>
                          </a:schemeClr>
                        </a:solidFill>
                        <a:effectLst/>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outline</a:t>
                      </a:r>
                      <a:endParaRPr lang="en-US" sz="1200" dirty="0"/>
                    </a:p>
                  </a:txBody>
                  <a:tcPr/>
                </a:tc>
                <a:tc>
                  <a:txBody>
                    <a:bodyPr/>
                    <a:lstStyle/>
                    <a:p>
                      <a:r>
                        <a:rPr lang="en-US" sz="1200" kern="1200" dirty="0" err="1" smtClean="0">
                          <a:effectLst/>
                        </a:rPr>
                        <a:t>outline:outline-offset</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outline-offset: 12px; </a:t>
                      </a:r>
                    </a:p>
                    <a:p>
                      <a:r>
                        <a:rPr lang="en-US" sz="1000" kern="1200" dirty="0" smtClean="0">
                          <a:solidFill>
                            <a:schemeClr val="accent2">
                              <a:lumMod val="75000"/>
                            </a:schemeClr>
                          </a:solidFill>
                          <a:effectLst/>
                          <a:latin typeface="Courier New" pitchFamily="49" charset="0"/>
                          <a:cs typeface="Courier New" pitchFamily="49" charset="0"/>
                        </a:rPr>
                        <a:t> </a:t>
                      </a:r>
                      <a:endParaRPr lang="en-IN" sz="1000" kern="1200" dirty="0" smtClean="0">
                        <a:solidFill>
                          <a:schemeClr val="accent2">
                            <a:lumMod val="75000"/>
                          </a:schemeClr>
                        </a:solidFill>
                        <a:effectLst/>
                        <a:latin typeface="Courier New" pitchFamily="49" charset="0"/>
                        <a:cs typeface="Courier New" pitchFamily="49" charset="0"/>
                      </a:endParaRPr>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Attribute Selectors</a:t>
                      </a:r>
                      <a:endParaRPr lang="en-US" sz="1200" dirty="0"/>
                    </a:p>
                  </a:txBody>
                  <a:tcPr/>
                </a:tc>
                <a:tc>
                  <a:txBody>
                    <a:bodyPr/>
                    <a:lstStyle/>
                    <a:p>
                      <a:r>
                        <a:rPr lang="en-US" sz="1200" kern="1200" dirty="0" smtClean="0">
                          <a:effectLst/>
                        </a:rPr>
                        <a:t>Attribute selector: </a:t>
                      </a:r>
                    </a:p>
                    <a:p>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att</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val</a:t>
                      </a:r>
                      <a:r>
                        <a:rPr lang="en-IN" sz="1000" kern="1200" dirty="0" smtClean="0">
                          <a:solidFill>
                            <a:schemeClr val="accent2">
                              <a:lumMod val="75000"/>
                            </a:schemeClr>
                          </a:solidFill>
                          <a:effectLst/>
                          <a:latin typeface="Courier New" pitchFamily="49" charset="0"/>
                          <a:cs typeface="Courier New" pitchFamily="49" charset="0"/>
                        </a:rPr>
                        <a:t>] – the “begins with” selector</a:t>
                      </a:r>
                    </a:p>
                    <a:p>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att</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val</a:t>
                      </a:r>
                      <a:r>
                        <a:rPr lang="en-IN" sz="1000" kern="1200" dirty="0" smtClean="0">
                          <a:solidFill>
                            <a:schemeClr val="accent2">
                              <a:lumMod val="75000"/>
                            </a:schemeClr>
                          </a:solidFill>
                          <a:effectLst/>
                          <a:latin typeface="Courier New" pitchFamily="49" charset="0"/>
                          <a:cs typeface="Courier New" pitchFamily="49" charset="0"/>
                        </a:rPr>
                        <a:t>] – the “ends with” selector</a:t>
                      </a:r>
                    </a:p>
                    <a:p>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att</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val</a:t>
                      </a:r>
                      <a:r>
                        <a:rPr lang="en-IN" sz="1000" kern="1200" dirty="0" smtClean="0">
                          <a:solidFill>
                            <a:schemeClr val="accent2">
                              <a:lumMod val="75000"/>
                            </a:schemeClr>
                          </a:solidFill>
                          <a:effectLst/>
                          <a:latin typeface="Courier New" pitchFamily="49" charset="0"/>
                          <a:cs typeface="Courier New" pitchFamily="49" charset="0"/>
                        </a:rPr>
                        <a:t>] – the “contains” selector </a:t>
                      </a:r>
                    </a:p>
                    <a:p>
                      <a:r>
                        <a:rPr lang="en-US" sz="1000" kern="1200" dirty="0" smtClean="0">
                          <a:solidFill>
                            <a:schemeClr val="accent2">
                              <a:lumMod val="75000"/>
                            </a:schemeClr>
                          </a:solidFill>
                          <a:effectLst/>
                          <a:latin typeface="Courier New" pitchFamily="49" charset="0"/>
                          <a:cs typeface="Courier New" pitchFamily="49" charset="0"/>
                        </a:rPr>
                        <a:t> </a:t>
                      </a:r>
                      <a:endParaRPr lang="en-IN" sz="1000" kern="1200" dirty="0" smtClean="0">
                        <a:solidFill>
                          <a:schemeClr val="accent2">
                            <a:lumMod val="75000"/>
                          </a:schemeClr>
                        </a:solidFill>
                        <a:effectLst/>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554760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 Transitions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314119"/>
              </p:ext>
            </p:extLst>
          </p:nvPr>
        </p:nvGraphicFramePr>
        <p:xfrm>
          <a:off x="304800" y="2660270"/>
          <a:ext cx="8382000" cy="1765650"/>
        </p:xfrm>
        <a:graphic>
          <a:graphicData uri="http://schemas.openxmlformats.org/drawingml/2006/table">
            <a:tbl>
              <a:tblPr firstRow="1" bandRow="1">
                <a:tableStyleId>{68D230F3-CF80-4859-8CE7-A43EE81993B5}</a:tableStyleId>
              </a:tblPr>
              <a:tblGrid>
                <a:gridCol w="533400"/>
                <a:gridCol w="1027246"/>
                <a:gridCol w="6821354"/>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transition</a:t>
                      </a:r>
                      <a:endParaRPr lang="en-US" sz="1200" dirty="0"/>
                    </a:p>
                  </a:txBody>
                  <a:tcPr/>
                </a:tc>
                <a:tc>
                  <a:txBody>
                    <a:bodyPr/>
                    <a:lstStyle/>
                    <a:p>
                      <a:r>
                        <a:rPr lang="en-US" sz="1200" kern="1200" dirty="0" smtClean="0">
                          <a:effectLst/>
                        </a:rPr>
                        <a:t>transition-property</a:t>
                      </a:r>
                    </a:p>
                    <a:p>
                      <a:r>
                        <a:rPr lang="en-IN" sz="1000" kern="1200" dirty="0" smtClean="0">
                          <a:solidFill>
                            <a:schemeClr val="accent2">
                              <a:lumMod val="75000"/>
                            </a:schemeClr>
                          </a:solidFill>
                          <a:effectLst/>
                          <a:latin typeface="Courier New" pitchFamily="49" charset="0"/>
                          <a:cs typeface="Courier New" pitchFamily="49" charset="0"/>
                        </a:rPr>
                        <a:t>transition-property: background-</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height, width;</a:t>
                      </a:r>
                    </a:p>
                    <a:p>
                      <a:r>
                        <a:rPr lang="en-US" sz="1200" kern="1200" smtClean="0">
                          <a:effectLst/>
                        </a:rPr>
                        <a:t>transition-duration</a:t>
                      </a:r>
                      <a:endParaRPr lang="en-US" sz="1200" kern="1200" dirty="0" smtClean="0">
                        <a:effectLst/>
                      </a:endParaRPr>
                    </a:p>
                    <a:p>
                      <a:r>
                        <a:rPr lang="en-IN" sz="1000" kern="1200" dirty="0" smtClean="0">
                          <a:solidFill>
                            <a:schemeClr val="accent2">
                              <a:lumMod val="75000"/>
                            </a:schemeClr>
                          </a:solidFill>
                          <a:effectLst/>
                          <a:latin typeface="Courier New" pitchFamily="49" charset="0"/>
                          <a:cs typeface="Courier New" pitchFamily="49" charset="0"/>
                        </a:rPr>
                        <a:t>transition-duration: 4000ms, 8000ms;</a:t>
                      </a:r>
                    </a:p>
                    <a:p>
                      <a:r>
                        <a:rPr lang="en-US" sz="1200" kern="1200" dirty="0" smtClean="0">
                          <a:effectLst/>
                        </a:rPr>
                        <a:t>transition-timing-function</a:t>
                      </a:r>
                    </a:p>
                    <a:p>
                      <a:r>
                        <a:rPr lang="en-IN" sz="1000" kern="1200" dirty="0" smtClean="0">
                          <a:solidFill>
                            <a:schemeClr val="accent2">
                              <a:lumMod val="75000"/>
                            </a:schemeClr>
                          </a:solidFill>
                          <a:effectLst/>
                          <a:latin typeface="Courier New" pitchFamily="49" charset="0"/>
                          <a:cs typeface="Courier New" pitchFamily="49" charset="0"/>
                        </a:rPr>
                        <a:t>transition-timing-function: cubic-</a:t>
                      </a:r>
                      <a:r>
                        <a:rPr lang="en-IN" sz="1000" kern="1200" dirty="0" err="1" smtClean="0">
                          <a:solidFill>
                            <a:schemeClr val="accent2">
                              <a:lumMod val="75000"/>
                            </a:schemeClr>
                          </a:solidFill>
                          <a:effectLst/>
                          <a:latin typeface="Courier New" pitchFamily="49" charset="0"/>
                          <a:cs typeface="Courier New" pitchFamily="49" charset="0"/>
                        </a:rPr>
                        <a:t>bezier</a:t>
                      </a:r>
                      <a:r>
                        <a:rPr lang="en-IN" sz="1000" kern="1200" dirty="0" smtClean="0">
                          <a:solidFill>
                            <a:schemeClr val="accent2">
                              <a:lumMod val="75000"/>
                            </a:schemeClr>
                          </a:solidFill>
                          <a:effectLst/>
                          <a:latin typeface="Courier New" pitchFamily="49" charset="0"/>
                          <a:cs typeface="Courier New" pitchFamily="49" charset="0"/>
                        </a:rPr>
                        <a:t>(0.6, 0.1, 0.15, 0.8);</a:t>
                      </a:r>
                    </a:p>
                    <a:p>
                      <a:r>
                        <a:rPr lang="en-US" sz="1200" kern="1200" dirty="0" smtClean="0">
                          <a:effectLst/>
                        </a:rPr>
                        <a:t>transition-delay</a:t>
                      </a:r>
                    </a:p>
                    <a:p>
                      <a:r>
                        <a:rPr lang="en-IN" sz="1000" kern="1200" dirty="0" smtClean="0">
                          <a:solidFill>
                            <a:schemeClr val="accent2">
                              <a:lumMod val="75000"/>
                            </a:schemeClr>
                          </a:solidFill>
                          <a:effectLst/>
                          <a:latin typeface="Courier New" pitchFamily="49" charset="0"/>
                          <a:cs typeface="Courier New" pitchFamily="49" charset="0"/>
                        </a:rPr>
                        <a:t>transition-delay: -5s;</a:t>
                      </a:r>
                    </a:p>
                  </a:txBody>
                  <a:tcPr/>
                </a:tc>
              </a:tr>
            </a:tbl>
          </a:graphicData>
        </a:graphic>
      </p:graphicFrame>
      <p:sp>
        <p:nvSpPr>
          <p:cNvPr id="5" name="Content Placeholder 2"/>
          <p:cNvSpPr txBox="1">
            <a:spLocks/>
          </p:cNvSpPr>
          <p:nvPr/>
        </p:nvSpPr>
        <p:spPr>
          <a:xfrm>
            <a:off x="228601" y="1123950"/>
            <a:ext cx="8534400" cy="3657600"/>
          </a:xfrm>
          <a:prstGeom prst="rect">
            <a:avLst/>
          </a:prstGeom>
        </p:spPr>
        <p:txBody>
          <a:bodyPr vert="horz" lIns="78405" tIns="39202" rIns="78405" bIns="39202" rtlCol="0">
            <a:normAutofit/>
          </a:bodyPr>
          <a:lstStyle>
            <a:lvl1pPr marL="0" indent="0" algn="l" defTabSz="784047" rtl="0" eaLnBrk="1" latinLnBrk="0" hangingPunct="1">
              <a:spcBef>
                <a:spcPts val="0"/>
              </a:spcBef>
              <a:spcAft>
                <a:spcPts val="1200"/>
              </a:spcAft>
              <a:buFont typeface="Arial" pitchFamily="34" charset="0"/>
              <a:buNone/>
              <a:defRPr sz="2000" kern="1200">
                <a:solidFill>
                  <a:schemeClr val="tx1">
                    <a:lumMod val="65000"/>
                    <a:lumOff val="35000"/>
                  </a:schemeClr>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chemeClr val="tx1">
                    <a:lumMod val="65000"/>
                    <a:lumOff val="35000"/>
                  </a:schemeClr>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chemeClr val="tx1">
                    <a:lumMod val="65000"/>
                    <a:lumOff val="35000"/>
                  </a:schemeClr>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buFont typeface="Arial" pitchFamily="34" charset="0"/>
              <a:buChar char="•"/>
            </a:pPr>
            <a:r>
              <a:rPr lang="en-IN" dirty="0"/>
              <a:t>CSS3 Transitions are a presentational effect which allow property changes in CSS values, such as those that may be defined to occur on :hover or :focus, to occur smoothly over a specified duration – rather than happening instantaneously as is the normal behaviour.</a:t>
            </a:r>
          </a:p>
        </p:txBody>
      </p:sp>
    </p:spTree>
    <p:extLst>
      <p:ext uri="{BB962C8B-B14F-4D97-AF65-F5344CB8AC3E}">
        <p14:creationId xmlns:p14="http://schemas.microsoft.com/office/powerpoint/2010/main" val="196659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 Multi Column Layout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90227"/>
              </p:ext>
            </p:extLst>
          </p:nvPr>
        </p:nvGraphicFramePr>
        <p:xfrm>
          <a:off x="304800" y="2660270"/>
          <a:ext cx="8382000" cy="1765650"/>
        </p:xfrm>
        <a:graphic>
          <a:graphicData uri="http://schemas.openxmlformats.org/drawingml/2006/table">
            <a:tbl>
              <a:tblPr firstRow="1" bandRow="1">
                <a:tableStyleId>{68D230F3-CF80-4859-8CE7-A43EE81993B5}</a:tableStyleId>
              </a:tblPr>
              <a:tblGrid>
                <a:gridCol w="533400"/>
                <a:gridCol w="1027246"/>
                <a:gridCol w="6821354"/>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Column</a:t>
                      </a:r>
                      <a:endParaRPr lang="en-US" sz="1200" dirty="0"/>
                    </a:p>
                  </a:txBody>
                  <a:tcPr/>
                </a:tc>
                <a:tc>
                  <a:txBody>
                    <a:bodyPr/>
                    <a:lstStyle/>
                    <a:p>
                      <a:r>
                        <a:rPr lang="en-US" sz="1200" kern="1200" dirty="0" smtClean="0">
                          <a:effectLst/>
                        </a:rPr>
                        <a:t>Column-width</a:t>
                      </a:r>
                    </a:p>
                    <a:p>
                      <a:r>
                        <a:rPr lang="en-IN" sz="1000" kern="1200" dirty="0" smtClean="0">
                          <a:solidFill>
                            <a:schemeClr val="accent2">
                              <a:lumMod val="75000"/>
                            </a:schemeClr>
                          </a:solidFill>
                          <a:effectLst/>
                          <a:latin typeface="Courier New" pitchFamily="49" charset="0"/>
                          <a:cs typeface="Courier New" pitchFamily="49" charset="0"/>
                        </a:rPr>
                        <a:t>column-width: 13em;</a:t>
                      </a:r>
                    </a:p>
                    <a:p>
                      <a:r>
                        <a:rPr lang="en-US" sz="1200" kern="1200" dirty="0" smtClean="0">
                          <a:effectLst/>
                        </a:rPr>
                        <a:t>Column-gap</a:t>
                      </a:r>
                    </a:p>
                    <a:p>
                      <a:r>
                        <a:rPr lang="en-IN" sz="1000" kern="1200" dirty="0" smtClean="0">
                          <a:solidFill>
                            <a:schemeClr val="accent2">
                              <a:lumMod val="75000"/>
                            </a:schemeClr>
                          </a:solidFill>
                          <a:effectLst/>
                          <a:latin typeface="Courier New" pitchFamily="49" charset="0"/>
                          <a:cs typeface="Courier New" pitchFamily="49" charset="0"/>
                        </a:rPr>
                        <a:t>column-gap: 1em;</a:t>
                      </a:r>
                    </a:p>
                    <a:p>
                      <a:r>
                        <a:rPr lang="en-US" sz="1200" kern="1200" dirty="0" smtClean="0">
                          <a:effectLst/>
                        </a:rPr>
                        <a:t>Column-count</a:t>
                      </a:r>
                    </a:p>
                    <a:p>
                      <a:r>
                        <a:rPr lang="en-IN" sz="1000" kern="1200" dirty="0" smtClean="0">
                          <a:solidFill>
                            <a:schemeClr val="accent2">
                              <a:lumMod val="75000"/>
                            </a:schemeClr>
                          </a:solidFill>
                          <a:effectLst/>
                          <a:latin typeface="Courier New" pitchFamily="49" charset="0"/>
                          <a:cs typeface="Courier New" pitchFamily="49" charset="0"/>
                        </a:rPr>
                        <a:t>column-count: 3;</a:t>
                      </a:r>
                    </a:p>
                    <a:p>
                      <a:r>
                        <a:rPr lang="en-US" sz="1200" kern="1200" dirty="0" smtClean="0">
                          <a:effectLst/>
                        </a:rPr>
                        <a:t>Column-rule</a:t>
                      </a:r>
                    </a:p>
                    <a:p>
                      <a:r>
                        <a:rPr lang="en-IN" sz="1000" kern="1200" dirty="0" smtClean="0">
                          <a:solidFill>
                            <a:schemeClr val="accent2">
                              <a:lumMod val="75000"/>
                            </a:schemeClr>
                          </a:solidFill>
                          <a:effectLst/>
                          <a:latin typeface="Courier New" pitchFamily="49" charset="0"/>
                          <a:cs typeface="Courier New" pitchFamily="49" charset="0"/>
                        </a:rPr>
                        <a:t>column-rule: 1px solid black;</a:t>
                      </a:r>
                    </a:p>
                  </a:txBody>
                  <a:tcPr/>
                </a:tc>
              </a:tr>
            </a:tbl>
          </a:graphicData>
        </a:graphic>
      </p:graphicFrame>
      <p:sp>
        <p:nvSpPr>
          <p:cNvPr id="5" name="Content Placeholder 2"/>
          <p:cNvSpPr txBox="1">
            <a:spLocks/>
          </p:cNvSpPr>
          <p:nvPr/>
        </p:nvSpPr>
        <p:spPr>
          <a:xfrm>
            <a:off x="228601" y="1123950"/>
            <a:ext cx="8534400" cy="3657600"/>
          </a:xfrm>
          <a:prstGeom prst="rect">
            <a:avLst/>
          </a:prstGeom>
        </p:spPr>
        <p:txBody>
          <a:bodyPr vert="horz" lIns="78405" tIns="39202" rIns="78405" bIns="39202" rtlCol="0">
            <a:normAutofit/>
          </a:bodyPr>
          <a:lstStyle>
            <a:lvl1pPr marL="0" indent="0" algn="l" defTabSz="784047" rtl="0" eaLnBrk="1" latinLnBrk="0" hangingPunct="1">
              <a:spcBef>
                <a:spcPts val="0"/>
              </a:spcBef>
              <a:spcAft>
                <a:spcPts val="1200"/>
              </a:spcAft>
              <a:buFont typeface="Arial" pitchFamily="34" charset="0"/>
              <a:buNone/>
              <a:defRPr sz="2000" kern="1200">
                <a:solidFill>
                  <a:schemeClr val="tx1">
                    <a:lumMod val="65000"/>
                    <a:lumOff val="35000"/>
                  </a:schemeClr>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chemeClr val="tx1">
                    <a:lumMod val="65000"/>
                    <a:lumOff val="35000"/>
                  </a:schemeClr>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chemeClr val="tx1">
                    <a:lumMod val="65000"/>
                    <a:lumOff val="35000"/>
                  </a:schemeClr>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buFont typeface="Arial" pitchFamily="34" charset="0"/>
              <a:buChar char="•"/>
            </a:pPr>
            <a:r>
              <a:rPr lang="en-IN" dirty="0"/>
              <a:t>W3C offers a new way to arrange text “news-paper wise”, in columns. Multi-column layout is actually a module on its own. It allows a </a:t>
            </a:r>
            <a:r>
              <a:rPr lang="en-IN" dirty="0" smtClean="0"/>
              <a:t>web developer </a:t>
            </a:r>
            <a:r>
              <a:rPr lang="en-IN" dirty="0"/>
              <a:t>to let text be fitted into columns, in two ways: by defining a width for each column, or by defining a number of columns. </a:t>
            </a:r>
          </a:p>
        </p:txBody>
      </p:sp>
    </p:spTree>
    <p:extLst>
      <p:ext uri="{BB962C8B-B14F-4D97-AF65-F5344CB8AC3E}">
        <p14:creationId xmlns:p14="http://schemas.microsoft.com/office/powerpoint/2010/main" val="37494255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2734590"/>
              </p:ext>
            </p:extLst>
          </p:nvPr>
        </p:nvGraphicFramePr>
        <p:xfrm>
          <a:off x="304800" y="2660270"/>
          <a:ext cx="8610600" cy="1674210"/>
        </p:xfrm>
        <a:graphic>
          <a:graphicData uri="http://schemas.openxmlformats.org/drawingml/2006/table">
            <a:tbl>
              <a:tblPr firstRow="1" bandRow="1">
                <a:tableStyleId>{68D230F3-CF80-4859-8CE7-A43EE81993B5}</a:tableStyleId>
              </a:tblPr>
              <a:tblGrid>
                <a:gridCol w="533400"/>
                <a:gridCol w="1027246"/>
                <a:gridCol w="7049954"/>
              </a:tblGrid>
              <a:tr h="333090">
                <a:tc>
                  <a:txBody>
                    <a:bodyPr/>
                    <a:lstStyle/>
                    <a:p>
                      <a:r>
                        <a:rPr lang="en-US" sz="800" dirty="0" smtClean="0"/>
                        <a:t>HTML5</a:t>
                      </a:r>
                      <a:endParaRPr lang="en-US" sz="800" dirty="0"/>
                    </a:p>
                  </a:txBody>
                  <a:tcPr/>
                </a:tc>
                <a:tc>
                  <a:txBody>
                    <a:bodyPr/>
                    <a:lstStyle/>
                    <a:p>
                      <a:r>
                        <a:rPr lang="en-US" sz="1200" dirty="0" smtClean="0"/>
                        <a:t>Name</a:t>
                      </a:r>
                      <a:endParaRPr lang="en-US" sz="1200" dirty="0"/>
                    </a:p>
                  </a:txBody>
                  <a:tcPr/>
                </a:tc>
                <a:tc>
                  <a:txBody>
                    <a:bodyPr/>
                    <a:lstStyle/>
                    <a:p>
                      <a:r>
                        <a:rPr lang="en-US" sz="1200" dirty="0" smtClean="0"/>
                        <a:t>Properties</a:t>
                      </a:r>
                      <a:endParaRPr lang="en-US" sz="1200" dirty="0"/>
                    </a:p>
                  </a:txBody>
                  <a:tcPr/>
                </a:tc>
              </a:tr>
              <a:tr h="49279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9BBB59">
                              <a:lumMod val="75000"/>
                            </a:srgbClr>
                          </a:solidFill>
                          <a:effectLst/>
                          <a:uLnTx/>
                          <a:uFillTx/>
                          <a:latin typeface="Symbol" pitchFamily="18" charset="2"/>
                          <a:ea typeface="+mn-ea"/>
                          <a:cs typeface="+mn-cs"/>
                        </a:rPr>
                        <a:t>*</a:t>
                      </a:r>
                    </a:p>
                  </a:txBody>
                  <a:tcPr/>
                </a:tc>
                <a:tc>
                  <a:txBody>
                    <a:bodyPr/>
                    <a:lstStyle/>
                    <a:p>
                      <a:r>
                        <a:rPr lang="en-US" sz="1200" dirty="0" smtClean="0"/>
                        <a:t>Voice</a:t>
                      </a:r>
                      <a:endParaRPr lang="en-US" sz="1200" dirty="0"/>
                    </a:p>
                  </a:txBody>
                  <a:tcPr/>
                </a:tc>
                <a:tc>
                  <a:txBody>
                    <a:bodyPr/>
                    <a:lstStyle/>
                    <a:p>
                      <a:r>
                        <a:rPr lang="en-US" sz="1200" kern="1200" dirty="0" smtClean="0">
                          <a:effectLst/>
                        </a:rPr>
                        <a:t>Voice-volume</a:t>
                      </a:r>
                    </a:p>
                    <a:p>
                      <a:r>
                        <a:rPr lang="en-IN" sz="1000" kern="1200" dirty="0" smtClean="0">
                          <a:solidFill>
                            <a:schemeClr val="accent2">
                              <a:lumMod val="75000"/>
                            </a:schemeClr>
                          </a:solidFill>
                          <a:effectLst/>
                          <a:latin typeface="Courier New" pitchFamily="49" charset="0"/>
                          <a:cs typeface="Courier New" pitchFamily="49" charset="0"/>
                        </a:rPr>
                        <a:t>#voice-volume { -xv-voice-volume: x-soft; -xv-voice-balance: right; } </a:t>
                      </a:r>
                    </a:p>
                    <a:p>
                      <a:r>
                        <a:rPr lang="en-IN" sz="1000" kern="1200" dirty="0" smtClean="0">
                          <a:solidFill>
                            <a:schemeClr val="accent2">
                              <a:lumMod val="75000"/>
                            </a:schemeClr>
                          </a:solidFill>
                          <a:effectLst/>
                          <a:latin typeface="Courier New" pitchFamily="49" charset="0"/>
                          <a:cs typeface="Courier New" pitchFamily="49" charset="0"/>
                        </a:rPr>
                        <a:t>#voice-balance { -xv-voice-balance: left; } </a:t>
                      </a:r>
                    </a:p>
                    <a:p>
                      <a:r>
                        <a:rPr lang="en-IN" sz="1000" kern="1200" dirty="0" smtClean="0">
                          <a:solidFill>
                            <a:schemeClr val="accent2">
                              <a:lumMod val="75000"/>
                            </a:schemeClr>
                          </a:solidFill>
                          <a:effectLst/>
                          <a:latin typeface="Courier New" pitchFamily="49" charset="0"/>
                          <a:cs typeface="Courier New" pitchFamily="49" charset="0"/>
                        </a:rPr>
                        <a:t>#speech-cue { cue-after: </a:t>
                      </a:r>
                      <a:r>
                        <a:rPr lang="en-IN" sz="1000" kern="1200" dirty="0" err="1" smtClean="0">
                          <a:solidFill>
                            <a:schemeClr val="accent2">
                              <a:lumMod val="75000"/>
                            </a:schemeClr>
                          </a:solidFill>
                          <a:effectLst/>
                          <a:latin typeface="Courier New" pitchFamily="49" charset="0"/>
                          <a:cs typeface="Courier New" pitchFamily="49" charset="0"/>
                        </a:rPr>
                        <a:t>url</a:t>
                      </a:r>
                      <a:r>
                        <a:rPr lang="en-IN" sz="1000" kern="1200" dirty="0" smtClean="0">
                          <a:solidFill>
                            <a:schemeClr val="accent2">
                              <a:lumMod val="75000"/>
                            </a:schemeClr>
                          </a:solidFill>
                          <a:effectLst/>
                          <a:latin typeface="Courier New" pitchFamily="49" charset="0"/>
                          <a:cs typeface="Courier New" pitchFamily="49" charset="0"/>
                        </a:rPr>
                        <a:t>(ding.wav); } </a:t>
                      </a:r>
                    </a:p>
                    <a:p>
                      <a:r>
                        <a:rPr lang="en-IN" sz="1000" kern="1200" dirty="0" smtClean="0">
                          <a:solidFill>
                            <a:schemeClr val="accent2">
                              <a:lumMod val="75000"/>
                            </a:schemeClr>
                          </a:solidFill>
                          <a:effectLst/>
                          <a:latin typeface="Courier New" pitchFamily="49" charset="0"/>
                          <a:cs typeface="Courier New" pitchFamily="49" charset="0"/>
                        </a:rPr>
                        <a:t>#voice-rate { -xv-voice-rate: x-slow; } </a:t>
                      </a:r>
                    </a:p>
                    <a:p>
                      <a:r>
                        <a:rPr lang="en-IN" sz="1000" kern="1200" dirty="0" smtClean="0">
                          <a:solidFill>
                            <a:schemeClr val="accent2">
                              <a:lumMod val="75000"/>
                            </a:schemeClr>
                          </a:solidFill>
                          <a:effectLst/>
                          <a:latin typeface="Courier New" pitchFamily="49" charset="0"/>
                          <a:cs typeface="Courier New" pitchFamily="49" charset="0"/>
                        </a:rPr>
                        <a:t>#voice-family { voice-family: female; } </a:t>
                      </a:r>
                    </a:p>
                    <a:p>
                      <a:r>
                        <a:rPr lang="en-IN" sz="1000" kern="1200" dirty="0" smtClean="0">
                          <a:solidFill>
                            <a:schemeClr val="accent2">
                              <a:lumMod val="75000"/>
                            </a:schemeClr>
                          </a:solidFill>
                          <a:effectLst/>
                          <a:latin typeface="Courier New" pitchFamily="49" charset="0"/>
                          <a:cs typeface="Courier New" pitchFamily="49" charset="0"/>
                        </a:rPr>
                        <a:t>#voice-pitch { -xv-voice-pitch: x-low; } </a:t>
                      </a:r>
                    </a:p>
                    <a:p>
                      <a:r>
                        <a:rPr lang="en-IN" sz="1000" kern="1200" dirty="0" smtClean="0">
                          <a:solidFill>
                            <a:schemeClr val="accent2">
                              <a:lumMod val="75000"/>
                            </a:schemeClr>
                          </a:solidFill>
                          <a:effectLst/>
                          <a:latin typeface="Courier New" pitchFamily="49" charset="0"/>
                          <a:cs typeface="Courier New" pitchFamily="49" charset="0"/>
                        </a:rPr>
                        <a:t>#speech-speak { speak: spell-out; }</a:t>
                      </a:r>
                    </a:p>
                  </a:txBody>
                  <a:tcPr/>
                </a:tc>
              </a:tr>
            </a:tbl>
          </a:graphicData>
        </a:graphic>
      </p:graphicFrame>
      <p:sp>
        <p:nvSpPr>
          <p:cNvPr id="5" name="Content Placeholder 2"/>
          <p:cNvSpPr txBox="1">
            <a:spLocks/>
          </p:cNvSpPr>
          <p:nvPr/>
        </p:nvSpPr>
        <p:spPr>
          <a:xfrm>
            <a:off x="228601" y="1123950"/>
            <a:ext cx="8534400" cy="3657600"/>
          </a:xfrm>
          <a:prstGeom prst="rect">
            <a:avLst/>
          </a:prstGeom>
        </p:spPr>
        <p:txBody>
          <a:bodyPr vert="horz" lIns="78405" tIns="39202" rIns="78405" bIns="39202" rtlCol="0">
            <a:normAutofit/>
          </a:bodyPr>
          <a:lstStyle>
            <a:lvl1pPr marL="0" indent="0" algn="l" defTabSz="784047" rtl="0" eaLnBrk="1" latinLnBrk="0" hangingPunct="1">
              <a:spcBef>
                <a:spcPts val="0"/>
              </a:spcBef>
              <a:spcAft>
                <a:spcPts val="1200"/>
              </a:spcAft>
              <a:buFont typeface="Arial" pitchFamily="34" charset="0"/>
              <a:buNone/>
              <a:defRPr sz="2000" kern="1200">
                <a:solidFill>
                  <a:schemeClr val="tx1">
                    <a:lumMod val="65000"/>
                    <a:lumOff val="35000"/>
                  </a:schemeClr>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chemeClr val="tx1">
                    <a:lumMod val="65000"/>
                    <a:lumOff val="35000"/>
                  </a:schemeClr>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chemeClr val="tx1">
                    <a:lumMod val="65000"/>
                    <a:lumOff val="35000"/>
                  </a:schemeClr>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buFont typeface="Arial" pitchFamily="34" charset="0"/>
              <a:buChar char="•"/>
            </a:pPr>
            <a:r>
              <a:rPr lang="en-IN" dirty="0"/>
              <a:t>The CSS 3 Speech module removes some of the old properties and adds new ones. All of them are now assigned to the speech media type.</a:t>
            </a:r>
          </a:p>
        </p:txBody>
      </p:sp>
    </p:spTree>
    <p:extLst>
      <p:ext uri="{BB962C8B-B14F-4D97-AF65-F5344CB8AC3E}">
        <p14:creationId xmlns:p14="http://schemas.microsoft.com/office/powerpoint/2010/main" val="3009720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Styles- Media Queries</a:t>
            </a:r>
            <a:endParaRPr lang="en-US" dirty="0"/>
          </a:p>
        </p:txBody>
      </p:sp>
      <p:sp>
        <p:nvSpPr>
          <p:cNvPr id="5" name="Content Placeholder 2"/>
          <p:cNvSpPr txBox="1">
            <a:spLocks/>
          </p:cNvSpPr>
          <p:nvPr/>
        </p:nvSpPr>
        <p:spPr>
          <a:xfrm>
            <a:off x="228601" y="1123950"/>
            <a:ext cx="8534400" cy="3657600"/>
          </a:xfrm>
          <a:prstGeom prst="rect">
            <a:avLst/>
          </a:prstGeom>
        </p:spPr>
        <p:txBody>
          <a:bodyPr vert="horz" lIns="78405" tIns="39202" rIns="78405" bIns="39202" rtlCol="0">
            <a:normAutofit/>
          </a:bodyPr>
          <a:lstStyle>
            <a:lvl1pPr marL="0" indent="0" algn="l" defTabSz="784047" rtl="0" eaLnBrk="1" latinLnBrk="0" hangingPunct="1">
              <a:spcBef>
                <a:spcPts val="0"/>
              </a:spcBef>
              <a:spcAft>
                <a:spcPts val="1200"/>
              </a:spcAft>
              <a:buFont typeface="Arial" pitchFamily="34" charset="0"/>
              <a:buNone/>
              <a:defRPr sz="2000" kern="1200">
                <a:solidFill>
                  <a:schemeClr val="tx1">
                    <a:lumMod val="65000"/>
                    <a:lumOff val="35000"/>
                  </a:schemeClr>
                </a:solidFill>
                <a:latin typeface="Georgia" pitchFamily="18" charset="0"/>
                <a:ea typeface="+mn-ea"/>
                <a:cs typeface="+mn-cs"/>
              </a:defRPr>
            </a:lvl1pPr>
            <a:lvl2pPr marL="0" indent="0" algn="l" defTabSz="784047" rtl="0" eaLnBrk="1" latinLnBrk="0" hangingPunct="1">
              <a:spcBef>
                <a:spcPct val="20000"/>
              </a:spcBef>
              <a:buFont typeface="Arial" pitchFamily="34" charset="0"/>
              <a:buNone/>
              <a:defRPr sz="2400" kern="1200">
                <a:solidFill>
                  <a:schemeClr val="tx1">
                    <a:lumMod val="65000"/>
                    <a:lumOff val="35000"/>
                  </a:schemeClr>
                </a:solidFill>
                <a:latin typeface="Georgia" pitchFamily="18" charset="0"/>
                <a:ea typeface="+mn-ea"/>
                <a:cs typeface="+mn-cs"/>
              </a:defRPr>
            </a:lvl2pPr>
            <a:lvl3pPr marL="0" indent="0" algn="l" defTabSz="784047" rtl="0" eaLnBrk="1" latinLnBrk="0" hangingPunct="1">
              <a:spcBef>
                <a:spcPct val="20000"/>
              </a:spcBef>
              <a:buFont typeface="Arial" pitchFamily="34" charset="0"/>
              <a:buNone/>
              <a:defRPr sz="2000" kern="1200">
                <a:solidFill>
                  <a:schemeClr val="tx1">
                    <a:lumMod val="65000"/>
                    <a:lumOff val="35000"/>
                  </a:schemeClr>
                </a:solidFill>
                <a:latin typeface="Georgia" pitchFamily="18" charset="0"/>
                <a:ea typeface="+mn-ea"/>
                <a:cs typeface="+mn-cs"/>
              </a:defRPr>
            </a:lvl3pPr>
            <a:lvl4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4pPr>
            <a:lvl5pPr marL="0" indent="0" algn="l" defTabSz="784047" rtl="0" eaLnBrk="1" latinLnBrk="0" hangingPunct="1">
              <a:spcBef>
                <a:spcPct val="20000"/>
              </a:spcBef>
              <a:buFont typeface="Arial" pitchFamily="34" charset="0"/>
              <a:buNone/>
              <a:defRPr sz="1800" kern="1200">
                <a:solidFill>
                  <a:schemeClr val="tx1">
                    <a:lumMod val="65000"/>
                    <a:lumOff val="35000"/>
                  </a:schemeClr>
                </a:solidFill>
                <a:latin typeface="Georgia" pitchFamily="18" charset="0"/>
                <a:ea typeface="+mn-ea"/>
                <a:cs typeface="+mn-cs"/>
              </a:defRPr>
            </a:lvl5pPr>
            <a:lvl6pPr marL="2156130"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548153"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2940178"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332201" indent="-196012" algn="l" defTabSz="78404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buFont typeface="Arial" pitchFamily="34" charset="0"/>
              <a:buChar char="•"/>
            </a:pPr>
            <a:r>
              <a:rPr lang="en-IN" dirty="0"/>
              <a:t>CSS2 added support for the media="screen" way of defining which </a:t>
            </a:r>
            <a:r>
              <a:rPr lang="en-IN" dirty="0" err="1" smtClean="0"/>
              <a:t>stylesheet</a:t>
            </a:r>
            <a:r>
              <a:rPr lang="en-IN" dirty="0" smtClean="0"/>
              <a:t> </a:t>
            </a:r>
            <a:r>
              <a:rPr lang="en-IN" dirty="0"/>
              <a:t>to use for which representation of the data. CSS3 adds a new feature to this functionality, by adding media queries.</a:t>
            </a:r>
          </a:p>
          <a:p>
            <a:pPr marL="342900" indent="-342900">
              <a:buFont typeface="Arial" pitchFamily="34" charset="0"/>
              <a:buChar char="•"/>
            </a:pPr>
            <a:r>
              <a:rPr lang="en-IN" dirty="0"/>
              <a:t>Basically, this means you can change </a:t>
            </a:r>
            <a:r>
              <a:rPr lang="en-IN" dirty="0" err="1" smtClean="0"/>
              <a:t>stylesheets</a:t>
            </a:r>
            <a:r>
              <a:rPr lang="en-IN" dirty="0" smtClean="0"/>
              <a:t> </a:t>
            </a:r>
            <a:r>
              <a:rPr lang="en-IN" dirty="0"/>
              <a:t>based on for instance the width and height of the viewport. In a broader sense, this means as the spec puts it: “by using Media Queries, presentations can be tailored to a specific range of output devices without changing the content itself.”</a:t>
            </a:r>
          </a:p>
        </p:txBody>
      </p:sp>
    </p:spTree>
    <p:extLst>
      <p:ext uri="{BB962C8B-B14F-4D97-AF65-F5344CB8AC3E}">
        <p14:creationId xmlns:p14="http://schemas.microsoft.com/office/powerpoint/2010/main" val="1484696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lstStyle/>
          <a:p>
            <a:r>
              <a:rPr lang="en-US" smtClean="0"/>
              <a:t>Exercise</a:t>
            </a:r>
            <a:endParaRPr lang="en-US" dirty="0" smtClean="0"/>
          </a:p>
          <a:p>
            <a:endParaRPr lang="en-US" dirty="0"/>
          </a:p>
        </p:txBody>
      </p:sp>
    </p:spTree>
    <p:extLst>
      <p:ext uri="{BB962C8B-B14F-4D97-AF65-F5344CB8AC3E}">
        <p14:creationId xmlns:p14="http://schemas.microsoft.com/office/powerpoint/2010/main" val="290475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228601" y="1123950"/>
            <a:ext cx="8534400" cy="3657600"/>
          </a:xfrm>
        </p:spPr>
        <p:txBody>
          <a:bodyPr>
            <a:normAutofit/>
          </a:bodyPr>
          <a:lstStyle/>
          <a:p>
            <a:pPr marL="342900" indent="-342900">
              <a:buFont typeface="Arial" pitchFamily="34" charset="0"/>
              <a:buChar char="•"/>
            </a:pPr>
            <a:r>
              <a:rPr lang="en-US" dirty="0"/>
              <a:t>December </a:t>
            </a:r>
            <a:r>
              <a:rPr lang="en-US" dirty="0" smtClean="0"/>
              <a:t>1996 – CSS1</a:t>
            </a:r>
          </a:p>
          <a:p>
            <a:pPr marL="342900" indent="-342900">
              <a:buFont typeface="Arial" pitchFamily="34" charset="0"/>
              <a:buChar char="•"/>
            </a:pPr>
            <a:r>
              <a:rPr lang="en-IN" dirty="0" smtClean="0"/>
              <a:t>May 1998 – CSS2</a:t>
            </a:r>
          </a:p>
          <a:p>
            <a:pPr marL="342900" indent="-342900">
              <a:buFont typeface="Arial" pitchFamily="34" charset="0"/>
              <a:buChar char="•"/>
            </a:pPr>
            <a:r>
              <a:rPr lang="en-IN" dirty="0" smtClean="0"/>
              <a:t>April 2011 – CSS 2.1</a:t>
            </a:r>
          </a:p>
          <a:p>
            <a:pPr marL="342900" indent="-342900">
              <a:buFont typeface="Arial" pitchFamily="34" charset="0"/>
              <a:buChar char="•"/>
            </a:pPr>
            <a:r>
              <a:rPr lang="en-IN" dirty="0" smtClean="0"/>
              <a:t>Nov 2011 – CSS 3 Proposal</a:t>
            </a:r>
          </a:p>
        </p:txBody>
      </p:sp>
    </p:spTree>
    <p:extLst>
      <p:ext uri="{BB962C8B-B14F-4D97-AF65-F5344CB8AC3E}">
        <p14:creationId xmlns:p14="http://schemas.microsoft.com/office/powerpoint/2010/main" val="260796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for CSS3</a:t>
            </a:r>
            <a:endParaRPr lang="en-US" dirty="0"/>
          </a:p>
        </p:txBody>
      </p:sp>
      <p:sp>
        <p:nvSpPr>
          <p:cNvPr id="3" name="Content Placeholder 2"/>
          <p:cNvSpPr>
            <a:spLocks noGrp="1"/>
          </p:cNvSpPr>
          <p:nvPr>
            <p:ph idx="1"/>
          </p:nvPr>
        </p:nvSpPr>
        <p:spPr>
          <a:xfrm>
            <a:off x="228601" y="1123950"/>
            <a:ext cx="8534400" cy="3657600"/>
          </a:xfrm>
        </p:spPr>
        <p:txBody>
          <a:bodyPr>
            <a:normAutofit/>
          </a:bodyPr>
          <a:lstStyle/>
          <a:p>
            <a:pPr marL="342900" indent="-342900">
              <a:buFont typeface="Arial" pitchFamily="34" charset="0"/>
              <a:buChar char="•"/>
            </a:pPr>
            <a:r>
              <a:rPr lang="en-US" dirty="0" smtClean="0"/>
              <a:t> </a:t>
            </a:r>
            <a:endParaRPr lang="en-IN" dirty="0" smtClean="0"/>
          </a:p>
        </p:txBody>
      </p:sp>
      <p:graphicFrame>
        <p:nvGraphicFramePr>
          <p:cNvPr id="5" name="Table 4"/>
          <p:cNvGraphicFramePr>
            <a:graphicFrameLocks noGrp="1"/>
          </p:cNvGraphicFramePr>
          <p:nvPr>
            <p:extLst>
              <p:ext uri="{D42A27DB-BD31-4B8C-83A1-F6EECF244321}">
                <p14:modId xmlns:p14="http://schemas.microsoft.com/office/powerpoint/2010/main" val="3176795321"/>
              </p:ext>
            </p:extLst>
          </p:nvPr>
        </p:nvGraphicFramePr>
        <p:xfrm>
          <a:off x="304800" y="1123950"/>
          <a:ext cx="8534400" cy="3034672"/>
        </p:xfrm>
        <a:graphic>
          <a:graphicData uri="http://schemas.openxmlformats.org/drawingml/2006/table">
            <a:tbl>
              <a:tblPr>
                <a:tableStyleId>{10A1B5D5-9B99-4C35-A422-299274C87663}</a:tableStyleId>
              </a:tblPr>
              <a:tblGrid>
                <a:gridCol w="1524000"/>
                <a:gridCol w="533400"/>
                <a:gridCol w="609600"/>
                <a:gridCol w="533400"/>
                <a:gridCol w="609600"/>
                <a:gridCol w="455727"/>
                <a:gridCol w="571859"/>
                <a:gridCol w="571859"/>
                <a:gridCol w="571859"/>
                <a:gridCol w="571859"/>
                <a:gridCol w="571859"/>
                <a:gridCol w="571859"/>
                <a:gridCol w="837519"/>
              </a:tblGrid>
              <a:tr h="157843">
                <a:tc>
                  <a:txBody>
                    <a:bodyPr/>
                    <a:lstStyle/>
                    <a:p>
                      <a:pPr algn="l" fontAlgn="b"/>
                      <a:r>
                        <a:rPr lang="en-US" sz="1200" u="none" strike="noStrike" dirty="0">
                          <a:solidFill>
                            <a:schemeClr val="accent6">
                              <a:lumMod val="50000"/>
                            </a:schemeClr>
                          </a:solidFill>
                          <a:effectLst/>
                        </a:rPr>
                        <a:t> </a:t>
                      </a:r>
                      <a:endParaRPr lang="en-US" sz="1200" b="0" i="0" u="none" strike="noStrike" dirty="0">
                        <a:solidFill>
                          <a:schemeClr val="accent6">
                            <a:lumMod val="50000"/>
                          </a:schemeClr>
                        </a:solidFill>
                        <a:effectLst/>
                        <a:latin typeface="Arial"/>
                      </a:endParaRPr>
                    </a:p>
                  </a:txBody>
                  <a:tcPr marL="6787" marR="6787" marT="6787" marB="0" anchor="b">
                    <a:noFill/>
                  </a:tcPr>
                </a:tc>
                <a:tc gridSpan="4">
                  <a:txBody>
                    <a:bodyPr/>
                    <a:lstStyle/>
                    <a:p>
                      <a:pPr algn="ctr" fontAlgn="ctr"/>
                      <a:r>
                        <a:rPr lang="en-US" sz="1200" u="none" strike="noStrike" dirty="0">
                          <a:solidFill>
                            <a:schemeClr val="accent6">
                              <a:lumMod val="50000"/>
                            </a:schemeClr>
                          </a:solidFill>
                          <a:effectLst/>
                        </a:rPr>
                        <a:t>MAC</a:t>
                      </a:r>
                      <a:endParaRPr lang="en-US" sz="1200" b="0" i="0" u="none" strike="noStrike" dirty="0">
                        <a:solidFill>
                          <a:schemeClr val="accent6">
                            <a:lumMod val="50000"/>
                          </a:schemeClr>
                        </a:solidFill>
                        <a:effectLst/>
                        <a:latin typeface="Arial"/>
                      </a:endParaRPr>
                    </a:p>
                  </a:txBody>
                  <a:tcPr marL="6787" marR="6787" marT="6787" marB="0"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200" u="none" strike="noStrike">
                          <a:solidFill>
                            <a:schemeClr val="accent6">
                              <a:lumMod val="50000"/>
                            </a:schemeClr>
                          </a:solidFill>
                          <a:effectLst/>
                        </a:rPr>
                        <a:t>WIN</a:t>
                      </a:r>
                      <a:endParaRPr lang="en-US" sz="1200" b="0" i="0" u="none" strike="noStrike">
                        <a:solidFill>
                          <a:schemeClr val="accent6">
                            <a:lumMod val="50000"/>
                          </a:schemeClr>
                        </a:solidFill>
                        <a:effectLst/>
                        <a:latin typeface="Arial"/>
                      </a:endParaRPr>
                    </a:p>
                  </a:txBody>
                  <a:tcPr marL="6787" marR="6787" marT="6787" marB="0"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7843">
                <a:tc>
                  <a:txBody>
                    <a:bodyPr/>
                    <a:lstStyle/>
                    <a:p>
                      <a:pPr algn="r" fontAlgn="ctr"/>
                      <a:r>
                        <a:rPr lang="en-US" sz="1200" u="none" strike="noStrike">
                          <a:solidFill>
                            <a:schemeClr val="accent6">
                              <a:lumMod val="50000"/>
                            </a:schemeClr>
                          </a:solidFill>
                          <a:effectLst/>
                        </a:rPr>
                        <a:t>Browser</a:t>
                      </a:r>
                      <a:endParaRPr lang="en-US" sz="1200" b="1" i="0" u="none" strike="noStrike">
                        <a:solidFill>
                          <a:schemeClr val="accent6">
                            <a:lumMod val="50000"/>
                          </a:schemeClr>
                        </a:solidFill>
                        <a:effectLst/>
                        <a:latin typeface="Arial"/>
                      </a:endParaRPr>
                    </a:p>
                  </a:txBody>
                  <a:tcPr marL="6787" marR="61086" marT="6787" marB="0" anchor="ctr">
                    <a:noFill/>
                  </a:tcPr>
                </a:tc>
                <a:tc>
                  <a:txBody>
                    <a:bodyPr/>
                    <a:lstStyle/>
                    <a:p>
                      <a:pPr algn="ctr" fontAlgn="b"/>
                      <a:r>
                        <a:rPr lang="en-US" sz="1200" u="none" strike="noStrike">
                          <a:solidFill>
                            <a:schemeClr val="accent6">
                              <a:lumMod val="50000"/>
                            </a:schemeClr>
                          </a:solidFill>
                          <a:effectLst/>
                        </a:rPr>
                        <a:t>SAFARI</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FIREFOX</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OPERA</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CHROME</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SAFARI</a:t>
                      </a:r>
                      <a:endParaRPr lang="en-US" sz="1200" b="0" i="0" u="none" strike="noStrike">
                        <a:solidFill>
                          <a:schemeClr val="accent6">
                            <a:lumMod val="50000"/>
                          </a:schemeClr>
                        </a:solidFill>
                        <a:effectLst/>
                        <a:latin typeface="Arial"/>
                      </a:endParaRPr>
                    </a:p>
                  </a:txBody>
                  <a:tcPr marL="6787" marR="6787" marT="6787" marB="0" anchor="b">
                    <a:noFill/>
                  </a:tcPr>
                </a:tc>
                <a:tc gridSpan="4">
                  <a:txBody>
                    <a:bodyPr/>
                    <a:lstStyle/>
                    <a:p>
                      <a:pPr algn="ctr" fontAlgn="b"/>
                      <a:r>
                        <a:rPr lang="en-US" sz="1200" u="none" strike="noStrike">
                          <a:solidFill>
                            <a:schemeClr val="accent6">
                              <a:lumMod val="50000"/>
                            </a:schemeClr>
                          </a:solidFill>
                          <a:effectLst/>
                        </a:rPr>
                        <a:t>IE</a:t>
                      </a:r>
                      <a:endParaRPr lang="en-US" sz="1200" b="0" i="0" u="none" strike="noStrike">
                        <a:solidFill>
                          <a:schemeClr val="accent6">
                            <a:lumMod val="50000"/>
                          </a:schemeClr>
                        </a:solidFill>
                        <a:effectLst/>
                        <a:latin typeface="Arial"/>
                      </a:endParaRPr>
                    </a:p>
                  </a:txBody>
                  <a:tcPr marL="6787" marR="6787" marT="6787" marB="0" anchor="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200" u="none" strike="noStrike">
                          <a:solidFill>
                            <a:schemeClr val="accent6">
                              <a:lumMod val="50000"/>
                            </a:schemeClr>
                          </a:solidFill>
                          <a:effectLst/>
                        </a:rPr>
                        <a:t>FIREFOX</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OPERA</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dirty="0">
                          <a:solidFill>
                            <a:schemeClr val="accent6">
                              <a:lumMod val="50000"/>
                            </a:schemeClr>
                          </a:solidFill>
                          <a:effectLst/>
                        </a:rPr>
                        <a:t>CHROME</a:t>
                      </a:r>
                      <a:endParaRPr lang="en-US" sz="1200" b="0" i="0" u="none" strike="noStrike" dirty="0">
                        <a:solidFill>
                          <a:schemeClr val="accent6">
                            <a:lumMod val="50000"/>
                          </a:schemeClr>
                        </a:solidFill>
                        <a:effectLst/>
                        <a:latin typeface="Arial"/>
                      </a:endParaRPr>
                    </a:p>
                  </a:txBody>
                  <a:tcPr marL="6787" marR="6787" marT="6787" marB="0" anchor="b">
                    <a:noFill/>
                  </a:tcPr>
                </a:tc>
              </a:tr>
              <a:tr h="157843">
                <a:tc>
                  <a:txBody>
                    <a:bodyPr/>
                    <a:lstStyle/>
                    <a:p>
                      <a:pPr algn="r" fontAlgn="ctr"/>
                      <a:r>
                        <a:rPr lang="en-US" sz="1200" u="none" strike="noStrike" dirty="0">
                          <a:solidFill>
                            <a:schemeClr val="accent6">
                              <a:lumMod val="75000"/>
                            </a:schemeClr>
                          </a:solidFill>
                          <a:effectLst/>
                        </a:rPr>
                        <a:t>Version</a:t>
                      </a:r>
                      <a:endParaRPr lang="en-US" sz="1200" b="1" i="0" u="none" strike="noStrike" dirty="0">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5.1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11.62</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18</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5.1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6</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7</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8</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9</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11.61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6">
                              <a:lumMod val="75000"/>
                            </a:schemeClr>
                          </a:solidFill>
                          <a:effectLst/>
                        </a:rPr>
                        <a:t>18</a:t>
                      </a:r>
                      <a:endParaRPr lang="en-US" sz="1200" b="0" i="0" u="none" strike="noStrike" dirty="0">
                        <a:solidFill>
                          <a:schemeClr val="accent6">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RGBA</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HSLA</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Box Sizing</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Y</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Background Size</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Multiple Backgrounds</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Border Image</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Border Radius</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Box Shadow</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Text Shadow</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Opacity</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Animations</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Columns</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Gradients</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r>
            </a:tbl>
          </a:graphicData>
        </a:graphic>
      </p:graphicFrame>
    </p:spTree>
    <p:extLst>
      <p:ext uri="{BB962C8B-B14F-4D97-AF65-F5344CB8AC3E}">
        <p14:creationId xmlns:p14="http://schemas.microsoft.com/office/powerpoint/2010/main" val="3319024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 for CSS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9831826"/>
              </p:ext>
            </p:extLst>
          </p:nvPr>
        </p:nvGraphicFramePr>
        <p:xfrm>
          <a:off x="304800" y="1276350"/>
          <a:ext cx="8382000" cy="2845005"/>
        </p:xfrm>
        <a:graphic>
          <a:graphicData uri="http://schemas.openxmlformats.org/drawingml/2006/table">
            <a:tbl>
              <a:tblPr>
                <a:tableStyleId>{10A1B5D5-9B99-4C35-A422-299274C87663}</a:tableStyleId>
              </a:tblPr>
              <a:tblGrid>
                <a:gridCol w="1358165"/>
                <a:gridCol w="571859"/>
                <a:gridCol w="571859"/>
                <a:gridCol w="571859"/>
                <a:gridCol w="660058"/>
                <a:gridCol w="483660"/>
                <a:gridCol w="571859"/>
                <a:gridCol w="571859"/>
                <a:gridCol w="571859"/>
                <a:gridCol w="571859"/>
                <a:gridCol w="571859"/>
                <a:gridCol w="571859"/>
                <a:gridCol w="733386"/>
              </a:tblGrid>
              <a:tr h="157843">
                <a:tc>
                  <a:txBody>
                    <a:bodyPr/>
                    <a:lstStyle/>
                    <a:p>
                      <a:pPr algn="l" fontAlgn="b"/>
                      <a:r>
                        <a:rPr lang="en-US" sz="1200" u="none" strike="noStrike" dirty="0">
                          <a:effectLst/>
                        </a:rPr>
                        <a:t> </a:t>
                      </a:r>
                      <a:endParaRPr lang="en-US" sz="1200" b="0" i="0" u="none" strike="noStrike" dirty="0">
                        <a:solidFill>
                          <a:srgbClr val="000000"/>
                        </a:solidFill>
                        <a:effectLst/>
                        <a:latin typeface="Arial"/>
                      </a:endParaRPr>
                    </a:p>
                  </a:txBody>
                  <a:tcPr marL="6787" marR="6787" marT="6787" marB="0" anchor="b">
                    <a:noFill/>
                  </a:tcPr>
                </a:tc>
                <a:tc gridSpan="4">
                  <a:txBody>
                    <a:bodyPr/>
                    <a:lstStyle/>
                    <a:p>
                      <a:pPr algn="ctr" fontAlgn="ctr"/>
                      <a:r>
                        <a:rPr lang="en-US" sz="1200" u="none" strike="noStrike" dirty="0">
                          <a:solidFill>
                            <a:schemeClr val="accent6">
                              <a:lumMod val="50000"/>
                            </a:schemeClr>
                          </a:solidFill>
                          <a:effectLst/>
                        </a:rPr>
                        <a:t>MAC</a:t>
                      </a:r>
                      <a:endParaRPr lang="en-US" sz="1200" b="0" i="0" u="none" strike="noStrike" dirty="0">
                        <a:solidFill>
                          <a:schemeClr val="accent6">
                            <a:lumMod val="50000"/>
                          </a:schemeClr>
                        </a:solidFill>
                        <a:effectLst/>
                        <a:latin typeface="Arial"/>
                      </a:endParaRPr>
                    </a:p>
                  </a:txBody>
                  <a:tcPr marL="6787" marR="6787" marT="6787" marB="0"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ctr"/>
                      <a:r>
                        <a:rPr lang="en-US" sz="1200" u="none" strike="noStrike" dirty="0">
                          <a:solidFill>
                            <a:schemeClr val="accent6">
                              <a:lumMod val="50000"/>
                            </a:schemeClr>
                          </a:solidFill>
                          <a:effectLst/>
                        </a:rPr>
                        <a:t>WIN</a:t>
                      </a:r>
                      <a:endParaRPr lang="en-US" sz="1200" b="0" i="0" u="none" strike="noStrike" dirty="0">
                        <a:solidFill>
                          <a:schemeClr val="accent6">
                            <a:lumMod val="50000"/>
                          </a:schemeClr>
                        </a:solidFill>
                        <a:effectLst/>
                        <a:latin typeface="Arial"/>
                      </a:endParaRPr>
                    </a:p>
                  </a:txBody>
                  <a:tcPr marL="6787" marR="6787" marT="6787" marB="0"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7843">
                <a:tc>
                  <a:txBody>
                    <a:bodyPr/>
                    <a:lstStyle/>
                    <a:p>
                      <a:pPr algn="r" fontAlgn="ctr"/>
                      <a:r>
                        <a:rPr lang="en-US" sz="1200" u="none" strike="noStrike" dirty="0">
                          <a:solidFill>
                            <a:schemeClr val="accent6">
                              <a:lumMod val="50000"/>
                            </a:schemeClr>
                          </a:solidFill>
                          <a:effectLst/>
                        </a:rPr>
                        <a:t>Browser</a:t>
                      </a:r>
                      <a:endParaRPr lang="en-US" sz="1200" b="1" i="0" u="none" strike="noStrike" dirty="0">
                        <a:solidFill>
                          <a:schemeClr val="accent6">
                            <a:lumMod val="50000"/>
                          </a:schemeClr>
                        </a:solidFill>
                        <a:effectLst/>
                        <a:latin typeface="Arial"/>
                      </a:endParaRPr>
                    </a:p>
                  </a:txBody>
                  <a:tcPr marL="6787" marR="61086" marT="6787" marB="0" anchor="ctr">
                    <a:noFill/>
                  </a:tcPr>
                </a:tc>
                <a:tc>
                  <a:txBody>
                    <a:bodyPr/>
                    <a:lstStyle/>
                    <a:p>
                      <a:pPr algn="ctr" fontAlgn="b"/>
                      <a:r>
                        <a:rPr lang="en-US" sz="1200" u="none" strike="noStrike">
                          <a:solidFill>
                            <a:schemeClr val="accent6">
                              <a:lumMod val="50000"/>
                            </a:schemeClr>
                          </a:solidFill>
                          <a:effectLst/>
                        </a:rPr>
                        <a:t>SAFARI</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FIREFOX</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OPERA</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CHROME</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dirty="0">
                          <a:solidFill>
                            <a:schemeClr val="accent6">
                              <a:lumMod val="50000"/>
                            </a:schemeClr>
                          </a:solidFill>
                          <a:effectLst/>
                        </a:rPr>
                        <a:t>SAFARI</a:t>
                      </a:r>
                      <a:endParaRPr lang="en-US" sz="1200" b="0" i="0" u="none" strike="noStrike" dirty="0">
                        <a:solidFill>
                          <a:schemeClr val="accent6">
                            <a:lumMod val="50000"/>
                          </a:schemeClr>
                        </a:solidFill>
                        <a:effectLst/>
                        <a:latin typeface="Arial"/>
                      </a:endParaRPr>
                    </a:p>
                  </a:txBody>
                  <a:tcPr marL="6787" marR="6787" marT="6787" marB="0" anchor="b">
                    <a:noFill/>
                  </a:tcPr>
                </a:tc>
                <a:tc gridSpan="4">
                  <a:txBody>
                    <a:bodyPr/>
                    <a:lstStyle/>
                    <a:p>
                      <a:pPr algn="ctr" fontAlgn="b"/>
                      <a:r>
                        <a:rPr lang="en-US" sz="1200" u="none" strike="noStrike">
                          <a:solidFill>
                            <a:schemeClr val="accent6">
                              <a:lumMod val="50000"/>
                            </a:schemeClr>
                          </a:solidFill>
                          <a:effectLst/>
                        </a:rPr>
                        <a:t>IE</a:t>
                      </a:r>
                      <a:endParaRPr lang="en-US" sz="1200" b="0" i="0" u="none" strike="noStrike">
                        <a:solidFill>
                          <a:schemeClr val="accent6">
                            <a:lumMod val="50000"/>
                          </a:schemeClr>
                        </a:solidFill>
                        <a:effectLst/>
                        <a:latin typeface="Arial"/>
                      </a:endParaRPr>
                    </a:p>
                  </a:txBody>
                  <a:tcPr marL="6787" marR="6787" marT="6787" marB="0" anchor="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200" u="none" strike="noStrike">
                          <a:solidFill>
                            <a:schemeClr val="accent6">
                              <a:lumMod val="50000"/>
                            </a:schemeClr>
                          </a:solidFill>
                          <a:effectLst/>
                        </a:rPr>
                        <a:t>FIREFOX</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a:solidFill>
                            <a:schemeClr val="accent6">
                              <a:lumMod val="50000"/>
                            </a:schemeClr>
                          </a:solidFill>
                          <a:effectLst/>
                        </a:rPr>
                        <a:t>OPERA</a:t>
                      </a:r>
                      <a:endParaRPr lang="en-US" sz="1200" b="0" i="0" u="none" strike="noStrike">
                        <a:solidFill>
                          <a:schemeClr val="accent6">
                            <a:lumMod val="50000"/>
                          </a:schemeClr>
                        </a:solidFill>
                        <a:effectLst/>
                        <a:latin typeface="Arial"/>
                      </a:endParaRPr>
                    </a:p>
                  </a:txBody>
                  <a:tcPr marL="6787" marR="6787" marT="6787" marB="0" anchor="b">
                    <a:noFill/>
                  </a:tcPr>
                </a:tc>
                <a:tc>
                  <a:txBody>
                    <a:bodyPr/>
                    <a:lstStyle/>
                    <a:p>
                      <a:pPr algn="ctr" fontAlgn="b"/>
                      <a:r>
                        <a:rPr lang="en-US" sz="1200" u="none" strike="noStrike" dirty="0">
                          <a:solidFill>
                            <a:schemeClr val="accent6">
                              <a:lumMod val="50000"/>
                            </a:schemeClr>
                          </a:solidFill>
                          <a:effectLst/>
                        </a:rPr>
                        <a:t>CHROME</a:t>
                      </a:r>
                      <a:endParaRPr lang="en-US" sz="1200" b="0" i="0" u="none" strike="noStrike" dirty="0">
                        <a:solidFill>
                          <a:schemeClr val="accent6">
                            <a:lumMod val="50000"/>
                          </a:schemeClr>
                        </a:solidFill>
                        <a:effectLst/>
                        <a:latin typeface="Arial"/>
                      </a:endParaRPr>
                    </a:p>
                  </a:txBody>
                  <a:tcPr marL="6787" marR="6787" marT="6787" marB="0" anchor="b">
                    <a:noFill/>
                  </a:tcPr>
                </a:tc>
              </a:tr>
              <a:tr h="157843">
                <a:tc>
                  <a:txBody>
                    <a:bodyPr/>
                    <a:lstStyle/>
                    <a:p>
                      <a:pPr algn="r" fontAlgn="ctr"/>
                      <a:r>
                        <a:rPr lang="en-US" sz="1200" u="none" strike="noStrike" dirty="0">
                          <a:solidFill>
                            <a:schemeClr val="accent6">
                              <a:lumMod val="75000"/>
                            </a:schemeClr>
                          </a:solidFill>
                          <a:effectLst/>
                        </a:rPr>
                        <a:t>Version</a:t>
                      </a:r>
                      <a:endParaRPr lang="en-US" sz="1200" b="1" i="0" u="none" strike="noStrike" dirty="0">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5.1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11.62</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18</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5.1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6</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7</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8</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9</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6">
                              <a:lumMod val="75000"/>
                            </a:schemeClr>
                          </a:solidFill>
                          <a:effectLst/>
                        </a:rPr>
                        <a:t>11.61</a:t>
                      </a:r>
                      <a:endParaRPr lang="en-US" sz="1200" b="0" i="0" u="none" strike="noStrike">
                        <a:solidFill>
                          <a:schemeClr val="accent6">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6">
                              <a:lumMod val="75000"/>
                            </a:schemeClr>
                          </a:solidFill>
                          <a:effectLst/>
                        </a:rPr>
                        <a:t>18</a:t>
                      </a:r>
                      <a:endParaRPr lang="en-US" sz="1200" b="0" i="0" u="none" strike="noStrike" dirty="0">
                        <a:solidFill>
                          <a:schemeClr val="accent6">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Reflections</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Transforms</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dirty="0">
                          <a:effectLst/>
                        </a:rPr>
                        <a:t>CSS Transforms 3D</a:t>
                      </a:r>
                      <a:endParaRPr lang="en-US" sz="1200" b="0" i="1" u="none" strike="noStrike" dirty="0">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CSS Transitions</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CSS FontFace</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FlexBox</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Generated Content</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DataURI</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Pointer Events</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Display: table</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r>
              <a:tr h="157843">
                <a:tc>
                  <a:txBody>
                    <a:bodyPr/>
                    <a:lstStyle/>
                    <a:p>
                      <a:pPr algn="l" fontAlgn="b"/>
                      <a:r>
                        <a:rPr lang="en-US" sz="1200" u="none" strike="noStrike">
                          <a:effectLst/>
                        </a:rPr>
                        <a:t>Overflow Scrolling</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a:solidFill>
                            <a:srgbClr val="FF0000"/>
                          </a:solidFill>
                          <a:effectLst/>
                        </a:rPr>
                        <a:t>N</a:t>
                      </a:r>
                      <a:endParaRPr lang="en-US" sz="1200" b="1" i="0" u="none" strike="noStrike">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r>
              <a:tr h="157843">
                <a:tc>
                  <a:txBody>
                    <a:bodyPr/>
                    <a:lstStyle/>
                    <a:p>
                      <a:pPr algn="l" fontAlgn="b"/>
                      <a:r>
                        <a:rPr lang="en-US" sz="1200" u="none" strike="noStrike">
                          <a:effectLst/>
                        </a:rPr>
                        <a:t>Media Queries</a:t>
                      </a:r>
                      <a:endParaRPr lang="en-US" sz="1200" b="0" i="1" u="none" strike="noStrike">
                        <a:solidFill>
                          <a:srgbClr val="0D0D0D"/>
                        </a:solidFill>
                        <a:effectLst/>
                        <a:latin typeface="Arial"/>
                      </a:endParaRPr>
                    </a:p>
                  </a:txBody>
                  <a:tcPr marL="6787" marR="6787" marT="6787" marB="0" anchor="b">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a:solidFill>
                            <a:schemeClr val="accent3">
                              <a:lumMod val="75000"/>
                            </a:schemeClr>
                          </a:solidFill>
                          <a:effectLst/>
                        </a:rPr>
                        <a:t>Y</a:t>
                      </a:r>
                      <a:endParaRPr lang="en-US" sz="1200" b="1" i="0" u="none" strike="noStrike">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rgbClr val="FF0000"/>
                          </a:solidFill>
                          <a:effectLst/>
                        </a:rPr>
                        <a:t>N</a:t>
                      </a:r>
                      <a:endParaRPr lang="en-US" sz="1200" b="1" i="0" u="none" strike="noStrike" dirty="0">
                        <a:solidFill>
                          <a:srgbClr val="FF0000"/>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c>
                  <a:txBody>
                    <a:bodyPr/>
                    <a:lstStyle/>
                    <a:p>
                      <a:pPr algn="ctr" fontAlgn="ctr"/>
                      <a:r>
                        <a:rPr lang="en-US" sz="1200" u="none" strike="noStrike" dirty="0">
                          <a:solidFill>
                            <a:schemeClr val="accent3">
                              <a:lumMod val="75000"/>
                            </a:schemeClr>
                          </a:solidFill>
                          <a:effectLst/>
                        </a:rPr>
                        <a:t>Y</a:t>
                      </a:r>
                      <a:endParaRPr lang="en-US" sz="1200" b="1" i="0" u="none" strike="noStrike" dirty="0">
                        <a:solidFill>
                          <a:schemeClr val="accent3">
                            <a:lumMod val="75000"/>
                          </a:schemeClr>
                        </a:solidFill>
                        <a:effectLst/>
                        <a:latin typeface="Arial"/>
                      </a:endParaRPr>
                    </a:p>
                  </a:txBody>
                  <a:tcPr marL="6787" marR="6787" marT="6787" marB="0" anchor="ctr">
                    <a:noFill/>
                  </a:tcPr>
                </a:tc>
              </a:tr>
            </a:tbl>
          </a:graphicData>
        </a:graphic>
      </p:graphicFrame>
    </p:spTree>
    <p:extLst>
      <p:ext uri="{BB962C8B-B14F-4D97-AF65-F5344CB8AC3E}">
        <p14:creationId xmlns:p14="http://schemas.microsoft.com/office/powerpoint/2010/main" val="104865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idx="1"/>
          </p:nvPr>
        </p:nvSpPr>
        <p:spPr>
          <a:xfrm>
            <a:off x="228601" y="1123950"/>
            <a:ext cx="8534400" cy="3657600"/>
          </a:xfrm>
        </p:spPr>
        <p:txBody>
          <a:bodyPr>
            <a:normAutofit fontScale="77500" lnSpcReduction="20000"/>
          </a:bodyPr>
          <a:lstStyle/>
          <a:p>
            <a:pPr marL="342900" indent="-342900">
              <a:buFont typeface="Arial" pitchFamily="34" charset="0"/>
              <a:buChar char="•"/>
            </a:pPr>
            <a:r>
              <a:rPr lang="en-IN" dirty="0"/>
              <a:t>The CSS syntax consists of a set of rules. These rules have 3 parts: a selector, a property, and a value</a:t>
            </a:r>
            <a:r>
              <a:rPr lang="en-IN" dirty="0" smtClean="0"/>
              <a:t>.</a:t>
            </a:r>
          </a:p>
          <a:p>
            <a:pPr lvl="1"/>
            <a:r>
              <a:rPr lang="en-IN" sz="1200" dirty="0" smtClean="0">
                <a:solidFill>
                  <a:schemeClr val="accent3">
                    <a:lumMod val="75000"/>
                  </a:schemeClr>
                </a:solidFill>
                <a:latin typeface="Courier New" pitchFamily="49" charset="0"/>
                <a:cs typeface="Courier New" pitchFamily="49" charset="0"/>
              </a:rPr>
              <a:t>	selector </a:t>
            </a:r>
            <a:r>
              <a:rPr lang="en-IN" sz="1200" dirty="0">
                <a:solidFill>
                  <a:schemeClr val="accent3">
                    <a:lumMod val="75000"/>
                  </a:schemeClr>
                </a:solidFill>
                <a:latin typeface="Courier New" pitchFamily="49" charset="0"/>
                <a:cs typeface="Courier New" pitchFamily="49" charset="0"/>
              </a:rPr>
              <a:t>{ property: value </a:t>
            </a:r>
            <a:r>
              <a:rPr lang="en-IN" sz="1200" dirty="0" smtClean="0">
                <a:solidFill>
                  <a:schemeClr val="accent3">
                    <a:lumMod val="75000"/>
                  </a:schemeClr>
                </a:solidFill>
                <a:latin typeface="Courier New" pitchFamily="49" charset="0"/>
                <a:cs typeface="Courier New" pitchFamily="49" charset="0"/>
              </a:rPr>
              <a:t>}</a:t>
            </a:r>
          </a:p>
          <a:p>
            <a:pPr lvl="1"/>
            <a:endParaRPr lang="en-IN" sz="1200" dirty="0">
              <a:solidFill>
                <a:schemeClr val="accent3">
                  <a:lumMod val="75000"/>
                </a:schemeClr>
              </a:solidFill>
              <a:latin typeface="Courier New" pitchFamily="49" charset="0"/>
              <a:cs typeface="Courier New" pitchFamily="49" charset="0"/>
            </a:endParaRPr>
          </a:p>
          <a:p>
            <a:pPr marL="342900" indent="-342900">
              <a:buFont typeface="Arial" pitchFamily="34" charset="0"/>
              <a:buChar char="•"/>
            </a:pPr>
            <a:r>
              <a:rPr lang="en-IN" dirty="0" smtClean="0"/>
              <a:t>Grouping </a:t>
            </a:r>
            <a:r>
              <a:rPr lang="en-IN" dirty="0"/>
              <a:t>Selectors</a:t>
            </a:r>
          </a:p>
          <a:p>
            <a:r>
              <a:rPr lang="en-US" sz="1200" dirty="0" smtClean="0">
                <a:solidFill>
                  <a:schemeClr val="accent3">
                    <a:lumMod val="75000"/>
                  </a:schemeClr>
                </a:solidFill>
                <a:latin typeface="Courier New" pitchFamily="49" charset="0"/>
                <a:cs typeface="Courier New" pitchFamily="49" charset="0"/>
              </a:rPr>
              <a:t>	h1,h2,h3,h4,h5,h6 {</a:t>
            </a:r>
            <a:r>
              <a:rPr lang="en-US" sz="1200" dirty="0" err="1" smtClean="0">
                <a:solidFill>
                  <a:schemeClr val="accent3">
                    <a:lumMod val="75000"/>
                  </a:schemeClr>
                </a:solidFill>
                <a:latin typeface="Courier New" pitchFamily="49" charset="0"/>
                <a:cs typeface="Courier New" pitchFamily="49" charset="0"/>
              </a:rPr>
              <a:t>color:blue</a:t>
            </a:r>
            <a:r>
              <a:rPr lang="en-US" sz="1200" dirty="0" smtClean="0">
                <a:solidFill>
                  <a:schemeClr val="accent3">
                    <a:lumMod val="75000"/>
                  </a:schemeClr>
                </a:solidFill>
                <a:latin typeface="Courier New" pitchFamily="49" charset="0"/>
                <a:cs typeface="Courier New" pitchFamily="49" charset="0"/>
              </a:rPr>
              <a:t>}</a:t>
            </a:r>
            <a:endParaRPr lang="en-US" dirty="0"/>
          </a:p>
          <a:p>
            <a:pPr marL="342900" indent="-342900">
              <a:buFont typeface="Arial" pitchFamily="34" charset="0"/>
              <a:buChar char="•"/>
            </a:pPr>
            <a:r>
              <a:rPr lang="en-US" dirty="0"/>
              <a:t>Applying Multiple </a:t>
            </a:r>
            <a:r>
              <a:rPr lang="en-US" dirty="0" smtClean="0"/>
              <a:t>Properties</a:t>
            </a:r>
          </a:p>
          <a:p>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h1 </a:t>
            </a:r>
            <a:r>
              <a:rPr lang="en-IN" sz="1200" dirty="0">
                <a:solidFill>
                  <a:schemeClr val="accent3">
                    <a:lumMod val="75000"/>
                  </a:schemeClr>
                </a:solidFill>
                <a:latin typeface="Courier New" pitchFamily="49" charset="0"/>
                <a:cs typeface="Courier New" pitchFamily="49" charset="0"/>
              </a:rPr>
              <a:t>{ </a:t>
            </a:r>
            <a:r>
              <a:rPr lang="en-IN" sz="1200" dirty="0" err="1">
                <a:solidFill>
                  <a:schemeClr val="accent3">
                    <a:lumMod val="75000"/>
                  </a:schemeClr>
                </a:solidFill>
                <a:latin typeface="Courier New" pitchFamily="49" charset="0"/>
                <a:cs typeface="Courier New" pitchFamily="49" charset="0"/>
              </a:rPr>
              <a:t>color:blue</a:t>
            </a:r>
            <a:r>
              <a:rPr lang="en-IN" sz="1200" dirty="0">
                <a:solidFill>
                  <a:schemeClr val="accent3">
                    <a:lumMod val="75000"/>
                  </a:schemeClr>
                </a:solidFill>
                <a:latin typeface="Courier New" pitchFamily="49" charset="0"/>
                <a:cs typeface="Courier New" pitchFamily="49" charset="0"/>
              </a:rPr>
              <a:t>; font-family:arial,</a:t>
            </a:r>
            <a:r>
              <a:rPr lang="en-IN" sz="1200" dirty="0" err="1">
                <a:solidFill>
                  <a:schemeClr val="accent3">
                    <a:lumMod val="75000"/>
                  </a:schemeClr>
                </a:solidFill>
                <a:latin typeface="Courier New" pitchFamily="49" charset="0"/>
                <a:cs typeface="Courier New" pitchFamily="49" charset="0"/>
              </a:rPr>
              <a:t>helvetica</a:t>
            </a:r>
            <a:r>
              <a:rPr lang="en-IN" sz="1200" dirty="0">
                <a:solidFill>
                  <a:schemeClr val="accent3">
                    <a:lumMod val="75000"/>
                  </a:schemeClr>
                </a:solidFill>
                <a:latin typeface="Courier New" pitchFamily="49" charset="0"/>
                <a:cs typeface="Courier New" pitchFamily="49" charset="0"/>
              </a:rPr>
              <a:t>,"sans serif" </a:t>
            </a:r>
            <a:r>
              <a:rPr lang="en-IN" sz="1200" dirty="0" smtClean="0">
                <a:solidFill>
                  <a:schemeClr val="accent3">
                    <a:lumMod val="75000"/>
                  </a:schemeClr>
                </a:solidFill>
                <a:latin typeface="Courier New" pitchFamily="49" charset="0"/>
                <a:cs typeface="Courier New" pitchFamily="49" charset="0"/>
              </a:rPr>
              <a:t>}</a:t>
            </a:r>
          </a:p>
          <a:p>
            <a:pPr marL="342900" lvl="0" indent="-342900">
              <a:buFont typeface="Arial" pitchFamily="34" charset="0"/>
              <a:buChar char="•"/>
            </a:pPr>
            <a:r>
              <a:rPr lang="en-US" dirty="0" smtClean="0">
                <a:solidFill>
                  <a:prstClr val="black">
                    <a:lumMod val="65000"/>
                    <a:lumOff val="35000"/>
                  </a:prstClr>
                </a:solidFill>
              </a:rPr>
              <a:t>Readability</a:t>
            </a:r>
            <a:endParaRPr lang="en-US" dirty="0">
              <a:solidFill>
                <a:prstClr val="black">
                  <a:lumMod val="65000"/>
                  <a:lumOff val="35000"/>
                </a:prstClr>
              </a:solidFill>
            </a:endParaRPr>
          </a:p>
          <a:p>
            <a:pPr lvl="0"/>
            <a:r>
              <a:rPr lang="en-IN" sz="1200" dirty="0">
                <a:solidFill>
                  <a:srgbClr val="9BBB59">
                    <a:lumMod val="75000"/>
                  </a:srgbClr>
                </a:solidFill>
                <a:latin typeface="Courier New" pitchFamily="49" charset="0"/>
                <a:cs typeface="Courier New" pitchFamily="49" charset="0"/>
              </a:rPr>
              <a:t>	h1 {</a:t>
            </a:r>
          </a:p>
          <a:p>
            <a:pPr lvl="0"/>
            <a:r>
              <a:rPr lang="en-IN" sz="1200" dirty="0">
                <a:solidFill>
                  <a:srgbClr val="9BBB59">
                    <a:lumMod val="75000"/>
                  </a:srgbClr>
                </a:solidFill>
                <a:latin typeface="Courier New" pitchFamily="49" charset="0"/>
                <a:cs typeface="Courier New" pitchFamily="49" charset="0"/>
              </a:rPr>
              <a:t>	</a:t>
            </a:r>
            <a:r>
              <a:rPr lang="en-IN" sz="1200" dirty="0" err="1">
                <a:solidFill>
                  <a:srgbClr val="9BBB59">
                    <a:lumMod val="75000"/>
                  </a:srgbClr>
                </a:solidFill>
                <a:latin typeface="Courier New" pitchFamily="49" charset="0"/>
                <a:cs typeface="Courier New" pitchFamily="49" charset="0"/>
              </a:rPr>
              <a:t>color:blue</a:t>
            </a:r>
            <a:r>
              <a:rPr lang="en-IN" sz="1200" dirty="0">
                <a:solidFill>
                  <a:srgbClr val="9BBB59">
                    <a:lumMod val="75000"/>
                  </a:srgbClr>
                </a:solidFill>
                <a:latin typeface="Courier New" pitchFamily="49" charset="0"/>
                <a:cs typeface="Courier New" pitchFamily="49" charset="0"/>
              </a:rPr>
              <a:t>;</a:t>
            </a:r>
          </a:p>
          <a:p>
            <a:pPr lvl="0"/>
            <a:r>
              <a:rPr lang="en-IN" sz="1200" dirty="0">
                <a:solidFill>
                  <a:srgbClr val="9BBB59">
                    <a:lumMod val="75000"/>
                  </a:srgbClr>
                </a:solidFill>
                <a:latin typeface="Courier New" pitchFamily="49" charset="0"/>
                <a:cs typeface="Courier New" pitchFamily="49" charset="0"/>
              </a:rPr>
              <a:t>	font-family:arial,</a:t>
            </a:r>
            <a:r>
              <a:rPr lang="en-IN" sz="1200" dirty="0" err="1">
                <a:solidFill>
                  <a:srgbClr val="9BBB59">
                    <a:lumMod val="75000"/>
                  </a:srgbClr>
                </a:solidFill>
                <a:latin typeface="Courier New" pitchFamily="49" charset="0"/>
                <a:cs typeface="Courier New" pitchFamily="49" charset="0"/>
              </a:rPr>
              <a:t>helvetica</a:t>
            </a:r>
            <a:r>
              <a:rPr lang="en-IN" sz="1200" dirty="0">
                <a:solidFill>
                  <a:srgbClr val="9BBB59">
                    <a:lumMod val="75000"/>
                  </a:srgbClr>
                </a:solidFill>
                <a:latin typeface="Courier New" pitchFamily="49" charset="0"/>
                <a:cs typeface="Courier New" pitchFamily="49" charset="0"/>
              </a:rPr>
              <a:t>,"sans serif";</a:t>
            </a:r>
          </a:p>
          <a:p>
            <a:pPr lvl="0"/>
            <a:r>
              <a:rPr lang="en-IN" sz="1200" dirty="0">
                <a:solidFill>
                  <a:srgbClr val="9BBB59">
                    <a:lumMod val="75000"/>
                  </a:srgbClr>
                </a:solidFill>
                <a:latin typeface="Courier New" pitchFamily="49" charset="0"/>
                <a:cs typeface="Courier New" pitchFamily="49" charset="0"/>
              </a:rPr>
              <a:t>	font-size:150</a:t>
            </a:r>
            <a:r>
              <a:rPr lang="en-IN" sz="1200" dirty="0" smtClean="0">
                <a:solidFill>
                  <a:srgbClr val="9BBB59">
                    <a:lumMod val="75000"/>
                  </a:srgbClr>
                </a:solidFill>
                <a:latin typeface="Courier New" pitchFamily="49" charset="0"/>
                <a:cs typeface="Courier New" pitchFamily="49" charset="0"/>
              </a:rPr>
              <a:t>%;</a:t>
            </a:r>
          </a:p>
          <a:p>
            <a:pPr lvl="0"/>
            <a:r>
              <a:rPr lang="en-IN" sz="1200" dirty="0">
                <a:solidFill>
                  <a:srgbClr val="9BBB59">
                    <a:lumMod val="75000"/>
                  </a:srgbClr>
                </a:solidFill>
                <a:latin typeface="Courier New" pitchFamily="49" charset="0"/>
                <a:cs typeface="Courier New" pitchFamily="49" charset="0"/>
              </a:rPr>
              <a:t>	</a:t>
            </a:r>
            <a:r>
              <a:rPr lang="en-IN" sz="1200" dirty="0" smtClean="0">
                <a:solidFill>
                  <a:srgbClr val="9BBB59">
                    <a:lumMod val="75000"/>
                  </a:srgbClr>
                </a:solidFill>
                <a:latin typeface="Courier New" pitchFamily="49" charset="0"/>
                <a:cs typeface="Courier New" pitchFamily="49" charset="0"/>
              </a:rPr>
              <a:t>}</a:t>
            </a:r>
            <a:endParaRPr lang="en-IN" sz="1200" dirty="0">
              <a:solidFill>
                <a:srgbClr val="9BBB59">
                  <a:lumMod val="75000"/>
                </a:srgbClr>
              </a:solidFill>
              <a:latin typeface="Courier New" pitchFamily="49" charset="0"/>
              <a:cs typeface="Courier New" pitchFamily="49" charset="0"/>
            </a:endParaRPr>
          </a:p>
        </p:txBody>
      </p:sp>
    </p:spTree>
    <p:extLst>
      <p:ext uri="{BB962C8B-B14F-4D97-AF65-F5344CB8AC3E}">
        <p14:creationId xmlns:p14="http://schemas.microsoft.com/office/powerpoint/2010/main" val="991835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a:xfrm>
            <a:off x="228601" y="1123950"/>
            <a:ext cx="8534400" cy="3657600"/>
          </a:xfrm>
        </p:spPr>
        <p:txBody>
          <a:bodyPr>
            <a:normAutofit/>
          </a:bodyPr>
          <a:lstStyle/>
          <a:p>
            <a:pPr marL="342900" indent="-342900">
              <a:buFont typeface="Arial" pitchFamily="34" charset="0"/>
              <a:buChar char="•"/>
            </a:pPr>
            <a:r>
              <a:rPr lang="en-IN" dirty="0"/>
              <a:t>In CSS, classes allow you to apply a style to a given </a:t>
            </a:r>
            <a:r>
              <a:rPr lang="en-IN" i="1" dirty="0"/>
              <a:t>class</a:t>
            </a:r>
            <a:r>
              <a:rPr lang="en-IN" dirty="0"/>
              <a:t> of an element.</a:t>
            </a:r>
            <a:endParaRPr lang="en-IN" dirty="0" smtClean="0"/>
          </a:p>
          <a:p>
            <a:pPr lvl="1"/>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class-name </a:t>
            </a:r>
            <a:r>
              <a:rPr lang="en-IN" sz="1200" dirty="0">
                <a:solidFill>
                  <a:schemeClr val="accent3">
                    <a:lumMod val="75000"/>
                  </a:schemeClr>
                </a:solidFill>
                <a:latin typeface="Courier New" pitchFamily="49" charset="0"/>
                <a:cs typeface="Courier New" pitchFamily="49" charset="0"/>
              </a:rPr>
              <a:t>{ </a:t>
            </a:r>
            <a:r>
              <a:rPr lang="en-IN" sz="1200" dirty="0" err="1">
                <a:solidFill>
                  <a:schemeClr val="accent3">
                    <a:lumMod val="75000"/>
                  </a:schemeClr>
                </a:solidFill>
                <a:latin typeface="Courier New" pitchFamily="49" charset="0"/>
                <a:cs typeface="Courier New" pitchFamily="49" charset="0"/>
              </a:rPr>
              <a:t>property:value</a:t>
            </a:r>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a:t>
            </a:r>
          </a:p>
          <a:p>
            <a:pPr lvl="1"/>
            <a:r>
              <a:rPr lang="en-IN" sz="1200" dirty="0" smtClean="0">
                <a:solidFill>
                  <a:schemeClr val="accent3">
                    <a:lumMod val="75000"/>
                  </a:schemeClr>
                </a:solidFill>
                <a:latin typeface="Courier New" pitchFamily="49" charset="0"/>
                <a:cs typeface="Courier New" pitchFamily="49" charset="0"/>
              </a:rPr>
              <a:t>	html-element-</a:t>
            </a:r>
            <a:r>
              <a:rPr lang="en-IN" sz="1200" dirty="0" err="1" smtClean="0">
                <a:solidFill>
                  <a:schemeClr val="accent3">
                    <a:lumMod val="75000"/>
                  </a:schemeClr>
                </a:solidFill>
                <a:latin typeface="Courier New" pitchFamily="49" charset="0"/>
                <a:cs typeface="Courier New" pitchFamily="49" charset="0"/>
              </a:rPr>
              <a:t>name.class</a:t>
            </a:r>
            <a:r>
              <a:rPr lang="en-IN" sz="1200" dirty="0" smtClean="0">
                <a:solidFill>
                  <a:schemeClr val="accent3">
                    <a:lumMod val="75000"/>
                  </a:schemeClr>
                </a:solidFill>
                <a:latin typeface="Courier New" pitchFamily="49" charset="0"/>
                <a:cs typeface="Courier New" pitchFamily="49" charset="0"/>
              </a:rPr>
              <a:t>-name </a:t>
            </a:r>
            <a:r>
              <a:rPr lang="en-IN" sz="1200" dirty="0">
                <a:solidFill>
                  <a:schemeClr val="accent3">
                    <a:lumMod val="75000"/>
                  </a:schemeClr>
                </a:solidFill>
                <a:latin typeface="Courier New" pitchFamily="49" charset="0"/>
                <a:cs typeface="Courier New" pitchFamily="49" charset="0"/>
              </a:rPr>
              <a:t>{ </a:t>
            </a:r>
            <a:r>
              <a:rPr lang="en-IN" sz="1200" dirty="0" err="1">
                <a:solidFill>
                  <a:schemeClr val="accent3">
                    <a:lumMod val="75000"/>
                  </a:schemeClr>
                </a:solidFill>
                <a:latin typeface="Courier New" pitchFamily="49" charset="0"/>
                <a:cs typeface="Courier New" pitchFamily="49" charset="0"/>
              </a:rPr>
              <a:t>property:value</a:t>
            </a:r>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a:t>
            </a:r>
          </a:p>
          <a:p>
            <a:pPr lvl="1"/>
            <a:r>
              <a:rPr lang="en-IN" sz="1200" dirty="0" smtClean="0">
                <a:solidFill>
                  <a:schemeClr val="accent3">
                    <a:lumMod val="75000"/>
                  </a:schemeClr>
                </a:solidFill>
                <a:latin typeface="Courier New" pitchFamily="49" charset="0"/>
                <a:cs typeface="Courier New" pitchFamily="49" charset="0"/>
              </a:rPr>
              <a:t>	html-element-</a:t>
            </a:r>
            <a:r>
              <a:rPr lang="en-IN" sz="1200" dirty="0" err="1" smtClean="0">
                <a:solidFill>
                  <a:schemeClr val="accent3">
                    <a:lumMod val="75000"/>
                  </a:schemeClr>
                </a:solidFill>
                <a:latin typeface="Courier New" pitchFamily="49" charset="0"/>
                <a:cs typeface="Courier New" pitchFamily="49" charset="0"/>
              </a:rPr>
              <a:t>name.class</a:t>
            </a:r>
            <a:r>
              <a:rPr lang="en-IN" sz="1200" dirty="0" smtClean="0">
                <a:solidFill>
                  <a:schemeClr val="accent3">
                    <a:lumMod val="75000"/>
                  </a:schemeClr>
                </a:solidFill>
                <a:latin typeface="Courier New" pitchFamily="49" charset="0"/>
                <a:cs typeface="Courier New" pitchFamily="49" charset="0"/>
              </a:rPr>
              <a:t>-</a:t>
            </a:r>
            <a:r>
              <a:rPr lang="en-IN" sz="1200" dirty="0" err="1" smtClean="0">
                <a:solidFill>
                  <a:schemeClr val="accent3">
                    <a:lumMod val="75000"/>
                  </a:schemeClr>
                </a:solidFill>
                <a:latin typeface="Courier New" pitchFamily="49" charset="0"/>
                <a:cs typeface="Courier New" pitchFamily="49" charset="0"/>
              </a:rPr>
              <a:t>name.class</a:t>
            </a:r>
            <a:r>
              <a:rPr lang="en-IN" sz="1200" dirty="0" smtClean="0">
                <a:solidFill>
                  <a:schemeClr val="accent3">
                    <a:lumMod val="75000"/>
                  </a:schemeClr>
                </a:solidFill>
                <a:latin typeface="Courier New" pitchFamily="49" charset="0"/>
                <a:cs typeface="Courier New" pitchFamily="49" charset="0"/>
              </a:rPr>
              <a:t>-name </a:t>
            </a:r>
            <a:r>
              <a:rPr lang="en-IN" sz="1200" dirty="0">
                <a:solidFill>
                  <a:schemeClr val="accent3">
                    <a:lumMod val="75000"/>
                  </a:schemeClr>
                </a:solidFill>
                <a:latin typeface="Courier New" pitchFamily="49" charset="0"/>
                <a:cs typeface="Courier New" pitchFamily="49" charset="0"/>
              </a:rPr>
              <a:t>{ </a:t>
            </a:r>
            <a:r>
              <a:rPr lang="en-IN" sz="1200" dirty="0" err="1">
                <a:solidFill>
                  <a:schemeClr val="accent3">
                    <a:lumMod val="75000"/>
                  </a:schemeClr>
                </a:solidFill>
                <a:latin typeface="Courier New" pitchFamily="49" charset="0"/>
                <a:cs typeface="Courier New" pitchFamily="49" charset="0"/>
              </a:rPr>
              <a:t>property:value</a:t>
            </a:r>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a:t>
            </a:r>
          </a:p>
          <a:p>
            <a:pPr lvl="1"/>
            <a:r>
              <a:rPr lang="en-IN" sz="1200" dirty="0" smtClean="0">
                <a:solidFill>
                  <a:schemeClr val="accent3">
                    <a:lumMod val="75000"/>
                  </a:schemeClr>
                </a:solidFill>
                <a:latin typeface="Courier New" pitchFamily="49" charset="0"/>
                <a:cs typeface="Courier New" pitchFamily="49" charset="0"/>
              </a:rPr>
              <a:t>	html-element-</a:t>
            </a:r>
            <a:r>
              <a:rPr lang="en-IN" sz="1200" dirty="0" err="1" smtClean="0">
                <a:solidFill>
                  <a:schemeClr val="accent3">
                    <a:lumMod val="75000"/>
                  </a:schemeClr>
                </a:solidFill>
                <a:latin typeface="Courier New" pitchFamily="49" charset="0"/>
                <a:cs typeface="Courier New" pitchFamily="49" charset="0"/>
              </a:rPr>
              <a:t>name.class</a:t>
            </a:r>
            <a:r>
              <a:rPr lang="en-IN" sz="1200" dirty="0" smtClean="0">
                <a:solidFill>
                  <a:schemeClr val="accent3">
                    <a:lumMod val="75000"/>
                  </a:schemeClr>
                </a:solidFill>
                <a:latin typeface="Courier New" pitchFamily="49" charset="0"/>
                <a:cs typeface="Courier New" pitchFamily="49" charset="0"/>
              </a:rPr>
              <a:t>-name .class-name </a:t>
            </a:r>
            <a:r>
              <a:rPr lang="en-IN" sz="1200" dirty="0">
                <a:solidFill>
                  <a:schemeClr val="accent3">
                    <a:lumMod val="75000"/>
                  </a:schemeClr>
                </a:solidFill>
                <a:latin typeface="Courier New" pitchFamily="49" charset="0"/>
                <a:cs typeface="Courier New" pitchFamily="49" charset="0"/>
              </a:rPr>
              <a:t>{ </a:t>
            </a:r>
            <a:r>
              <a:rPr lang="en-IN" sz="1200" dirty="0" err="1">
                <a:solidFill>
                  <a:schemeClr val="accent3">
                    <a:lumMod val="75000"/>
                  </a:schemeClr>
                </a:solidFill>
                <a:latin typeface="Courier New" pitchFamily="49" charset="0"/>
                <a:cs typeface="Courier New" pitchFamily="49" charset="0"/>
              </a:rPr>
              <a:t>property:value</a:t>
            </a:r>
            <a:r>
              <a:rPr lang="en-IN" sz="1200" dirty="0">
                <a:solidFill>
                  <a:schemeClr val="accent3">
                    <a:lumMod val="75000"/>
                  </a:schemeClr>
                </a:solidFill>
                <a:latin typeface="Courier New" pitchFamily="49" charset="0"/>
                <a:cs typeface="Courier New" pitchFamily="49" charset="0"/>
              </a:rPr>
              <a:t>; }</a:t>
            </a:r>
          </a:p>
          <a:p>
            <a:pPr lvl="1"/>
            <a:r>
              <a:rPr lang="en-IN" sz="1200" dirty="0" smtClean="0">
                <a:solidFill>
                  <a:schemeClr val="accent3">
                    <a:lumMod val="75000"/>
                  </a:schemeClr>
                </a:solidFill>
                <a:latin typeface="Courier New" pitchFamily="49" charset="0"/>
                <a:cs typeface="Courier New" pitchFamily="49" charset="0"/>
              </a:rPr>
              <a:t>	#</a:t>
            </a:r>
            <a:r>
              <a:rPr lang="en-IN" sz="1200" dirty="0">
                <a:solidFill>
                  <a:schemeClr val="accent3">
                    <a:lumMod val="75000"/>
                  </a:schemeClr>
                </a:solidFill>
                <a:latin typeface="Courier New" pitchFamily="49" charset="0"/>
                <a:cs typeface="Courier New" pitchFamily="49" charset="0"/>
              </a:rPr>
              <a:t>id-name { </a:t>
            </a:r>
            <a:r>
              <a:rPr lang="en-IN" sz="1200" dirty="0" err="1">
                <a:solidFill>
                  <a:schemeClr val="accent3">
                    <a:lumMod val="75000"/>
                  </a:schemeClr>
                </a:solidFill>
                <a:latin typeface="Courier New" pitchFamily="49" charset="0"/>
                <a:cs typeface="Courier New" pitchFamily="49" charset="0"/>
              </a:rPr>
              <a:t>property:value</a:t>
            </a:r>
            <a:r>
              <a:rPr lang="en-IN" sz="1200" dirty="0">
                <a:solidFill>
                  <a:schemeClr val="accent3">
                    <a:lumMod val="75000"/>
                  </a:schemeClr>
                </a:solidFill>
                <a:latin typeface="Courier New" pitchFamily="49" charset="0"/>
                <a:cs typeface="Courier New" pitchFamily="49" charset="0"/>
              </a:rPr>
              <a:t>; </a:t>
            </a:r>
            <a:r>
              <a:rPr lang="en-IN" sz="1200" dirty="0" smtClean="0">
                <a:solidFill>
                  <a:schemeClr val="accent3">
                    <a:lumMod val="7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1135716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5021622"/>
              </p:ext>
            </p:extLst>
          </p:nvPr>
        </p:nvGraphicFramePr>
        <p:xfrm>
          <a:off x="304800" y="1123950"/>
          <a:ext cx="9161145" cy="3352800"/>
        </p:xfrm>
        <a:graphic>
          <a:graphicData uri="http://schemas.openxmlformats.org/drawingml/2006/table">
            <a:tbl>
              <a:tblPr firstRow="1" bandRow="1">
                <a:tableStyleId>{68D230F3-CF80-4859-8CE7-A43EE81993B5}</a:tableStyleId>
              </a:tblPr>
              <a:tblGrid>
                <a:gridCol w="2743200"/>
                <a:gridCol w="1676400"/>
                <a:gridCol w="4741545"/>
              </a:tblGrid>
              <a:tr h="333090">
                <a:tc>
                  <a:txBody>
                    <a:bodyPr/>
                    <a:lstStyle/>
                    <a:p>
                      <a:endParaRPr lang="en-US" sz="800" dirty="0"/>
                    </a:p>
                  </a:txBody>
                  <a:tcPr/>
                </a:tc>
                <a:tc>
                  <a:txBody>
                    <a:bodyPr/>
                    <a:lstStyle/>
                    <a:p>
                      <a:r>
                        <a:rPr lang="en-US" sz="1200" dirty="0" smtClean="0"/>
                        <a:t>Name</a:t>
                      </a:r>
                      <a:endParaRPr lang="en-US" sz="1200" dirty="0"/>
                    </a:p>
                  </a:txBody>
                  <a:tcPr/>
                </a:tc>
                <a:tc>
                  <a:txBody>
                    <a:bodyPr/>
                    <a:lstStyle/>
                    <a:p>
                      <a:r>
                        <a:rPr lang="en-US" sz="1200" dirty="0" smtClean="0"/>
                        <a:t>Example</a:t>
                      </a:r>
                      <a:endParaRPr lang="en-US" sz="1200" dirty="0"/>
                    </a:p>
                  </a:txBody>
                  <a:tcPr/>
                </a:tc>
              </a:tr>
              <a:tr h="27651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p>
                  </a:txBody>
                  <a:tcPr/>
                </a:tc>
                <a:tc>
                  <a:txBody>
                    <a:bodyPr/>
                    <a:lstStyle/>
                    <a:p>
                      <a:r>
                        <a:rPr lang="en-US" sz="1200" dirty="0" smtClean="0"/>
                        <a:t>star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 {margin: 0; padding: 0;}</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p>
                  </a:txBody>
                  <a:tcPr/>
                </a:tc>
                <a:tc>
                  <a:txBody>
                    <a:bodyPr/>
                    <a:lstStyle/>
                    <a:p>
                      <a:r>
                        <a:rPr lang="en-US" sz="1200" dirty="0" smtClean="0"/>
                        <a:t>hash</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#element-id {margin: 0; padding: 0;}</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p>
                  </a:txBody>
                  <a:tcPr/>
                </a:tc>
                <a:tc>
                  <a:txBody>
                    <a:bodyPr/>
                    <a:lstStyle/>
                    <a:p>
                      <a:r>
                        <a:rPr lang="en-US" sz="1200" dirty="0" smtClean="0"/>
                        <a:t>Class</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.element-class{…}</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 Y</a:t>
                      </a:r>
                    </a:p>
                  </a:txBody>
                  <a:tcPr/>
                </a:tc>
                <a:tc>
                  <a:txBody>
                    <a:bodyPr/>
                    <a:lstStyle/>
                    <a:p>
                      <a:r>
                        <a:rPr lang="en-US" sz="1200" dirty="0" smtClean="0"/>
                        <a:t>Descendent</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Element-1 Element</a:t>
                      </a:r>
                      <a:r>
                        <a:rPr lang="en-IN" sz="1000" kern="1200" baseline="0" dirty="0" smtClean="0">
                          <a:solidFill>
                            <a:schemeClr val="accent2">
                              <a:lumMod val="75000"/>
                            </a:schemeClr>
                          </a:solidFill>
                          <a:effectLst/>
                          <a:latin typeface="Courier New" pitchFamily="49" charset="0"/>
                          <a:cs typeface="Courier New" pitchFamily="49" charset="0"/>
                        </a:rPr>
                        <a:t>-2 {…}</a:t>
                      </a:r>
                      <a:endParaRPr lang="en-IN" sz="1000" kern="1200" dirty="0" smtClean="0">
                        <a:solidFill>
                          <a:schemeClr val="accent2">
                            <a:lumMod val="75000"/>
                          </a:schemeClr>
                        </a:solidFill>
                        <a:effectLst/>
                        <a:latin typeface="Courier New" pitchFamily="49" charset="0"/>
                        <a:cs typeface="Courier New" pitchFamily="49" charset="0"/>
                      </a:endParaRP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t>
                      </a:r>
                    </a:p>
                  </a:txBody>
                  <a:tcPr/>
                </a:tc>
                <a:tc>
                  <a:txBody>
                    <a:bodyPr/>
                    <a:lstStyle/>
                    <a:p>
                      <a:r>
                        <a:rPr lang="en-US" sz="1200" dirty="0" smtClean="0"/>
                        <a:t>Type</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P{…}</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X:visited and X:link</a:t>
                      </a:r>
                    </a:p>
                  </a:txBody>
                  <a:tcPr/>
                </a:tc>
                <a:tc>
                  <a:txBody>
                    <a:bodyPr/>
                    <a:lstStyle/>
                    <a:p>
                      <a:r>
                        <a:rPr lang="en-US" sz="1200" dirty="0" smtClean="0"/>
                        <a:t>Pseudo</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X:visited and X:link</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X+Y</a:t>
                      </a:r>
                    </a:p>
                  </a:txBody>
                  <a:tcPr/>
                </a:tc>
                <a:tc>
                  <a:txBody>
                    <a:bodyPr/>
                    <a:lstStyle/>
                    <a:p>
                      <a:r>
                        <a:rPr lang="en-US" sz="1200" dirty="0" smtClean="0"/>
                        <a:t>adjacent </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a:t>
                      </a:r>
                      <a:r>
                        <a:rPr lang="en-IN" sz="1000" kern="1200" dirty="0" smtClean="0">
                          <a:solidFill>
                            <a:schemeClr val="accent2">
                              <a:lumMod val="75000"/>
                            </a:schemeClr>
                          </a:solidFill>
                          <a:effectLst/>
                          <a:latin typeface="Courier New" pitchFamily="49" charset="0"/>
                          <a:cs typeface="Courier New" pitchFamily="49" charset="0"/>
                        </a:rPr>
                        <a:t> + p {</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red;}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X&gt;Y</a:t>
                      </a:r>
                    </a:p>
                  </a:txBody>
                  <a:tcPr/>
                </a:tc>
                <a:tc>
                  <a:txBody>
                    <a:bodyPr/>
                    <a:lstStyle/>
                    <a:p>
                      <a:r>
                        <a:rPr lang="en-US" sz="1200" dirty="0" smtClean="0"/>
                        <a:t>Direct children</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div#container</a:t>
                      </a:r>
                      <a:r>
                        <a:rPr lang="en-IN" sz="1000" kern="1200" dirty="0" smtClean="0">
                          <a:solidFill>
                            <a:schemeClr val="accent2">
                              <a:lumMod val="75000"/>
                            </a:schemeClr>
                          </a:solidFill>
                          <a:effectLst/>
                          <a:latin typeface="Courier New" pitchFamily="49" charset="0"/>
                          <a:cs typeface="Courier New" pitchFamily="49" charset="0"/>
                        </a:rPr>
                        <a:t> &gt; </a:t>
                      </a:r>
                      <a:r>
                        <a:rPr lang="en-IN" sz="1000" kern="1200" dirty="0" err="1" smtClean="0">
                          <a:solidFill>
                            <a:schemeClr val="accent2">
                              <a:lumMod val="75000"/>
                            </a:schemeClr>
                          </a:solidFill>
                          <a:effectLst/>
                          <a:latin typeface="Courier New" pitchFamily="49" charset="0"/>
                          <a:cs typeface="Courier New" pitchFamily="49" charset="0"/>
                        </a:rPr>
                        <a:t>ul</a:t>
                      </a:r>
                      <a:r>
                        <a:rPr lang="en-IN" sz="1000" kern="1200" dirty="0" smtClean="0">
                          <a:solidFill>
                            <a:schemeClr val="accent2">
                              <a:lumMod val="75000"/>
                            </a:schemeClr>
                          </a:solidFill>
                          <a:effectLst/>
                          <a:latin typeface="Courier New" pitchFamily="49" charset="0"/>
                          <a:cs typeface="Courier New" pitchFamily="49" charset="0"/>
                        </a:rPr>
                        <a:t> {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X~Y</a:t>
                      </a:r>
                    </a:p>
                  </a:txBody>
                  <a:tcPr/>
                </a:tc>
                <a:tc>
                  <a:txBody>
                    <a:bodyPr/>
                    <a:lstStyle/>
                    <a:p>
                      <a:r>
                        <a:rPr lang="en-US" sz="1200" dirty="0" smtClean="0"/>
                        <a:t>sibling </a:t>
                      </a:r>
                      <a:r>
                        <a:rPr lang="en-US" sz="1200" dirty="0" err="1" smtClean="0"/>
                        <a:t>combinator</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ul</a:t>
                      </a:r>
                      <a:r>
                        <a:rPr lang="en-IN" sz="1000" kern="1200" dirty="0" smtClean="0">
                          <a:solidFill>
                            <a:schemeClr val="accent2">
                              <a:lumMod val="75000"/>
                            </a:schemeClr>
                          </a:solidFill>
                          <a:effectLst/>
                          <a:latin typeface="Courier New" pitchFamily="49" charset="0"/>
                          <a:cs typeface="Courier New" pitchFamily="49" charset="0"/>
                        </a:rPr>
                        <a:t> ~ p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X[title]</a:t>
                      </a:r>
                    </a:p>
                  </a:txBody>
                  <a:tcPr/>
                </a:tc>
                <a:tc>
                  <a:txBody>
                    <a:bodyPr/>
                    <a:lstStyle/>
                    <a:p>
                      <a:r>
                        <a:rPr lang="en-US" sz="1200" dirty="0" smtClean="0"/>
                        <a:t>attributes selector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a[title] {</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green;} </a:t>
                      </a:r>
                    </a:p>
                  </a:txBody>
                  <a:tcPr/>
                </a:tc>
              </a:tr>
            </a:tbl>
          </a:graphicData>
        </a:graphic>
      </p:graphicFrame>
    </p:spTree>
    <p:extLst>
      <p:ext uri="{BB962C8B-B14F-4D97-AF65-F5344CB8AC3E}">
        <p14:creationId xmlns:p14="http://schemas.microsoft.com/office/powerpoint/2010/main" val="1105038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2607142"/>
              </p:ext>
            </p:extLst>
          </p:nvPr>
        </p:nvGraphicFramePr>
        <p:xfrm>
          <a:off x="304800" y="1123950"/>
          <a:ext cx="9161145" cy="3749040"/>
        </p:xfrm>
        <a:graphic>
          <a:graphicData uri="http://schemas.openxmlformats.org/drawingml/2006/table">
            <a:tbl>
              <a:tblPr firstRow="1" bandRow="1">
                <a:tableStyleId>{68D230F3-CF80-4859-8CE7-A43EE81993B5}</a:tableStyleId>
              </a:tblPr>
              <a:tblGrid>
                <a:gridCol w="2743200"/>
                <a:gridCol w="1676400"/>
                <a:gridCol w="4741545"/>
              </a:tblGrid>
              <a:tr h="333090">
                <a:tc>
                  <a:txBody>
                    <a:bodyPr/>
                    <a:lstStyle/>
                    <a:p>
                      <a:endParaRPr lang="en-US" sz="800" dirty="0"/>
                    </a:p>
                  </a:txBody>
                  <a:tcPr/>
                </a:tc>
                <a:tc>
                  <a:txBody>
                    <a:bodyPr/>
                    <a:lstStyle/>
                    <a:p>
                      <a:r>
                        <a:rPr lang="en-US" sz="1200" dirty="0" smtClean="0"/>
                        <a:t>Name</a:t>
                      </a:r>
                      <a:endParaRPr lang="en-US" sz="1200" dirty="0"/>
                    </a:p>
                  </a:txBody>
                  <a:tcPr/>
                </a:tc>
                <a:tc>
                  <a:txBody>
                    <a:bodyPr/>
                    <a:lstStyle/>
                    <a:p>
                      <a:r>
                        <a:rPr lang="en-US" sz="1200" dirty="0" smtClean="0"/>
                        <a:t>Example</a:t>
                      </a:r>
                      <a:endParaRPr lang="en-US" sz="1200" dirty="0"/>
                    </a:p>
                  </a:txBody>
                  <a:tcPr/>
                </a:tc>
              </a:tr>
              <a:tr h="27651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t>
                      </a:r>
                      <a:r>
                        <a:rPr kumimoji="0" lang="en-US" sz="12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href</a:t>
                      </a: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="foo"]</a:t>
                      </a:r>
                    </a:p>
                  </a:txBody>
                  <a:tcPr/>
                </a:tc>
                <a:tc>
                  <a:txBody>
                    <a:bodyPr/>
                    <a:lstStyle/>
                    <a:p>
                      <a:r>
                        <a:rPr lang="en-US" sz="1200" dirty="0" smtClean="0"/>
                        <a:t>attributes selector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="http://www.abc.com"]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t>
                      </a:r>
                      <a:r>
                        <a:rPr kumimoji="0" lang="en-US" sz="12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href</a:t>
                      </a: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r>
                        <a:rPr kumimoji="0" lang="en-US" sz="12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nettuts</a:t>
                      </a: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a:t>
                      </a:r>
                    </a:p>
                  </a:txBody>
                  <a:tcPr/>
                </a:tc>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200" dirty="0" smtClean="0"/>
                        <a:t>* attributes selector</a:t>
                      </a:r>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abc</a:t>
                      </a:r>
                      <a:r>
                        <a:rPr lang="en-IN" sz="1000" kern="1200" dirty="0" smtClean="0">
                          <a:solidFill>
                            <a:schemeClr val="accent2">
                              <a:lumMod val="75000"/>
                            </a:schemeClr>
                          </a:solidFill>
                          <a:effectLst/>
                          <a:latin typeface="Courier New" pitchFamily="49" charset="0"/>
                          <a:cs typeface="Courier New" pitchFamily="49" charset="0"/>
                        </a:rPr>
                        <a:t>"]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t>
                      </a:r>
                      <a:r>
                        <a:rPr kumimoji="0" lang="en-US" sz="12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href</a:t>
                      </a: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^="http"]</a:t>
                      </a:r>
                    </a:p>
                  </a:txBody>
                  <a:tcPr/>
                </a:tc>
                <a:tc>
                  <a:txBody>
                    <a:bodyPr/>
                    <a:lstStyle/>
                    <a:p>
                      <a:pPr marL="0" marR="0" indent="0" algn="l" defTabSz="784047" rtl="0" eaLnBrk="1" fontAlgn="auto" latinLnBrk="0" hangingPunct="1">
                        <a:lnSpc>
                          <a:spcPct val="100000"/>
                        </a:lnSpc>
                        <a:spcBef>
                          <a:spcPts val="0"/>
                        </a:spcBef>
                        <a:spcAft>
                          <a:spcPts val="0"/>
                        </a:spcAft>
                        <a:buClrTx/>
                        <a:buSzTx/>
                        <a:buFontTx/>
                        <a:buNone/>
                        <a:tabLst/>
                        <a:defRPr/>
                      </a:pPr>
                      <a:r>
                        <a:rPr lang="en-US" sz="1200" dirty="0" smtClean="0"/>
                        <a:t>Start attributes selector</a:t>
                      </a:r>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^="http"]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t>
                      </a:r>
                      <a:r>
                        <a:rPr kumimoji="0" lang="en-US" sz="1200" b="1" i="0" u="none" strike="noStrike" kern="1200" cap="none" spc="0" normalizeH="0" baseline="0" noProof="0" dirty="0" err="1" smtClean="0">
                          <a:ln>
                            <a:noFill/>
                          </a:ln>
                          <a:solidFill>
                            <a:srgbClr val="9BBB59">
                              <a:lumMod val="75000"/>
                            </a:srgbClr>
                          </a:solidFill>
                          <a:effectLst/>
                          <a:uLnTx/>
                          <a:uFillTx/>
                          <a:latin typeface="Courier New" pitchFamily="49" charset="0"/>
                          <a:ea typeface="+mn-ea"/>
                          <a:cs typeface="Courier New" pitchFamily="49" charset="0"/>
                        </a:rPr>
                        <a:t>href</a:t>
                      </a: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$=".jpg"]</a:t>
                      </a:r>
                    </a:p>
                  </a:txBody>
                  <a:tcPr/>
                </a:tc>
                <a:tc>
                  <a:txBody>
                    <a:bodyPr/>
                    <a:lstStyle/>
                    <a:p>
                      <a:r>
                        <a:rPr lang="en-US" sz="1200" dirty="0" smtClean="0"/>
                        <a:t>End attributes selector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$=“.jpg"]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X[data-*="foo"]</a:t>
                      </a:r>
                    </a:p>
                  </a:txBody>
                  <a:tcPr/>
                </a:tc>
                <a:tc>
                  <a:txBody>
                    <a:bodyPr/>
                    <a:lstStyle/>
                    <a:p>
                      <a:r>
                        <a:rPr lang="en-US" sz="1200" dirty="0" smtClean="0"/>
                        <a:t>Data attributes selector</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a[data-</a:t>
                      </a:r>
                      <a:r>
                        <a:rPr lang="en-IN" sz="1000" kern="1200" dirty="0" err="1" smtClean="0">
                          <a:solidFill>
                            <a:schemeClr val="accent2">
                              <a:lumMod val="75000"/>
                            </a:schemeClr>
                          </a:solidFill>
                          <a:effectLst/>
                          <a:latin typeface="Courier New" pitchFamily="49" charset="0"/>
                          <a:cs typeface="Courier New" pitchFamily="49" charset="0"/>
                        </a:rPr>
                        <a:t>filetype</a:t>
                      </a:r>
                      <a:r>
                        <a:rPr lang="en-IN" sz="1000" kern="1200" dirty="0" smtClean="0">
                          <a:solidFill>
                            <a:schemeClr val="accent2">
                              <a:lumMod val="75000"/>
                            </a:schemeClr>
                          </a:solidFill>
                          <a:effectLst/>
                          <a:latin typeface="Courier New" pitchFamily="49" charset="0"/>
                          <a:cs typeface="Courier New" pitchFamily="49" charset="0"/>
                        </a:rPr>
                        <a:t>="image"]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X[foo~="bar"]</a:t>
                      </a:r>
                    </a:p>
                  </a:txBody>
                  <a:tcPr/>
                </a:tc>
                <a:tc>
                  <a:txBody>
                    <a:bodyPr/>
                    <a:lstStyle/>
                    <a:p>
                      <a:r>
                        <a:rPr lang="en-US" sz="1200" dirty="0" smtClean="0"/>
                        <a:t>Space</a:t>
                      </a:r>
                      <a:r>
                        <a:rPr lang="en-US" sz="1200" baseline="0" dirty="0" smtClean="0"/>
                        <a:t> separated data</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a[data-info~="external"] {</a:t>
                      </a:r>
                      <a:r>
                        <a:rPr lang="en-IN" sz="1000" kern="1200" dirty="0" err="1" smtClean="0">
                          <a:solidFill>
                            <a:schemeClr val="accent2">
                              <a:lumMod val="75000"/>
                            </a:schemeClr>
                          </a:solidFill>
                          <a:effectLst/>
                          <a:latin typeface="Courier New" pitchFamily="49" charset="0"/>
                          <a:cs typeface="Courier New" pitchFamily="49" charset="0"/>
                        </a:rPr>
                        <a:t>color</a:t>
                      </a:r>
                      <a:r>
                        <a:rPr lang="en-IN" sz="1000" kern="1200" dirty="0" smtClean="0">
                          <a:solidFill>
                            <a:schemeClr val="accent2">
                              <a:lumMod val="75000"/>
                            </a:schemeClr>
                          </a:solidFill>
                          <a:effectLst/>
                          <a:latin typeface="Courier New" pitchFamily="49" charset="0"/>
                          <a:cs typeface="Courier New" pitchFamily="49" charset="0"/>
                        </a:rPr>
                        <a:t>: red;}</a:t>
                      </a:r>
                    </a:p>
                    <a:p>
                      <a:r>
                        <a:rPr lang="en-IN" sz="1000" kern="1200" dirty="0" smtClean="0">
                          <a:solidFill>
                            <a:schemeClr val="accent2">
                              <a:lumMod val="75000"/>
                            </a:schemeClr>
                          </a:solidFill>
                          <a:effectLst/>
                          <a:latin typeface="Courier New" pitchFamily="49" charset="0"/>
                          <a:cs typeface="Courier New" pitchFamily="49" charset="0"/>
                        </a:rPr>
                        <a:t>a[data-info~="image"] {border: 1px solid black;}</a:t>
                      </a:r>
                    </a:p>
                    <a:p>
                      <a:r>
                        <a:rPr lang="en-IN" sz="1000" kern="1200" dirty="0" smtClean="0">
                          <a:solidFill>
                            <a:schemeClr val="accent2">
                              <a:lumMod val="75000"/>
                            </a:schemeClr>
                          </a:solidFill>
                          <a:effectLst/>
                          <a:latin typeface="Courier New" pitchFamily="49" charset="0"/>
                          <a:cs typeface="Courier New" pitchFamily="49" charset="0"/>
                        </a:rPr>
                        <a:t>&lt;a </a:t>
                      </a:r>
                      <a:r>
                        <a:rPr lang="en-IN" sz="1000" kern="1200" dirty="0" err="1" smtClean="0">
                          <a:solidFill>
                            <a:schemeClr val="accent2">
                              <a:lumMod val="75000"/>
                            </a:schemeClr>
                          </a:solidFill>
                          <a:effectLst/>
                          <a:latin typeface="Courier New" pitchFamily="49" charset="0"/>
                          <a:cs typeface="Courier New" pitchFamily="49" charset="0"/>
                        </a:rPr>
                        <a:t>href</a:t>
                      </a:r>
                      <a:r>
                        <a:rPr lang="en-IN" sz="1000" kern="1200" dirty="0" smtClean="0">
                          <a:solidFill>
                            <a:schemeClr val="accent2">
                              <a:lumMod val="75000"/>
                            </a:schemeClr>
                          </a:solidFill>
                          <a:effectLst/>
                          <a:latin typeface="Courier New" pitchFamily="49" charset="0"/>
                          <a:cs typeface="Courier New" pitchFamily="49" charset="0"/>
                        </a:rPr>
                        <a:t>="path/to/image.jpg" data-info="external image"&gt; Click Me, Fool &lt;/a&gt;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X:checked</a:t>
                      </a:r>
                    </a:p>
                  </a:txBody>
                  <a:tcPr/>
                </a:tc>
                <a:tc>
                  <a:txBody>
                    <a:bodyPr/>
                    <a:lstStyle/>
                    <a:p>
                      <a:r>
                        <a:rPr lang="en-US" sz="1200" dirty="0" smtClean="0"/>
                        <a:t>Checked</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input[type=radio]:checked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X:after</a:t>
                      </a:r>
                    </a:p>
                  </a:txBody>
                  <a:tcPr/>
                </a:tc>
                <a:tc>
                  <a:txBody>
                    <a:bodyPr/>
                    <a:lstStyle/>
                    <a:p>
                      <a:r>
                        <a:rPr lang="en-US" sz="1200" dirty="0" smtClean="0"/>
                        <a:t>after pseudo classes</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clearfix:after</a:t>
                      </a:r>
                      <a:r>
                        <a:rPr lang="en-IN" sz="1000" kern="1200" dirty="0" smtClean="0">
                          <a:solidFill>
                            <a:schemeClr val="accent2">
                              <a:lumMod val="75000"/>
                            </a:schemeClr>
                          </a:solidFill>
                          <a:effectLst/>
                          <a:latin typeface="Courier New" pitchFamily="49" charset="0"/>
                          <a:cs typeface="Courier New" pitchFamily="49" charset="0"/>
                        </a:rPr>
                        <a:t> {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X:before</a:t>
                      </a:r>
                    </a:p>
                  </a:txBody>
                  <a:tcPr/>
                </a:tc>
                <a:tc>
                  <a:txBody>
                    <a:bodyPr/>
                    <a:lstStyle/>
                    <a:p>
                      <a:r>
                        <a:rPr lang="en-US" sz="1200" dirty="0" smtClean="0"/>
                        <a:t>Before pseudo classes</a:t>
                      </a:r>
                      <a:endParaRPr lang="en-US" sz="1200" dirty="0"/>
                    </a:p>
                  </a:txBody>
                  <a:tcPr/>
                </a:tc>
                <a:tc>
                  <a:txBody>
                    <a:bodyPr/>
                    <a:lstStyle/>
                    <a:p>
                      <a:r>
                        <a:rPr lang="en-IN" sz="1000" kern="1200" dirty="0" smtClean="0">
                          <a:solidFill>
                            <a:schemeClr val="accent2">
                              <a:lumMod val="75000"/>
                            </a:schemeClr>
                          </a:solidFill>
                          <a:effectLst/>
                          <a:latin typeface="Courier New" pitchFamily="49" charset="0"/>
                          <a:cs typeface="Courier New" pitchFamily="49" charset="0"/>
                        </a:rPr>
                        <a:t>.</a:t>
                      </a:r>
                      <a:r>
                        <a:rPr lang="en-IN" sz="1000" kern="1200" dirty="0" err="1" smtClean="0">
                          <a:solidFill>
                            <a:schemeClr val="accent2">
                              <a:lumMod val="75000"/>
                            </a:schemeClr>
                          </a:solidFill>
                          <a:effectLst/>
                          <a:latin typeface="Courier New" pitchFamily="49" charset="0"/>
                          <a:cs typeface="Courier New" pitchFamily="49" charset="0"/>
                        </a:rPr>
                        <a:t>clearfix:before</a:t>
                      </a:r>
                      <a:r>
                        <a:rPr lang="en-IN" sz="1000" kern="1200" dirty="0" smtClean="0">
                          <a:solidFill>
                            <a:schemeClr val="accent2">
                              <a:lumMod val="75000"/>
                            </a:schemeClr>
                          </a:solidFill>
                          <a:effectLst/>
                          <a:latin typeface="Courier New" pitchFamily="49" charset="0"/>
                          <a:cs typeface="Courier New" pitchFamily="49" charset="0"/>
                        </a:rPr>
                        <a:t> { }</a:t>
                      </a:r>
                    </a:p>
                  </a:txBody>
                  <a:tcPr/>
                </a:tc>
              </a:tr>
              <a:tr h="304800">
                <a:tc>
                  <a:txBody>
                    <a:bodyPr/>
                    <a:lstStyle/>
                    <a:p>
                      <a:pPr marL="0" marR="0" lvl="0" indent="0" algn="l" defTabSz="7840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9BBB59">
                              <a:lumMod val="75000"/>
                            </a:srgbClr>
                          </a:solidFill>
                          <a:effectLst/>
                          <a:uLnTx/>
                          <a:uFillTx/>
                          <a:latin typeface="Courier New" pitchFamily="49" charset="0"/>
                          <a:ea typeface="+mn-ea"/>
                          <a:cs typeface="Courier New" pitchFamily="49" charset="0"/>
                        </a:rPr>
                        <a:t>X:hover</a:t>
                      </a:r>
                    </a:p>
                  </a:txBody>
                  <a:tcPr/>
                </a:tc>
                <a:tc>
                  <a:txBody>
                    <a:bodyPr/>
                    <a:lstStyle/>
                    <a:p>
                      <a:r>
                        <a:rPr lang="en-US" sz="1200" dirty="0" smtClean="0"/>
                        <a:t>Hover selector</a:t>
                      </a:r>
                      <a:endParaRPr lang="en-US" sz="1200" dirty="0"/>
                    </a:p>
                  </a:txBody>
                  <a:tcPr/>
                </a:tc>
                <a:tc>
                  <a:txBody>
                    <a:bodyPr/>
                    <a:lstStyle/>
                    <a:p>
                      <a:r>
                        <a:rPr lang="en-IN" sz="1000" kern="1200" dirty="0" err="1" smtClean="0">
                          <a:solidFill>
                            <a:schemeClr val="accent2">
                              <a:lumMod val="75000"/>
                            </a:schemeClr>
                          </a:solidFill>
                          <a:effectLst/>
                          <a:latin typeface="Courier New" pitchFamily="49" charset="0"/>
                          <a:cs typeface="Courier New" pitchFamily="49" charset="0"/>
                        </a:rPr>
                        <a:t>div:hover</a:t>
                      </a:r>
                      <a:r>
                        <a:rPr lang="en-IN" sz="1000" kern="1200" dirty="0" smtClean="0">
                          <a:solidFill>
                            <a:schemeClr val="accent2">
                              <a:lumMod val="75000"/>
                            </a:schemeClr>
                          </a:solidFill>
                          <a:effectLst/>
                          <a:latin typeface="Courier New" pitchFamily="49" charset="0"/>
                          <a:cs typeface="Courier New" pitchFamily="49" charset="0"/>
                        </a:rPr>
                        <a:t> {…}</a:t>
                      </a:r>
                    </a:p>
                  </a:txBody>
                  <a:tcPr/>
                </a:tc>
              </a:tr>
            </a:tbl>
          </a:graphicData>
        </a:graphic>
      </p:graphicFrame>
    </p:spTree>
    <p:extLst>
      <p:ext uri="{BB962C8B-B14F-4D97-AF65-F5344CB8AC3E}">
        <p14:creationId xmlns:p14="http://schemas.microsoft.com/office/powerpoint/2010/main" val="1118695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magine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Imaginea</Template>
  <TotalTime>6867</TotalTime>
  <Words>2239</Words>
  <Application>Microsoft Office PowerPoint</Application>
  <PresentationFormat>On-screen Show (16:9)</PresentationFormat>
  <Paragraphs>775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Imaginea</vt:lpstr>
      <vt:lpstr>Understanding CSS</vt:lpstr>
      <vt:lpstr>What is CSS</vt:lpstr>
      <vt:lpstr>History</vt:lpstr>
      <vt:lpstr>Browser Support for CSS3</vt:lpstr>
      <vt:lpstr>Browser Support for CSS</vt:lpstr>
      <vt:lpstr>CSS Syntax</vt:lpstr>
      <vt:lpstr>CSS Selectors</vt:lpstr>
      <vt:lpstr>CSS Selector</vt:lpstr>
      <vt:lpstr>CSS Selector</vt:lpstr>
      <vt:lpstr>CSS Selector</vt:lpstr>
      <vt:lpstr>CSS Units: Font relative length units</vt:lpstr>
      <vt:lpstr>CSS Units: Viewport relative lengths</vt:lpstr>
      <vt:lpstr>CSS Styles</vt:lpstr>
      <vt:lpstr>CSS Styles</vt:lpstr>
      <vt:lpstr>CSS Styles</vt:lpstr>
      <vt:lpstr>CSS Styles</vt:lpstr>
      <vt:lpstr>CSS Styles</vt:lpstr>
      <vt:lpstr>CSS Styles</vt:lpstr>
      <vt:lpstr>CSS Styles</vt:lpstr>
      <vt:lpstr>CSS Styles- UI Elements</vt:lpstr>
      <vt:lpstr>CSS Styles- Transitions</vt:lpstr>
      <vt:lpstr>CSS Styles- Multi Column Layout</vt:lpstr>
      <vt:lpstr>CSS Styles- Speech</vt:lpstr>
      <vt:lpstr>CSS Styles- Media Queries</vt:lpstr>
      <vt:lpstr>What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pramati</dc:creator>
  <cp:lastModifiedBy>sharad</cp:lastModifiedBy>
  <cp:revision>947</cp:revision>
  <dcterms:created xsi:type="dcterms:W3CDTF">2011-07-28T12:48:13Z</dcterms:created>
  <dcterms:modified xsi:type="dcterms:W3CDTF">2012-06-18T05:21:20Z</dcterms:modified>
</cp:coreProperties>
</file>