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68" r:id="rId27"/>
    <p:sldId id="294" r:id="rId28"/>
    <p:sldId id="296" r:id="rId29"/>
    <p:sldId id="295" r:id="rId30"/>
    <p:sldId id="297" r:id="rId31"/>
    <p:sldId id="298" r:id="rId32"/>
    <p:sldId id="299" r:id="rId33"/>
    <p:sldId id="300" r:id="rId34"/>
    <p:sldId id="301" r:id="rId35"/>
    <p:sldId id="302" r:id="rId36"/>
    <p:sldId id="303" r:id="rId37"/>
    <p:sldId id="304" r:id="rId38"/>
    <p:sldId id="305" r:id="rId39"/>
    <p:sldId id="293" r:id="rId40"/>
    <p:sldId id="306" r:id="rId41"/>
    <p:sldId id="307" r:id="rId42"/>
  </p:sldIdLst>
  <p:sldSz cx="9144000" cy="5143500" type="screen16x9"/>
  <p:notesSz cx="6858000" cy="9144000"/>
  <p:defaultTextStyle>
    <a:defPPr>
      <a:defRPr lang="en-US"/>
    </a:defPPr>
    <a:lvl1pPr marL="0" algn="l" defTabSz="784047" rtl="0" eaLnBrk="1" latinLnBrk="0" hangingPunct="1">
      <a:defRPr sz="1500" kern="1200">
        <a:solidFill>
          <a:schemeClr val="tx1"/>
        </a:solidFill>
        <a:latin typeface="+mn-lt"/>
        <a:ea typeface="+mn-ea"/>
        <a:cs typeface="+mn-cs"/>
      </a:defRPr>
    </a:lvl1pPr>
    <a:lvl2pPr marL="392023" algn="l" defTabSz="784047" rtl="0" eaLnBrk="1" latinLnBrk="0" hangingPunct="1">
      <a:defRPr sz="1500" kern="1200">
        <a:solidFill>
          <a:schemeClr val="tx1"/>
        </a:solidFill>
        <a:latin typeface="+mn-lt"/>
        <a:ea typeface="+mn-ea"/>
        <a:cs typeface="+mn-cs"/>
      </a:defRPr>
    </a:lvl2pPr>
    <a:lvl3pPr marL="784047" algn="l" defTabSz="784047" rtl="0" eaLnBrk="1" latinLnBrk="0" hangingPunct="1">
      <a:defRPr sz="1500" kern="1200">
        <a:solidFill>
          <a:schemeClr val="tx1"/>
        </a:solidFill>
        <a:latin typeface="+mn-lt"/>
        <a:ea typeface="+mn-ea"/>
        <a:cs typeface="+mn-cs"/>
      </a:defRPr>
    </a:lvl3pPr>
    <a:lvl4pPr marL="1176071" algn="l" defTabSz="784047" rtl="0" eaLnBrk="1" latinLnBrk="0" hangingPunct="1">
      <a:defRPr sz="1500" kern="1200">
        <a:solidFill>
          <a:schemeClr val="tx1"/>
        </a:solidFill>
        <a:latin typeface="+mn-lt"/>
        <a:ea typeface="+mn-ea"/>
        <a:cs typeface="+mn-cs"/>
      </a:defRPr>
    </a:lvl4pPr>
    <a:lvl5pPr marL="1568095" algn="l" defTabSz="784047" rtl="0" eaLnBrk="1" latinLnBrk="0" hangingPunct="1">
      <a:defRPr sz="1500" kern="1200">
        <a:solidFill>
          <a:schemeClr val="tx1"/>
        </a:solidFill>
        <a:latin typeface="+mn-lt"/>
        <a:ea typeface="+mn-ea"/>
        <a:cs typeface="+mn-cs"/>
      </a:defRPr>
    </a:lvl5pPr>
    <a:lvl6pPr marL="1960118" algn="l" defTabSz="784047" rtl="0" eaLnBrk="1" latinLnBrk="0" hangingPunct="1">
      <a:defRPr sz="1500" kern="1200">
        <a:solidFill>
          <a:schemeClr val="tx1"/>
        </a:solidFill>
        <a:latin typeface="+mn-lt"/>
        <a:ea typeface="+mn-ea"/>
        <a:cs typeface="+mn-cs"/>
      </a:defRPr>
    </a:lvl6pPr>
    <a:lvl7pPr marL="2352142" algn="l" defTabSz="784047" rtl="0" eaLnBrk="1" latinLnBrk="0" hangingPunct="1">
      <a:defRPr sz="1500" kern="1200">
        <a:solidFill>
          <a:schemeClr val="tx1"/>
        </a:solidFill>
        <a:latin typeface="+mn-lt"/>
        <a:ea typeface="+mn-ea"/>
        <a:cs typeface="+mn-cs"/>
      </a:defRPr>
    </a:lvl7pPr>
    <a:lvl8pPr marL="2744165" algn="l" defTabSz="784047" rtl="0" eaLnBrk="1" latinLnBrk="0" hangingPunct="1">
      <a:defRPr sz="1500" kern="1200">
        <a:solidFill>
          <a:schemeClr val="tx1"/>
        </a:solidFill>
        <a:latin typeface="+mn-lt"/>
        <a:ea typeface="+mn-ea"/>
        <a:cs typeface="+mn-cs"/>
      </a:defRPr>
    </a:lvl8pPr>
    <a:lvl9pPr marL="3136189" algn="l" defTabSz="784047"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EEC9"/>
    <a:srgbClr val="FFF2D5"/>
    <a:srgbClr val="F7F7F7"/>
    <a:srgbClr val="FFF7E5"/>
    <a:srgbClr val="4D4D4D"/>
    <a:srgbClr val="E1E1E1"/>
    <a:srgbClr val="FFF9E3"/>
    <a:srgbClr val="FFAB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71" autoAdjust="0"/>
  </p:normalViewPr>
  <p:slideViewPr>
    <p:cSldViewPr>
      <p:cViewPr>
        <p:scale>
          <a:sx n="103" d="100"/>
          <a:sy n="103" d="100"/>
        </p:scale>
        <p:origin x="-252" y="-822"/>
      </p:cViewPr>
      <p:guideLst>
        <p:guide orient="horz" pos="1620"/>
        <p:guide pos="2880"/>
      </p:guideLst>
    </p:cSldViewPr>
  </p:slideViewPr>
  <p:outlineViewPr>
    <p:cViewPr>
      <p:scale>
        <a:sx n="33" d="100"/>
        <a:sy n="33" d="100"/>
      </p:scale>
      <p:origin x="0" y="448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A008EF-2FE8-404F-B042-C29261C42790}" type="datetimeFigureOut">
              <a:rPr lang="en-US" smtClean="0"/>
              <a:pPr/>
              <a:t>6/12/2012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94EDBD-A410-FA4A-964B-DFF6539341B7}" type="slidenum">
              <a:rPr lang="en-US" smtClean="0"/>
              <a:pPr/>
              <a:t>‹#›</a:t>
            </a:fld>
            <a:endParaRPr lang="en-US"/>
          </a:p>
        </p:txBody>
      </p:sp>
    </p:spTree>
    <p:extLst>
      <p:ext uri="{BB962C8B-B14F-4D97-AF65-F5344CB8AC3E}">
        <p14:creationId xmlns:p14="http://schemas.microsoft.com/office/powerpoint/2010/main" val="844868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9C4FE0-6702-4ADE-9C59-0555C0B4C42B}" type="datetimeFigureOut">
              <a:rPr lang="en-US" smtClean="0"/>
              <a:pPr/>
              <a:t>6/12/2012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497EC-CE5D-4D60-89CC-D3A3AD7F5441}" type="slidenum">
              <a:rPr lang="en-US" smtClean="0"/>
              <a:pPr/>
              <a:t>‹#›</a:t>
            </a:fld>
            <a:endParaRPr lang="en-US"/>
          </a:p>
        </p:txBody>
      </p:sp>
    </p:spTree>
    <p:extLst>
      <p:ext uri="{BB962C8B-B14F-4D97-AF65-F5344CB8AC3E}">
        <p14:creationId xmlns:p14="http://schemas.microsoft.com/office/powerpoint/2010/main" val="3435634944"/>
      </p:ext>
    </p:extLst>
  </p:cSld>
  <p:clrMap bg1="lt1" tx1="dk1" bg2="lt2" tx2="dk2" accent1="accent1" accent2="accent2" accent3="accent3" accent4="accent4" accent5="accent5" accent6="accent6" hlink="hlink" folHlink="folHlink"/>
  <p:notesStyle>
    <a:lvl1pPr marL="0" algn="l" defTabSz="784047" rtl="0" eaLnBrk="1" latinLnBrk="0" hangingPunct="1">
      <a:defRPr sz="1100" kern="1200">
        <a:solidFill>
          <a:schemeClr val="tx1"/>
        </a:solidFill>
        <a:latin typeface="+mn-lt"/>
        <a:ea typeface="+mn-ea"/>
        <a:cs typeface="+mn-cs"/>
      </a:defRPr>
    </a:lvl1pPr>
    <a:lvl2pPr marL="392023" algn="l" defTabSz="784047" rtl="0" eaLnBrk="1" latinLnBrk="0" hangingPunct="1">
      <a:defRPr sz="1100" kern="1200">
        <a:solidFill>
          <a:schemeClr val="tx1"/>
        </a:solidFill>
        <a:latin typeface="+mn-lt"/>
        <a:ea typeface="+mn-ea"/>
        <a:cs typeface="+mn-cs"/>
      </a:defRPr>
    </a:lvl2pPr>
    <a:lvl3pPr marL="784047" algn="l" defTabSz="784047" rtl="0" eaLnBrk="1" latinLnBrk="0" hangingPunct="1">
      <a:defRPr sz="1100" kern="1200">
        <a:solidFill>
          <a:schemeClr val="tx1"/>
        </a:solidFill>
        <a:latin typeface="+mn-lt"/>
        <a:ea typeface="+mn-ea"/>
        <a:cs typeface="+mn-cs"/>
      </a:defRPr>
    </a:lvl3pPr>
    <a:lvl4pPr marL="1176071" algn="l" defTabSz="784047" rtl="0" eaLnBrk="1" latinLnBrk="0" hangingPunct="1">
      <a:defRPr sz="1100" kern="1200">
        <a:solidFill>
          <a:schemeClr val="tx1"/>
        </a:solidFill>
        <a:latin typeface="+mn-lt"/>
        <a:ea typeface="+mn-ea"/>
        <a:cs typeface="+mn-cs"/>
      </a:defRPr>
    </a:lvl4pPr>
    <a:lvl5pPr marL="1568095" algn="l" defTabSz="784047" rtl="0" eaLnBrk="1" latinLnBrk="0" hangingPunct="1">
      <a:defRPr sz="1100" kern="1200">
        <a:solidFill>
          <a:schemeClr val="tx1"/>
        </a:solidFill>
        <a:latin typeface="+mn-lt"/>
        <a:ea typeface="+mn-ea"/>
        <a:cs typeface="+mn-cs"/>
      </a:defRPr>
    </a:lvl5pPr>
    <a:lvl6pPr marL="1960118" algn="l" defTabSz="784047" rtl="0" eaLnBrk="1" latinLnBrk="0" hangingPunct="1">
      <a:defRPr sz="1100" kern="1200">
        <a:solidFill>
          <a:schemeClr val="tx1"/>
        </a:solidFill>
        <a:latin typeface="+mn-lt"/>
        <a:ea typeface="+mn-ea"/>
        <a:cs typeface="+mn-cs"/>
      </a:defRPr>
    </a:lvl6pPr>
    <a:lvl7pPr marL="2352142" algn="l" defTabSz="784047" rtl="0" eaLnBrk="1" latinLnBrk="0" hangingPunct="1">
      <a:defRPr sz="1100" kern="1200">
        <a:solidFill>
          <a:schemeClr val="tx1"/>
        </a:solidFill>
        <a:latin typeface="+mn-lt"/>
        <a:ea typeface="+mn-ea"/>
        <a:cs typeface="+mn-cs"/>
      </a:defRPr>
    </a:lvl7pPr>
    <a:lvl8pPr marL="2744165" algn="l" defTabSz="784047" rtl="0" eaLnBrk="1" latinLnBrk="0" hangingPunct="1">
      <a:defRPr sz="1100" kern="1200">
        <a:solidFill>
          <a:schemeClr val="tx1"/>
        </a:solidFill>
        <a:latin typeface="+mn-lt"/>
        <a:ea typeface="+mn-ea"/>
        <a:cs typeface="+mn-cs"/>
      </a:defRPr>
    </a:lvl8pPr>
    <a:lvl9pPr marL="3136189" algn="l" defTabSz="784047"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30369"/>
            <a:ext cx="8686800" cy="1843088"/>
          </a:xfrm>
        </p:spPr>
        <p:txBody>
          <a:bodyPr lIns="0">
            <a:noAutofit/>
          </a:bodyPr>
          <a:lstStyle>
            <a:lvl1pPr algn="l">
              <a:defRPr sz="4800" i="0">
                <a:solidFill>
                  <a:schemeClr val="tx1">
                    <a:lumMod val="65000"/>
                    <a:lumOff val="3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28600" y="2971801"/>
            <a:ext cx="6364941" cy="1314450"/>
          </a:xfrm>
        </p:spPr>
        <p:txBody>
          <a:bodyPr lIns="0">
            <a:normAutofit/>
          </a:bodyPr>
          <a:lstStyle>
            <a:lvl1pPr marL="0" indent="0" algn="l">
              <a:buNone/>
              <a:defRPr sz="2000" i="1">
                <a:solidFill>
                  <a:schemeClr val="tx1">
                    <a:lumMod val="65000"/>
                    <a:lumOff val="35000"/>
                  </a:schemeClr>
                </a:solidFill>
              </a:defRPr>
            </a:lvl1pPr>
            <a:lvl2pPr marL="392023" indent="0" algn="ctr">
              <a:buNone/>
              <a:defRPr>
                <a:solidFill>
                  <a:schemeClr val="tx1">
                    <a:tint val="75000"/>
                  </a:schemeClr>
                </a:solidFill>
              </a:defRPr>
            </a:lvl2pPr>
            <a:lvl3pPr marL="784047" indent="0" algn="ctr">
              <a:buNone/>
              <a:defRPr>
                <a:solidFill>
                  <a:schemeClr val="tx1">
                    <a:tint val="75000"/>
                  </a:schemeClr>
                </a:solidFill>
              </a:defRPr>
            </a:lvl3pPr>
            <a:lvl4pPr marL="1176071" indent="0" algn="ctr">
              <a:buNone/>
              <a:defRPr>
                <a:solidFill>
                  <a:schemeClr val="tx1">
                    <a:tint val="75000"/>
                  </a:schemeClr>
                </a:solidFill>
              </a:defRPr>
            </a:lvl4pPr>
            <a:lvl5pPr marL="1568095" indent="0" algn="ctr">
              <a:buNone/>
              <a:defRPr>
                <a:solidFill>
                  <a:schemeClr val="tx1">
                    <a:tint val="75000"/>
                  </a:schemeClr>
                </a:solidFill>
              </a:defRPr>
            </a:lvl5pPr>
            <a:lvl6pPr marL="1960118" indent="0" algn="ctr">
              <a:buNone/>
              <a:defRPr>
                <a:solidFill>
                  <a:schemeClr val="tx1">
                    <a:tint val="75000"/>
                  </a:schemeClr>
                </a:solidFill>
              </a:defRPr>
            </a:lvl6pPr>
            <a:lvl7pPr marL="2352142" indent="0" algn="ctr">
              <a:buNone/>
              <a:defRPr>
                <a:solidFill>
                  <a:schemeClr val="tx1">
                    <a:tint val="75000"/>
                  </a:schemeClr>
                </a:solidFill>
              </a:defRPr>
            </a:lvl7pPr>
            <a:lvl8pPr marL="2744165" indent="0" algn="ctr">
              <a:buNone/>
              <a:defRPr>
                <a:solidFill>
                  <a:schemeClr val="tx1">
                    <a:tint val="75000"/>
                  </a:schemeClr>
                </a:solidFill>
              </a:defRPr>
            </a:lvl8pPr>
            <a:lvl9pPr marL="3136189"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8548968" y="133350"/>
            <a:ext cx="537882" cy="273844"/>
          </a:xfrm>
        </p:spPr>
        <p:txBody>
          <a:bodyPr/>
          <a:lstStyle>
            <a:lvl1pPr>
              <a:defRPr>
                <a:solidFill>
                  <a:schemeClr val="bg1">
                    <a:lumMod val="50000"/>
                  </a:schemeClr>
                </a:solidFill>
              </a:defRPr>
            </a:lvl1pPr>
          </a:lstStyle>
          <a:p>
            <a:fld id="{4BBE1B50-005F-40B8-8D3A-69FD9B78915E}" type="slidenum">
              <a:rPr lang="en-US" smtClean="0"/>
              <a:pPr/>
              <a:t>‹#›</a:t>
            </a:fld>
            <a:endParaRPr lang="en-US"/>
          </a:p>
        </p:txBody>
      </p:sp>
      <p:cxnSp>
        <p:nvCxnSpPr>
          <p:cNvPr id="5" name="Straight Connector 4"/>
          <p:cNvCxnSpPr/>
          <p:nvPr userDrawn="1"/>
        </p:nvCxnSpPr>
        <p:spPr>
          <a:xfrm>
            <a:off x="228600" y="2800350"/>
            <a:ext cx="8991600" cy="0"/>
          </a:xfrm>
          <a:prstGeom prst="line">
            <a:avLst/>
          </a:prstGeom>
          <a:ln w="38100">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8600" y="895350"/>
            <a:ext cx="8991600" cy="0"/>
          </a:xfrm>
          <a:prstGeom prst="line">
            <a:avLst/>
          </a:prstGeom>
          <a:ln w="9525">
            <a:solidFill>
              <a:srgbClr val="4D4D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467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Autofit/>
          </a:bodyPr>
          <a:lstStyle>
            <a:lvl1pPr>
              <a:defRPr sz="2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1" y="1123950"/>
            <a:ext cx="8534400" cy="3810000"/>
          </a:xfrm>
        </p:spPr>
        <p:txBody>
          <a:bodyPr>
            <a:noAutofit/>
          </a:bodyPr>
          <a:lstStyle>
            <a:lvl1pPr>
              <a:spcBef>
                <a:spcPts val="0"/>
              </a:spcBef>
              <a:spcAft>
                <a:spcPts val="1200"/>
              </a:spcAft>
              <a:defRPr sz="200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p:txBody>
      </p:sp>
      <p:sp>
        <p:nvSpPr>
          <p:cNvPr id="6" name="Slide Number Placeholder 5"/>
          <p:cNvSpPr>
            <a:spLocks noGrp="1"/>
          </p:cNvSpPr>
          <p:nvPr>
            <p:ph type="sldNum" sz="quarter" idx="12"/>
          </p:nvPr>
        </p:nvSpPr>
        <p:spPr>
          <a:xfrm>
            <a:off x="8516471" y="4689661"/>
            <a:ext cx="537882" cy="273844"/>
          </a:xfrm>
        </p:spPr>
        <p:txBody>
          <a:bodyPr/>
          <a:lstStyle>
            <a:lvl1pPr>
              <a:defRPr>
                <a:solidFill>
                  <a:schemeClr val="tx1"/>
                </a:solidFill>
              </a:defRPr>
            </a:lvl1pPr>
          </a:lstStyle>
          <a:p>
            <a:fld id="{4BBE1B50-005F-40B8-8D3A-69FD9B78915E}" type="slidenum">
              <a:rPr lang="en-US" smtClean="0"/>
              <a:pPr/>
              <a:t>‹#›</a:t>
            </a:fld>
            <a:endParaRPr lang="en-US"/>
          </a:p>
        </p:txBody>
      </p:sp>
      <p:cxnSp>
        <p:nvCxnSpPr>
          <p:cNvPr id="8" name="Straight Connector 7"/>
          <p:cNvCxnSpPr/>
          <p:nvPr userDrawn="1"/>
        </p:nvCxnSpPr>
        <p:spPr>
          <a:xfrm>
            <a:off x="228600" y="971550"/>
            <a:ext cx="8915400" cy="0"/>
          </a:xfrm>
          <a:prstGeom prst="line">
            <a:avLst/>
          </a:prstGeom>
          <a:ln w="38100">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8600" y="361950"/>
            <a:ext cx="8915400" cy="0"/>
          </a:xfrm>
          <a:prstGeom prst="line">
            <a:avLst/>
          </a:prstGeom>
          <a:ln w="9525">
            <a:solidFill>
              <a:srgbClr val="4D4D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7677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 y="2975162"/>
            <a:ext cx="7772400" cy="1021557"/>
          </a:xfrm>
        </p:spPr>
        <p:txBody>
          <a:bodyPr vert="horz" lIns="0" tIns="39202" rIns="78405" bIns="39202" rtlCol="0" anchor="t" anchorCtr="0">
            <a:noAutofit/>
          </a:bodyPr>
          <a:lstStyle>
            <a:lvl1pPr>
              <a:defRPr lang="en-US" sz="3200" dirty="0">
                <a:solidFill>
                  <a:schemeClr val="tx1">
                    <a:lumMod val="65000"/>
                    <a:lumOff val="35000"/>
                  </a:schemeClr>
                </a:solidFill>
              </a:defRPr>
            </a:lvl1pPr>
          </a:lstStyle>
          <a:p>
            <a:pPr lvl="0"/>
            <a:r>
              <a:rPr lang="en-US" dirty="0" smtClean="0"/>
              <a:t>Click to edit Master title style</a:t>
            </a:r>
            <a:endParaRPr lang="en-US" dirty="0"/>
          </a:p>
        </p:txBody>
      </p:sp>
      <p:sp>
        <p:nvSpPr>
          <p:cNvPr id="3" name="Text Placeholder 2"/>
          <p:cNvSpPr>
            <a:spLocks noGrp="1"/>
          </p:cNvSpPr>
          <p:nvPr>
            <p:ph type="body" idx="1"/>
          </p:nvPr>
        </p:nvSpPr>
        <p:spPr>
          <a:xfrm>
            <a:off x="228600" y="1664073"/>
            <a:ext cx="7772400" cy="1125140"/>
          </a:xfrm>
        </p:spPr>
        <p:txBody>
          <a:bodyPr vert="horz" lIns="0" tIns="39202" rIns="78405" bIns="39202" rtlCol="0">
            <a:normAutofit/>
          </a:bodyPr>
          <a:lstStyle>
            <a:lvl1pPr>
              <a:defRPr lang="en-US" sz="2000" i="1" smtClean="0">
                <a:solidFill>
                  <a:schemeClr val="tx1">
                    <a:lumMod val="65000"/>
                    <a:lumOff val="35000"/>
                  </a:schemeClr>
                </a:solidFill>
              </a:defRPr>
            </a:lvl1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4BBE1B50-005F-40B8-8D3A-69FD9B78915E}" type="slidenum">
              <a:rPr lang="en-US" smtClean="0"/>
              <a:pPr/>
              <a:t>‹#›</a:t>
            </a:fld>
            <a:endParaRPr lang="en-US"/>
          </a:p>
        </p:txBody>
      </p:sp>
      <p:cxnSp>
        <p:nvCxnSpPr>
          <p:cNvPr id="5" name="Straight Connector 4"/>
          <p:cNvCxnSpPr/>
          <p:nvPr userDrawn="1"/>
        </p:nvCxnSpPr>
        <p:spPr>
          <a:xfrm>
            <a:off x="228600" y="2800350"/>
            <a:ext cx="8991600" cy="0"/>
          </a:xfrm>
          <a:prstGeom prst="line">
            <a:avLst/>
          </a:prstGeom>
          <a:ln w="38100">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8600" y="895350"/>
            <a:ext cx="8991600" cy="0"/>
          </a:xfrm>
          <a:prstGeom prst="line">
            <a:avLst/>
          </a:prstGeom>
          <a:ln w="9525">
            <a:solidFill>
              <a:srgbClr val="4D4D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80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5025" y="4552950"/>
            <a:ext cx="6019800" cy="443822"/>
          </a:xfrm>
        </p:spPr>
        <p:txBody>
          <a:bodyPr>
            <a:noAutofit/>
          </a:bodyPr>
          <a:lstStyle>
            <a:lvl1pPr>
              <a:defRPr sz="1800">
                <a:solidFill>
                  <a:schemeClr val="tx1">
                    <a:lumMod val="65000"/>
                    <a:lumOff val="35000"/>
                  </a:schemeClr>
                </a:solidFill>
              </a:defRPr>
            </a:lvl1pPr>
          </a:lstStyle>
          <a:p>
            <a:r>
              <a:rPr lang="en-US" smtClean="0"/>
              <a:t>Click to edit Master title style</a:t>
            </a:r>
            <a:endParaRPr lang="en-US"/>
          </a:p>
        </p:txBody>
      </p:sp>
    </p:spTree>
    <p:extLst>
      <p:ext uri="{BB962C8B-B14F-4D97-AF65-F5344CB8AC3E}">
        <p14:creationId xmlns:p14="http://schemas.microsoft.com/office/powerpoint/2010/main" val="32888033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BBE1B50-005F-40B8-8D3A-69FD9B78915E}" type="slidenum">
              <a:rPr lang="en-US" smtClean="0"/>
              <a:pPr/>
              <a:t>‹#›</a:t>
            </a:fld>
            <a:endParaRPr lang="en-US"/>
          </a:p>
        </p:txBody>
      </p:sp>
    </p:spTree>
    <p:extLst>
      <p:ext uri="{BB962C8B-B14F-4D97-AF65-F5344CB8AC3E}">
        <p14:creationId xmlns:p14="http://schemas.microsoft.com/office/powerpoint/2010/main" val="18292817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2D5"/>
            </a:gs>
            <a:gs pos="8000">
              <a:srgbClr val="FFF7E5"/>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399981"/>
            <a:ext cx="8534399" cy="571569"/>
          </a:xfrm>
          <a:prstGeom prst="rect">
            <a:avLst/>
          </a:prstGeom>
          <a:effectLst>
            <a:outerShdw blurRad="12700" dist="12700" dir="5400000" algn="ctr" rotWithShape="0">
              <a:schemeClr val="bg1"/>
            </a:outerShdw>
          </a:effectLst>
        </p:spPr>
        <p:txBody>
          <a:bodyPr vert="horz" lIns="78405" tIns="39202" rIns="78405" bIns="39202"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200150"/>
            <a:ext cx="8534401" cy="3276600"/>
          </a:xfrm>
          <a:prstGeom prst="rect">
            <a:avLst/>
          </a:prstGeom>
        </p:spPr>
        <p:txBody>
          <a:bodyPr vert="horz" lIns="78405" tIns="39202" rIns="78405" bIns="3920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05800" y="71443"/>
            <a:ext cx="537882" cy="273844"/>
          </a:xfrm>
          <a:prstGeom prst="rect">
            <a:avLst/>
          </a:prstGeom>
        </p:spPr>
        <p:txBody>
          <a:bodyPr vert="horz" lIns="78405" tIns="39202" rIns="78405" bIns="39202" rtlCol="0" anchor="ctr"/>
          <a:lstStyle>
            <a:lvl1pPr algn="r">
              <a:defRPr sz="1100">
                <a:solidFill>
                  <a:schemeClr val="bg1">
                    <a:lumMod val="50000"/>
                  </a:schemeClr>
                </a:solidFill>
              </a:defRPr>
            </a:lvl1pPr>
          </a:lstStyle>
          <a:p>
            <a:fld id="{4BBE1B50-005F-40B8-8D3A-69FD9B78915E}" type="slidenum">
              <a:rPr lang="en-US" smtClean="0"/>
              <a:pPr/>
              <a:t>‹#›</a:t>
            </a:fld>
            <a:endParaRPr lang="en-US"/>
          </a:p>
        </p:txBody>
      </p:sp>
      <p:sp>
        <p:nvSpPr>
          <p:cNvPr id="9" name="TextBox 8"/>
          <p:cNvSpPr txBox="1"/>
          <p:nvPr/>
        </p:nvSpPr>
        <p:spPr>
          <a:xfrm>
            <a:off x="2" y="20536"/>
            <a:ext cx="5072888" cy="187829"/>
          </a:xfrm>
          <a:prstGeom prst="rect">
            <a:avLst/>
          </a:prstGeom>
          <a:noFill/>
        </p:spPr>
        <p:txBody>
          <a:bodyPr wrap="none" lIns="78405" tIns="39202" rIns="78405" bIns="39202" rtlCol="0">
            <a:spAutoFit/>
          </a:bodyPr>
          <a:lstStyle/>
          <a:p>
            <a:r>
              <a:rPr lang="en-US" sz="700" dirty="0" smtClean="0">
                <a:solidFill>
                  <a:schemeClr val="bg1">
                    <a:lumMod val="65000"/>
                  </a:schemeClr>
                </a:solidFill>
                <a:latin typeface="Arial" pitchFamily="34" charset="0"/>
                <a:cs typeface="Arial" pitchFamily="34" charset="0"/>
              </a:rPr>
              <a:t>Copyright © 2011, Pramati Technologies</a:t>
            </a:r>
            <a:r>
              <a:rPr lang="en-US" sz="700" baseline="0" dirty="0" smtClean="0">
                <a:solidFill>
                  <a:schemeClr val="bg1">
                    <a:lumMod val="65000"/>
                  </a:schemeClr>
                </a:solidFill>
                <a:latin typeface="Arial" pitchFamily="34" charset="0"/>
                <a:cs typeface="Arial" pitchFamily="34" charset="0"/>
              </a:rPr>
              <a:t> Private Limited. Strictly Confidential and for Private Viewing only. Do not forward.</a:t>
            </a:r>
            <a:endParaRPr lang="en-US" sz="700" dirty="0">
              <a:solidFill>
                <a:schemeClr val="bg1">
                  <a:lumMod val="65000"/>
                </a:schemeClr>
              </a:solidFill>
              <a:latin typeface="Arial" pitchFamily="34" charset="0"/>
              <a:cs typeface="Arial" pitchFamily="34" charset="0"/>
            </a:endParaRP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25941" y="4171950"/>
            <a:ext cx="1695450" cy="885825"/>
          </a:xfrm>
          <a:prstGeom prst="rect">
            <a:avLst/>
          </a:prstGeom>
        </p:spPr>
      </p:pic>
    </p:spTree>
    <p:extLst>
      <p:ext uri="{BB962C8B-B14F-4D97-AF65-F5344CB8AC3E}">
        <p14:creationId xmlns:p14="http://schemas.microsoft.com/office/powerpoint/2010/main" val="3990108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timing>
    <p:tnLst>
      <p:par>
        <p:cTn id="1" dur="indefinite" restart="never" nodeType="tmRoot"/>
      </p:par>
    </p:tnLst>
  </p:timing>
  <p:txStyles>
    <p:titleStyle>
      <a:lvl1pPr algn="l" defTabSz="784047" rtl="0" eaLnBrk="1" latinLnBrk="0" hangingPunct="1">
        <a:spcBef>
          <a:spcPct val="0"/>
        </a:spcBef>
        <a:buNone/>
        <a:defRPr sz="3000" b="1" i="0" kern="1200" spc="-150" baseline="0">
          <a:solidFill>
            <a:srgbClr val="4D4D4D"/>
          </a:solidFill>
          <a:latin typeface="Arial" pitchFamily="34" charset="0"/>
          <a:ea typeface="+mj-ea"/>
          <a:cs typeface="Arial" pitchFamily="34" charset="0"/>
        </a:defRPr>
      </a:lvl1pPr>
    </p:titleStyle>
    <p:bodyStyle>
      <a:lvl1pPr marL="0" indent="0" algn="l" defTabSz="784047" rtl="0" eaLnBrk="1" latinLnBrk="0" hangingPunct="1">
        <a:spcBef>
          <a:spcPct val="20000"/>
        </a:spcBef>
        <a:buFont typeface="Arial" pitchFamily="34" charset="0"/>
        <a:buNone/>
        <a:defRPr sz="2700" kern="1200">
          <a:solidFill>
            <a:srgbClr val="4D4D4D"/>
          </a:solidFill>
          <a:latin typeface="Georgia" pitchFamily="18" charset="0"/>
          <a:ea typeface="+mn-ea"/>
          <a:cs typeface="+mn-cs"/>
        </a:defRPr>
      </a:lvl1pPr>
      <a:lvl2pPr marL="0" indent="0" algn="l" defTabSz="784047" rtl="0" eaLnBrk="1" latinLnBrk="0" hangingPunct="1">
        <a:spcBef>
          <a:spcPct val="20000"/>
        </a:spcBef>
        <a:buFont typeface="Arial" pitchFamily="34" charset="0"/>
        <a:buNone/>
        <a:defRPr sz="2400" kern="1200">
          <a:solidFill>
            <a:srgbClr val="4D4D4D"/>
          </a:solidFill>
          <a:latin typeface="Georgia" pitchFamily="18" charset="0"/>
          <a:ea typeface="+mn-ea"/>
          <a:cs typeface="+mn-cs"/>
        </a:defRPr>
      </a:lvl2pPr>
      <a:lvl3pPr marL="0" indent="0" algn="l" defTabSz="784047" rtl="0" eaLnBrk="1" latinLnBrk="0" hangingPunct="1">
        <a:spcBef>
          <a:spcPct val="20000"/>
        </a:spcBef>
        <a:buFont typeface="Arial" pitchFamily="34" charset="0"/>
        <a:buNone/>
        <a:defRPr sz="2000" kern="1200">
          <a:solidFill>
            <a:srgbClr val="4D4D4D"/>
          </a:solidFill>
          <a:latin typeface="Georgia" pitchFamily="18" charset="0"/>
          <a:ea typeface="+mn-ea"/>
          <a:cs typeface="+mn-cs"/>
        </a:defRPr>
      </a:lvl3pPr>
      <a:lvl4pPr marL="0" indent="0" algn="l" defTabSz="784047" rtl="0" eaLnBrk="1" latinLnBrk="0" hangingPunct="1">
        <a:spcBef>
          <a:spcPct val="20000"/>
        </a:spcBef>
        <a:buFont typeface="Arial" pitchFamily="34" charset="0"/>
        <a:buNone/>
        <a:defRPr sz="1800" kern="1200">
          <a:solidFill>
            <a:srgbClr val="4D4D4D"/>
          </a:solidFill>
          <a:latin typeface="Georgia" pitchFamily="18" charset="0"/>
          <a:ea typeface="+mn-ea"/>
          <a:cs typeface="+mn-cs"/>
        </a:defRPr>
      </a:lvl4pPr>
      <a:lvl5pPr marL="0" indent="0" algn="l" defTabSz="784047" rtl="0" eaLnBrk="1" latinLnBrk="0" hangingPunct="1">
        <a:spcBef>
          <a:spcPct val="20000"/>
        </a:spcBef>
        <a:buFont typeface="Arial" pitchFamily="34" charset="0"/>
        <a:buNone/>
        <a:defRPr sz="1800" kern="1200">
          <a:solidFill>
            <a:srgbClr val="4D4D4D"/>
          </a:solidFill>
          <a:latin typeface="Georgia" pitchFamily="18" charset="0"/>
          <a:ea typeface="+mn-ea"/>
          <a:cs typeface="+mn-cs"/>
        </a:defRPr>
      </a:lvl5pPr>
      <a:lvl6pPr marL="2156130"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548153"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2940178"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332201"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784047" rtl="0" eaLnBrk="1" latinLnBrk="0" hangingPunct="1">
        <a:defRPr sz="1500" kern="1200">
          <a:solidFill>
            <a:schemeClr val="tx1"/>
          </a:solidFill>
          <a:latin typeface="+mn-lt"/>
          <a:ea typeface="+mn-ea"/>
          <a:cs typeface="+mn-cs"/>
        </a:defRPr>
      </a:lvl1pPr>
      <a:lvl2pPr marL="392023" algn="l" defTabSz="784047" rtl="0" eaLnBrk="1" latinLnBrk="0" hangingPunct="1">
        <a:defRPr sz="1500" kern="1200">
          <a:solidFill>
            <a:schemeClr val="tx1"/>
          </a:solidFill>
          <a:latin typeface="+mn-lt"/>
          <a:ea typeface="+mn-ea"/>
          <a:cs typeface="+mn-cs"/>
        </a:defRPr>
      </a:lvl2pPr>
      <a:lvl3pPr marL="784047" algn="l" defTabSz="784047" rtl="0" eaLnBrk="1" latinLnBrk="0" hangingPunct="1">
        <a:defRPr sz="1500" kern="1200">
          <a:solidFill>
            <a:schemeClr val="tx1"/>
          </a:solidFill>
          <a:latin typeface="+mn-lt"/>
          <a:ea typeface="+mn-ea"/>
          <a:cs typeface="+mn-cs"/>
        </a:defRPr>
      </a:lvl3pPr>
      <a:lvl4pPr marL="1176071" algn="l" defTabSz="784047" rtl="0" eaLnBrk="1" latinLnBrk="0" hangingPunct="1">
        <a:defRPr sz="1500" kern="1200">
          <a:solidFill>
            <a:schemeClr val="tx1"/>
          </a:solidFill>
          <a:latin typeface="+mn-lt"/>
          <a:ea typeface="+mn-ea"/>
          <a:cs typeface="+mn-cs"/>
        </a:defRPr>
      </a:lvl4pPr>
      <a:lvl5pPr marL="1568095" algn="l" defTabSz="784047" rtl="0" eaLnBrk="1" latinLnBrk="0" hangingPunct="1">
        <a:defRPr sz="1500" kern="1200">
          <a:solidFill>
            <a:schemeClr val="tx1"/>
          </a:solidFill>
          <a:latin typeface="+mn-lt"/>
          <a:ea typeface="+mn-ea"/>
          <a:cs typeface="+mn-cs"/>
        </a:defRPr>
      </a:lvl5pPr>
      <a:lvl6pPr marL="1960118" algn="l" defTabSz="784047" rtl="0" eaLnBrk="1" latinLnBrk="0" hangingPunct="1">
        <a:defRPr sz="1500" kern="1200">
          <a:solidFill>
            <a:schemeClr val="tx1"/>
          </a:solidFill>
          <a:latin typeface="+mn-lt"/>
          <a:ea typeface="+mn-ea"/>
          <a:cs typeface="+mn-cs"/>
        </a:defRPr>
      </a:lvl6pPr>
      <a:lvl7pPr marL="2352142" algn="l" defTabSz="784047" rtl="0" eaLnBrk="1" latinLnBrk="0" hangingPunct="1">
        <a:defRPr sz="1500" kern="1200">
          <a:solidFill>
            <a:schemeClr val="tx1"/>
          </a:solidFill>
          <a:latin typeface="+mn-lt"/>
          <a:ea typeface="+mn-ea"/>
          <a:cs typeface="+mn-cs"/>
        </a:defRPr>
      </a:lvl7pPr>
      <a:lvl8pPr marL="2744165" algn="l" defTabSz="784047" rtl="0" eaLnBrk="1" latinLnBrk="0" hangingPunct="1">
        <a:defRPr sz="1500" kern="1200">
          <a:solidFill>
            <a:schemeClr val="tx1"/>
          </a:solidFill>
          <a:latin typeface="+mn-lt"/>
          <a:ea typeface="+mn-ea"/>
          <a:cs typeface="+mn-cs"/>
        </a:defRPr>
      </a:lvl8pPr>
      <a:lvl9pPr marL="3136189" algn="l" defTabSz="784047"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HTML5</a:t>
            </a:r>
            <a:endParaRPr lang="en-US" dirty="0"/>
          </a:p>
        </p:txBody>
      </p:sp>
      <p:sp>
        <p:nvSpPr>
          <p:cNvPr id="3" name="Subtitle 2"/>
          <p:cNvSpPr>
            <a:spLocks noGrp="1"/>
          </p:cNvSpPr>
          <p:nvPr>
            <p:ph type="subTitle" idx="1"/>
          </p:nvPr>
        </p:nvSpPr>
        <p:spPr/>
        <p:txBody>
          <a:bodyPr/>
          <a:lstStyle/>
          <a:p>
            <a:r>
              <a:rPr lang="en-US" dirty="0" smtClean="0"/>
              <a:t>Sharad.s@imaginea.com</a:t>
            </a:r>
            <a:endParaRPr lang="en-US" dirty="0"/>
          </a:p>
        </p:txBody>
      </p:sp>
    </p:spTree>
    <p:extLst>
      <p:ext uri="{BB962C8B-B14F-4D97-AF65-F5344CB8AC3E}">
        <p14:creationId xmlns:p14="http://schemas.microsoft.com/office/powerpoint/2010/main" val="1702682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1792205"/>
              </p:ext>
            </p:extLst>
          </p:nvPr>
        </p:nvGraphicFramePr>
        <p:xfrm>
          <a:off x="152400" y="1123950"/>
          <a:ext cx="8839200" cy="363766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colgroup</a:t>
                      </a:r>
                      <a:r>
                        <a:rPr lang="en-US" sz="1200" dirty="0" smtClean="0">
                          <a:sym typeface="Wingdings" pitchFamily="2" charset="2"/>
                        </a:rPr>
                        <a:t>&gt;</a:t>
                      </a:r>
                      <a:endParaRPr lang="en-US" sz="1200" dirty="0"/>
                    </a:p>
                  </a:txBody>
                  <a:tcPr/>
                </a:tc>
                <a:tc>
                  <a:txBody>
                    <a:bodyPr/>
                    <a:lstStyle/>
                    <a:p>
                      <a:r>
                        <a:rPr lang="en-US" sz="1200" dirty="0" err="1" smtClean="0"/>
                        <a:t>colgroup</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colgroup</a:t>
                      </a:r>
                      <a:r>
                        <a:rPr lang="en-IN" sz="1500" b="0" i="0" kern="1200" dirty="0" smtClean="0">
                          <a:solidFill>
                            <a:schemeClr val="tx1"/>
                          </a:solidFill>
                          <a:effectLst/>
                          <a:latin typeface="+mn-lt"/>
                          <a:ea typeface="+mn-ea"/>
                          <a:cs typeface="+mn-cs"/>
                        </a:rPr>
                        <a:t> tag is used for specifying properties for a group of columns within a table.</a:t>
                      </a:r>
                    </a:p>
                    <a:p>
                      <a:r>
                        <a:rPr lang="en-IN" sz="1000" dirty="0" smtClean="0">
                          <a:solidFill>
                            <a:schemeClr val="accent2">
                              <a:lumMod val="75000"/>
                            </a:schemeClr>
                          </a:solidFill>
                          <a:latin typeface="Courier New" pitchFamily="49" charset="0"/>
                          <a:cs typeface="Courier New" pitchFamily="49" charset="0"/>
                        </a:rPr>
                        <a:t>&lt;table border="1"&gt;</a:t>
                      </a:r>
                    </a:p>
                    <a:p>
                      <a:r>
                        <a:rPr lang="en-IN" sz="1000" dirty="0" smtClean="0">
                          <a:solidFill>
                            <a:schemeClr val="accent2">
                              <a:lumMod val="75000"/>
                            </a:schemeClr>
                          </a:solidFill>
                          <a:latin typeface="Courier New" pitchFamily="49" charset="0"/>
                          <a:cs typeface="Courier New" pitchFamily="49" charset="0"/>
                        </a:rPr>
                        <a:t>  </a:t>
                      </a:r>
                      <a:r>
                        <a:rPr lang="en-IN" sz="1000" dirty="0" smtClean="0">
                          <a:solidFill>
                            <a:schemeClr val="accent2">
                              <a:lumMod val="75000"/>
                            </a:schemeClr>
                          </a:solidFill>
                          <a:latin typeface="Courier New" pitchFamily="49" charset="0"/>
                          <a:cs typeface="Courier New" pitchFamily="49" charset="0"/>
                        </a:rPr>
                        <a:t> &lt;</a:t>
                      </a:r>
                      <a:r>
                        <a:rPr lang="en-IN" sz="1000" dirty="0" err="1" smtClean="0">
                          <a:solidFill>
                            <a:schemeClr val="accent2">
                              <a:lumMod val="75000"/>
                            </a:schemeClr>
                          </a:solidFill>
                          <a:latin typeface="Courier New" pitchFamily="49" charset="0"/>
                          <a:cs typeface="Courier New" pitchFamily="49" charset="0"/>
                        </a:rPr>
                        <a:t>colgroup</a:t>
                      </a:r>
                      <a:r>
                        <a:rPr lang="en-IN" sz="1000" dirty="0" smtClean="0">
                          <a:solidFill>
                            <a:schemeClr val="accent2">
                              <a:lumMod val="75000"/>
                            </a:schemeClr>
                          </a:solidFill>
                          <a:latin typeface="Courier New" pitchFamily="49" charset="0"/>
                          <a:cs typeface="Courier New" pitchFamily="49" charset="0"/>
                        </a:rPr>
                        <a:t> span="3</a:t>
                      </a:r>
                      <a:r>
                        <a:rPr lang="en-IN" sz="1000" dirty="0" smtClean="0">
                          <a:solidFill>
                            <a:schemeClr val="accent2">
                              <a:lumMod val="75000"/>
                            </a:schemeClr>
                          </a:solidFill>
                          <a:latin typeface="Courier New" pitchFamily="49" charset="0"/>
                          <a:cs typeface="Courier New" pitchFamily="49" charset="0"/>
                        </a:rPr>
                        <a:t>"&gt;&lt;/</a:t>
                      </a:r>
                      <a:r>
                        <a:rPr lang="en-IN" sz="1000" dirty="0" err="1" smtClean="0">
                          <a:solidFill>
                            <a:schemeClr val="accent2">
                              <a:lumMod val="75000"/>
                            </a:schemeClr>
                          </a:solidFill>
                          <a:latin typeface="Courier New" pitchFamily="49" charset="0"/>
                          <a:cs typeface="Courier New" pitchFamily="49" charset="0"/>
                        </a:rPr>
                        <a:t>colgroup</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   &lt;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&gt;&lt;td&gt;col 1&lt;/td&gt;&lt;td&gt;col 2&lt;/td&gt;&lt;td&gt;col 2&lt;/td&gt;&lt;/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a:t>
                      </a:r>
                      <a:r>
                        <a:rPr lang="en-IN" sz="1000" dirty="0" smtClean="0">
                          <a:solidFill>
                            <a:schemeClr val="accent2">
                              <a:lumMod val="75000"/>
                            </a:schemeClr>
                          </a:solidFill>
                          <a:latin typeface="Courier New" pitchFamily="49" charset="0"/>
                          <a:cs typeface="Courier New" pitchFamily="49" charset="0"/>
                        </a:rPr>
                        <a:t>table&gt;</a:t>
                      </a: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txBody>
                  <a:tcPr/>
                </a:tc>
                <a:tc>
                  <a:txBody>
                    <a:bodyPr/>
                    <a:lstStyle/>
                    <a:p>
                      <a:r>
                        <a:rPr lang="en-US" sz="1200" dirty="0" smtClean="0"/>
                        <a:t>&lt;dl&gt;</a:t>
                      </a:r>
                      <a:endParaRPr lang="en-US" sz="1200" dirty="0"/>
                    </a:p>
                  </a:txBody>
                  <a:tcPr/>
                </a:tc>
                <a:tc>
                  <a:txBody>
                    <a:bodyPr/>
                    <a:lstStyle/>
                    <a:p>
                      <a:r>
                        <a:rPr lang="en-US" sz="1200" dirty="0" smtClean="0"/>
                        <a:t>definition list</a:t>
                      </a:r>
                      <a:endParaRPr lang="en-US" sz="1200" dirty="0"/>
                    </a:p>
                  </a:txBody>
                  <a:tcPr/>
                </a:tc>
                <a:tc>
                  <a:txBody>
                    <a:bodyPr/>
                    <a:lstStyle/>
                    <a:p>
                      <a:r>
                        <a:rPr lang="en-IN" sz="1500" b="0" i="0" kern="1200" dirty="0" smtClean="0">
                          <a:solidFill>
                            <a:schemeClr val="tx1"/>
                          </a:solidFill>
                          <a:effectLst/>
                          <a:latin typeface="+mn-lt"/>
                          <a:ea typeface="+mn-ea"/>
                          <a:cs typeface="+mn-cs"/>
                        </a:rPr>
                        <a:t>A definition list is similar to other lists but in a definition list, each list item contains two entries; a term and a description</a:t>
                      </a:r>
                      <a:r>
                        <a:rPr lang="en-IN" sz="1500" b="0" i="0" kern="1200" dirty="0" smtClean="0">
                          <a:solidFill>
                            <a:schemeClr val="tx1"/>
                          </a:solidFill>
                          <a:effectLst/>
                          <a:latin typeface="+mn-lt"/>
                          <a:ea typeface="+mn-ea"/>
                          <a:cs typeface="+mn-cs"/>
                        </a:rPr>
                        <a:t>.</a:t>
                      </a:r>
                    </a:p>
                    <a:p>
                      <a:r>
                        <a:rPr lang="en-IN" sz="1000" dirty="0" smtClean="0">
                          <a:solidFill>
                            <a:schemeClr val="accent2">
                              <a:lumMod val="75000"/>
                            </a:schemeClr>
                          </a:solidFill>
                          <a:effectLst/>
                          <a:latin typeface="Courier New" pitchFamily="49" charset="0"/>
                          <a:cs typeface="Courier New" pitchFamily="49" charset="0"/>
                        </a:rPr>
                        <a:t>&lt;dl&gt;</a:t>
                      </a:r>
                    </a:p>
                    <a:p>
                      <a:r>
                        <a:rPr lang="en-IN" sz="1000" dirty="0" smtClean="0">
                          <a:solidFill>
                            <a:schemeClr val="accent2">
                              <a:lumMod val="75000"/>
                            </a:schemeClr>
                          </a:solidFill>
                          <a:effectLst/>
                          <a:latin typeface="Courier New" pitchFamily="49" charset="0"/>
                          <a:cs typeface="Courier New" pitchFamily="49" charset="0"/>
                        </a:rPr>
                        <a:t>&lt;</a:t>
                      </a:r>
                      <a:r>
                        <a:rPr lang="en-IN" sz="1000" dirty="0" err="1" smtClean="0">
                          <a:solidFill>
                            <a:schemeClr val="accent2">
                              <a:lumMod val="75000"/>
                            </a:schemeClr>
                          </a:solidFill>
                          <a:effectLst/>
                          <a:latin typeface="Courier New" pitchFamily="49" charset="0"/>
                          <a:cs typeface="Courier New" pitchFamily="49" charset="0"/>
                        </a:rPr>
                        <a:t>dt</a:t>
                      </a:r>
                      <a:r>
                        <a:rPr lang="en-IN" sz="1000" dirty="0" smtClean="0">
                          <a:solidFill>
                            <a:schemeClr val="accent2">
                              <a:lumMod val="75000"/>
                            </a:schemeClr>
                          </a:solidFill>
                          <a:effectLst/>
                          <a:latin typeface="Courier New" pitchFamily="49" charset="0"/>
                          <a:cs typeface="Courier New" pitchFamily="49" charset="0"/>
                        </a:rPr>
                        <a:t>&gt;Ordered List&lt;/</a:t>
                      </a:r>
                      <a:r>
                        <a:rPr lang="en-IN" sz="1000" dirty="0" err="1" smtClean="0">
                          <a:solidFill>
                            <a:schemeClr val="accent2">
                              <a:lumMod val="75000"/>
                            </a:schemeClr>
                          </a:solidFill>
                          <a:effectLst/>
                          <a:latin typeface="Courier New" pitchFamily="49" charset="0"/>
                          <a:cs typeface="Courier New" pitchFamily="49" charset="0"/>
                        </a:rPr>
                        <a:t>dt</a:t>
                      </a:r>
                      <a:r>
                        <a:rPr lang="en-IN" sz="1000" dirty="0" smtClean="0">
                          <a:solidFill>
                            <a:schemeClr val="accent2">
                              <a:lumMod val="75000"/>
                            </a:schemeClr>
                          </a:solidFill>
                          <a:effectLst/>
                          <a:latin typeface="Courier New" pitchFamily="49" charset="0"/>
                          <a:cs typeface="Courier New" pitchFamily="49" charset="0"/>
                        </a:rPr>
                        <a:t>&gt;&lt;</a:t>
                      </a:r>
                      <a:r>
                        <a:rPr lang="en-IN" sz="1000" dirty="0" err="1" smtClean="0">
                          <a:solidFill>
                            <a:schemeClr val="accent2">
                              <a:lumMod val="75000"/>
                            </a:schemeClr>
                          </a:solidFill>
                          <a:effectLst/>
                          <a:latin typeface="Courier New" pitchFamily="49" charset="0"/>
                          <a:cs typeface="Courier New" pitchFamily="49" charset="0"/>
                        </a:rPr>
                        <a:t>dd</a:t>
                      </a:r>
                      <a:r>
                        <a:rPr lang="en-IN" sz="1000" dirty="0" smtClean="0">
                          <a:solidFill>
                            <a:schemeClr val="accent2">
                              <a:lumMod val="75000"/>
                            </a:schemeClr>
                          </a:solidFill>
                          <a:effectLst/>
                          <a:latin typeface="Courier New" pitchFamily="49" charset="0"/>
                          <a:cs typeface="Courier New" pitchFamily="49" charset="0"/>
                        </a:rPr>
                        <a:t>&gt;A numbered list.&lt;/</a:t>
                      </a:r>
                      <a:r>
                        <a:rPr lang="en-IN" sz="1000" dirty="0" err="1" smtClean="0">
                          <a:solidFill>
                            <a:schemeClr val="accent2">
                              <a:lumMod val="75000"/>
                            </a:schemeClr>
                          </a:solidFill>
                          <a:effectLst/>
                          <a:latin typeface="Courier New" pitchFamily="49" charset="0"/>
                          <a:cs typeface="Courier New" pitchFamily="49" charset="0"/>
                        </a:rPr>
                        <a:t>dd</a:t>
                      </a:r>
                      <a:r>
                        <a:rPr lang="en-IN" sz="1000" dirty="0" smtClean="0">
                          <a:solidFill>
                            <a:schemeClr val="accent2">
                              <a:lumMod val="75000"/>
                            </a:schemeClr>
                          </a:solidFill>
                          <a:effectLst/>
                          <a:latin typeface="Courier New" pitchFamily="49" charset="0"/>
                          <a:cs typeface="Courier New" pitchFamily="49" charset="0"/>
                        </a:rPr>
                        <a:t>&gt;</a:t>
                      </a:r>
                    </a:p>
                    <a:p>
                      <a:r>
                        <a:rPr lang="en-IN" sz="1000" dirty="0" smtClean="0">
                          <a:solidFill>
                            <a:schemeClr val="accent2">
                              <a:lumMod val="75000"/>
                            </a:schemeClr>
                          </a:solidFill>
                          <a:effectLst/>
                          <a:latin typeface="Courier New" pitchFamily="49" charset="0"/>
                          <a:cs typeface="Courier New" pitchFamily="49" charset="0"/>
                        </a:rPr>
                        <a:t>&lt;</a:t>
                      </a:r>
                      <a:r>
                        <a:rPr lang="en-IN" sz="1000" dirty="0" err="1" smtClean="0">
                          <a:solidFill>
                            <a:schemeClr val="accent2">
                              <a:lumMod val="75000"/>
                            </a:schemeClr>
                          </a:solidFill>
                          <a:effectLst/>
                          <a:latin typeface="Courier New" pitchFamily="49" charset="0"/>
                          <a:cs typeface="Courier New" pitchFamily="49" charset="0"/>
                        </a:rPr>
                        <a:t>dt</a:t>
                      </a:r>
                      <a:r>
                        <a:rPr lang="en-IN" sz="1000" dirty="0" smtClean="0">
                          <a:solidFill>
                            <a:schemeClr val="accent2">
                              <a:lumMod val="75000"/>
                            </a:schemeClr>
                          </a:solidFill>
                          <a:effectLst/>
                          <a:latin typeface="Courier New" pitchFamily="49" charset="0"/>
                          <a:cs typeface="Courier New" pitchFamily="49" charset="0"/>
                        </a:rPr>
                        <a:t>&gt;Unordered List&lt;/</a:t>
                      </a:r>
                      <a:r>
                        <a:rPr lang="en-IN" sz="1000" dirty="0" err="1" smtClean="0">
                          <a:solidFill>
                            <a:schemeClr val="accent2">
                              <a:lumMod val="75000"/>
                            </a:schemeClr>
                          </a:solidFill>
                          <a:effectLst/>
                          <a:latin typeface="Courier New" pitchFamily="49" charset="0"/>
                          <a:cs typeface="Courier New" pitchFamily="49" charset="0"/>
                        </a:rPr>
                        <a:t>dt</a:t>
                      </a:r>
                      <a:r>
                        <a:rPr lang="en-IN" sz="1000" dirty="0" smtClean="0">
                          <a:solidFill>
                            <a:schemeClr val="accent2">
                              <a:lumMod val="75000"/>
                            </a:schemeClr>
                          </a:solidFill>
                          <a:effectLst/>
                          <a:latin typeface="Courier New" pitchFamily="49" charset="0"/>
                          <a:cs typeface="Courier New" pitchFamily="49" charset="0"/>
                        </a:rPr>
                        <a:t>&gt;&lt;</a:t>
                      </a:r>
                      <a:r>
                        <a:rPr lang="en-IN" sz="1000" dirty="0" err="1" smtClean="0">
                          <a:solidFill>
                            <a:schemeClr val="accent2">
                              <a:lumMod val="75000"/>
                            </a:schemeClr>
                          </a:solidFill>
                          <a:effectLst/>
                          <a:latin typeface="Courier New" pitchFamily="49" charset="0"/>
                          <a:cs typeface="Courier New" pitchFamily="49" charset="0"/>
                        </a:rPr>
                        <a:t>dd</a:t>
                      </a:r>
                      <a:r>
                        <a:rPr lang="en-IN" sz="1000" dirty="0" smtClean="0">
                          <a:solidFill>
                            <a:schemeClr val="accent2">
                              <a:lumMod val="75000"/>
                            </a:schemeClr>
                          </a:solidFill>
                          <a:effectLst/>
                          <a:latin typeface="Courier New" pitchFamily="49" charset="0"/>
                          <a:cs typeface="Courier New" pitchFamily="49" charset="0"/>
                        </a:rPr>
                        <a:t>&gt;An unnumbered list.&lt;/</a:t>
                      </a:r>
                      <a:r>
                        <a:rPr lang="en-IN" sz="1000" dirty="0" err="1" smtClean="0">
                          <a:solidFill>
                            <a:schemeClr val="accent2">
                              <a:lumMod val="75000"/>
                            </a:schemeClr>
                          </a:solidFill>
                          <a:effectLst/>
                          <a:latin typeface="Courier New" pitchFamily="49" charset="0"/>
                          <a:cs typeface="Courier New" pitchFamily="49" charset="0"/>
                        </a:rPr>
                        <a:t>dd</a:t>
                      </a:r>
                      <a:r>
                        <a:rPr lang="en-IN" sz="1000" dirty="0" smtClean="0">
                          <a:solidFill>
                            <a:schemeClr val="accent2">
                              <a:lumMod val="75000"/>
                            </a:schemeClr>
                          </a:solidFill>
                          <a:effectLst/>
                          <a:latin typeface="Courier New" pitchFamily="49" charset="0"/>
                          <a:cs typeface="Courier New" pitchFamily="49" charset="0"/>
                        </a:rPr>
                        <a:t>&gt;</a:t>
                      </a:r>
                    </a:p>
                    <a:p>
                      <a:r>
                        <a:rPr lang="en-IN" sz="1000" dirty="0" smtClean="0">
                          <a:solidFill>
                            <a:schemeClr val="accent2">
                              <a:lumMod val="75000"/>
                            </a:schemeClr>
                          </a:solidFill>
                          <a:effectLst/>
                          <a:latin typeface="Courier New" pitchFamily="49" charset="0"/>
                          <a:cs typeface="Courier New" pitchFamily="49" charset="0"/>
                        </a:rPr>
                        <a:t>&lt;/dl&gt;</a:t>
                      </a:r>
                      <a:endParaRPr lang="en-IN" sz="1000" dirty="0" smtClean="0">
                        <a:solidFill>
                          <a:schemeClr val="accent2">
                            <a:lumMod val="75000"/>
                          </a:schemeClr>
                        </a:solidFill>
                        <a:latin typeface="Courier New" pitchFamily="49" charset="0"/>
                        <a:cs typeface="Courier New" pitchFamily="49" charset="0"/>
                      </a:endParaRPr>
                    </a:p>
                  </a:txBody>
                  <a:tcPr/>
                </a:tc>
              </a:tr>
              <a:tr h="3330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dd</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definition description</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dd</a:t>
                      </a:r>
                      <a:r>
                        <a:rPr lang="en-IN" sz="1500" b="0" i="0" kern="1200" dirty="0" smtClean="0">
                          <a:solidFill>
                            <a:schemeClr val="tx1"/>
                          </a:solidFill>
                          <a:effectLst/>
                          <a:latin typeface="+mn-lt"/>
                          <a:ea typeface="+mn-ea"/>
                          <a:cs typeface="+mn-cs"/>
                        </a:rPr>
                        <a:t> tag is used for specifying a definition description in a definition list</a:t>
                      </a:r>
                      <a:r>
                        <a:rPr lang="en-IN" sz="1500" b="0" i="0" kern="1200" dirty="0" smtClean="0">
                          <a:solidFill>
                            <a:schemeClr val="tx1"/>
                          </a:solidFill>
                          <a:effectLst/>
                          <a:latin typeface="+mn-lt"/>
                          <a:ea typeface="+mn-ea"/>
                          <a:cs typeface="+mn-cs"/>
                        </a:rPr>
                        <a:t>.</a:t>
                      </a:r>
                      <a:endParaRPr lang="en-IN" sz="1500" b="0" i="0" kern="1200" dirty="0" smtClean="0">
                        <a:solidFill>
                          <a:schemeClr val="tx1"/>
                        </a:solidFill>
                        <a:effectLst/>
                        <a:latin typeface="+mn-lt"/>
                        <a:ea typeface="+mn-ea"/>
                        <a:cs typeface="+mn-cs"/>
                      </a:endParaRPr>
                    </a:p>
                  </a:txBody>
                  <a:tcPr marL="19050" marR="19050" marT="19050" marB="19050"/>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&lt;</a:t>
                      </a:r>
                      <a:r>
                        <a:rPr lang="en-US" sz="1200" dirty="0" err="1" smtClean="0"/>
                        <a:t>dt</a:t>
                      </a:r>
                      <a:r>
                        <a:rPr lang="en-US" sz="1200" dirty="0" smtClean="0"/>
                        <a:t>&gt;</a:t>
                      </a:r>
                      <a:endParaRPr lang="en-US" sz="1200" dirty="0"/>
                    </a:p>
                  </a:txBody>
                  <a:tcPr/>
                </a:tc>
                <a:tc>
                  <a:txBody>
                    <a:bodyPr/>
                    <a:lstStyle/>
                    <a:p>
                      <a:r>
                        <a:rPr lang="en-US" sz="1200" dirty="0" smtClean="0"/>
                        <a:t>definition term </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dt</a:t>
                      </a:r>
                      <a:r>
                        <a:rPr lang="en-IN" sz="1500" b="0" i="0" kern="1200" dirty="0" smtClean="0">
                          <a:solidFill>
                            <a:schemeClr val="tx1"/>
                          </a:solidFill>
                          <a:effectLst/>
                          <a:latin typeface="+mn-lt"/>
                          <a:ea typeface="+mn-ea"/>
                          <a:cs typeface="+mn-cs"/>
                        </a:rPr>
                        <a:t> tag is used for specifying a definition term in a definition list.</a:t>
                      </a:r>
                    </a:p>
                    <a:p>
                      <a:endParaRPr lang="en-US" sz="1000" dirty="0" smtClean="0">
                        <a:solidFill>
                          <a:schemeClr val="accent2">
                            <a:lumMod val="75000"/>
                          </a:schemeClr>
                        </a:solidFill>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1354577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2965236"/>
              </p:ext>
            </p:extLst>
          </p:nvPr>
        </p:nvGraphicFramePr>
        <p:xfrm>
          <a:off x="152400" y="1123950"/>
          <a:ext cx="8839200" cy="302806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&lt;del</a:t>
                      </a:r>
                      <a:r>
                        <a:rPr lang="en-US" sz="1200" dirty="0" smtClean="0">
                          <a:sym typeface="Wingdings" pitchFamily="2" charset="2"/>
                        </a:rPr>
                        <a:t>&gt;</a:t>
                      </a:r>
                      <a:endParaRPr lang="en-US" sz="1200" dirty="0"/>
                    </a:p>
                  </a:txBody>
                  <a:tcPr/>
                </a:tc>
                <a:tc>
                  <a:txBody>
                    <a:bodyPr/>
                    <a:lstStyle/>
                    <a:p>
                      <a:r>
                        <a:rPr lang="en-US" sz="1200" dirty="0" smtClean="0"/>
                        <a:t>deleted text</a:t>
                      </a:r>
                      <a:endParaRPr lang="en-US" sz="1200" dirty="0"/>
                    </a:p>
                  </a:txBody>
                  <a:tcPr/>
                </a:tc>
                <a:tc>
                  <a:txBody>
                    <a:bodyPr/>
                    <a:lstStyle/>
                    <a:p>
                      <a:r>
                        <a:rPr lang="en-IN" sz="1500" b="0" i="0" kern="1200" dirty="0" smtClean="0">
                          <a:solidFill>
                            <a:schemeClr val="tx1"/>
                          </a:solidFill>
                          <a:effectLst/>
                          <a:latin typeface="+mn-lt"/>
                          <a:ea typeface="+mn-ea"/>
                          <a:cs typeface="+mn-cs"/>
                        </a:rPr>
                        <a:t>The HTML del tag is used for </a:t>
                      </a:r>
                      <a:r>
                        <a:rPr lang="en-IN" sz="1500" b="0" i="0" kern="1200" dirty="0" err="1" smtClean="0">
                          <a:solidFill>
                            <a:schemeClr val="tx1"/>
                          </a:solidFill>
                          <a:effectLst/>
                          <a:latin typeface="+mn-lt"/>
                          <a:ea typeface="+mn-ea"/>
                          <a:cs typeface="+mn-cs"/>
                        </a:rPr>
                        <a:t>markup</a:t>
                      </a:r>
                      <a:r>
                        <a:rPr lang="en-IN" sz="1500" b="0" i="0" kern="1200" dirty="0" smtClean="0">
                          <a:solidFill>
                            <a:schemeClr val="tx1"/>
                          </a:solidFill>
                          <a:effectLst/>
                          <a:latin typeface="+mn-lt"/>
                          <a:ea typeface="+mn-ea"/>
                          <a:cs typeface="+mn-cs"/>
                        </a:rPr>
                        <a:t> of deleted text.</a:t>
                      </a:r>
                    </a:p>
                    <a:p>
                      <a:r>
                        <a:rPr lang="en-IN" sz="1000" dirty="0" smtClean="0">
                          <a:solidFill>
                            <a:schemeClr val="accent2">
                              <a:lumMod val="75000"/>
                            </a:schemeClr>
                          </a:solidFill>
                          <a:latin typeface="Courier New" pitchFamily="49" charset="0"/>
                          <a:cs typeface="Courier New" pitchFamily="49" charset="0"/>
                        </a:rPr>
                        <a:t>&lt;del&gt;very&lt;/del&gt;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dfn</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definition</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dfn</a:t>
                      </a:r>
                      <a:r>
                        <a:rPr lang="en-IN" sz="1500" b="0" i="0" kern="1200" dirty="0" smtClean="0">
                          <a:solidFill>
                            <a:schemeClr val="tx1"/>
                          </a:solidFill>
                          <a:effectLst/>
                          <a:latin typeface="+mn-lt"/>
                          <a:ea typeface="+mn-ea"/>
                          <a:cs typeface="+mn-cs"/>
                        </a:rPr>
                        <a:t> tag is used for indicating a definition. The </a:t>
                      </a:r>
                      <a:r>
                        <a:rPr lang="en-IN" sz="1500" b="0" i="0" kern="1200" dirty="0" err="1" smtClean="0">
                          <a:solidFill>
                            <a:schemeClr val="tx1"/>
                          </a:solidFill>
                          <a:effectLst/>
                          <a:latin typeface="+mn-lt"/>
                          <a:ea typeface="+mn-ea"/>
                          <a:cs typeface="+mn-cs"/>
                        </a:rPr>
                        <a:t>dfn</a:t>
                      </a:r>
                      <a:r>
                        <a:rPr lang="en-IN" sz="1500" b="0" i="0" kern="1200" dirty="0" smtClean="0">
                          <a:solidFill>
                            <a:schemeClr val="tx1"/>
                          </a:solidFill>
                          <a:effectLst/>
                          <a:latin typeface="+mn-lt"/>
                          <a:ea typeface="+mn-ea"/>
                          <a:cs typeface="+mn-cs"/>
                        </a:rPr>
                        <a:t> tag surrounds the word/term being defined.</a:t>
                      </a:r>
                    </a:p>
                    <a:p>
                      <a:r>
                        <a:rPr lang="en-IN" sz="1000" dirty="0" smtClean="0">
                          <a:solidFill>
                            <a:schemeClr val="accent2">
                              <a:lumMod val="75000"/>
                            </a:schemeClr>
                          </a:solidFill>
                          <a:effectLst/>
                          <a:latin typeface="Courier New" pitchFamily="49" charset="0"/>
                          <a:cs typeface="Courier New" pitchFamily="49" charset="0"/>
                        </a:rPr>
                        <a:t>&lt;</a:t>
                      </a:r>
                      <a:r>
                        <a:rPr lang="en-IN" sz="1000" dirty="0" err="1" smtClean="0">
                          <a:solidFill>
                            <a:schemeClr val="accent2">
                              <a:lumMod val="75000"/>
                            </a:schemeClr>
                          </a:solidFill>
                          <a:effectLst/>
                          <a:latin typeface="Courier New" pitchFamily="49" charset="0"/>
                          <a:cs typeface="Courier New" pitchFamily="49" charset="0"/>
                        </a:rPr>
                        <a:t>dfn</a:t>
                      </a:r>
                      <a:r>
                        <a:rPr lang="en-IN" sz="1000" dirty="0" smtClean="0">
                          <a:solidFill>
                            <a:schemeClr val="accent2">
                              <a:lumMod val="75000"/>
                            </a:schemeClr>
                          </a:solidFill>
                          <a:effectLst/>
                          <a:latin typeface="Courier New" pitchFamily="49" charset="0"/>
                          <a:cs typeface="Courier New" pitchFamily="49" charset="0"/>
                        </a:rPr>
                        <a:t>&gt;Definition&lt;/</a:t>
                      </a:r>
                      <a:r>
                        <a:rPr lang="en-IN" sz="1000" dirty="0" err="1" smtClean="0">
                          <a:solidFill>
                            <a:schemeClr val="accent2">
                              <a:lumMod val="75000"/>
                            </a:schemeClr>
                          </a:solidFill>
                          <a:effectLst/>
                          <a:latin typeface="Courier New" pitchFamily="49" charset="0"/>
                          <a:cs typeface="Courier New" pitchFamily="49" charset="0"/>
                        </a:rPr>
                        <a:t>dfn</a:t>
                      </a:r>
                      <a:r>
                        <a:rPr lang="en-IN" sz="1000" dirty="0" smtClean="0">
                          <a:solidFill>
                            <a:schemeClr val="accent2">
                              <a:lumMod val="75000"/>
                            </a:schemeClr>
                          </a:solidFill>
                          <a:effectLst/>
                          <a:latin typeface="Courier New" pitchFamily="49" charset="0"/>
                          <a:cs typeface="Courier New" pitchFamily="49" charset="0"/>
                        </a:rPr>
                        <a:t>&gt;: To define the meaning of a word, phrase or term.</a:t>
                      </a:r>
                      <a:endParaRPr lang="en-IN" sz="1000" dirty="0">
                        <a:solidFill>
                          <a:schemeClr val="accent2">
                            <a:lumMod val="75000"/>
                          </a:schemeClr>
                        </a:solidFill>
                        <a:effectLst/>
                        <a:latin typeface="Courier New" pitchFamily="49" charset="0"/>
                        <a:cs typeface="Courier New" pitchFamily="49" charset="0"/>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dir</a:t>
                      </a:r>
                      <a:r>
                        <a:rPr lang="en-US" sz="1200" dirty="0" smtClean="0"/>
                        <a:t>&gt;</a:t>
                      </a:r>
                      <a:endParaRPr lang="en-US" sz="1200" dirty="0"/>
                    </a:p>
                  </a:txBody>
                  <a:tcPr/>
                </a:tc>
                <a:tc>
                  <a:txBody>
                    <a:bodyPr/>
                    <a:lstStyle/>
                    <a:p>
                      <a:r>
                        <a:rPr lang="en-US" sz="1200" dirty="0" smtClean="0"/>
                        <a:t>Directory List</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dir</a:t>
                      </a:r>
                      <a:r>
                        <a:rPr lang="en-IN" sz="1500" b="0" i="0" kern="1200" dirty="0" smtClean="0">
                          <a:solidFill>
                            <a:schemeClr val="tx1"/>
                          </a:solidFill>
                          <a:effectLst/>
                          <a:latin typeface="+mn-lt"/>
                          <a:ea typeface="+mn-ea"/>
                          <a:cs typeface="+mn-cs"/>
                        </a:rPr>
                        <a:t> tag is used for specifying a directory list.</a:t>
                      </a:r>
                    </a:p>
                    <a:p>
                      <a:r>
                        <a:rPr lang="it-IT" sz="1000" dirty="0" smtClean="0">
                          <a:solidFill>
                            <a:schemeClr val="accent2">
                              <a:lumMod val="75000"/>
                            </a:schemeClr>
                          </a:solidFill>
                          <a:latin typeface="Courier New" pitchFamily="49" charset="0"/>
                          <a:cs typeface="Courier New" pitchFamily="49" charset="0"/>
                        </a:rPr>
                        <a:t>&lt;dir&gt;</a:t>
                      </a:r>
                    </a:p>
                    <a:p>
                      <a:r>
                        <a:rPr lang="it-IT" sz="1000" dirty="0" smtClean="0">
                          <a:solidFill>
                            <a:schemeClr val="accent2">
                              <a:lumMod val="75000"/>
                            </a:schemeClr>
                          </a:solidFill>
                          <a:latin typeface="Courier New" pitchFamily="49" charset="0"/>
                          <a:cs typeface="Courier New" pitchFamily="49" charset="0"/>
                        </a:rPr>
                        <a:t>&lt;li&gt;dir&lt;/li&gt;&lt;li&gt;menu&lt;/li&gt;&lt;li&gt;ul&lt;/li&gt;</a:t>
                      </a:r>
                    </a:p>
                    <a:p>
                      <a:r>
                        <a:rPr lang="it-IT" sz="1000" dirty="0" smtClean="0">
                          <a:solidFill>
                            <a:schemeClr val="accent2">
                              <a:lumMod val="75000"/>
                            </a:schemeClr>
                          </a:solidFill>
                          <a:latin typeface="Courier New" pitchFamily="49" charset="0"/>
                          <a:cs typeface="Courier New" pitchFamily="49" charset="0"/>
                        </a:rPr>
                        <a:t>&lt;/dir&gt;</a:t>
                      </a:r>
                      <a:endParaRPr lang="en-IN" sz="1000" dirty="0" smtClean="0">
                        <a:solidFill>
                          <a:schemeClr val="accent2">
                            <a:lumMod val="75000"/>
                          </a:schemeClr>
                        </a:solidFill>
                        <a:latin typeface="Courier New" pitchFamily="49" charset="0"/>
                        <a:cs typeface="Courier New" pitchFamily="49" charset="0"/>
                      </a:endParaRP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&lt;div&gt;</a:t>
                      </a:r>
                      <a:endParaRPr lang="en-US" sz="1200" dirty="0"/>
                    </a:p>
                  </a:txBody>
                  <a:tcPr/>
                </a:tc>
                <a:tc>
                  <a:txBody>
                    <a:bodyPr/>
                    <a:lstStyle/>
                    <a:p>
                      <a:r>
                        <a:rPr lang="en-US" sz="1200" dirty="0" smtClean="0"/>
                        <a:t>Division</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dirty="0" smtClean="0"/>
                        <a:t>div</a:t>
                      </a:r>
                      <a:r>
                        <a:rPr lang="en-IN" sz="1500" b="0" i="0" kern="1200" dirty="0" smtClean="0">
                          <a:solidFill>
                            <a:schemeClr val="tx1"/>
                          </a:solidFill>
                          <a:effectLst/>
                          <a:latin typeface="+mn-lt"/>
                          <a:ea typeface="+mn-ea"/>
                          <a:cs typeface="+mn-cs"/>
                        </a:rPr>
                        <a:t> tag is used for defining a section of your document. </a:t>
                      </a:r>
                    </a:p>
                    <a:p>
                      <a:r>
                        <a:rPr lang="en-IN" sz="1000" dirty="0" smtClean="0">
                          <a:solidFill>
                            <a:schemeClr val="accent2">
                              <a:lumMod val="75000"/>
                            </a:schemeClr>
                          </a:solidFill>
                          <a:latin typeface="Courier New" pitchFamily="49" charset="0"/>
                          <a:cs typeface="Courier New" pitchFamily="49" charset="0"/>
                        </a:rPr>
                        <a:t>&lt;div style="border:1px solid black"&gt;</a:t>
                      </a:r>
                    </a:p>
                    <a:p>
                      <a:r>
                        <a:rPr lang="en-IN" sz="1000" dirty="0" smtClean="0">
                          <a:solidFill>
                            <a:schemeClr val="accent2">
                              <a:lumMod val="75000"/>
                            </a:schemeClr>
                          </a:solidFill>
                          <a:latin typeface="Courier New" pitchFamily="49" charset="0"/>
                          <a:cs typeface="Courier New" pitchFamily="49" charset="0"/>
                        </a:rPr>
                        <a:t>  &lt;p&gt;Content section&lt;/p&gt;</a:t>
                      </a:r>
                    </a:p>
                    <a:p>
                      <a:r>
                        <a:rPr lang="en-IN" sz="1000" dirty="0" smtClean="0">
                          <a:solidFill>
                            <a:schemeClr val="accent2">
                              <a:lumMod val="75000"/>
                            </a:schemeClr>
                          </a:solidFill>
                          <a:latin typeface="Courier New" pitchFamily="49" charset="0"/>
                          <a:cs typeface="Courier New" pitchFamily="49" charset="0"/>
                        </a:rPr>
                        <a:t>&lt;/div&gt;</a:t>
                      </a:r>
                      <a:endParaRPr lang="en-US" sz="1000" dirty="0" smtClean="0">
                        <a:solidFill>
                          <a:schemeClr val="accent2">
                            <a:lumMod val="75000"/>
                          </a:schemeClr>
                        </a:solidFill>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3728214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0414913"/>
              </p:ext>
            </p:extLst>
          </p:nvPr>
        </p:nvGraphicFramePr>
        <p:xfrm>
          <a:off x="152400" y="1123950"/>
          <a:ext cx="8839200" cy="378495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em</a:t>
                      </a:r>
                      <a:r>
                        <a:rPr lang="en-US" sz="1200" dirty="0" smtClean="0">
                          <a:sym typeface="Wingdings" pitchFamily="2" charset="2"/>
                        </a:rPr>
                        <a:t>&gt;</a:t>
                      </a:r>
                      <a:endParaRPr lang="en-US" sz="1200" dirty="0"/>
                    </a:p>
                  </a:txBody>
                  <a:tcPr/>
                </a:tc>
                <a:tc>
                  <a:txBody>
                    <a:bodyPr/>
                    <a:lstStyle/>
                    <a:p>
                      <a:r>
                        <a:rPr lang="en-US" sz="1200" dirty="0" smtClean="0"/>
                        <a:t>Emphasis</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em</a:t>
                      </a:r>
                      <a:r>
                        <a:rPr lang="en-IN" sz="1500" b="0" i="0" kern="1200" dirty="0" smtClean="0">
                          <a:solidFill>
                            <a:schemeClr val="tx1"/>
                          </a:solidFill>
                          <a:effectLst/>
                          <a:latin typeface="+mn-lt"/>
                          <a:ea typeface="+mn-ea"/>
                          <a:cs typeface="+mn-cs"/>
                        </a:rPr>
                        <a:t> tag is used for indicating emphasis. The </a:t>
                      </a:r>
                      <a:r>
                        <a:rPr lang="en-IN" sz="1500" b="0" i="0" kern="1200" dirty="0" err="1" smtClean="0">
                          <a:solidFill>
                            <a:schemeClr val="tx1"/>
                          </a:solidFill>
                          <a:effectLst/>
                          <a:latin typeface="+mn-lt"/>
                          <a:ea typeface="+mn-ea"/>
                          <a:cs typeface="+mn-cs"/>
                        </a:rPr>
                        <a:t>em</a:t>
                      </a:r>
                      <a:r>
                        <a:rPr lang="en-IN" sz="1500" b="0" i="0" kern="1200" dirty="0" smtClean="0">
                          <a:solidFill>
                            <a:schemeClr val="tx1"/>
                          </a:solidFill>
                          <a:effectLst/>
                          <a:latin typeface="+mn-lt"/>
                          <a:ea typeface="+mn-ea"/>
                          <a:cs typeface="+mn-cs"/>
                        </a:rPr>
                        <a:t> tag surrounds the word/term being emphasised.</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em</a:t>
                      </a:r>
                      <a:r>
                        <a:rPr lang="en-IN" sz="1000" dirty="0" smtClean="0">
                          <a:solidFill>
                            <a:schemeClr val="accent2">
                              <a:lumMod val="75000"/>
                            </a:schemeClr>
                          </a:solidFill>
                          <a:latin typeface="Courier New" pitchFamily="49" charset="0"/>
                          <a:cs typeface="Courier New" pitchFamily="49" charset="0"/>
                        </a:rPr>
                        <a:t>&gt;very&lt;/</a:t>
                      </a:r>
                      <a:r>
                        <a:rPr lang="en-IN" sz="1000" dirty="0" err="1" smtClean="0">
                          <a:solidFill>
                            <a:schemeClr val="accent2">
                              <a:lumMod val="75000"/>
                            </a:schemeClr>
                          </a:solidFill>
                          <a:latin typeface="Courier New" pitchFamily="49" charset="0"/>
                          <a:cs typeface="Courier New" pitchFamily="49" charset="0"/>
                        </a:rPr>
                        <a:t>em</a:t>
                      </a:r>
                      <a:r>
                        <a:rPr lang="en-IN" sz="1000" dirty="0" smtClean="0">
                          <a:solidFill>
                            <a:schemeClr val="accent2">
                              <a:lumMod val="75000"/>
                            </a:schemeClr>
                          </a:solidFill>
                          <a:latin typeface="Courier New" pitchFamily="49" charset="0"/>
                          <a:cs typeface="Courier New" pitchFamily="49" charset="0"/>
                        </a:rPr>
                        <a:t>&gt;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fieldset</a:t>
                      </a:r>
                      <a:r>
                        <a:rPr lang="en-US" sz="1200" dirty="0" smtClean="0"/>
                        <a:t>&gt;</a:t>
                      </a:r>
                      <a:endParaRPr lang="en-US" sz="1200" dirty="0"/>
                    </a:p>
                  </a:txBody>
                  <a:tcPr/>
                </a:tc>
                <a:tc>
                  <a:txBody>
                    <a:bodyPr/>
                    <a:lstStyle/>
                    <a:p>
                      <a:r>
                        <a:rPr lang="en-IN" sz="1200" b="0" i="0" kern="1200" dirty="0" err="1" smtClean="0">
                          <a:solidFill>
                            <a:schemeClr val="tx1"/>
                          </a:solidFill>
                          <a:effectLst/>
                          <a:latin typeface="+mn-lt"/>
                          <a:ea typeface="+mn-ea"/>
                          <a:cs typeface="+mn-cs"/>
                        </a:rPr>
                        <a:t>fieldset</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fieldset</a:t>
                      </a:r>
                      <a:r>
                        <a:rPr lang="en-IN" sz="1500" b="0" i="0" kern="1200" dirty="0" smtClean="0">
                          <a:solidFill>
                            <a:schemeClr val="tx1"/>
                          </a:solidFill>
                          <a:effectLst/>
                          <a:latin typeface="+mn-lt"/>
                          <a:ea typeface="+mn-ea"/>
                          <a:cs typeface="+mn-cs"/>
                        </a:rPr>
                        <a:t> tag is used for grouping related form elements. By using the </a:t>
                      </a:r>
                      <a:r>
                        <a:rPr lang="en-IN" sz="1500" b="0" i="0" kern="1200" dirty="0" err="1" smtClean="0">
                          <a:solidFill>
                            <a:schemeClr val="tx1"/>
                          </a:solidFill>
                          <a:effectLst/>
                          <a:latin typeface="+mn-lt"/>
                          <a:ea typeface="+mn-ea"/>
                          <a:cs typeface="+mn-cs"/>
                        </a:rPr>
                        <a:t>fieldset</a:t>
                      </a:r>
                      <a:r>
                        <a:rPr lang="en-IN" sz="1500" b="0" i="0" kern="1200" dirty="0" smtClean="0">
                          <a:solidFill>
                            <a:schemeClr val="tx1"/>
                          </a:solidFill>
                          <a:effectLst/>
                          <a:latin typeface="+mn-lt"/>
                          <a:ea typeface="+mn-ea"/>
                          <a:cs typeface="+mn-cs"/>
                        </a:rPr>
                        <a:t> tag and the legend tag, you can make your forms much easier to understand for your users.</a:t>
                      </a:r>
                    </a:p>
                    <a:p>
                      <a:r>
                        <a:rPr lang="en-IN" sz="1000" dirty="0" smtClean="0">
                          <a:solidFill>
                            <a:schemeClr val="accent2">
                              <a:lumMod val="75000"/>
                            </a:schemeClr>
                          </a:solidFill>
                          <a:effectLst/>
                          <a:latin typeface="Courier New" pitchFamily="49" charset="0"/>
                          <a:cs typeface="Courier New" pitchFamily="49" charset="0"/>
                        </a:rPr>
                        <a:t>&lt;</a:t>
                      </a:r>
                      <a:r>
                        <a:rPr lang="en-IN" sz="1000" dirty="0" err="1" smtClean="0">
                          <a:solidFill>
                            <a:schemeClr val="accent2">
                              <a:lumMod val="75000"/>
                            </a:schemeClr>
                          </a:solidFill>
                          <a:effectLst/>
                          <a:latin typeface="Courier New" pitchFamily="49" charset="0"/>
                          <a:cs typeface="Courier New" pitchFamily="49" charset="0"/>
                        </a:rPr>
                        <a:t>fieldset</a:t>
                      </a:r>
                      <a:r>
                        <a:rPr lang="en-IN" sz="1000" dirty="0" smtClean="0">
                          <a:solidFill>
                            <a:schemeClr val="accent2">
                              <a:lumMod val="75000"/>
                            </a:schemeClr>
                          </a:solidFill>
                          <a:effectLst/>
                          <a:latin typeface="Courier New" pitchFamily="49" charset="0"/>
                          <a:cs typeface="Courier New" pitchFamily="49" charset="0"/>
                        </a:rPr>
                        <a:t> style="</a:t>
                      </a:r>
                      <a:r>
                        <a:rPr lang="en-IN" sz="1000" dirty="0" err="1" smtClean="0">
                          <a:solidFill>
                            <a:schemeClr val="accent2">
                              <a:lumMod val="75000"/>
                            </a:schemeClr>
                          </a:solidFill>
                          <a:effectLst/>
                          <a:latin typeface="Courier New" pitchFamily="49" charset="0"/>
                          <a:cs typeface="Courier New" pitchFamily="49" charset="0"/>
                        </a:rPr>
                        <a:t>text-align:right</a:t>
                      </a:r>
                      <a:r>
                        <a:rPr lang="en-IN" sz="1000" dirty="0" smtClean="0">
                          <a:solidFill>
                            <a:schemeClr val="accent2">
                              <a:lumMod val="75000"/>
                            </a:schemeClr>
                          </a:solidFill>
                          <a:effectLst/>
                          <a:latin typeface="Courier New" pitchFamily="49" charset="0"/>
                          <a:cs typeface="Courier New" pitchFamily="49" charset="0"/>
                        </a:rPr>
                        <a:t>;"&gt;</a:t>
                      </a:r>
                    </a:p>
                    <a:p>
                      <a:r>
                        <a:rPr lang="en-IN" sz="1000" dirty="0" smtClean="0">
                          <a:solidFill>
                            <a:schemeClr val="accent2">
                              <a:lumMod val="75000"/>
                            </a:schemeClr>
                          </a:solidFill>
                          <a:effectLst/>
                          <a:latin typeface="Courier New" pitchFamily="49" charset="0"/>
                          <a:cs typeface="Courier New" pitchFamily="49" charset="0"/>
                        </a:rPr>
                        <a:t>&lt;legend&gt;&lt;b&gt;Address Details&lt;/b&gt;&lt;/legend&gt;</a:t>
                      </a:r>
                    </a:p>
                    <a:p>
                      <a:r>
                        <a:rPr lang="en-IN" sz="1000" dirty="0" err="1" smtClean="0">
                          <a:solidFill>
                            <a:schemeClr val="accent2">
                              <a:lumMod val="75000"/>
                            </a:schemeClr>
                          </a:solidFill>
                          <a:effectLst/>
                          <a:latin typeface="Courier New" pitchFamily="49" charset="0"/>
                          <a:cs typeface="Courier New" pitchFamily="49" charset="0"/>
                        </a:rPr>
                        <a:t>Favorite</a:t>
                      </a:r>
                      <a:r>
                        <a:rPr lang="en-IN" sz="1000" dirty="0" smtClean="0">
                          <a:solidFill>
                            <a:schemeClr val="accent2">
                              <a:lumMod val="75000"/>
                            </a:schemeClr>
                          </a:solidFill>
                          <a:effectLst/>
                          <a:latin typeface="Courier New" pitchFamily="49" charset="0"/>
                          <a:cs typeface="Courier New" pitchFamily="49" charset="0"/>
                        </a:rPr>
                        <a:t> Address &lt;input type="text" /&gt;&lt;</a:t>
                      </a:r>
                      <a:r>
                        <a:rPr lang="en-IN" sz="1000" dirty="0" err="1" smtClean="0">
                          <a:solidFill>
                            <a:schemeClr val="accent2">
                              <a:lumMod val="75000"/>
                            </a:schemeClr>
                          </a:solidFill>
                          <a:effectLst/>
                          <a:latin typeface="Courier New" pitchFamily="49" charset="0"/>
                          <a:cs typeface="Courier New" pitchFamily="49" charset="0"/>
                        </a:rPr>
                        <a:t>br</a:t>
                      </a:r>
                      <a:r>
                        <a:rPr lang="en-IN" sz="1000" dirty="0" smtClean="0">
                          <a:solidFill>
                            <a:schemeClr val="accent2">
                              <a:lumMod val="75000"/>
                            </a:schemeClr>
                          </a:solidFill>
                          <a:effectLst/>
                          <a:latin typeface="Courier New" pitchFamily="49" charset="0"/>
                          <a:cs typeface="Courier New" pitchFamily="49" charset="0"/>
                        </a:rPr>
                        <a:t> /&gt;</a:t>
                      </a:r>
                    </a:p>
                    <a:p>
                      <a:r>
                        <a:rPr lang="en-IN" sz="1000" dirty="0" smtClean="0">
                          <a:solidFill>
                            <a:schemeClr val="accent2">
                              <a:lumMod val="75000"/>
                            </a:schemeClr>
                          </a:solidFill>
                          <a:effectLst/>
                          <a:latin typeface="Courier New" pitchFamily="49" charset="0"/>
                          <a:cs typeface="Courier New" pitchFamily="49" charset="0"/>
                        </a:rPr>
                        <a:t>Least </a:t>
                      </a:r>
                      <a:r>
                        <a:rPr lang="en-IN" sz="1000" dirty="0" err="1" smtClean="0">
                          <a:solidFill>
                            <a:schemeClr val="accent2">
                              <a:lumMod val="75000"/>
                            </a:schemeClr>
                          </a:solidFill>
                          <a:effectLst/>
                          <a:latin typeface="Courier New" pitchFamily="49" charset="0"/>
                          <a:cs typeface="Courier New" pitchFamily="49" charset="0"/>
                        </a:rPr>
                        <a:t>Favorite</a:t>
                      </a:r>
                      <a:r>
                        <a:rPr lang="en-IN" sz="1000" dirty="0" smtClean="0">
                          <a:solidFill>
                            <a:schemeClr val="accent2">
                              <a:lumMod val="75000"/>
                            </a:schemeClr>
                          </a:solidFill>
                          <a:effectLst/>
                          <a:latin typeface="Courier New" pitchFamily="49" charset="0"/>
                          <a:cs typeface="Courier New" pitchFamily="49" charset="0"/>
                        </a:rPr>
                        <a:t> Address &lt;input type="text" /&gt;&lt;</a:t>
                      </a:r>
                      <a:r>
                        <a:rPr lang="en-IN" sz="1000" dirty="0" err="1" smtClean="0">
                          <a:solidFill>
                            <a:schemeClr val="accent2">
                              <a:lumMod val="75000"/>
                            </a:schemeClr>
                          </a:solidFill>
                          <a:effectLst/>
                          <a:latin typeface="Courier New" pitchFamily="49" charset="0"/>
                          <a:cs typeface="Courier New" pitchFamily="49" charset="0"/>
                        </a:rPr>
                        <a:t>br</a:t>
                      </a:r>
                      <a:r>
                        <a:rPr lang="en-IN" sz="1000" dirty="0" smtClean="0">
                          <a:solidFill>
                            <a:schemeClr val="accent2">
                              <a:lumMod val="75000"/>
                            </a:schemeClr>
                          </a:solidFill>
                          <a:effectLst/>
                          <a:latin typeface="Courier New" pitchFamily="49" charset="0"/>
                          <a:cs typeface="Courier New" pitchFamily="49" charset="0"/>
                        </a:rPr>
                        <a:t> /&gt;</a:t>
                      </a:r>
                    </a:p>
                    <a:p>
                      <a:r>
                        <a:rPr lang="en-IN" sz="1000" dirty="0" smtClean="0">
                          <a:solidFill>
                            <a:schemeClr val="accent2">
                              <a:lumMod val="75000"/>
                            </a:schemeClr>
                          </a:solidFill>
                          <a:effectLst/>
                          <a:latin typeface="Courier New" pitchFamily="49" charset="0"/>
                          <a:cs typeface="Courier New" pitchFamily="49" charset="0"/>
                        </a:rPr>
                        <a:t>&lt;/</a:t>
                      </a:r>
                      <a:r>
                        <a:rPr lang="en-IN" sz="1000" dirty="0" err="1" smtClean="0">
                          <a:solidFill>
                            <a:schemeClr val="accent2">
                              <a:lumMod val="75000"/>
                            </a:schemeClr>
                          </a:solidFill>
                          <a:effectLst/>
                          <a:latin typeface="Courier New" pitchFamily="49" charset="0"/>
                          <a:cs typeface="Courier New" pitchFamily="49" charset="0"/>
                        </a:rPr>
                        <a:t>fieldset</a:t>
                      </a:r>
                      <a:r>
                        <a:rPr lang="en-IN" sz="1000" dirty="0" smtClean="0">
                          <a:solidFill>
                            <a:schemeClr val="accent2">
                              <a:lumMod val="75000"/>
                            </a:schemeClr>
                          </a:solidFill>
                          <a:effectLst/>
                          <a:latin typeface="Courier New" pitchFamily="49" charset="0"/>
                          <a:cs typeface="Courier New" pitchFamily="49" charset="0"/>
                        </a:rPr>
                        <a:t>&gt;</a:t>
                      </a:r>
                      <a:endParaRPr lang="en-IN" sz="1000" dirty="0">
                        <a:solidFill>
                          <a:schemeClr val="accent2">
                            <a:lumMod val="75000"/>
                          </a:schemeClr>
                        </a:solidFill>
                        <a:effectLst/>
                        <a:latin typeface="Courier New" pitchFamily="49" charset="0"/>
                        <a:cs typeface="Courier New" pitchFamily="49" charset="0"/>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&lt;legend&gt;</a:t>
                      </a:r>
                      <a:endParaRPr lang="en-US" sz="1200" dirty="0"/>
                    </a:p>
                  </a:txBody>
                  <a:tcPr/>
                </a:tc>
                <a:tc>
                  <a:txBody>
                    <a:bodyPr/>
                    <a:lstStyle/>
                    <a:p>
                      <a:r>
                        <a:rPr lang="en-US" sz="1200" dirty="0" smtClean="0"/>
                        <a:t>Legend</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dirty="0" smtClean="0"/>
                        <a:t>legend</a:t>
                      </a:r>
                      <a:r>
                        <a:rPr lang="en-IN" sz="1500" b="0" i="0" kern="1200" dirty="0" smtClean="0">
                          <a:solidFill>
                            <a:schemeClr val="tx1"/>
                          </a:solidFill>
                          <a:effectLst/>
                          <a:latin typeface="+mn-lt"/>
                          <a:ea typeface="+mn-ea"/>
                          <a:cs typeface="+mn-cs"/>
                        </a:rPr>
                        <a:t> tag is used for labelling the </a:t>
                      </a:r>
                      <a:r>
                        <a:rPr lang="en-IN" sz="1500" b="0" i="0" kern="1200" dirty="0" err="1" smtClean="0">
                          <a:solidFill>
                            <a:schemeClr val="tx1"/>
                          </a:solidFill>
                          <a:effectLst/>
                          <a:latin typeface="+mn-lt"/>
                          <a:ea typeface="+mn-ea"/>
                          <a:cs typeface="+mn-cs"/>
                        </a:rPr>
                        <a:t>fieldset</a:t>
                      </a:r>
                      <a:r>
                        <a:rPr lang="en-IN" sz="1500" b="0" i="0" kern="1200" dirty="0" smtClean="0">
                          <a:solidFill>
                            <a:schemeClr val="tx1"/>
                          </a:solidFill>
                          <a:effectLst/>
                          <a:latin typeface="+mn-lt"/>
                          <a:ea typeface="+mn-ea"/>
                          <a:cs typeface="+mn-cs"/>
                        </a:rPr>
                        <a:t> element. </a:t>
                      </a:r>
                      <a:endParaRPr lang="en-IN" sz="1000" dirty="0" smtClean="0">
                        <a:solidFill>
                          <a:schemeClr val="accent2">
                            <a:lumMod val="75000"/>
                          </a:schemeClr>
                        </a:solidFill>
                        <a:latin typeface="Courier New" pitchFamily="49" charset="0"/>
                        <a:cs typeface="Courier New" pitchFamily="49" charset="0"/>
                      </a:endParaRP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endParaRPr>
                    </a:p>
                  </a:txBody>
                  <a:tcPr/>
                </a:tc>
                <a:tc>
                  <a:txBody>
                    <a:bodyPr/>
                    <a:lstStyle/>
                    <a:p>
                      <a:r>
                        <a:rPr lang="en-US" sz="1200" dirty="0" smtClean="0"/>
                        <a:t>&lt;font&gt;</a:t>
                      </a:r>
                      <a:endParaRPr lang="en-US" sz="1200" dirty="0"/>
                    </a:p>
                  </a:txBody>
                  <a:tcPr/>
                </a:tc>
                <a:tc>
                  <a:txBody>
                    <a:bodyPr/>
                    <a:lstStyle/>
                    <a:p>
                      <a:r>
                        <a:rPr lang="en-US" sz="1200" dirty="0" smtClean="0"/>
                        <a:t>Font</a:t>
                      </a:r>
                      <a:endParaRPr lang="en-US" sz="1200" dirty="0"/>
                    </a:p>
                  </a:txBody>
                  <a:tcPr/>
                </a:tc>
                <a:tc>
                  <a:txBody>
                    <a:bodyPr/>
                    <a:lstStyle/>
                    <a:p>
                      <a:r>
                        <a:rPr lang="en-IN" sz="1500" b="0" i="0" kern="1200" dirty="0" smtClean="0">
                          <a:solidFill>
                            <a:schemeClr val="tx1"/>
                          </a:solidFill>
                          <a:effectLst/>
                          <a:latin typeface="+mn-lt"/>
                          <a:ea typeface="+mn-ea"/>
                          <a:cs typeface="+mn-cs"/>
                        </a:rPr>
                        <a:t>The HTML font tag is used to specify the font to use.</a:t>
                      </a:r>
                    </a:p>
                    <a:p>
                      <a:r>
                        <a:rPr lang="en-IN" sz="1000" dirty="0" smtClean="0">
                          <a:solidFill>
                            <a:schemeClr val="accent2">
                              <a:lumMod val="75000"/>
                            </a:schemeClr>
                          </a:solidFill>
                          <a:latin typeface="Courier New" pitchFamily="49" charset="0"/>
                          <a:cs typeface="Courier New" pitchFamily="49" charset="0"/>
                        </a:rPr>
                        <a:t>&lt;font face="</a:t>
                      </a:r>
                      <a:r>
                        <a:rPr lang="en-IN" sz="1000" dirty="0" err="1" smtClean="0">
                          <a:solidFill>
                            <a:schemeClr val="accent2">
                              <a:lumMod val="75000"/>
                            </a:schemeClr>
                          </a:solidFill>
                          <a:latin typeface="Courier New" pitchFamily="49" charset="0"/>
                          <a:cs typeface="Courier New" pitchFamily="49" charset="0"/>
                        </a:rPr>
                        <a:t>cursive,serif</a:t>
                      </a:r>
                      <a:r>
                        <a:rPr lang="en-IN" sz="1000" dirty="0" smtClean="0">
                          <a:solidFill>
                            <a:schemeClr val="accent2">
                              <a:lumMod val="75000"/>
                            </a:schemeClr>
                          </a:solidFill>
                          <a:latin typeface="Courier New" pitchFamily="49" charset="0"/>
                          <a:cs typeface="Courier New" pitchFamily="49" charset="0"/>
                        </a:rPr>
                        <a:t>" </a:t>
                      </a:r>
                      <a:r>
                        <a:rPr lang="en-IN" sz="1000" dirty="0" err="1" smtClean="0">
                          <a:solidFill>
                            <a:schemeClr val="accent2">
                              <a:lumMod val="75000"/>
                            </a:schemeClr>
                          </a:solidFill>
                          <a:latin typeface="Courier New" pitchFamily="49" charset="0"/>
                          <a:cs typeface="Courier New" pitchFamily="49" charset="0"/>
                        </a:rPr>
                        <a:t>color</a:t>
                      </a:r>
                      <a:r>
                        <a:rPr lang="en-IN" sz="1000" dirty="0" smtClean="0">
                          <a:solidFill>
                            <a:schemeClr val="accent2">
                              <a:lumMod val="75000"/>
                            </a:schemeClr>
                          </a:solidFill>
                          <a:latin typeface="Courier New" pitchFamily="49" charset="0"/>
                          <a:cs typeface="Courier New" pitchFamily="49" charset="0"/>
                        </a:rPr>
                        <a:t>="#ff9900" size="4"&gt;The HTML font tag is now deprecated.&lt;/font&gt; </a:t>
                      </a:r>
                      <a:endParaRPr lang="en-US" sz="1000" dirty="0" smtClean="0">
                        <a:solidFill>
                          <a:schemeClr val="accent2">
                            <a:lumMod val="75000"/>
                          </a:schemeClr>
                        </a:solidFill>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2745599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9008914"/>
              </p:ext>
            </p:extLst>
          </p:nvPr>
        </p:nvGraphicFramePr>
        <p:xfrm>
          <a:off x="152400" y="1123950"/>
          <a:ext cx="8839200" cy="383067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&lt;form</a:t>
                      </a:r>
                      <a:r>
                        <a:rPr lang="en-US" sz="1200" dirty="0" smtClean="0">
                          <a:sym typeface="Wingdings" pitchFamily="2" charset="2"/>
                        </a:rPr>
                        <a:t>&gt;</a:t>
                      </a:r>
                      <a:endParaRPr lang="en-US" sz="1200" dirty="0"/>
                    </a:p>
                  </a:txBody>
                  <a:tcPr/>
                </a:tc>
                <a:tc>
                  <a:txBody>
                    <a:bodyPr/>
                    <a:lstStyle/>
                    <a:p>
                      <a:r>
                        <a:rPr lang="en-US" sz="1200" dirty="0" smtClean="0"/>
                        <a:t>Form</a:t>
                      </a:r>
                      <a:endParaRPr lang="en-US" sz="1200" dirty="0"/>
                    </a:p>
                  </a:txBody>
                  <a:tcPr/>
                </a:tc>
                <a:tc>
                  <a:txBody>
                    <a:bodyPr/>
                    <a:lstStyle/>
                    <a:p>
                      <a:r>
                        <a:rPr lang="en-IN" sz="1500" b="0" i="0" kern="1200" dirty="0" smtClean="0">
                          <a:solidFill>
                            <a:schemeClr val="tx1"/>
                          </a:solidFill>
                          <a:effectLst/>
                          <a:latin typeface="+mn-lt"/>
                          <a:ea typeface="+mn-ea"/>
                          <a:cs typeface="+mn-cs"/>
                        </a:rPr>
                        <a:t>The HTML form tag is used for declaring a form.</a:t>
                      </a:r>
                    </a:p>
                    <a:p>
                      <a:r>
                        <a:rPr lang="en-IN" sz="1000" dirty="0" smtClean="0">
                          <a:solidFill>
                            <a:schemeClr val="accent2">
                              <a:lumMod val="75000"/>
                            </a:schemeClr>
                          </a:solidFill>
                          <a:latin typeface="Courier New" pitchFamily="49" charset="0"/>
                          <a:cs typeface="Courier New" pitchFamily="49" charset="0"/>
                        </a:rPr>
                        <a:t>&lt;form action="/html/tags/</a:t>
                      </a:r>
                      <a:r>
                        <a:rPr lang="en-IN" sz="1000" dirty="0" err="1" smtClean="0">
                          <a:solidFill>
                            <a:schemeClr val="accent2">
                              <a:lumMod val="75000"/>
                            </a:schemeClr>
                          </a:solidFill>
                          <a:latin typeface="Courier New" pitchFamily="49" charset="0"/>
                          <a:cs typeface="Courier New" pitchFamily="49" charset="0"/>
                        </a:rPr>
                        <a:t>html_form_tag_action.cfm</a:t>
                      </a:r>
                      <a:r>
                        <a:rPr lang="en-IN" sz="1000" dirty="0" smtClean="0">
                          <a:solidFill>
                            <a:schemeClr val="accent2">
                              <a:lumMod val="75000"/>
                            </a:schemeClr>
                          </a:solidFill>
                          <a:latin typeface="Courier New" pitchFamily="49" charset="0"/>
                          <a:cs typeface="Courier New" pitchFamily="49" charset="0"/>
                        </a:rPr>
                        <a:t>" method="get"&gt;</a:t>
                      </a:r>
                    </a:p>
                    <a:p>
                      <a:r>
                        <a:rPr lang="en-IN" sz="1000" dirty="0" smtClean="0">
                          <a:solidFill>
                            <a:schemeClr val="accent2">
                              <a:lumMod val="75000"/>
                            </a:schemeClr>
                          </a:solidFill>
                          <a:latin typeface="Courier New" pitchFamily="49" charset="0"/>
                          <a:cs typeface="Courier New" pitchFamily="49" charset="0"/>
                        </a:rPr>
                        <a:t>First name:&lt;input type="text" name="</a:t>
                      </a:r>
                      <a:r>
                        <a:rPr lang="en-IN" sz="1000" dirty="0" err="1" smtClean="0">
                          <a:solidFill>
                            <a:schemeClr val="accent2">
                              <a:lumMod val="75000"/>
                            </a:schemeClr>
                          </a:solidFill>
                          <a:latin typeface="Courier New" pitchFamily="49" charset="0"/>
                          <a:cs typeface="Courier New" pitchFamily="49" charset="0"/>
                        </a:rPr>
                        <a:t>first_name</a:t>
                      </a:r>
                      <a:r>
                        <a:rPr lang="en-IN" sz="1000" dirty="0" smtClean="0">
                          <a:solidFill>
                            <a:schemeClr val="accent2">
                              <a:lumMod val="75000"/>
                            </a:schemeClr>
                          </a:solidFill>
                          <a:latin typeface="Courier New" pitchFamily="49" charset="0"/>
                          <a:cs typeface="Courier New" pitchFamily="49" charset="0"/>
                        </a:rPr>
                        <a:t>" value="" </a:t>
                      </a:r>
                      <a:r>
                        <a:rPr lang="en-IN" sz="1000" dirty="0" err="1" smtClean="0">
                          <a:solidFill>
                            <a:schemeClr val="accent2">
                              <a:lumMod val="75000"/>
                            </a:schemeClr>
                          </a:solidFill>
                          <a:latin typeface="Courier New" pitchFamily="49" charset="0"/>
                          <a:cs typeface="Courier New" pitchFamily="49" charset="0"/>
                        </a:rPr>
                        <a:t>maxlength</a:t>
                      </a:r>
                      <a:r>
                        <a:rPr lang="en-IN" sz="1000" dirty="0" smtClean="0">
                          <a:solidFill>
                            <a:schemeClr val="accent2">
                              <a:lumMod val="75000"/>
                            </a:schemeClr>
                          </a:solidFill>
                          <a:latin typeface="Courier New" pitchFamily="49" charset="0"/>
                          <a:cs typeface="Courier New" pitchFamily="49" charset="0"/>
                        </a:rPr>
                        <a:t>="100" /&gt;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br</a:t>
                      </a:r>
                      <a:r>
                        <a:rPr lang="en-IN" sz="1000" dirty="0" smtClean="0">
                          <a:solidFill>
                            <a:schemeClr val="accent2">
                              <a:lumMod val="75000"/>
                            </a:schemeClr>
                          </a:solidFill>
                          <a:latin typeface="Courier New" pitchFamily="49" charset="0"/>
                          <a:cs typeface="Courier New" pitchFamily="49" charset="0"/>
                        </a:rPr>
                        <a:t> /&gt;&lt;input type="submit" value="Submit" /&gt;</a:t>
                      </a:r>
                    </a:p>
                    <a:p>
                      <a:r>
                        <a:rPr lang="en-IN" sz="1000" dirty="0" smtClean="0">
                          <a:solidFill>
                            <a:schemeClr val="accent2">
                              <a:lumMod val="75000"/>
                            </a:schemeClr>
                          </a:solidFill>
                          <a:latin typeface="Courier New" pitchFamily="49" charset="0"/>
                          <a:cs typeface="Courier New" pitchFamily="49" charset="0"/>
                        </a:rPr>
                        <a:t>&lt;/form&gt;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endParaRPr lang="en-US" sz="1800" b="1" dirty="0">
                        <a:solidFill>
                          <a:schemeClr val="accent3">
                            <a:lumMod val="75000"/>
                          </a:schemeClr>
                        </a:solidFill>
                        <a:latin typeface="Symbol" pitchFamily="18" charset="2"/>
                      </a:endParaRPr>
                    </a:p>
                  </a:txBody>
                  <a:tcPr/>
                </a:tc>
                <a:tc>
                  <a:txBody>
                    <a:bodyPr/>
                    <a:lstStyle/>
                    <a:p>
                      <a:r>
                        <a:rPr lang="en-US" sz="1200" dirty="0" smtClean="0"/>
                        <a:t>&lt;frame&gt;</a:t>
                      </a:r>
                      <a:endParaRPr lang="en-US" sz="1200" dirty="0"/>
                    </a:p>
                  </a:txBody>
                  <a:tcPr/>
                </a:tc>
                <a:tc>
                  <a:txBody>
                    <a:bodyPr/>
                    <a:lstStyle/>
                    <a:p>
                      <a:r>
                        <a:rPr lang="en-US" sz="1200" dirty="0" smtClean="0"/>
                        <a:t>Frame</a:t>
                      </a:r>
                      <a:endParaRPr lang="en-US" sz="1200" dirty="0"/>
                    </a:p>
                  </a:txBody>
                  <a:tcPr/>
                </a:tc>
                <a:tc>
                  <a:txBody>
                    <a:bodyPr/>
                    <a:lstStyle/>
                    <a:p>
                      <a:r>
                        <a:rPr lang="en-IN" sz="1500" b="0" i="0" kern="1200" dirty="0" smtClean="0">
                          <a:solidFill>
                            <a:schemeClr val="tx1"/>
                          </a:solidFill>
                          <a:effectLst/>
                          <a:latin typeface="+mn-lt"/>
                          <a:ea typeface="+mn-ea"/>
                          <a:cs typeface="+mn-cs"/>
                        </a:rPr>
                        <a:t>The HTML frame tag is used to specify each frame within a frameset. For example, you can have a left frame for navigation and a right frame for the main content. For each frame, you specify the frame with the frame tag.</a:t>
                      </a:r>
                    </a:p>
                    <a:p>
                      <a:r>
                        <a:rPr lang="en-IN" sz="1000" dirty="0" smtClean="0">
                          <a:solidFill>
                            <a:schemeClr val="accent2">
                              <a:lumMod val="75000"/>
                            </a:schemeClr>
                          </a:solidFill>
                          <a:effectLst/>
                          <a:latin typeface="Courier New" pitchFamily="49" charset="0"/>
                          <a:cs typeface="Courier New" pitchFamily="49" charset="0"/>
                        </a:rPr>
                        <a:t>&lt;frameset cols = "25%, *"&gt;</a:t>
                      </a:r>
                    </a:p>
                    <a:p>
                      <a:r>
                        <a:rPr lang="en-IN" sz="1000" dirty="0" smtClean="0">
                          <a:solidFill>
                            <a:schemeClr val="accent2">
                              <a:lumMod val="75000"/>
                            </a:schemeClr>
                          </a:solidFill>
                          <a:effectLst/>
                          <a:latin typeface="Courier New" pitchFamily="49" charset="0"/>
                          <a:cs typeface="Courier New" pitchFamily="49" charset="0"/>
                        </a:rPr>
                        <a:t>  &lt;</a:t>
                      </a:r>
                      <a:r>
                        <a:rPr lang="en-IN" sz="1000" dirty="0" err="1" smtClean="0">
                          <a:solidFill>
                            <a:schemeClr val="accent2">
                              <a:lumMod val="75000"/>
                            </a:schemeClr>
                          </a:solidFill>
                          <a:effectLst/>
                          <a:latin typeface="Courier New" pitchFamily="49" charset="0"/>
                          <a:cs typeface="Courier New" pitchFamily="49" charset="0"/>
                        </a:rPr>
                        <a:t>noframes</a:t>
                      </a:r>
                      <a:r>
                        <a:rPr lang="en-IN" sz="1000" dirty="0" smtClean="0">
                          <a:solidFill>
                            <a:schemeClr val="accent2">
                              <a:lumMod val="75000"/>
                            </a:schemeClr>
                          </a:solidFill>
                          <a:effectLst/>
                          <a:latin typeface="Courier New" pitchFamily="49" charset="0"/>
                          <a:cs typeface="Courier New" pitchFamily="49" charset="0"/>
                        </a:rPr>
                        <a:t>&gt;</a:t>
                      </a:r>
                    </a:p>
                    <a:p>
                      <a:r>
                        <a:rPr lang="en-IN" sz="1000" dirty="0" smtClean="0">
                          <a:solidFill>
                            <a:schemeClr val="accent2">
                              <a:lumMod val="75000"/>
                            </a:schemeClr>
                          </a:solidFill>
                          <a:effectLst/>
                          <a:latin typeface="Courier New" pitchFamily="49" charset="0"/>
                          <a:cs typeface="Courier New" pitchFamily="49" charset="0"/>
                        </a:rPr>
                        <a:t>       &lt;</a:t>
                      </a:r>
                      <a:r>
                        <a:rPr lang="en-IN" sz="1000" dirty="0" smtClean="0">
                          <a:solidFill>
                            <a:schemeClr val="accent2">
                              <a:lumMod val="75000"/>
                            </a:schemeClr>
                          </a:solidFill>
                          <a:effectLst/>
                          <a:latin typeface="Courier New" pitchFamily="49" charset="0"/>
                          <a:cs typeface="Courier New" pitchFamily="49" charset="0"/>
                        </a:rPr>
                        <a:t>body&gt;Your browser doesn't support frames</a:t>
                      </a:r>
                      <a:r>
                        <a:rPr lang="en-IN" sz="1000" dirty="0" smtClean="0">
                          <a:solidFill>
                            <a:schemeClr val="accent2">
                              <a:lumMod val="75000"/>
                            </a:schemeClr>
                          </a:solidFill>
                          <a:effectLst/>
                          <a:latin typeface="Courier New" pitchFamily="49" charset="0"/>
                          <a:cs typeface="Courier New" pitchFamily="49" charset="0"/>
                        </a:rPr>
                        <a:t>. &lt;/</a:t>
                      </a:r>
                      <a:r>
                        <a:rPr lang="en-IN" sz="1000" dirty="0" smtClean="0">
                          <a:solidFill>
                            <a:schemeClr val="accent2">
                              <a:lumMod val="75000"/>
                            </a:schemeClr>
                          </a:solidFill>
                          <a:effectLst/>
                          <a:latin typeface="Courier New" pitchFamily="49" charset="0"/>
                          <a:cs typeface="Courier New" pitchFamily="49" charset="0"/>
                        </a:rPr>
                        <a:t>body&gt;</a:t>
                      </a:r>
                    </a:p>
                    <a:p>
                      <a:r>
                        <a:rPr lang="en-IN" sz="1000" dirty="0" smtClean="0">
                          <a:solidFill>
                            <a:schemeClr val="accent2">
                              <a:lumMod val="75000"/>
                            </a:schemeClr>
                          </a:solidFill>
                          <a:effectLst/>
                          <a:latin typeface="Courier New" pitchFamily="49" charset="0"/>
                          <a:cs typeface="Courier New" pitchFamily="49" charset="0"/>
                        </a:rPr>
                        <a:t>  &lt;/</a:t>
                      </a:r>
                      <a:r>
                        <a:rPr lang="en-IN" sz="1000" dirty="0" err="1" smtClean="0">
                          <a:solidFill>
                            <a:schemeClr val="accent2">
                              <a:lumMod val="75000"/>
                            </a:schemeClr>
                          </a:solidFill>
                          <a:effectLst/>
                          <a:latin typeface="Courier New" pitchFamily="49" charset="0"/>
                          <a:cs typeface="Courier New" pitchFamily="49" charset="0"/>
                        </a:rPr>
                        <a:t>noframes</a:t>
                      </a:r>
                      <a:r>
                        <a:rPr lang="en-IN" sz="1000" dirty="0" smtClean="0">
                          <a:solidFill>
                            <a:schemeClr val="accent2">
                              <a:lumMod val="75000"/>
                            </a:schemeClr>
                          </a:solidFill>
                          <a:effectLst/>
                          <a:latin typeface="Courier New" pitchFamily="49" charset="0"/>
                          <a:cs typeface="Courier New" pitchFamily="49" charset="0"/>
                        </a:rPr>
                        <a:t>&gt;</a:t>
                      </a:r>
                    </a:p>
                    <a:p>
                      <a:r>
                        <a:rPr lang="en-IN" sz="1000" dirty="0" smtClean="0">
                          <a:solidFill>
                            <a:schemeClr val="accent2">
                              <a:lumMod val="75000"/>
                            </a:schemeClr>
                          </a:solidFill>
                          <a:effectLst/>
                          <a:latin typeface="Courier New" pitchFamily="49" charset="0"/>
                          <a:cs typeface="Courier New" pitchFamily="49" charset="0"/>
                        </a:rPr>
                        <a:t>  &lt;frame </a:t>
                      </a:r>
                      <a:r>
                        <a:rPr lang="en-IN" sz="1000" dirty="0" err="1" smtClean="0">
                          <a:solidFill>
                            <a:schemeClr val="accent2">
                              <a:lumMod val="75000"/>
                            </a:schemeClr>
                          </a:solidFill>
                          <a:effectLst/>
                          <a:latin typeface="Courier New" pitchFamily="49" charset="0"/>
                          <a:cs typeface="Courier New" pitchFamily="49" charset="0"/>
                        </a:rPr>
                        <a:t>src</a:t>
                      </a:r>
                      <a:r>
                        <a:rPr lang="en-IN" sz="1000" dirty="0" smtClean="0">
                          <a:solidFill>
                            <a:schemeClr val="accent2">
                              <a:lumMod val="75000"/>
                            </a:schemeClr>
                          </a:solidFill>
                          <a:effectLst/>
                          <a:latin typeface="Courier New" pitchFamily="49" charset="0"/>
                          <a:cs typeface="Courier New" pitchFamily="49" charset="0"/>
                        </a:rPr>
                        <a:t> ="/html/tags/frame_example_left.html" /&gt;</a:t>
                      </a:r>
                    </a:p>
                    <a:p>
                      <a:r>
                        <a:rPr lang="en-IN" sz="1000" dirty="0" smtClean="0">
                          <a:solidFill>
                            <a:schemeClr val="accent2">
                              <a:lumMod val="75000"/>
                            </a:schemeClr>
                          </a:solidFill>
                          <a:effectLst/>
                          <a:latin typeface="Courier New" pitchFamily="49" charset="0"/>
                          <a:cs typeface="Courier New" pitchFamily="49" charset="0"/>
                        </a:rPr>
                        <a:t>  &lt;frame </a:t>
                      </a:r>
                      <a:r>
                        <a:rPr lang="en-IN" sz="1000" dirty="0" err="1" smtClean="0">
                          <a:solidFill>
                            <a:schemeClr val="accent2">
                              <a:lumMod val="75000"/>
                            </a:schemeClr>
                          </a:solidFill>
                          <a:effectLst/>
                          <a:latin typeface="Courier New" pitchFamily="49" charset="0"/>
                          <a:cs typeface="Courier New" pitchFamily="49" charset="0"/>
                        </a:rPr>
                        <a:t>src</a:t>
                      </a:r>
                      <a:r>
                        <a:rPr lang="en-IN" sz="1000" dirty="0" smtClean="0">
                          <a:solidFill>
                            <a:schemeClr val="accent2">
                              <a:lumMod val="75000"/>
                            </a:schemeClr>
                          </a:solidFill>
                          <a:effectLst/>
                          <a:latin typeface="Courier New" pitchFamily="49" charset="0"/>
                          <a:cs typeface="Courier New" pitchFamily="49" charset="0"/>
                        </a:rPr>
                        <a:t> ="/html/tags/frame_example_right.html" /&gt;</a:t>
                      </a:r>
                    </a:p>
                    <a:p>
                      <a:r>
                        <a:rPr lang="en-IN" sz="1000" dirty="0" smtClean="0">
                          <a:solidFill>
                            <a:schemeClr val="accent2">
                              <a:lumMod val="75000"/>
                            </a:schemeClr>
                          </a:solidFill>
                          <a:effectLst/>
                          <a:latin typeface="Courier New" pitchFamily="49" charset="0"/>
                          <a:cs typeface="Courier New" pitchFamily="49" charset="0"/>
                        </a:rPr>
                        <a:t>&lt;/frameset&gt;</a:t>
                      </a:r>
                      <a:endParaRPr lang="en-IN" sz="1000" dirty="0">
                        <a:solidFill>
                          <a:schemeClr val="accent2">
                            <a:lumMod val="75000"/>
                          </a:schemeClr>
                        </a:solidFill>
                        <a:effectLst/>
                        <a:latin typeface="Courier New" pitchFamily="49" charset="0"/>
                        <a:cs typeface="Courier New" pitchFamily="49" charset="0"/>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&lt;frameset&gt;</a:t>
                      </a:r>
                      <a:endParaRPr lang="en-US" sz="1200" dirty="0"/>
                    </a:p>
                  </a:txBody>
                  <a:tcPr/>
                </a:tc>
                <a:tc>
                  <a:txBody>
                    <a:bodyPr/>
                    <a:lstStyle/>
                    <a:p>
                      <a:r>
                        <a:rPr lang="en-US" sz="1200" dirty="0" smtClean="0"/>
                        <a:t>Frame</a:t>
                      </a:r>
                      <a:r>
                        <a:rPr lang="en-US" sz="1200" baseline="0" dirty="0" smtClean="0"/>
                        <a:t> set</a:t>
                      </a:r>
                      <a:endParaRPr lang="en-US" sz="1200" dirty="0"/>
                    </a:p>
                  </a:txBody>
                  <a:tcPr/>
                </a:tc>
                <a:tc>
                  <a:txBody>
                    <a:bodyPr/>
                    <a:lstStyle/>
                    <a:p>
                      <a:r>
                        <a:rPr lang="en-IN" sz="1500" b="0" i="0" kern="1200" dirty="0" smtClean="0">
                          <a:solidFill>
                            <a:schemeClr val="tx1"/>
                          </a:solidFill>
                          <a:effectLst/>
                          <a:latin typeface="+mn-lt"/>
                          <a:ea typeface="+mn-ea"/>
                          <a:cs typeface="+mn-cs"/>
                        </a:rPr>
                        <a:t>The HTML frameset tag is used to separate the window into frames. For example, you can have a left frame for navigation and a right frame for the main content.</a:t>
                      </a:r>
                    </a:p>
                  </a:txBody>
                  <a:tcPr/>
                </a:tc>
              </a:tr>
            </a:tbl>
          </a:graphicData>
        </a:graphic>
      </p:graphicFrame>
    </p:spTree>
    <p:extLst>
      <p:ext uri="{BB962C8B-B14F-4D97-AF65-F5344CB8AC3E}">
        <p14:creationId xmlns:p14="http://schemas.microsoft.com/office/powerpoint/2010/main" val="2495980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4270952"/>
              </p:ext>
            </p:extLst>
          </p:nvPr>
        </p:nvGraphicFramePr>
        <p:xfrm>
          <a:off x="152400" y="1123950"/>
          <a:ext cx="8839200" cy="357670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&lt;h1</a:t>
                      </a:r>
                      <a:r>
                        <a:rPr lang="en-US" sz="1200" dirty="0" smtClean="0">
                          <a:sym typeface="Wingdings" pitchFamily="2" charset="2"/>
                        </a:rPr>
                        <a:t>&gt;,</a:t>
                      </a:r>
                      <a:r>
                        <a:rPr lang="en-US" sz="1200" baseline="0" dirty="0" smtClean="0">
                          <a:sym typeface="Wingdings" pitchFamily="2" charset="2"/>
                        </a:rPr>
                        <a:t> &lt;h2&gt;--&lt;h6&gt;</a:t>
                      </a:r>
                      <a:endParaRPr lang="en-US" sz="1200" dirty="0"/>
                    </a:p>
                  </a:txBody>
                  <a:tcPr/>
                </a:tc>
                <a:tc>
                  <a:txBody>
                    <a:bodyPr/>
                    <a:lstStyle/>
                    <a:p>
                      <a:r>
                        <a:rPr lang="en-US" sz="1200" dirty="0" smtClean="0"/>
                        <a:t>Heading</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dirty="0" err="1" smtClean="0"/>
                        <a:t>hx</a:t>
                      </a:r>
                      <a:r>
                        <a:rPr lang="en-IN" sz="1500" b="0" i="0" kern="1200" dirty="0" smtClean="0">
                          <a:solidFill>
                            <a:schemeClr val="tx1"/>
                          </a:solidFill>
                          <a:effectLst/>
                          <a:latin typeface="+mn-lt"/>
                          <a:ea typeface="+mn-ea"/>
                          <a:cs typeface="+mn-cs"/>
                        </a:rPr>
                        <a:t> tag is used for specifying level x headings.</a:t>
                      </a:r>
                    </a:p>
                    <a:p>
                      <a:r>
                        <a:rPr lang="en-IN" sz="1000" dirty="0" smtClean="0">
                          <a:solidFill>
                            <a:schemeClr val="accent2">
                              <a:lumMod val="75000"/>
                            </a:schemeClr>
                          </a:solidFill>
                          <a:latin typeface="Courier New" pitchFamily="49" charset="0"/>
                          <a:cs typeface="Courier New" pitchFamily="49" charset="0"/>
                        </a:rPr>
                        <a:t>&lt;h1&gt;Level 1 heading using the HTML h1 tag&lt;/h1&gt;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&lt;head&gt;</a:t>
                      </a:r>
                      <a:endParaRPr lang="en-US" sz="1200" dirty="0"/>
                    </a:p>
                  </a:txBody>
                  <a:tcPr/>
                </a:tc>
                <a:tc>
                  <a:txBody>
                    <a:bodyPr/>
                    <a:lstStyle/>
                    <a:p>
                      <a:r>
                        <a:rPr lang="en-US" sz="1200" dirty="0" smtClean="0"/>
                        <a:t>Head</a:t>
                      </a:r>
                      <a:endParaRPr lang="en-US" sz="1200" dirty="0"/>
                    </a:p>
                  </a:txBody>
                  <a:tcPr/>
                </a:tc>
                <a:tc>
                  <a:txBody>
                    <a:bodyPr/>
                    <a:lstStyle/>
                    <a:p>
                      <a:r>
                        <a:rPr lang="en-IN" sz="1500" b="0" i="0" kern="1200" dirty="0" smtClean="0">
                          <a:solidFill>
                            <a:schemeClr val="tx1"/>
                          </a:solidFill>
                          <a:effectLst/>
                          <a:latin typeface="+mn-lt"/>
                          <a:ea typeface="+mn-ea"/>
                          <a:cs typeface="+mn-cs"/>
                        </a:rPr>
                        <a:t>The HTML head tag is used for indicating the head section of the HTML document.</a:t>
                      </a:r>
                    </a:p>
                    <a:p>
                      <a:r>
                        <a:rPr lang="en-IN" sz="1000" dirty="0" smtClean="0">
                          <a:solidFill>
                            <a:schemeClr val="accent2">
                              <a:lumMod val="75000"/>
                            </a:schemeClr>
                          </a:solidFill>
                          <a:effectLst/>
                          <a:latin typeface="Courier New" pitchFamily="49" charset="0"/>
                          <a:cs typeface="Courier New" pitchFamily="49" charset="0"/>
                        </a:rPr>
                        <a:t>&lt;html&gt;</a:t>
                      </a:r>
                    </a:p>
                    <a:p>
                      <a:r>
                        <a:rPr lang="en-IN" sz="1000" dirty="0" smtClean="0">
                          <a:solidFill>
                            <a:schemeClr val="accent2">
                              <a:lumMod val="75000"/>
                            </a:schemeClr>
                          </a:solidFill>
                          <a:effectLst/>
                          <a:latin typeface="Courier New" pitchFamily="49" charset="0"/>
                          <a:cs typeface="Courier New" pitchFamily="49" charset="0"/>
                        </a:rPr>
                        <a:t>&lt;head&gt;</a:t>
                      </a:r>
                    </a:p>
                    <a:p>
                      <a:r>
                        <a:rPr lang="en-IN" sz="1000" dirty="0" smtClean="0">
                          <a:solidFill>
                            <a:schemeClr val="accent2">
                              <a:lumMod val="75000"/>
                            </a:schemeClr>
                          </a:solidFill>
                          <a:effectLst/>
                          <a:latin typeface="Courier New" pitchFamily="49" charset="0"/>
                          <a:cs typeface="Courier New" pitchFamily="49" charset="0"/>
                        </a:rPr>
                        <a:t>&lt;title&gt;HTML head tag&lt;/title&gt;</a:t>
                      </a:r>
                    </a:p>
                    <a:p>
                      <a:r>
                        <a:rPr lang="en-IN" sz="1000" dirty="0" smtClean="0">
                          <a:solidFill>
                            <a:schemeClr val="accent2">
                              <a:lumMod val="75000"/>
                            </a:schemeClr>
                          </a:solidFill>
                          <a:effectLst/>
                          <a:latin typeface="Courier New" pitchFamily="49" charset="0"/>
                          <a:cs typeface="Courier New" pitchFamily="49" charset="0"/>
                        </a:rPr>
                        <a:t>&lt;/head&gt;</a:t>
                      </a:r>
                    </a:p>
                    <a:p>
                      <a:r>
                        <a:rPr lang="en-IN" sz="1000" dirty="0" smtClean="0">
                          <a:solidFill>
                            <a:schemeClr val="accent2">
                              <a:lumMod val="75000"/>
                            </a:schemeClr>
                          </a:solidFill>
                          <a:effectLst/>
                          <a:latin typeface="Courier New" pitchFamily="49" charset="0"/>
                          <a:cs typeface="Courier New" pitchFamily="49" charset="0"/>
                        </a:rPr>
                        <a:t>&lt;body style="background-</a:t>
                      </a:r>
                      <a:r>
                        <a:rPr lang="en-IN" sz="1000" dirty="0" err="1" smtClean="0">
                          <a:solidFill>
                            <a:schemeClr val="accent2">
                              <a:lumMod val="75000"/>
                            </a:schemeClr>
                          </a:solidFill>
                          <a:effectLst/>
                          <a:latin typeface="Courier New" pitchFamily="49" charset="0"/>
                          <a:cs typeface="Courier New" pitchFamily="49" charset="0"/>
                        </a:rPr>
                        <a:t>color</a:t>
                      </a:r>
                      <a:r>
                        <a:rPr lang="en-IN" sz="1000" dirty="0" smtClean="0">
                          <a:solidFill>
                            <a:schemeClr val="accent2">
                              <a:lumMod val="75000"/>
                            </a:schemeClr>
                          </a:solidFill>
                          <a:effectLst/>
                          <a:latin typeface="Courier New" pitchFamily="49" charset="0"/>
                          <a:cs typeface="Courier New" pitchFamily="49" charset="0"/>
                        </a:rPr>
                        <a:t>: orange;"&gt;</a:t>
                      </a:r>
                      <a:r>
                        <a:rPr lang="en-IN" sz="1000" dirty="0" smtClean="0">
                          <a:solidFill>
                            <a:schemeClr val="accent2">
                              <a:lumMod val="75000"/>
                            </a:schemeClr>
                          </a:solidFill>
                          <a:effectLst/>
                          <a:latin typeface="Courier New" pitchFamily="49" charset="0"/>
                          <a:cs typeface="Courier New" pitchFamily="49" charset="0"/>
                        </a:rPr>
                        <a:t>Document content goes here&lt;/body&gt;</a:t>
                      </a:r>
                    </a:p>
                    <a:p>
                      <a:r>
                        <a:rPr lang="en-IN" sz="1000" dirty="0" smtClean="0">
                          <a:solidFill>
                            <a:schemeClr val="accent2">
                              <a:lumMod val="75000"/>
                            </a:schemeClr>
                          </a:solidFill>
                          <a:effectLst/>
                          <a:latin typeface="Courier New" pitchFamily="49" charset="0"/>
                          <a:cs typeface="Courier New" pitchFamily="49" charset="0"/>
                        </a:rPr>
                        <a:t>&lt;/html&gt;</a:t>
                      </a:r>
                      <a:endParaRPr lang="en-IN" sz="1000" dirty="0">
                        <a:solidFill>
                          <a:schemeClr val="accent2">
                            <a:lumMod val="75000"/>
                          </a:schemeClr>
                        </a:solidFill>
                        <a:effectLst/>
                        <a:latin typeface="Courier New" pitchFamily="49" charset="0"/>
                        <a:cs typeface="Courier New" pitchFamily="49" charset="0"/>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hr</a:t>
                      </a:r>
                      <a:r>
                        <a:rPr lang="en-US" sz="1200" dirty="0" smtClean="0"/>
                        <a:t>&gt;</a:t>
                      </a:r>
                      <a:endParaRPr lang="en-US" sz="1200" dirty="0"/>
                    </a:p>
                  </a:txBody>
                  <a:tcPr/>
                </a:tc>
                <a:tc>
                  <a:txBody>
                    <a:bodyPr/>
                    <a:lstStyle/>
                    <a:p>
                      <a:r>
                        <a:rPr lang="en-US" sz="1200" dirty="0" smtClean="0"/>
                        <a:t>Horizontal Rule</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hr</a:t>
                      </a:r>
                      <a:r>
                        <a:rPr lang="en-IN" sz="1500" b="0" i="0" kern="1200" dirty="0" smtClean="0">
                          <a:solidFill>
                            <a:schemeClr val="tx1"/>
                          </a:solidFill>
                          <a:effectLst/>
                          <a:latin typeface="+mn-lt"/>
                          <a:ea typeface="+mn-ea"/>
                          <a:cs typeface="+mn-cs"/>
                        </a:rPr>
                        <a:t> tag is used for creating a horizontal rule.</a:t>
                      </a: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hr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endParaRPr lang="en-IN" sz="1500" b="0" i="0" kern="1200" dirty="0" smtClean="0">
                        <a:solidFill>
                          <a:schemeClr val="tx1"/>
                        </a:solidFill>
                        <a:effectLst/>
                        <a:latin typeface="+mn-lt"/>
                        <a:ea typeface="+mn-ea"/>
                        <a:cs typeface="+mn-cs"/>
                      </a:endParaRP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&lt;html&gt;</a:t>
                      </a:r>
                      <a:endParaRPr lang="en-US" sz="1200" dirty="0"/>
                    </a:p>
                  </a:txBody>
                  <a:tcPr/>
                </a:tc>
                <a:tc>
                  <a:txBody>
                    <a:bodyPr/>
                    <a:lstStyle/>
                    <a:p>
                      <a:r>
                        <a:rPr lang="en-US" sz="1200" dirty="0" smtClean="0"/>
                        <a:t>Html</a:t>
                      </a:r>
                      <a:endParaRPr lang="en-US" sz="1200" dirty="0"/>
                    </a:p>
                  </a:txBody>
                  <a:tcPr/>
                </a:tc>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IN" sz="1500" b="0" i="0" kern="1200" dirty="0" smtClean="0">
                          <a:solidFill>
                            <a:schemeClr val="tx1"/>
                          </a:solidFill>
                          <a:effectLst/>
                          <a:latin typeface="+mn-lt"/>
                          <a:ea typeface="+mn-ea"/>
                          <a:cs typeface="+mn-cs"/>
                        </a:rPr>
                        <a:t>The HTML </a:t>
                      </a:r>
                      <a:r>
                        <a:rPr lang="en-IN" dirty="0" err="1" smtClean="0"/>
                        <a:t>html</a:t>
                      </a:r>
                      <a:r>
                        <a:rPr lang="en-IN" sz="1500" b="0" i="0" kern="1200" dirty="0" smtClean="0">
                          <a:solidFill>
                            <a:schemeClr val="tx1"/>
                          </a:solidFill>
                          <a:effectLst/>
                          <a:latin typeface="+mn-lt"/>
                          <a:ea typeface="+mn-ea"/>
                          <a:cs typeface="+mn-cs"/>
                        </a:rPr>
                        <a:t> tag is the container that contains all other HTML elements</a:t>
                      </a: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&lt;html&gt;&lt;/html&gt;</a:t>
                      </a:r>
                      <a:endParaRPr kumimoji="0" lang="en-IN" sz="15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784047" rtl="0" eaLnBrk="1" fontAlgn="auto" latinLnBrk="0" hangingPunct="1">
                        <a:lnSpc>
                          <a:spcPct val="100000"/>
                        </a:lnSpc>
                        <a:spcBef>
                          <a:spcPts val="0"/>
                        </a:spcBef>
                        <a:spcAft>
                          <a:spcPts val="0"/>
                        </a:spcAft>
                        <a:buClrTx/>
                        <a:buSzTx/>
                        <a:buFontTx/>
                        <a:buNone/>
                        <a:tabLst/>
                        <a:defRPr/>
                      </a:pPr>
                      <a:endParaRPr lang="en-IN" sz="1500" b="0" i="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739393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7799845"/>
              </p:ext>
            </p:extLst>
          </p:nvPr>
        </p:nvGraphicFramePr>
        <p:xfrm>
          <a:off x="152400" y="1123950"/>
          <a:ext cx="8839200" cy="388150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i</a:t>
                      </a:r>
                      <a:r>
                        <a:rPr lang="en-US" sz="1200" baseline="0" dirty="0" smtClean="0">
                          <a:sym typeface="Wingdings" pitchFamily="2" charset="2"/>
                        </a:rPr>
                        <a:t>&gt;</a:t>
                      </a:r>
                      <a:endParaRPr lang="en-US" sz="1200" dirty="0"/>
                    </a:p>
                  </a:txBody>
                  <a:tcPr/>
                </a:tc>
                <a:tc>
                  <a:txBody>
                    <a:bodyPr/>
                    <a:lstStyle/>
                    <a:p>
                      <a:r>
                        <a:rPr lang="en-US" sz="1200" dirty="0" smtClean="0"/>
                        <a:t>Italics</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i</a:t>
                      </a:r>
                      <a:r>
                        <a:rPr lang="en-IN" sz="1500" b="0" i="0" kern="1200" dirty="0" smtClean="0">
                          <a:solidFill>
                            <a:schemeClr val="tx1"/>
                          </a:solidFill>
                          <a:effectLst/>
                          <a:latin typeface="+mn-lt"/>
                          <a:ea typeface="+mn-ea"/>
                          <a:cs typeface="+mn-cs"/>
                        </a:rPr>
                        <a:t> tag is used for specifying text in italics.</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i</a:t>
                      </a:r>
                      <a:r>
                        <a:rPr lang="en-IN" sz="1000" dirty="0" smtClean="0">
                          <a:solidFill>
                            <a:schemeClr val="accent2">
                              <a:lumMod val="75000"/>
                            </a:schemeClr>
                          </a:solidFill>
                          <a:latin typeface="Courier New" pitchFamily="49" charset="0"/>
                          <a:cs typeface="Courier New" pitchFamily="49" charset="0"/>
                        </a:rPr>
                        <a:t>&gt;Italics&lt;/</a:t>
                      </a:r>
                      <a:r>
                        <a:rPr lang="en-IN" sz="1000" dirty="0" err="1" smtClean="0">
                          <a:solidFill>
                            <a:schemeClr val="accent2">
                              <a:lumMod val="75000"/>
                            </a:schemeClr>
                          </a:solidFill>
                          <a:latin typeface="Courier New" pitchFamily="49" charset="0"/>
                          <a:cs typeface="Courier New" pitchFamily="49" charset="0"/>
                        </a:rPr>
                        <a:t>i</a:t>
                      </a:r>
                      <a:r>
                        <a:rPr lang="en-IN" sz="1000" dirty="0" smtClean="0">
                          <a:solidFill>
                            <a:schemeClr val="accent2">
                              <a:lumMod val="75000"/>
                            </a:schemeClr>
                          </a:solidFill>
                          <a:latin typeface="Courier New" pitchFamily="49" charset="0"/>
                          <a:cs typeface="Courier New" pitchFamily="49" charset="0"/>
                        </a:rPr>
                        <a:t>&gt;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iframe</a:t>
                      </a:r>
                      <a:r>
                        <a:rPr lang="en-US" sz="1200" dirty="0" smtClean="0"/>
                        <a:t>&gt;</a:t>
                      </a:r>
                      <a:endParaRPr lang="en-US" sz="1200" dirty="0"/>
                    </a:p>
                  </a:txBody>
                  <a:tcPr/>
                </a:tc>
                <a:tc>
                  <a:txBody>
                    <a:bodyPr/>
                    <a:lstStyle/>
                    <a:p>
                      <a:r>
                        <a:rPr lang="en-US" sz="1200" dirty="0" err="1" smtClean="0"/>
                        <a:t>iframe</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iframe</a:t>
                      </a:r>
                      <a:r>
                        <a:rPr lang="en-IN" sz="1500" b="0" i="0" kern="1200" dirty="0" smtClean="0">
                          <a:solidFill>
                            <a:schemeClr val="tx1"/>
                          </a:solidFill>
                          <a:effectLst/>
                          <a:latin typeface="+mn-lt"/>
                          <a:ea typeface="+mn-ea"/>
                          <a:cs typeface="+mn-cs"/>
                        </a:rPr>
                        <a:t> tag is used to specify an inline frame.</a:t>
                      </a:r>
                    </a:p>
                    <a:p>
                      <a:r>
                        <a:rPr lang="en-IN" sz="1000" dirty="0" smtClean="0">
                          <a:solidFill>
                            <a:schemeClr val="accent2">
                              <a:lumMod val="75000"/>
                            </a:schemeClr>
                          </a:solidFill>
                          <a:effectLst/>
                          <a:latin typeface="Courier New" pitchFamily="49" charset="0"/>
                          <a:cs typeface="Courier New" pitchFamily="49" charset="0"/>
                        </a:rPr>
                        <a:t>&lt;</a:t>
                      </a:r>
                      <a:r>
                        <a:rPr lang="en-IN" sz="1000" dirty="0" err="1" smtClean="0">
                          <a:solidFill>
                            <a:schemeClr val="accent2">
                              <a:lumMod val="75000"/>
                            </a:schemeClr>
                          </a:solidFill>
                          <a:effectLst/>
                          <a:latin typeface="Courier New" pitchFamily="49" charset="0"/>
                          <a:cs typeface="Courier New" pitchFamily="49" charset="0"/>
                        </a:rPr>
                        <a:t>iframe</a:t>
                      </a:r>
                      <a:r>
                        <a:rPr lang="en-IN" sz="1000" dirty="0" smtClean="0">
                          <a:solidFill>
                            <a:schemeClr val="accent2">
                              <a:lumMod val="75000"/>
                            </a:schemeClr>
                          </a:solidFill>
                          <a:effectLst/>
                          <a:latin typeface="Courier New" pitchFamily="49" charset="0"/>
                          <a:cs typeface="Courier New" pitchFamily="49" charset="0"/>
                        </a:rPr>
                        <a:t> </a:t>
                      </a:r>
                      <a:r>
                        <a:rPr lang="en-IN" sz="1000" dirty="0" err="1" smtClean="0">
                          <a:solidFill>
                            <a:schemeClr val="accent2">
                              <a:lumMod val="75000"/>
                            </a:schemeClr>
                          </a:solidFill>
                          <a:effectLst/>
                          <a:latin typeface="Courier New" pitchFamily="49" charset="0"/>
                          <a:cs typeface="Courier New" pitchFamily="49" charset="0"/>
                        </a:rPr>
                        <a:t>src</a:t>
                      </a:r>
                      <a:r>
                        <a:rPr lang="en-IN" sz="1000" dirty="0" smtClean="0">
                          <a:solidFill>
                            <a:schemeClr val="accent2">
                              <a:lumMod val="75000"/>
                            </a:schemeClr>
                          </a:solidFill>
                          <a:effectLst/>
                          <a:latin typeface="Courier New" pitchFamily="49" charset="0"/>
                          <a:cs typeface="Courier New" pitchFamily="49" charset="0"/>
                        </a:rPr>
                        <a:t>="/</a:t>
                      </a:r>
                      <a:r>
                        <a:rPr lang="en-IN" sz="1000" dirty="0" err="1" smtClean="0">
                          <a:solidFill>
                            <a:schemeClr val="accent2">
                              <a:lumMod val="75000"/>
                            </a:schemeClr>
                          </a:solidFill>
                          <a:effectLst/>
                          <a:latin typeface="Courier New" pitchFamily="49" charset="0"/>
                          <a:cs typeface="Courier New" pitchFamily="49" charset="0"/>
                        </a:rPr>
                        <a:t>pix</a:t>
                      </a:r>
                      <a:r>
                        <a:rPr lang="en-IN" sz="1000" dirty="0" smtClean="0">
                          <a:solidFill>
                            <a:schemeClr val="accent2">
                              <a:lumMod val="75000"/>
                            </a:schemeClr>
                          </a:solidFill>
                          <a:effectLst/>
                          <a:latin typeface="Courier New" pitchFamily="49" charset="0"/>
                          <a:cs typeface="Courier New" pitchFamily="49" charset="0"/>
                        </a:rPr>
                        <a:t>/</a:t>
                      </a:r>
                      <a:r>
                        <a:rPr lang="en-IN" sz="1000" dirty="0" err="1" smtClean="0">
                          <a:solidFill>
                            <a:schemeClr val="accent2">
                              <a:lumMod val="75000"/>
                            </a:schemeClr>
                          </a:solidFill>
                          <a:effectLst/>
                          <a:latin typeface="Courier New" pitchFamily="49" charset="0"/>
                          <a:cs typeface="Courier New" pitchFamily="49" charset="0"/>
                        </a:rPr>
                        <a:t>milford_sound</a:t>
                      </a:r>
                      <a:r>
                        <a:rPr lang="en-IN" sz="1000" dirty="0" smtClean="0">
                          <a:solidFill>
                            <a:schemeClr val="accent2">
                              <a:lumMod val="75000"/>
                            </a:schemeClr>
                          </a:solidFill>
                          <a:effectLst/>
                          <a:latin typeface="Courier New" pitchFamily="49" charset="0"/>
                          <a:cs typeface="Courier New" pitchFamily="49" charset="0"/>
                        </a:rPr>
                        <a:t>/milford_sound_t.jpg“ width="200“ height="150"</a:t>
                      </a:r>
                    </a:p>
                    <a:p>
                      <a:r>
                        <a:rPr lang="en-IN" sz="1000" dirty="0" smtClean="0">
                          <a:solidFill>
                            <a:schemeClr val="accent2">
                              <a:lumMod val="75000"/>
                            </a:schemeClr>
                          </a:solidFill>
                          <a:effectLst/>
                          <a:latin typeface="Courier New" pitchFamily="49" charset="0"/>
                          <a:cs typeface="Courier New" pitchFamily="49" charset="0"/>
                        </a:rPr>
                        <a:t>  scrolling="auto"  </a:t>
                      </a:r>
                      <a:r>
                        <a:rPr lang="en-IN" sz="1000" dirty="0" err="1" smtClean="0">
                          <a:solidFill>
                            <a:schemeClr val="accent2">
                              <a:lumMod val="75000"/>
                            </a:schemeClr>
                          </a:solidFill>
                          <a:effectLst/>
                          <a:latin typeface="Courier New" pitchFamily="49" charset="0"/>
                          <a:cs typeface="Courier New" pitchFamily="49" charset="0"/>
                        </a:rPr>
                        <a:t>frameborder</a:t>
                      </a:r>
                      <a:r>
                        <a:rPr lang="en-IN" sz="1000" dirty="0" smtClean="0">
                          <a:solidFill>
                            <a:schemeClr val="accent2">
                              <a:lumMod val="75000"/>
                            </a:schemeClr>
                          </a:solidFill>
                          <a:effectLst/>
                          <a:latin typeface="Courier New" pitchFamily="49" charset="0"/>
                          <a:cs typeface="Courier New" pitchFamily="49" charset="0"/>
                        </a:rPr>
                        <a:t>="1"&gt;</a:t>
                      </a:r>
                    </a:p>
                    <a:p>
                      <a:r>
                        <a:rPr lang="en-IN" sz="1000" dirty="0" smtClean="0">
                          <a:solidFill>
                            <a:schemeClr val="accent2">
                              <a:lumMod val="75000"/>
                            </a:schemeClr>
                          </a:solidFill>
                          <a:effectLst/>
                          <a:latin typeface="Courier New" pitchFamily="49" charset="0"/>
                          <a:cs typeface="Courier New" pitchFamily="49" charset="0"/>
                        </a:rPr>
                        <a:t>  &lt;!--This bit is only viewed by browsers that don't support inline frames --&gt;</a:t>
                      </a:r>
                    </a:p>
                    <a:p>
                      <a:r>
                        <a:rPr lang="en-IN" sz="1000" dirty="0" smtClean="0">
                          <a:solidFill>
                            <a:schemeClr val="accent2">
                              <a:lumMod val="75000"/>
                            </a:schemeClr>
                          </a:solidFill>
                          <a:effectLst/>
                          <a:latin typeface="Courier New" pitchFamily="49" charset="0"/>
                          <a:cs typeface="Courier New" pitchFamily="49" charset="0"/>
                        </a:rPr>
                        <a:t>  Your browser doesn't support inline frames.</a:t>
                      </a:r>
                    </a:p>
                    <a:p>
                      <a:r>
                        <a:rPr lang="en-IN" sz="1000" dirty="0" smtClean="0">
                          <a:solidFill>
                            <a:schemeClr val="accent2">
                              <a:lumMod val="75000"/>
                            </a:schemeClr>
                          </a:solidFill>
                          <a:effectLst/>
                          <a:latin typeface="Courier New" pitchFamily="49" charset="0"/>
                          <a:cs typeface="Courier New" pitchFamily="49" charset="0"/>
                        </a:rPr>
                        <a:t>&lt;/</a:t>
                      </a:r>
                      <a:r>
                        <a:rPr lang="en-IN" sz="1000" dirty="0" err="1" smtClean="0">
                          <a:solidFill>
                            <a:schemeClr val="accent2">
                              <a:lumMod val="75000"/>
                            </a:schemeClr>
                          </a:solidFill>
                          <a:effectLst/>
                          <a:latin typeface="Courier New" pitchFamily="49" charset="0"/>
                          <a:cs typeface="Courier New" pitchFamily="49" charset="0"/>
                        </a:rPr>
                        <a:t>iframe</a:t>
                      </a:r>
                      <a:r>
                        <a:rPr lang="en-IN" sz="1000" dirty="0" smtClean="0">
                          <a:solidFill>
                            <a:schemeClr val="accent2">
                              <a:lumMod val="75000"/>
                            </a:schemeClr>
                          </a:solidFill>
                          <a:effectLst/>
                          <a:latin typeface="Courier New" pitchFamily="49" charset="0"/>
                          <a:cs typeface="Courier New" pitchFamily="49" charset="0"/>
                        </a:rPr>
                        <a:t>&gt;</a:t>
                      </a:r>
                      <a:endParaRPr lang="en-IN" sz="1000" dirty="0">
                        <a:solidFill>
                          <a:schemeClr val="accent2">
                            <a:lumMod val="75000"/>
                          </a:schemeClr>
                        </a:solidFill>
                        <a:effectLst/>
                        <a:latin typeface="Courier New" pitchFamily="49" charset="0"/>
                        <a:cs typeface="Courier New" pitchFamily="49" charset="0"/>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img</a:t>
                      </a:r>
                      <a:r>
                        <a:rPr lang="en-US" sz="1200" dirty="0" smtClean="0"/>
                        <a:t>&gt;</a:t>
                      </a:r>
                      <a:endParaRPr lang="en-US" sz="1200" dirty="0"/>
                    </a:p>
                  </a:txBody>
                  <a:tcPr/>
                </a:tc>
                <a:tc>
                  <a:txBody>
                    <a:bodyPr/>
                    <a:lstStyle/>
                    <a:p>
                      <a:r>
                        <a:rPr lang="en-US" sz="1200" dirty="0" smtClean="0"/>
                        <a:t>Image</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img</a:t>
                      </a:r>
                      <a:r>
                        <a:rPr lang="en-IN" sz="1500" b="0" i="0" kern="1200" dirty="0" smtClean="0">
                          <a:solidFill>
                            <a:schemeClr val="tx1"/>
                          </a:solidFill>
                          <a:effectLst/>
                          <a:latin typeface="+mn-lt"/>
                          <a:ea typeface="+mn-ea"/>
                          <a:cs typeface="+mn-cs"/>
                        </a:rPr>
                        <a:t> tag is used for embedding images into an HTML document.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img</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src</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pix</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milford_sound</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/milford_sound_t.jpg" width="225" height="151" alt="Milford Sound in New Zealand"&gt;</a:t>
                      </a:r>
                      <a:endParaRPr lang="en-IN" sz="1500" b="0" i="0" kern="1200" dirty="0" smtClean="0">
                        <a:solidFill>
                          <a:schemeClr val="tx1"/>
                        </a:solidFill>
                        <a:effectLst/>
                        <a:latin typeface="+mn-lt"/>
                        <a:ea typeface="+mn-ea"/>
                        <a:cs typeface="+mn-cs"/>
                      </a:endParaRP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&lt;input&gt;</a:t>
                      </a:r>
                      <a:endParaRPr lang="en-US" sz="1200" dirty="0"/>
                    </a:p>
                  </a:txBody>
                  <a:tcPr/>
                </a:tc>
                <a:tc>
                  <a:txBody>
                    <a:bodyPr/>
                    <a:lstStyle/>
                    <a:p>
                      <a:r>
                        <a:rPr lang="en-US" sz="1200" dirty="0" smtClean="0"/>
                        <a:t>Input</a:t>
                      </a:r>
                      <a:endParaRPr lang="en-US" sz="1200" dirty="0"/>
                    </a:p>
                  </a:txBody>
                  <a:tcPr/>
                </a:tc>
                <a:tc>
                  <a:txBody>
                    <a:bodyPr/>
                    <a:lstStyle/>
                    <a:p>
                      <a:r>
                        <a:rPr lang="en-IN" sz="1500" b="0" i="0" kern="1200" dirty="0" smtClean="0">
                          <a:solidFill>
                            <a:schemeClr val="tx1"/>
                          </a:solidFill>
                          <a:effectLst/>
                          <a:latin typeface="+mn-lt"/>
                          <a:ea typeface="+mn-ea"/>
                          <a:cs typeface="+mn-cs"/>
                        </a:rPr>
                        <a:t>The HTML input tag is used within a form to declare an input element - a control that allows the user to input data.</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&lt;input type="text" name="</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first_name</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value=""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maxlength</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="100" /&gt;</a:t>
                      </a:r>
                    </a:p>
                    <a:p>
                      <a:r>
                        <a:rPr lang="en-IN" sz="1500" b="0" i="0" kern="1200" dirty="0" smtClean="0">
                          <a:solidFill>
                            <a:schemeClr val="tx1"/>
                          </a:solidFill>
                          <a:effectLst/>
                          <a:latin typeface="+mn-lt"/>
                          <a:ea typeface="+mn-ea"/>
                          <a:cs typeface="+mn-cs"/>
                        </a:rPr>
                        <a:t>Text, password, checkbox, radio, submit, reset, file, hidden, image, </a:t>
                      </a:r>
                      <a:r>
                        <a:rPr lang="en-IN" sz="1500" b="0" i="0" kern="1200" dirty="0" smtClean="0">
                          <a:solidFill>
                            <a:schemeClr val="tx1"/>
                          </a:solidFill>
                          <a:effectLst/>
                          <a:latin typeface="+mn-lt"/>
                          <a:ea typeface="+mn-ea"/>
                          <a:cs typeface="+mn-cs"/>
                        </a:rPr>
                        <a:t>button</a:t>
                      </a:r>
                    </a:p>
                    <a:p>
                      <a:r>
                        <a:rPr lang="en-IN" sz="1500" b="0" i="0" kern="1200" dirty="0" smtClean="0">
                          <a:solidFill>
                            <a:schemeClr val="tx1"/>
                          </a:solidFill>
                          <a:effectLst/>
                          <a:latin typeface="+mn-lt"/>
                          <a:ea typeface="+mn-ea"/>
                          <a:cs typeface="+mn-cs"/>
                        </a:rPr>
                        <a:t>Date, </a:t>
                      </a:r>
                      <a:r>
                        <a:rPr lang="en-IN" sz="1500" b="0" i="0" kern="1200" dirty="0" err="1" smtClean="0">
                          <a:solidFill>
                            <a:schemeClr val="tx1"/>
                          </a:solidFill>
                          <a:effectLst/>
                          <a:latin typeface="+mn-lt"/>
                          <a:ea typeface="+mn-ea"/>
                          <a:cs typeface="+mn-cs"/>
                        </a:rPr>
                        <a:t>tel</a:t>
                      </a:r>
                      <a:r>
                        <a:rPr lang="en-IN" sz="1500" b="0" i="0" kern="1200" dirty="0" smtClean="0">
                          <a:solidFill>
                            <a:schemeClr val="tx1"/>
                          </a:solidFill>
                          <a:effectLst/>
                          <a:latin typeface="+mn-lt"/>
                          <a:ea typeface="+mn-ea"/>
                          <a:cs typeface="+mn-cs"/>
                        </a:rPr>
                        <a:t>, email, </a:t>
                      </a:r>
                      <a:r>
                        <a:rPr lang="en-IN" sz="1500" b="0" i="0" kern="1200" dirty="0" err="1" smtClean="0">
                          <a:solidFill>
                            <a:schemeClr val="tx1"/>
                          </a:solidFill>
                          <a:effectLst/>
                          <a:latin typeface="+mn-lt"/>
                          <a:ea typeface="+mn-ea"/>
                          <a:cs typeface="+mn-cs"/>
                        </a:rPr>
                        <a:t>color</a:t>
                      </a:r>
                      <a:r>
                        <a:rPr lang="en-IN" sz="1500" b="0" i="0" kern="1200" dirty="0" smtClean="0">
                          <a:solidFill>
                            <a:schemeClr val="tx1"/>
                          </a:solidFill>
                          <a:effectLst/>
                          <a:latin typeface="+mn-lt"/>
                          <a:ea typeface="+mn-ea"/>
                          <a:cs typeface="+mn-cs"/>
                        </a:rPr>
                        <a:t>, number, range, search, time, </a:t>
                      </a:r>
                      <a:r>
                        <a:rPr lang="en-IN" sz="1500" b="0" i="0" kern="1200" dirty="0" err="1" smtClean="0">
                          <a:solidFill>
                            <a:schemeClr val="tx1"/>
                          </a:solidFill>
                          <a:effectLst/>
                          <a:latin typeface="+mn-lt"/>
                          <a:ea typeface="+mn-ea"/>
                          <a:cs typeface="+mn-cs"/>
                        </a:rPr>
                        <a:t>url</a:t>
                      </a:r>
                      <a:r>
                        <a:rPr lang="en-IN" sz="1500" b="0" i="0" kern="1200" dirty="0" smtClean="0">
                          <a:solidFill>
                            <a:schemeClr val="tx1"/>
                          </a:solidFill>
                          <a:effectLst/>
                          <a:latin typeface="+mn-lt"/>
                          <a:ea typeface="+mn-ea"/>
                          <a:cs typeface="+mn-cs"/>
                        </a:rPr>
                        <a:t> </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IN" sz="1500" b="0" i="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844569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803116"/>
              </p:ext>
            </p:extLst>
          </p:nvPr>
        </p:nvGraphicFramePr>
        <p:xfrm>
          <a:off x="152400" y="1123950"/>
          <a:ext cx="8839200" cy="304330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IN" sz="1200" b="0" i="0" kern="1200" dirty="0" err="1" smtClean="0">
                          <a:solidFill>
                            <a:schemeClr val="tx1"/>
                          </a:solidFill>
                          <a:effectLst/>
                          <a:latin typeface="+mn-lt"/>
                          <a:ea typeface="+mn-ea"/>
                          <a:cs typeface="+mn-cs"/>
                        </a:rPr>
                        <a:t>isindex</a:t>
                      </a:r>
                      <a:r>
                        <a:rPr lang="en-US" sz="1200" baseline="0" dirty="0" smtClean="0">
                          <a:sym typeface="Wingdings" pitchFamily="2" charset="2"/>
                        </a:rPr>
                        <a:t>&gt;</a:t>
                      </a:r>
                      <a:endParaRPr lang="en-US" sz="1200" dirty="0"/>
                    </a:p>
                  </a:txBody>
                  <a:tcPr/>
                </a:tc>
                <a:tc>
                  <a:txBody>
                    <a:bodyPr/>
                    <a:lstStyle/>
                    <a:p>
                      <a:r>
                        <a:rPr lang="en-US" sz="1200" dirty="0" smtClean="0"/>
                        <a:t>Single Line Text Input</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isindex</a:t>
                      </a:r>
                      <a:r>
                        <a:rPr lang="en-IN" sz="1500" b="0" i="0" kern="1200" dirty="0" smtClean="0">
                          <a:solidFill>
                            <a:schemeClr val="tx1"/>
                          </a:solidFill>
                          <a:effectLst/>
                          <a:latin typeface="+mn-lt"/>
                          <a:ea typeface="+mn-ea"/>
                          <a:cs typeface="+mn-cs"/>
                        </a:rPr>
                        <a:t> tag is used for creating a single line text input control.</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isindex</a:t>
                      </a:r>
                      <a:r>
                        <a:rPr lang="en-IN" sz="1000" dirty="0" smtClean="0">
                          <a:solidFill>
                            <a:schemeClr val="accent2">
                              <a:lumMod val="75000"/>
                            </a:schemeClr>
                          </a:solidFill>
                          <a:latin typeface="Courier New" pitchFamily="49" charset="0"/>
                          <a:cs typeface="Courier New" pitchFamily="49" charset="0"/>
                        </a:rPr>
                        <a:t>&gt;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kbd</a:t>
                      </a:r>
                      <a:r>
                        <a:rPr lang="en-US" sz="1200" dirty="0" smtClean="0"/>
                        <a:t>&gt;</a:t>
                      </a:r>
                      <a:endParaRPr lang="en-US" sz="1200" dirty="0"/>
                    </a:p>
                  </a:txBody>
                  <a:tcPr/>
                </a:tc>
                <a:tc>
                  <a:txBody>
                    <a:bodyPr/>
                    <a:lstStyle/>
                    <a:p>
                      <a:r>
                        <a:rPr lang="en-US" sz="1200" dirty="0" err="1" smtClean="0"/>
                        <a:t>kbd</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kbd</a:t>
                      </a:r>
                      <a:r>
                        <a:rPr lang="en-IN" sz="1500" b="0" i="0" kern="1200" dirty="0" smtClean="0">
                          <a:solidFill>
                            <a:schemeClr val="tx1"/>
                          </a:solidFill>
                          <a:effectLst/>
                          <a:latin typeface="+mn-lt"/>
                          <a:ea typeface="+mn-ea"/>
                          <a:cs typeface="+mn-cs"/>
                        </a:rPr>
                        <a:t> tag is used for indicating the text to be entered by the user. The </a:t>
                      </a:r>
                      <a:r>
                        <a:rPr lang="en-IN" sz="1500" b="0" i="0" kern="1200" dirty="0" err="1" smtClean="0">
                          <a:solidFill>
                            <a:schemeClr val="tx1"/>
                          </a:solidFill>
                          <a:effectLst/>
                          <a:latin typeface="+mn-lt"/>
                          <a:ea typeface="+mn-ea"/>
                          <a:cs typeface="+mn-cs"/>
                        </a:rPr>
                        <a:t>kbd</a:t>
                      </a:r>
                      <a:r>
                        <a:rPr lang="en-IN" sz="1500" b="0" i="0" kern="1200" dirty="0" smtClean="0">
                          <a:solidFill>
                            <a:schemeClr val="tx1"/>
                          </a:solidFill>
                          <a:effectLst/>
                          <a:latin typeface="+mn-lt"/>
                          <a:ea typeface="+mn-ea"/>
                          <a:cs typeface="+mn-cs"/>
                        </a:rPr>
                        <a:t> tag surrounds the word/phrase.</a:t>
                      </a:r>
                    </a:p>
                    <a:p>
                      <a:r>
                        <a:rPr lang="en-IN" sz="1000" dirty="0" smtClean="0">
                          <a:solidFill>
                            <a:schemeClr val="accent2">
                              <a:lumMod val="75000"/>
                            </a:schemeClr>
                          </a:solidFill>
                          <a:effectLst/>
                          <a:latin typeface="Courier New" pitchFamily="49" charset="0"/>
                          <a:cs typeface="Courier New" pitchFamily="49" charset="0"/>
                        </a:rPr>
                        <a:t>Type &lt;</a:t>
                      </a:r>
                      <a:r>
                        <a:rPr lang="en-IN" sz="1000" dirty="0" err="1" smtClean="0">
                          <a:solidFill>
                            <a:schemeClr val="accent2">
                              <a:lumMod val="75000"/>
                            </a:schemeClr>
                          </a:solidFill>
                          <a:effectLst/>
                          <a:latin typeface="Courier New" pitchFamily="49" charset="0"/>
                          <a:cs typeface="Courier New" pitchFamily="49" charset="0"/>
                        </a:rPr>
                        <a:t>kbd</a:t>
                      </a:r>
                      <a:r>
                        <a:rPr lang="en-IN" sz="1000" dirty="0" smtClean="0">
                          <a:solidFill>
                            <a:schemeClr val="accent2">
                              <a:lumMod val="75000"/>
                            </a:schemeClr>
                          </a:solidFill>
                          <a:effectLst/>
                          <a:latin typeface="Courier New" pitchFamily="49" charset="0"/>
                          <a:cs typeface="Courier New" pitchFamily="49" charset="0"/>
                        </a:rPr>
                        <a:t>&gt;www.pramati.com&lt;/kbd&gt; into your browser address bar.</a:t>
                      </a:r>
                      <a:endParaRPr lang="en-IN" sz="1000" dirty="0">
                        <a:solidFill>
                          <a:schemeClr val="accent2">
                            <a:lumMod val="75000"/>
                          </a:schemeClr>
                        </a:solidFill>
                        <a:effectLst/>
                        <a:latin typeface="Courier New" pitchFamily="49" charset="0"/>
                        <a:cs typeface="Courier New" pitchFamily="49" charset="0"/>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&lt;label&gt;</a:t>
                      </a:r>
                      <a:endParaRPr lang="en-US" sz="1200" dirty="0"/>
                    </a:p>
                  </a:txBody>
                  <a:tcPr/>
                </a:tc>
                <a:tc>
                  <a:txBody>
                    <a:bodyPr/>
                    <a:lstStyle/>
                    <a:p>
                      <a:r>
                        <a:rPr lang="en-US" sz="1200" dirty="0" smtClean="0"/>
                        <a:t>Label</a:t>
                      </a:r>
                      <a:endParaRPr lang="en-US" sz="1200" dirty="0"/>
                    </a:p>
                  </a:txBody>
                  <a:tcPr/>
                </a:tc>
                <a:tc>
                  <a:txBody>
                    <a:bodyPr/>
                    <a:lstStyle/>
                    <a:p>
                      <a:r>
                        <a:rPr lang="en-IN" sz="1500" b="0" i="0" kern="1200" dirty="0" smtClean="0">
                          <a:solidFill>
                            <a:schemeClr val="tx1"/>
                          </a:solidFill>
                          <a:effectLst/>
                          <a:latin typeface="+mn-lt"/>
                          <a:ea typeface="+mn-ea"/>
                          <a:cs typeface="+mn-cs"/>
                        </a:rPr>
                        <a:t>The HTML label tag is used for adding a label to a form control.</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&lt;form&gt;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&lt;input type="radio" name="fruit" id="banana" /&gt;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&lt;label for="banana"&gt;Banana&lt;/label&gt;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&lt;/form&gt;</a:t>
                      </a:r>
                      <a:endParaRPr lang="en-IN" sz="1500" b="0" i="0" kern="1200" dirty="0" smtClean="0">
                        <a:solidFill>
                          <a:schemeClr val="tx1"/>
                        </a:solidFill>
                        <a:effectLst/>
                        <a:latin typeface="+mn-lt"/>
                        <a:ea typeface="+mn-ea"/>
                        <a:cs typeface="+mn-cs"/>
                      </a:endParaRP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&lt;ins&gt;</a:t>
                      </a:r>
                      <a:endParaRPr lang="en-US" sz="1200" dirty="0"/>
                    </a:p>
                  </a:txBody>
                  <a:tcPr/>
                </a:tc>
                <a:tc>
                  <a:txBody>
                    <a:bodyPr/>
                    <a:lstStyle/>
                    <a:p>
                      <a:r>
                        <a:rPr lang="en-US" sz="1200" dirty="0" smtClean="0"/>
                        <a:t>Inserted Text</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dirty="0" smtClean="0"/>
                        <a:t>ins</a:t>
                      </a:r>
                      <a:r>
                        <a:rPr lang="en-IN" sz="1500" b="0" i="0" kern="1200" dirty="0" smtClean="0">
                          <a:solidFill>
                            <a:schemeClr val="tx1"/>
                          </a:solidFill>
                          <a:effectLst/>
                          <a:latin typeface="+mn-lt"/>
                          <a:ea typeface="+mn-ea"/>
                          <a:cs typeface="+mn-cs"/>
                        </a:rPr>
                        <a:t> tag is used for </a:t>
                      </a:r>
                      <a:r>
                        <a:rPr lang="en-IN" sz="1500" b="0" i="0" kern="1200" dirty="0" err="1" smtClean="0">
                          <a:solidFill>
                            <a:schemeClr val="tx1"/>
                          </a:solidFill>
                          <a:effectLst/>
                          <a:latin typeface="+mn-lt"/>
                          <a:ea typeface="+mn-ea"/>
                          <a:cs typeface="+mn-cs"/>
                        </a:rPr>
                        <a:t>markup</a:t>
                      </a:r>
                      <a:r>
                        <a:rPr lang="en-IN" sz="1500" b="0" i="0" kern="1200" dirty="0" smtClean="0">
                          <a:solidFill>
                            <a:schemeClr val="tx1"/>
                          </a:solidFill>
                          <a:effectLst/>
                          <a:latin typeface="+mn-lt"/>
                          <a:ea typeface="+mn-ea"/>
                          <a:cs typeface="+mn-cs"/>
                        </a:rPr>
                        <a:t> of inserted text.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&lt;p&gt;I am &lt;del&gt;very&lt;/del&gt; &lt;ins&gt;extremely&lt;/ins&gt; happy that you visited this page.&lt;/p&gt;</a:t>
                      </a:r>
                      <a:endParaRPr lang="en-IN" sz="1500" b="0" i="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028540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5316871"/>
              </p:ext>
            </p:extLst>
          </p:nvPr>
        </p:nvGraphicFramePr>
        <p:xfrm>
          <a:off x="152400" y="1123950"/>
          <a:ext cx="8839200" cy="354873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IN" sz="1200" b="0" i="0" kern="1200" dirty="0" smtClean="0">
                          <a:solidFill>
                            <a:schemeClr val="tx1"/>
                          </a:solidFill>
                          <a:effectLst/>
                          <a:latin typeface="+mn-lt"/>
                          <a:ea typeface="+mn-ea"/>
                          <a:cs typeface="+mn-cs"/>
                        </a:rPr>
                        <a:t>li</a:t>
                      </a:r>
                      <a:r>
                        <a:rPr lang="en-US" sz="1200" baseline="0" dirty="0" smtClean="0">
                          <a:sym typeface="Wingdings" pitchFamily="2" charset="2"/>
                        </a:rPr>
                        <a:t>&gt;</a:t>
                      </a:r>
                      <a:endParaRPr lang="en-US" sz="1200" dirty="0"/>
                    </a:p>
                  </a:txBody>
                  <a:tcPr/>
                </a:tc>
                <a:tc>
                  <a:txBody>
                    <a:bodyPr/>
                    <a:lstStyle/>
                    <a:p>
                      <a:r>
                        <a:rPr lang="en-US" sz="1200" dirty="0" smtClean="0"/>
                        <a:t>List Element</a:t>
                      </a:r>
                      <a:endParaRPr lang="en-US" sz="1200" dirty="0"/>
                    </a:p>
                  </a:txBody>
                  <a:tcPr/>
                </a:tc>
                <a:tc>
                  <a:txBody>
                    <a:bodyPr/>
                    <a:lstStyle/>
                    <a:p>
                      <a:r>
                        <a:rPr lang="en-IN" sz="1500" b="0" i="0" kern="1200" dirty="0" smtClean="0">
                          <a:solidFill>
                            <a:schemeClr val="tx1"/>
                          </a:solidFill>
                          <a:effectLst/>
                          <a:latin typeface="+mn-lt"/>
                          <a:ea typeface="+mn-ea"/>
                          <a:cs typeface="+mn-cs"/>
                        </a:rPr>
                        <a:t>The HTML li tag is used for specifying a list item in ordered, unordered, directory, and menu lists.</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ul</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&lt;li&gt;</a:t>
                      </a:r>
                      <a:r>
                        <a:rPr lang="en-IN" sz="1000" dirty="0" err="1" smtClean="0">
                          <a:solidFill>
                            <a:schemeClr val="accent2">
                              <a:lumMod val="75000"/>
                            </a:schemeClr>
                          </a:solidFill>
                          <a:latin typeface="Courier New" pitchFamily="49" charset="0"/>
                          <a:cs typeface="Courier New" pitchFamily="49" charset="0"/>
                        </a:rPr>
                        <a:t>ol</a:t>
                      </a:r>
                      <a:r>
                        <a:rPr lang="en-IN" sz="1000" dirty="0" smtClean="0">
                          <a:solidFill>
                            <a:schemeClr val="accent2">
                              <a:lumMod val="75000"/>
                            </a:schemeClr>
                          </a:solidFill>
                          <a:latin typeface="Courier New" pitchFamily="49" charset="0"/>
                          <a:cs typeface="Courier New" pitchFamily="49" charset="0"/>
                        </a:rPr>
                        <a:t> - ordered list&lt;/li&gt;</a:t>
                      </a:r>
                    </a:p>
                    <a:p>
                      <a:r>
                        <a:rPr lang="en-IN" sz="1000" dirty="0" smtClean="0">
                          <a:solidFill>
                            <a:schemeClr val="accent2">
                              <a:lumMod val="75000"/>
                            </a:schemeClr>
                          </a:solidFill>
                          <a:latin typeface="Courier New" pitchFamily="49" charset="0"/>
                          <a:cs typeface="Courier New" pitchFamily="49" charset="0"/>
                        </a:rPr>
                        <a:t>&lt;li&gt;</a:t>
                      </a:r>
                      <a:r>
                        <a:rPr lang="en-IN" sz="1000" dirty="0" err="1" smtClean="0">
                          <a:solidFill>
                            <a:schemeClr val="accent2">
                              <a:lumMod val="75000"/>
                            </a:schemeClr>
                          </a:solidFill>
                          <a:latin typeface="Courier New" pitchFamily="49" charset="0"/>
                          <a:cs typeface="Courier New" pitchFamily="49" charset="0"/>
                        </a:rPr>
                        <a:t>ul</a:t>
                      </a:r>
                      <a:r>
                        <a:rPr lang="en-IN" sz="1000" dirty="0" smtClean="0">
                          <a:solidFill>
                            <a:schemeClr val="accent2">
                              <a:lumMod val="75000"/>
                            </a:schemeClr>
                          </a:solidFill>
                          <a:latin typeface="Courier New" pitchFamily="49" charset="0"/>
                          <a:cs typeface="Courier New" pitchFamily="49" charset="0"/>
                        </a:rPr>
                        <a:t> - unordered list&lt;/li&gt;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ul</a:t>
                      </a:r>
                      <a:r>
                        <a:rPr lang="en-IN" sz="1000" dirty="0" smtClean="0">
                          <a:solidFill>
                            <a:schemeClr val="accent2">
                              <a:lumMod val="75000"/>
                            </a:schemeClr>
                          </a:solidFill>
                          <a:latin typeface="Courier New" pitchFamily="49" charset="0"/>
                          <a:cs typeface="Courier New" pitchFamily="49" charset="0"/>
                        </a:rPr>
                        <a:t>&gt;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ul</a:t>
                      </a:r>
                      <a:r>
                        <a:rPr lang="en-US" sz="1200" dirty="0" smtClean="0"/>
                        <a:t>&gt;</a:t>
                      </a:r>
                      <a:endParaRPr lang="en-US" sz="1200" dirty="0"/>
                    </a:p>
                  </a:txBody>
                  <a:tcPr/>
                </a:tc>
                <a:tc>
                  <a:txBody>
                    <a:bodyPr/>
                    <a:lstStyle/>
                    <a:p>
                      <a:r>
                        <a:rPr lang="en-US" sz="1200" dirty="0" smtClean="0"/>
                        <a:t>Unordered List</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ul</a:t>
                      </a:r>
                      <a:r>
                        <a:rPr lang="en-IN" sz="1500" b="0" i="0" kern="1200" dirty="0" smtClean="0">
                          <a:solidFill>
                            <a:schemeClr val="tx1"/>
                          </a:solidFill>
                          <a:effectLst/>
                          <a:latin typeface="+mn-lt"/>
                          <a:ea typeface="+mn-ea"/>
                          <a:cs typeface="+mn-cs"/>
                        </a:rPr>
                        <a:t> tag is used for specifying an unordered list (or un-numbered list).</a:t>
                      </a:r>
                    </a:p>
                    <a:p>
                      <a:endParaRPr lang="en-IN" sz="1500" b="0" i="0" kern="1200" dirty="0" smtClean="0">
                        <a:solidFill>
                          <a:schemeClr val="tx1"/>
                        </a:solidFill>
                        <a:effectLst/>
                        <a:latin typeface="+mn-lt"/>
                        <a:ea typeface="+mn-ea"/>
                        <a:cs typeface="+mn-cs"/>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ol</a:t>
                      </a:r>
                      <a:r>
                        <a:rPr lang="en-US" sz="1200" dirty="0" smtClean="0"/>
                        <a:t>&gt;</a:t>
                      </a:r>
                      <a:endParaRPr lang="en-US" sz="1200" dirty="0"/>
                    </a:p>
                  </a:txBody>
                  <a:tcPr/>
                </a:tc>
                <a:tc>
                  <a:txBody>
                    <a:bodyPr/>
                    <a:lstStyle/>
                    <a:p>
                      <a:r>
                        <a:rPr lang="en-US" sz="1200" dirty="0" smtClean="0"/>
                        <a:t>Ordered List</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ol</a:t>
                      </a:r>
                      <a:r>
                        <a:rPr lang="en-IN" sz="1500" b="0" i="0" kern="1200" dirty="0" smtClean="0">
                          <a:solidFill>
                            <a:schemeClr val="tx1"/>
                          </a:solidFill>
                          <a:effectLst/>
                          <a:latin typeface="+mn-lt"/>
                          <a:ea typeface="+mn-ea"/>
                          <a:cs typeface="+mn-cs"/>
                        </a:rPr>
                        <a:t> tag is used for specifying an ordered list (or numbered list).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ol</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&lt;li&gt;…&lt;/li&gt;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ol</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endParaRPr lang="en-IN" sz="1500" b="0" i="0" kern="1200" dirty="0" smtClean="0">
                        <a:solidFill>
                          <a:schemeClr val="tx1"/>
                        </a:solidFill>
                        <a:effectLst/>
                        <a:latin typeface="+mn-lt"/>
                        <a:ea typeface="+mn-ea"/>
                        <a:cs typeface="+mn-cs"/>
                      </a:endParaRP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&lt;link&gt;</a:t>
                      </a:r>
                      <a:endParaRPr lang="en-US" sz="1200" dirty="0"/>
                    </a:p>
                  </a:txBody>
                  <a:tcPr/>
                </a:tc>
                <a:tc>
                  <a:txBody>
                    <a:bodyPr/>
                    <a:lstStyle/>
                    <a:p>
                      <a:r>
                        <a:rPr lang="en-US" sz="1200" dirty="0" smtClean="0"/>
                        <a:t>Link</a:t>
                      </a:r>
                      <a:r>
                        <a:rPr lang="en-US" sz="1200" baseline="0" dirty="0" smtClean="0"/>
                        <a:t> </a:t>
                      </a:r>
                      <a:r>
                        <a:rPr lang="en-US" sz="1200" dirty="0" smtClean="0"/>
                        <a:t>document</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dirty="0" smtClean="0"/>
                        <a:t>link</a:t>
                      </a:r>
                      <a:r>
                        <a:rPr lang="en-IN" sz="1500" b="0" i="0" kern="1200" dirty="0" smtClean="0">
                          <a:solidFill>
                            <a:schemeClr val="tx1"/>
                          </a:solidFill>
                          <a:effectLst/>
                          <a:latin typeface="+mn-lt"/>
                          <a:ea typeface="+mn-ea"/>
                          <a:cs typeface="+mn-cs"/>
                        </a:rPr>
                        <a:t> tag is used for defining a link to an external document.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&lt;link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rel</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stylesheet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type="text/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css</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href</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="/global.css" /&gt;</a:t>
                      </a:r>
                      <a:endParaRPr lang="en-IN" sz="1500" b="0" i="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4020102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3429072"/>
              </p:ext>
            </p:extLst>
          </p:nvPr>
        </p:nvGraphicFramePr>
        <p:xfrm>
          <a:off x="152400" y="1123950"/>
          <a:ext cx="8839200" cy="407451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IN" sz="1200" b="0" i="0" kern="1200" dirty="0" smtClean="0">
                          <a:solidFill>
                            <a:schemeClr val="tx1"/>
                          </a:solidFill>
                          <a:effectLst/>
                          <a:latin typeface="+mn-lt"/>
                          <a:ea typeface="+mn-ea"/>
                          <a:cs typeface="+mn-cs"/>
                        </a:rPr>
                        <a:t>map</a:t>
                      </a:r>
                      <a:r>
                        <a:rPr lang="en-US" sz="1200" baseline="0" dirty="0" smtClean="0">
                          <a:sym typeface="Wingdings" pitchFamily="2" charset="2"/>
                        </a:rPr>
                        <a:t>&gt;</a:t>
                      </a:r>
                      <a:endParaRPr lang="en-US" sz="1200" dirty="0"/>
                    </a:p>
                  </a:txBody>
                  <a:tcPr/>
                </a:tc>
                <a:tc>
                  <a:txBody>
                    <a:bodyPr/>
                    <a:lstStyle/>
                    <a:p>
                      <a:r>
                        <a:rPr lang="en-US" sz="1200" dirty="0" smtClean="0"/>
                        <a:t>Map</a:t>
                      </a:r>
                      <a:endParaRPr lang="en-US" sz="1200" dirty="0"/>
                    </a:p>
                  </a:txBody>
                  <a:tcPr/>
                </a:tc>
                <a:tc>
                  <a:txBody>
                    <a:bodyPr/>
                    <a:lstStyle/>
                    <a:p>
                      <a:r>
                        <a:rPr lang="en-IN" sz="1500" b="0" i="0" kern="1200" dirty="0" smtClean="0">
                          <a:solidFill>
                            <a:schemeClr val="tx1"/>
                          </a:solidFill>
                          <a:effectLst/>
                          <a:latin typeface="+mn-lt"/>
                          <a:ea typeface="+mn-ea"/>
                          <a:cs typeface="+mn-cs"/>
                        </a:rPr>
                        <a:t>The HTML map tag is used for defining an image map.</a:t>
                      </a:r>
                    </a:p>
                    <a:p>
                      <a:r>
                        <a:rPr lang="en-IN" sz="1000" dirty="0" smtClean="0">
                          <a:solidFill>
                            <a:schemeClr val="accent2">
                              <a:lumMod val="75000"/>
                            </a:schemeClr>
                          </a:solidFill>
                          <a:latin typeface="Courier New" pitchFamily="49" charset="0"/>
                          <a:cs typeface="Courier New" pitchFamily="49" charset="0"/>
                        </a:rPr>
                        <a:t>&lt;map id ="</a:t>
                      </a:r>
                      <a:r>
                        <a:rPr lang="en-IN" sz="1000" dirty="0" err="1" smtClean="0">
                          <a:solidFill>
                            <a:schemeClr val="accent2">
                              <a:lumMod val="75000"/>
                            </a:schemeClr>
                          </a:solidFill>
                          <a:latin typeface="Courier New" pitchFamily="49" charset="0"/>
                          <a:cs typeface="Courier New" pitchFamily="49" charset="0"/>
                        </a:rPr>
                        <a:t>muellermap</a:t>
                      </a:r>
                      <a:r>
                        <a:rPr lang="en-IN" sz="1000" dirty="0" smtClean="0">
                          <a:solidFill>
                            <a:schemeClr val="accent2">
                              <a:lumMod val="75000"/>
                            </a:schemeClr>
                          </a:solidFill>
                          <a:latin typeface="Courier New" pitchFamily="49" charset="0"/>
                          <a:cs typeface="Courier New" pitchFamily="49" charset="0"/>
                        </a:rPr>
                        <a:t>" name="</a:t>
                      </a:r>
                      <a:r>
                        <a:rPr lang="en-IN" sz="1000" dirty="0" err="1" smtClean="0">
                          <a:solidFill>
                            <a:schemeClr val="accent2">
                              <a:lumMod val="75000"/>
                            </a:schemeClr>
                          </a:solidFill>
                          <a:latin typeface="Courier New" pitchFamily="49" charset="0"/>
                          <a:cs typeface="Courier New" pitchFamily="49" charset="0"/>
                        </a:rPr>
                        <a:t>muellermap</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&lt;area shape ="</a:t>
                      </a:r>
                      <a:r>
                        <a:rPr lang="en-IN" sz="1000" dirty="0" err="1" smtClean="0">
                          <a:solidFill>
                            <a:schemeClr val="accent2">
                              <a:lumMod val="75000"/>
                            </a:schemeClr>
                          </a:solidFill>
                          <a:latin typeface="Courier New" pitchFamily="49" charset="0"/>
                          <a:cs typeface="Courier New" pitchFamily="49" charset="0"/>
                        </a:rPr>
                        <a:t>rect</a:t>
                      </a:r>
                      <a:r>
                        <a:rPr lang="en-IN" sz="1000" dirty="0" smtClean="0">
                          <a:solidFill>
                            <a:schemeClr val="accent2">
                              <a:lumMod val="75000"/>
                            </a:schemeClr>
                          </a:solidFill>
                          <a:latin typeface="Courier New" pitchFamily="49" charset="0"/>
                          <a:cs typeface="Courier New" pitchFamily="49" charset="0"/>
                        </a:rPr>
                        <a:t>" </a:t>
                      </a:r>
                      <a:r>
                        <a:rPr lang="en-IN" sz="1000" dirty="0" err="1" smtClean="0">
                          <a:solidFill>
                            <a:schemeClr val="accent2">
                              <a:lumMod val="75000"/>
                            </a:schemeClr>
                          </a:solidFill>
                          <a:latin typeface="Courier New" pitchFamily="49" charset="0"/>
                          <a:cs typeface="Courier New" pitchFamily="49" charset="0"/>
                        </a:rPr>
                        <a:t>coords</a:t>
                      </a:r>
                      <a:r>
                        <a:rPr lang="en-IN" sz="1000" dirty="0" smtClean="0">
                          <a:solidFill>
                            <a:schemeClr val="accent2">
                              <a:lumMod val="75000"/>
                            </a:schemeClr>
                          </a:solidFill>
                          <a:latin typeface="Courier New" pitchFamily="49" charset="0"/>
                          <a:cs typeface="Courier New" pitchFamily="49" charset="0"/>
                        </a:rPr>
                        <a:t> ="90,80,120,10“ </a:t>
                      </a:r>
                      <a:r>
                        <a:rPr lang="en-IN" sz="1000" dirty="0" err="1" smtClean="0">
                          <a:solidFill>
                            <a:schemeClr val="accent2">
                              <a:lumMod val="75000"/>
                            </a:schemeClr>
                          </a:solidFill>
                          <a:latin typeface="Courier New" pitchFamily="49" charset="0"/>
                          <a:cs typeface="Courier New" pitchFamily="49" charset="0"/>
                        </a:rPr>
                        <a:t>href</a:t>
                      </a:r>
                      <a:r>
                        <a:rPr lang="en-IN" sz="1000" dirty="0" smtClean="0">
                          <a:solidFill>
                            <a:schemeClr val="accent2">
                              <a:lumMod val="75000"/>
                            </a:schemeClr>
                          </a:solidFill>
                          <a:latin typeface="Courier New" pitchFamily="49" charset="0"/>
                          <a:cs typeface="Courier New" pitchFamily="49" charset="0"/>
                        </a:rPr>
                        <a:t> =“#" target="_blank" alt="Hut" /&gt;</a:t>
                      </a:r>
                    </a:p>
                    <a:p>
                      <a:r>
                        <a:rPr lang="en-IN" sz="1000" dirty="0" smtClean="0">
                          <a:solidFill>
                            <a:schemeClr val="accent2">
                              <a:lumMod val="75000"/>
                            </a:schemeClr>
                          </a:solidFill>
                          <a:latin typeface="Courier New" pitchFamily="49" charset="0"/>
                          <a:cs typeface="Courier New" pitchFamily="49" charset="0"/>
                        </a:rPr>
                        <a:t>&lt;/map&gt;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&lt;menu&gt;</a:t>
                      </a:r>
                      <a:endParaRPr lang="en-US" sz="1200" dirty="0"/>
                    </a:p>
                  </a:txBody>
                  <a:tcPr/>
                </a:tc>
                <a:tc>
                  <a:txBody>
                    <a:bodyPr/>
                    <a:lstStyle/>
                    <a:p>
                      <a:r>
                        <a:rPr lang="en-US" sz="1200" dirty="0" smtClean="0"/>
                        <a:t>Menu</a:t>
                      </a:r>
                      <a:endParaRPr lang="en-US" sz="1200" dirty="0"/>
                    </a:p>
                  </a:txBody>
                  <a:tcPr/>
                </a:tc>
                <a:tc>
                  <a:txBody>
                    <a:bodyPr/>
                    <a:lstStyle/>
                    <a:p>
                      <a:r>
                        <a:rPr lang="en-IN" sz="1500" b="0" i="0" kern="1200" dirty="0" smtClean="0">
                          <a:solidFill>
                            <a:schemeClr val="tx1"/>
                          </a:solidFill>
                          <a:effectLst/>
                          <a:latin typeface="+mn-lt"/>
                          <a:ea typeface="+mn-ea"/>
                          <a:cs typeface="+mn-cs"/>
                        </a:rPr>
                        <a:t>The HTML menu tag is used for specifying a menu list.</a:t>
                      </a: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&lt;menu&gt;</a:t>
                      </a: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&lt;li&gt;dir&lt;/li&gt;</a:t>
                      </a: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&lt;li&gt;menu&lt;/li&gt;</a:t>
                      </a: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&lt;li&gt;ul&lt;/li&gt;</a:t>
                      </a: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&lt;/menu&gt;</a:t>
                      </a:r>
                      <a:endParaRPr lang="en-IN" sz="1500" b="0" i="0" kern="1200" dirty="0" smtClean="0">
                        <a:solidFill>
                          <a:schemeClr val="tx1"/>
                        </a:solidFill>
                        <a:effectLst/>
                        <a:latin typeface="+mn-lt"/>
                        <a:ea typeface="+mn-ea"/>
                        <a:cs typeface="+mn-cs"/>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&lt;meta&gt;</a:t>
                      </a:r>
                      <a:endParaRPr lang="en-US" sz="1200" dirty="0"/>
                    </a:p>
                  </a:txBody>
                  <a:tcPr/>
                </a:tc>
                <a:tc>
                  <a:txBody>
                    <a:bodyPr/>
                    <a:lstStyle/>
                    <a:p>
                      <a:r>
                        <a:rPr lang="en-US" sz="1200" dirty="0" smtClean="0"/>
                        <a:t>Meta</a:t>
                      </a:r>
                      <a:endParaRPr lang="en-US" sz="1200" dirty="0"/>
                    </a:p>
                  </a:txBody>
                  <a:tcPr/>
                </a:tc>
                <a:tc>
                  <a:txBody>
                    <a:bodyPr/>
                    <a:lstStyle/>
                    <a:p>
                      <a:r>
                        <a:rPr lang="en-IN" sz="1500" b="0" i="0" kern="1200" dirty="0" smtClean="0">
                          <a:solidFill>
                            <a:schemeClr val="tx1"/>
                          </a:solidFill>
                          <a:effectLst/>
                          <a:latin typeface="+mn-lt"/>
                          <a:ea typeface="+mn-ea"/>
                          <a:cs typeface="+mn-cs"/>
                        </a:rPr>
                        <a:t>The HTML meta tag is used for declaring metadata for the HTML document.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&lt;meta name="keywords« content="HTML, meta tag, metadata" /&gt;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&lt;meta name="description" content="HTML tag for declaring metadata" /&gt;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&lt;meta http-equiv="refresh" content="10" /&gt;</a:t>
                      </a:r>
                      <a:endParaRPr lang="en-IN" sz="1500" b="0" i="0" kern="1200" dirty="0" smtClean="0">
                        <a:solidFill>
                          <a:schemeClr val="tx1"/>
                        </a:solidFill>
                        <a:effectLst/>
                        <a:latin typeface="+mn-lt"/>
                        <a:ea typeface="+mn-ea"/>
                        <a:cs typeface="+mn-cs"/>
                      </a:endParaRP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noscript</a:t>
                      </a:r>
                      <a:r>
                        <a:rPr lang="en-US" sz="1200" dirty="0" smtClean="0"/>
                        <a:t>&gt;</a:t>
                      </a:r>
                      <a:endParaRPr lang="en-US" sz="1200" dirty="0"/>
                    </a:p>
                  </a:txBody>
                  <a:tcPr/>
                </a:tc>
                <a:tc>
                  <a:txBody>
                    <a:bodyPr/>
                    <a:lstStyle/>
                    <a:p>
                      <a:r>
                        <a:rPr lang="en-US" sz="1200" dirty="0" smtClean="0"/>
                        <a:t>No Script</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dirty="0" err="1" smtClean="0"/>
                        <a:t>noscript</a:t>
                      </a:r>
                      <a:r>
                        <a:rPr lang="en-IN" sz="1500" b="0" i="0" kern="1200" dirty="0" smtClean="0">
                          <a:solidFill>
                            <a:schemeClr val="tx1"/>
                          </a:solidFill>
                          <a:effectLst/>
                          <a:latin typeface="+mn-lt"/>
                          <a:ea typeface="+mn-ea"/>
                          <a:cs typeface="+mn-cs"/>
                        </a:rPr>
                        <a:t> tag is used for providing alternative content for browsers that don't support </a:t>
                      </a:r>
                      <a:r>
                        <a:rPr lang="en-IN" sz="1500" b="0" i="0" kern="1200" dirty="0" err="1" smtClean="0">
                          <a:solidFill>
                            <a:schemeClr val="tx1"/>
                          </a:solidFill>
                          <a:effectLst/>
                          <a:latin typeface="+mn-lt"/>
                          <a:ea typeface="+mn-ea"/>
                          <a:cs typeface="+mn-cs"/>
                        </a:rPr>
                        <a:t>javascript</a:t>
                      </a:r>
                      <a:r>
                        <a:rPr lang="en-IN" sz="1500" b="0" i="0" kern="1200" dirty="0" smtClean="0">
                          <a:solidFill>
                            <a:schemeClr val="tx1"/>
                          </a:solidFill>
                          <a:effectLst/>
                          <a:latin typeface="+mn-lt"/>
                          <a:ea typeface="+mn-ea"/>
                          <a:cs typeface="+mn-cs"/>
                        </a:rPr>
                        <a:t> or other scripting languages.</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noscript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Your browser doesn't support JavaScript or you have disabled JavaScript. &lt;/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noscript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p>
                  </a:txBody>
                  <a:tcPr/>
                </a:tc>
              </a:tr>
            </a:tbl>
          </a:graphicData>
        </a:graphic>
      </p:graphicFrame>
    </p:spTree>
    <p:extLst>
      <p:ext uri="{BB962C8B-B14F-4D97-AF65-F5344CB8AC3E}">
        <p14:creationId xmlns:p14="http://schemas.microsoft.com/office/powerpoint/2010/main" val="506587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4037246"/>
              </p:ext>
            </p:extLst>
          </p:nvPr>
        </p:nvGraphicFramePr>
        <p:xfrm>
          <a:off x="152400" y="1123950"/>
          <a:ext cx="8839200" cy="389163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IN" sz="1200" b="0" i="0" kern="1200" dirty="0" smtClean="0">
                          <a:solidFill>
                            <a:schemeClr val="tx1"/>
                          </a:solidFill>
                          <a:effectLst/>
                          <a:latin typeface="+mn-lt"/>
                          <a:ea typeface="+mn-ea"/>
                          <a:cs typeface="+mn-cs"/>
                        </a:rPr>
                        <a:t>object</a:t>
                      </a:r>
                      <a:r>
                        <a:rPr lang="en-US" sz="1200" baseline="0" dirty="0" smtClean="0">
                          <a:sym typeface="Wingdings" pitchFamily="2" charset="2"/>
                        </a:rPr>
                        <a:t>&gt;</a:t>
                      </a:r>
                      <a:endParaRPr lang="en-US" sz="1200" dirty="0"/>
                    </a:p>
                  </a:txBody>
                  <a:tcPr/>
                </a:tc>
                <a:tc>
                  <a:txBody>
                    <a:bodyPr/>
                    <a:lstStyle/>
                    <a:p>
                      <a:r>
                        <a:rPr lang="en-US" sz="1200" dirty="0" smtClean="0"/>
                        <a:t>Object</a:t>
                      </a:r>
                      <a:endParaRPr lang="en-US" sz="1200" dirty="0"/>
                    </a:p>
                  </a:txBody>
                  <a:tcPr/>
                </a:tc>
                <a:tc>
                  <a:txBody>
                    <a:bodyPr/>
                    <a:lstStyle/>
                    <a:p>
                      <a:r>
                        <a:rPr lang="en-IN" sz="1500" b="0" i="0" kern="1200" dirty="0" smtClean="0">
                          <a:solidFill>
                            <a:schemeClr val="tx1"/>
                          </a:solidFill>
                          <a:effectLst/>
                          <a:latin typeface="+mn-lt"/>
                          <a:ea typeface="+mn-ea"/>
                          <a:cs typeface="+mn-cs"/>
                        </a:rPr>
                        <a:t>The HTML object tag is used for embedding an object within an HTML document. Use this tag to embed multimedia in your web pages.</a:t>
                      </a:r>
                    </a:p>
                    <a:p>
                      <a:r>
                        <a:rPr lang="en-IN" sz="1000" dirty="0" smtClean="0">
                          <a:solidFill>
                            <a:schemeClr val="accent2">
                              <a:lumMod val="75000"/>
                            </a:schemeClr>
                          </a:solidFill>
                          <a:latin typeface="Courier New" pitchFamily="49" charset="0"/>
                          <a:cs typeface="Courier New" pitchFamily="49" charset="0"/>
                        </a:rPr>
                        <a:t>&lt;object title="Woofer dog." </a:t>
                      </a:r>
                      <a:r>
                        <a:rPr lang="en-IN" sz="1000" dirty="0" err="1" smtClean="0">
                          <a:solidFill>
                            <a:schemeClr val="accent2">
                              <a:lumMod val="75000"/>
                            </a:schemeClr>
                          </a:solidFill>
                          <a:latin typeface="Courier New" pitchFamily="49" charset="0"/>
                          <a:cs typeface="Courier New" pitchFamily="49" charset="0"/>
                        </a:rPr>
                        <a:t>classid</a:t>
                      </a:r>
                      <a:r>
                        <a:rPr lang="en-IN" sz="1000" dirty="0" smtClean="0">
                          <a:solidFill>
                            <a:schemeClr val="accent2">
                              <a:lumMod val="75000"/>
                            </a:schemeClr>
                          </a:solidFill>
                          <a:latin typeface="Courier New" pitchFamily="49" charset="0"/>
                          <a:cs typeface="Courier New" pitchFamily="49" charset="0"/>
                        </a:rPr>
                        <a:t>="</a:t>
                      </a:r>
                      <a:r>
                        <a:rPr lang="en-IN" sz="1000" dirty="0" err="1" smtClean="0">
                          <a:solidFill>
                            <a:schemeClr val="accent2">
                              <a:lumMod val="75000"/>
                            </a:schemeClr>
                          </a:solidFill>
                          <a:latin typeface="Courier New" pitchFamily="49" charset="0"/>
                          <a:cs typeface="Courier New" pitchFamily="49" charset="0"/>
                        </a:rPr>
                        <a:t>wooferDog.class</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  &lt;!-- If the applet didn't work, try the image file --&gt;</a:t>
                      </a:r>
                    </a:p>
                    <a:p>
                      <a:r>
                        <a:rPr lang="en-IN" sz="1000" dirty="0" smtClean="0">
                          <a:solidFill>
                            <a:schemeClr val="accent2">
                              <a:lumMod val="75000"/>
                            </a:schemeClr>
                          </a:solidFill>
                          <a:latin typeface="Courier New" pitchFamily="49" charset="0"/>
                          <a:cs typeface="Courier New" pitchFamily="49" charset="0"/>
                        </a:rPr>
                        <a:t>  &lt;object data="wooferDog.gif" type="image/gif"&gt;</a:t>
                      </a:r>
                    </a:p>
                    <a:p>
                      <a:r>
                        <a:rPr lang="en-IN" sz="1000" dirty="0" smtClean="0">
                          <a:solidFill>
                            <a:schemeClr val="accent2">
                              <a:lumMod val="75000"/>
                            </a:schemeClr>
                          </a:solidFill>
                          <a:latin typeface="Courier New" pitchFamily="49" charset="0"/>
                          <a:cs typeface="Courier New" pitchFamily="49" charset="0"/>
                        </a:rPr>
                        <a:t>  &lt;!-- If the image didn't work, display the text --&gt;</a:t>
                      </a:r>
                    </a:p>
                    <a:p>
                      <a:r>
                        <a:rPr lang="en-IN" sz="1000" dirty="0" smtClean="0">
                          <a:solidFill>
                            <a:schemeClr val="accent2">
                              <a:lumMod val="75000"/>
                            </a:schemeClr>
                          </a:solidFill>
                          <a:latin typeface="Courier New" pitchFamily="49" charset="0"/>
                          <a:cs typeface="Courier New" pitchFamily="49" charset="0"/>
                        </a:rPr>
                        <a:t>  Woofer dog.</a:t>
                      </a:r>
                    </a:p>
                    <a:p>
                      <a:r>
                        <a:rPr lang="en-IN" sz="1000" dirty="0" smtClean="0">
                          <a:solidFill>
                            <a:schemeClr val="accent2">
                              <a:lumMod val="75000"/>
                            </a:schemeClr>
                          </a:solidFill>
                          <a:latin typeface="Courier New" pitchFamily="49" charset="0"/>
                          <a:cs typeface="Courier New" pitchFamily="49" charset="0"/>
                        </a:rPr>
                        <a:t>  &lt;/object&gt;</a:t>
                      </a:r>
                    </a:p>
                    <a:p>
                      <a:r>
                        <a:rPr lang="en-IN" sz="1000" dirty="0" smtClean="0">
                          <a:solidFill>
                            <a:schemeClr val="accent2">
                              <a:lumMod val="75000"/>
                            </a:schemeClr>
                          </a:solidFill>
                          <a:latin typeface="Courier New" pitchFamily="49" charset="0"/>
                          <a:cs typeface="Courier New" pitchFamily="49" charset="0"/>
                        </a:rPr>
                        <a:t>&lt;/object&gt;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optgroup</a:t>
                      </a:r>
                      <a:r>
                        <a:rPr lang="en-US" sz="1500" b="0" i="0" kern="1200" dirty="0" smtClean="0">
                          <a:solidFill>
                            <a:schemeClr val="tx1"/>
                          </a:solidFill>
                          <a:effectLst/>
                          <a:latin typeface="+mn-lt"/>
                          <a:ea typeface="+mn-ea"/>
                          <a:cs typeface="+mn-cs"/>
                        </a:rPr>
                        <a:t> </a:t>
                      </a:r>
                      <a:r>
                        <a:rPr lang="en-US" sz="1200" dirty="0" smtClean="0"/>
                        <a:t>&gt;</a:t>
                      </a:r>
                      <a:endParaRPr lang="en-US" sz="1200" dirty="0"/>
                    </a:p>
                  </a:txBody>
                  <a:tcPr/>
                </a:tc>
                <a:tc>
                  <a:txBody>
                    <a:bodyPr/>
                    <a:lstStyle/>
                    <a:p>
                      <a:r>
                        <a:rPr lang="en-US" sz="1200" dirty="0" smtClean="0"/>
                        <a:t>Option Groups</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optgroup</a:t>
                      </a:r>
                      <a:r>
                        <a:rPr lang="en-IN" sz="1500" b="0" i="0" kern="1200" dirty="0" smtClean="0">
                          <a:solidFill>
                            <a:schemeClr val="tx1"/>
                          </a:solidFill>
                          <a:effectLst/>
                          <a:latin typeface="+mn-lt"/>
                          <a:ea typeface="+mn-ea"/>
                          <a:cs typeface="+mn-cs"/>
                        </a:rPr>
                        <a:t> tag is used for grouping related options within your select list. This makes it easier for users to comprehend their choices when looking at a large list.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&lt;select&gt;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&lt;optgroup label="Australia"&gt; </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&lt;option value ="melbourne"&gt;Melbourne&lt;/option&gt;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&lt;/optgroup&gt;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&lt;optgroup label="New Zealand"&gt;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&lt;option value ="cromwell"&gt;Cromwell&lt;/option&gt; </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&lt;/optgroup&gt;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&lt;/select&gt;</a:t>
                      </a:r>
                      <a:endParaRPr lang="en-IN" sz="1500" b="0" i="0" kern="1200" dirty="0" smtClean="0">
                        <a:solidFill>
                          <a:schemeClr val="tx1"/>
                        </a:solidFill>
                        <a:effectLst/>
                        <a:latin typeface="+mn-lt"/>
                        <a:ea typeface="+mn-ea"/>
                        <a:cs typeface="+mn-cs"/>
                      </a:endParaRPr>
                    </a:p>
                  </a:txBody>
                  <a:tcPr marL="19050" marR="19050" marT="19050" marB="19050"/>
                </a:tc>
              </a:tr>
            </a:tbl>
          </a:graphicData>
        </a:graphic>
      </p:graphicFrame>
    </p:spTree>
    <p:extLst>
      <p:ext uri="{BB962C8B-B14F-4D97-AF65-F5344CB8AC3E}">
        <p14:creationId xmlns:p14="http://schemas.microsoft.com/office/powerpoint/2010/main" val="2939307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Semantics</a:t>
            </a:r>
            <a:endParaRPr lang="en-US" dirty="0"/>
          </a:p>
        </p:txBody>
      </p:sp>
      <p:sp>
        <p:nvSpPr>
          <p:cNvPr id="3" name="Content Placeholder 2"/>
          <p:cNvSpPr>
            <a:spLocks noGrp="1"/>
          </p:cNvSpPr>
          <p:nvPr>
            <p:ph idx="1"/>
          </p:nvPr>
        </p:nvSpPr>
        <p:spPr>
          <a:xfrm>
            <a:off x="228601" y="1123950"/>
            <a:ext cx="8534400" cy="3657600"/>
          </a:xfrm>
        </p:spPr>
        <p:txBody>
          <a:bodyPr>
            <a:noAutofit/>
          </a:bodyPr>
          <a:lstStyle/>
          <a:p>
            <a:pPr marL="342900" indent="-342900">
              <a:buFont typeface="Arial" pitchFamily="34" charset="0"/>
              <a:buChar char="•"/>
            </a:pPr>
            <a:r>
              <a:rPr lang="en-IN" dirty="0" smtClean="0"/>
              <a:t>It is </a:t>
            </a:r>
            <a:r>
              <a:rPr lang="en-IN" dirty="0"/>
              <a:t>the study of meaning. It focuses on the relation between signifiers, such as words, phrases, signs and symbols, and what they stand </a:t>
            </a:r>
            <a:r>
              <a:rPr lang="en-IN" dirty="0" smtClean="0"/>
              <a:t>for.</a:t>
            </a:r>
          </a:p>
          <a:p>
            <a:pPr marL="342900" indent="-342900">
              <a:buFont typeface="Arial" pitchFamily="34" charset="0"/>
              <a:buChar char="•"/>
            </a:pPr>
            <a:r>
              <a:rPr lang="en-IN" dirty="0" smtClean="0"/>
              <a:t>Related terms</a:t>
            </a:r>
          </a:p>
          <a:p>
            <a:pPr marL="342900" lvl="1" indent="-342900">
              <a:buFont typeface="Arial" pitchFamily="34" charset="0"/>
              <a:buChar char="•"/>
            </a:pPr>
            <a:r>
              <a:rPr lang="en-IN" dirty="0" smtClean="0"/>
              <a:t>Semiotics :  </a:t>
            </a:r>
            <a:r>
              <a:rPr lang="en-IN" dirty="0"/>
              <a:t>is the study of signs and sign </a:t>
            </a:r>
            <a:r>
              <a:rPr lang="en-IN" dirty="0" smtClean="0"/>
              <a:t>processes</a:t>
            </a:r>
          </a:p>
          <a:p>
            <a:pPr marL="342900" lvl="1" indent="-342900">
              <a:buFont typeface="Arial" pitchFamily="34" charset="0"/>
              <a:buChar char="•"/>
            </a:pPr>
            <a:r>
              <a:rPr lang="en-IN" dirty="0" err="1" smtClean="0"/>
              <a:t>Syntactics</a:t>
            </a:r>
            <a:r>
              <a:rPr lang="en-IN" dirty="0" smtClean="0"/>
              <a:t> : </a:t>
            </a:r>
            <a:r>
              <a:rPr lang="en-IN" dirty="0"/>
              <a:t>Relations among signs in formal </a:t>
            </a:r>
            <a:r>
              <a:rPr lang="en-IN" dirty="0" smtClean="0"/>
              <a:t>structures</a:t>
            </a:r>
          </a:p>
          <a:p>
            <a:pPr marL="342900" lvl="1" indent="-342900">
              <a:buFont typeface="Arial" pitchFamily="34" charset="0"/>
              <a:buChar char="•"/>
            </a:pPr>
            <a:r>
              <a:rPr lang="en-IN" dirty="0" smtClean="0"/>
              <a:t>Pragmatics : </a:t>
            </a:r>
            <a:r>
              <a:rPr lang="en-IN" dirty="0"/>
              <a:t>Relation between signs and the effects they have on the people who use them</a:t>
            </a:r>
            <a:endParaRPr lang="en-IN" dirty="0" smtClean="0"/>
          </a:p>
        </p:txBody>
      </p:sp>
    </p:spTree>
    <p:extLst>
      <p:ext uri="{BB962C8B-B14F-4D97-AF65-F5344CB8AC3E}">
        <p14:creationId xmlns:p14="http://schemas.microsoft.com/office/powerpoint/2010/main" val="13098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8808488"/>
              </p:ext>
            </p:extLst>
          </p:nvPr>
        </p:nvGraphicFramePr>
        <p:xfrm>
          <a:off x="152400" y="1123950"/>
          <a:ext cx="8839200" cy="376428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endParaRPr lang="en-US" sz="1800" b="1" dirty="0" smtClean="0">
                        <a:solidFill>
                          <a:schemeClr val="accent3">
                            <a:lumMod val="75000"/>
                          </a:schemeClr>
                        </a:solidFill>
                        <a:latin typeface="Symbol" pitchFamily="18" charset="2"/>
                      </a:endParaRPr>
                    </a:p>
                  </a:txBody>
                  <a:tcPr/>
                </a:tc>
                <a:tc>
                  <a:txBody>
                    <a:bodyPr/>
                    <a:lstStyle/>
                    <a:p>
                      <a:r>
                        <a:rPr lang="en-US" sz="1200" dirty="0" smtClean="0"/>
                        <a:t>&lt;</a:t>
                      </a:r>
                      <a:r>
                        <a:rPr lang="en-IN" sz="1200" b="0" i="0" kern="1200" dirty="0" smtClean="0">
                          <a:solidFill>
                            <a:schemeClr val="tx1"/>
                          </a:solidFill>
                          <a:effectLst/>
                          <a:latin typeface="+mn-lt"/>
                          <a:ea typeface="+mn-ea"/>
                          <a:cs typeface="+mn-cs"/>
                        </a:rPr>
                        <a:t>option</a:t>
                      </a:r>
                      <a:r>
                        <a:rPr lang="en-US" sz="1200" baseline="0" dirty="0" smtClean="0">
                          <a:sym typeface="Wingdings" pitchFamily="2" charset="2"/>
                        </a:rPr>
                        <a:t>&gt;</a:t>
                      </a:r>
                      <a:endParaRPr lang="en-US" sz="1200" dirty="0"/>
                    </a:p>
                  </a:txBody>
                  <a:tcPr/>
                </a:tc>
                <a:tc>
                  <a:txBody>
                    <a:bodyPr/>
                    <a:lstStyle/>
                    <a:p>
                      <a:r>
                        <a:rPr lang="en-US" sz="1200" dirty="0" smtClean="0"/>
                        <a:t>Option</a:t>
                      </a:r>
                      <a:endParaRPr lang="en-US" sz="1200" dirty="0"/>
                    </a:p>
                  </a:txBody>
                  <a:tcPr/>
                </a:tc>
                <a:tc>
                  <a:txBody>
                    <a:bodyPr/>
                    <a:lstStyle/>
                    <a:p>
                      <a:r>
                        <a:rPr lang="en-IN" sz="1500" b="0" i="0" kern="1200" dirty="0" smtClean="0">
                          <a:solidFill>
                            <a:schemeClr val="tx1"/>
                          </a:solidFill>
                          <a:effectLst/>
                          <a:latin typeface="+mn-lt"/>
                          <a:ea typeface="+mn-ea"/>
                          <a:cs typeface="+mn-cs"/>
                        </a:rPr>
                        <a:t>The HTML option tag is used in conjunction with the select tag and is used for defining option items within the select list.</a:t>
                      </a:r>
                    </a:p>
                    <a:p>
                      <a:r>
                        <a:rPr lang="en-IN" sz="1000" dirty="0" smtClean="0">
                          <a:solidFill>
                            <a:schemeClr val="accent2">
                              <a:lumMod val="75000"/>
                            </a:schemeClr>
                          </a:solidFill>
                          <a:latin typeface="Courier New" pitchFamily="49" charset="0"/>
                          <a:cs typeface="Courier New" pitchFamily="49" charset="0"/>
                        </a:rPr>
                        <a:t>&lt;select&gt;</a:t>
                      </a:r>
                    </a:p>
                    <a:p>
                      <a:r>
                        <a:rPr lang="en-IN" sz="1000" dirty="0" smtClean="0">
                          <a:solidFill>
                            <a:schemeClr val="accent2">
                              <a:lumMod val="75000"/>
                            </a:schemeClr>
                          </a:solidFill>
                          <a:latin typeface="Courier New" pitchFamily="49" charset="0"/>
                          <a:cs typeface="Courier New" pitchFamily="49" charset="0"/>
                        </a:rPr>
                        <a:t>  &lt;</a:t>
                      </a:r>
                      <a:r>
                        <a:rPr lang="en-IN" sz="1000" dirty="0" smtClean="0">
                          <a:solidFill>
                            <a:schemeClr val="accent2">
                              <a:lumMod val="75000"/>
                            </a:schemeClr>
                          </a:solidFill>
                          <a:latin typeface="Courier New" pitchFamily="49" charset="0"/>
                          <a:cs typeface="Courier New" pitchFamily="49" charset="0"/>
                        </a:rPr>
                        <a:t>option value ="</a:t>
                      </a:r>
                      <a:r>
                        <a:rPr lang="en-IN" sz="1000" dirty="0" err="1" smtClean="0">
                          <a:solidFill>
                            <a:schemeClr val="accent2">
                              <a:lumMod val="75000"/>
                            </a:schemeClr>
                          </a:solidFill>
                          <a:latin typeface="Courier New" pitchFamily="49" charset="0"/>
                          <a:cs typeface="Courier New" pitchFamily="49" charset="0"/>
                        </a:rPr>
                        <a:t>sydney</a:t>
                      </a:r>
                      <a:r>
                        <a:rPr lang="en-IN" sz="1000" dirty="0" smtClean="0">
                          <a:solidFill>
                            <a:schemeClr val="accent2">
                              <a:lumMod val="75000"/>
                            </a:schemeClr>
                          </a:solidFill>
                          <a:latin typeface="Courier New" pitchFamily="49" charset="0"/>
                          <a:cs typeface="Courier New" pitchFamily="49" charset="0"/>
                        </a:rPr>
                        <a:t>"&gt;Sydney&lt;/option&gt;</a:t>
                      </a:r>
                    </a:p>
                    <a:p>
                      <a:r>
                        <a:rPr lang="en-IN" sz="1000" dirty="0" smtClean="0">
                          <a:solidFill>
                            <a:schemeClr val="accent2">
                              <a:lumMod val="75000"/>
                            </a:schemeClr>
                          </a:solidFill>
                          <a:latin typeface="Courier New" pitchFamily="49" charset="0"/>
                          <a:cs typeface="Courier New" pitchFamily="49" charset="0"/>
                        </a:rPr>
                        <a:t>  &lt;</a:t>
                      </a:r>
                      <a:r>
                        <a:rPr lang="en-IN" sz="1000" dirty="0" smtClean="0">
                          <a:solidFill>
                            <a:schemeClr val="accent2">
                              <a:lumMod val="75000"/>
                            </a:schemeClr>
                          </a:solidFill>
                          <a:latin typeface="Courier New" pitchFamily="49" charset="0"/>
                          <a:cs typeface="Courier New" pitchFamily="49" charset="0"/>
                        </a:rPr>
                        <a:t>option value ="</a:t>
                      </a:r>
                      <a:r>
                        <a:rPr lang="en-IN" sz="1000" dirty="0" err="1" smtClean="0">
                          <a:solidFill>
                            <a:schemeClr val="accent2">
                              <a:lumMod val="75000"/>
                            </a:schemeClr>
                          </a:solidFill>
                          <a:latin typeface="Courier New" pitchFamily="49" charset="0"/>
                          <a:cs typeface="Courier New" pitchFamily="49" charset="0"/>
                        </a:rPr>
                        <a:t>melbourne</a:t>
                      </a:r>
                      <a:r>
                        <a:rPr lang="en-IN" sz="1000" dirty="0" smtClean="0">
                          <a:solidFill>
                            <a:schemeClr val="accent2">
                              <a:lumMod val="75000"/>
                            </a:schemeClr>
                          </a:solidFill>
                          <a:latin typeface="Courier New" pitchFamily="49" charset="0"/>
                          <a:cs typeface="Courier New" pitchFamily="49" charset="0"/>
                        </a:rPr>
                        <a:t>"&gt;Melbourne&lt;/option&gt; </a:t>
                      </a:r>
                    </a:p>
                    <a:p>
                      <a:r>
                        <a:rPr lang="en-IN" sz="1000" dirty="0" smtClean="0">
                          <a:solidFill>
                            <a:schemeClr val="accent2">
                              <a:lumMod val="75000"/>
                            </a:schemeClr>
                          </a:solidFill>
                          <a:latin typeface="Courier New" pitchFamily="49" charset="0"/>
                          <a:cs typeface="Courier New" pitchFamily="49" charset="0"/>
                        </a:rPr>
                        <a:t>&lt;/select&gt;</a:t>
                      </a:r>
                    </a:p>
                  </a:txBody>
                  <a:tcPr/>
                </a:tc>
              </a:tr>
              <a:tr h="48987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endParaRPr lang="en-US" sz="1800" b="1" dirty="0" smtClean="0">
                        <a:solidFill>
                          <a:schemeClr val="accent3">
                            <a:lumMod val="75000"/>
                          </a:schemeClr>
                        </a:solidFill>
                        <a:latin typeface="Symbol" pitchFamily="18" charset="2"/>
                      </a:endParaRPr>
                    </a:p>
                  </a:txBody>
                  <a:tcPr/>
                </a:tc>
                <a:tc>
                  <a:txBody>
                    <a:bodyPr/>
                    <a:lstStyle/>
                    <a:p>
                      <a:r>
                        <a:rPr lang="en-US" sz="1200" dirty="0" smtClean="0"/>
                        <a:t>&lt;p&gt;</a:t>
                      </a:r>
                      <a:endParaRPr lang="en-US" sz="1200" dirty="0"/>
                    </a:p>
                  </a:txBody>
                  <a:tcPr/>
                </a:tc>
                <a:tc>
                  <a:txBody>
                    <a:bodyPr/>
                    <a:lstStyle/>
                    <a:p>
                      <a:r>
                        <a:rPr lang="en-US" sz="1200" dirty="0" smtClean="0"/>
                        <a:t>Paragraph</a:t>
                      </a:r>
                      <a:endParaRPr lang="en-US" sz="1200" dirty="0"/>
                    </a:p>
                  </a:txBody>
                  <a:tcPr/>
                </a:tc>
                <a:tc>
                  <a:txBody>
                    <a:bodyPr/>
                    <a:lstStyle/>
                    <a:p>
                      <a:r>
                        <a:rPr lang="en-IN" sz="1500" b="0" i="0" kern="1200" dirty="0" smtClean="0">
                          <a:solidFill>
                            <a:schemeClr val="tx1"/>
                          </a:solidFill>
                          <a:effectLst/>
                          <a:latin typeface="+mn-lt"/>
                          <a:ea typeface="+mn-ea"/>
                          <a:cs typeface="+mn-cs"/>
                        </a:rPr>
                        <a:t>The HTML p tag is used for defining a paragraph</a:t>
                      </a:r>
                      <a:r>
                        <a:rPr lang="en-IN" sz="1500" b="0" i="0" kern="1200" dirty="0" smtClean="0">
                          <a:solidFill>
                            <a:schemeClr val="tx1"/>
                          </a:solidFill>
                          <a:effectLst/>
                          <a:latin typeface="+mn-lt"/>
                          <a:ea typeface="+mn-ea"/>
                          <a:cs typeface="+mn-cs"/>
                        </a:rPr>
                        <a:t>.</a:t>
                      </a:r>
                      <a:endParaRPr lang="en-IN" sz="1500" b="0" i="0" kern="1200" dirty="0" smtClean="0">
                        <a:solidFill>
                          <a:schemeClr val="tx1"/>
                        </a:solidFill>
                        <a:effectLst/>
                        <a:latin typeface="+mn-lt"/>
                        <a:ea typeface="+mn-ea"/>
                        <a:cs typeface="+mn-cs"/>
                      </a:endParaRP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&lt;p&gt;...&lt;/p&gt;</a:t>
                      </a:r>
                      <a:endParaRPr lang="en-IN" sz="1500" b="0" i="0" kern="1200" dirty="0" smtClean="0">
                        <a:solidFill>
                          <a:schemeClr val="tx1"/>
                        </a:solidFill>
                        <a:effectLst/>
                        <a:latin typeface="+mn-lt"/>
                        <a:ea typeface="+mn-ea"/>
                        <a:cs typeface="+mn-cs"/>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endParaRPr lang="en-US" sz="1800" b="1" dirty="0" smtClean="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param</a:t>
                      </a:r>
                      <a:r>
                        <a:rPr lang="en-US" sz="1200" dirty="0" smtClean="0"/>
                        <a:t>&gt;</a:t>
                      </a:r>
                      <a:endParaRPr lang="en-US" sz="1200" dirty="0"/>
                    </a:p>
                  </a:txBody>
                  <a:tcPr/>
                </a:tc>
                <a:tc>
                  <a:txBody>
                    <a:bodyPr/>
                    <a:lstStyle/>
                    <a:p>
                      <a:r>
                        <a:rPr lang="en-US" sz="1200" dirty="0" smtClean="0"/>
                        <a:t>Parameter</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param</a:t>
                      </a:r>
                      <a:r>
                        <a:rPr lang="en-IN" sz="1500" b="0" i="0" kern="1200" dirty="0" smtClean="0">
                          <a:solidFill>
                            <a:schemeClr val="tx1"/>
                          </a:solidFill>
                          <a:effectLst/>
                          <a:latin typeface="+mn-lt"/>
                          <a:ea typeface="+mn-ea"/>
                          <a:cs typeface="+mn-cs"/>
                        </a:rPr>
                        <a:t> tag is used for passing parameters to an embedded object.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&lt;object title="Woofer dog." classid="wooferDog.class"&gt;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&lt;</a:t>
                      </a:r>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param name="width" value="600"&gt;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&lt;param name="height" value="400"&gt;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&lt;/object&gt;</a:t>
                      </a:r>
                      <a:endParaRPr lang="en-IN" sz="1500" b="0" i="0" kern="1200" dirty="0" smtClean="0">
                        <a:solidFill>
                          <a:schemeClr val="tx1"/>
                        </a:solidFill>
                        <a:effectLst/>
                        <a:latin typeface="+mn-lt"/>
                        <a:ea typeface="+mn-ea"/>
                        <a:cs typeface="+mn-cs"/>
                      </a:endParaRP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endParaRPr lang="en-US" sz="1800" b="1" dirty="0" smtClean="0">
                        <a:solidFill>
                          <a:schemeClr val="accent3">
                            <a:lumMod val="75000"/>
                          </a:schemeClr>
                        </a:solidFill>
                        <a:latin typeface="Symbol" pitchFamily="18" charset="2"/>
                      </a:endParaRPr>
                    </a:p>
                  </a:txBody>
                  <a:tcPr/>
                </a:tc>
                <a:tc>
                  <a:txBody>
                    <a:bodyPr/>
                    <a:lstStyle/>
                    <a:p>
                      <a:r>
                        <a:rPr lang="en-US" sz="1200" dirty="0" smtClean="0"/>
                        <a:t>&lt;pre&gt;</a:t>
                      </a:r>
                      <a:endParaRPr lang="en-US" sz="1200" dirty="0"/>
                    </a:p>
                  </a:txBody>
                  <a:tcPr/>
                </a:tc>
                <a:tc>
                  <a:txBody>
                    <a:bodyPr/>
                    <a:lstStyle/>
                    <a:p>
                      <a:r>
                        <a:rPr lang="en-US" sz="1200" dirty="0" smtClean="0"/>
                        <a:t>Pre</a:t>
                      </a:r>
                      <a:endParaRPr lang="en-US" sz="1200" dirty="0"/>
                    </a:p>
                  </a:txBody>
                  <a:tcPr/>
                </a:tc>
                <a:tc>
                  <a:txBody>
                    <a:bodyPr/>
                    <a:lstStyle/>
                    <a:p>
                      <a:r>
                        <a:rPr lang="en-IN" sz="1500" b="0" i="0" kern="1200" dirty="0" smtClean="0">
                          <a:solidFill>
                            <a:schemeClr val="tx1"/>
                          </a:solidFill>
                          <a:effectLst/>
                          <a:latin typeface="+mn-lt"/>
                          <a:ea typeface="+mn-ea"/>
                          <a:cs typeface="+mn-cs"/>
                        </a:rPr>
                        <a:t>Browsers normally render pre text in a fixed-pitched font, with whitespace in tact, and without word wrap.</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&lt;pre&gt;Your browser doesn't </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support JavaScript or you have disabled JavaScript. &lt;/pre&gt;</a:t>
                      </a:r>
                    </a:p>
                  </a:txBody>
                  <a:tcPr/>
                </a:tc>
              </a:tr>
            </a:tbl>
          </a:graphicData>
        </a:graphic>
      </p:graphicFrame>
    </p:spTree>
    <p:extLst>
      <p:ext uri="{BB962C8B-B14F-4D97-AF65-F5344CB8AC3E}">
        <p14:creationId xmlns:p14="http://schemas.microsoft.com/office/powerpoint/2010/main" val="1327829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6781811"/>
              </p:ext>
            </p:extLst>
          </p:nvPr>
        </p:nvGraphicFramePr>
        <p:xfrm>
          <a:off x="152400" y="1123950"/>
          <a:ext cx="8839200" cy="369351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IN" sz="1200" b="0" i="0" kern="1200" dirty="0" smtClean="0">
                          <a:solidFill>
                            <a:schemeClr val="tx1"/>
                          </a:solidFill>
                          <a:effectLst/>
                          <a:latin typeface="+mn-lt"/>
                          <a:ea typeface="+mn-ea"/>
                          <a:cs typeface="+mn-cs"/>
                        </a:rPr>
                        <a:t>q</a:t>
                      </a:r>
                      <a:r>
                        <a:rPr lang="en-US" sz="1200" baseline="0" dirty="0" smtClean="0">
                          <a:sym typeface="Wingdings" pitchFamily="2" charset="2"/>
                        </a:rPr>
                        <a:t>&gt;</a:t>
                      </a:r>
                      <a:endParaRPr lang="en-US" sz="1200" dirty="0"/>
                    </a:p>
                  </a:txBody>
                  <a:tcPr/>
                </a:tc>
                <a:tc>
                  <a:txBody>
                    <a:bodyPr/>
                    <a:lstStyle/>
                    <a:p>
                      <a:r>
                        <a:rPr lang="en-US" sz="1200" dirty="0" smtClean="0"/>
                        <a:t>quotation</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dirty="0" smtClean="0"/>
                        <a:t>&lt;q&gt;</a:t>
                      </a:r>
                      <a:r>
                        <a:rPr lang="en-IN" sz="1500" b="0" i="0" kern="1200" dirty="0" smtClean="0">
                          <a:solidFill>
                            <a:schemeClr val="tx1"/>
                          </a:solidFill>
                          <a:effectLst/>
                          <a:latin typeface="+mn-lt"/>
                          <a:ea typeface="+mn-ea"/>
                          <a:cs typeface="+mn-cs"/>
                        </a:rPr>
                        <a:t> tag is used for indicating short quotations (i.e. quotations that needs to display within a non-quoted paragraph).</a:t>
                      </a:r>
                    </a:p>
                    <a:p>
                      <a:r>
                        <a:rPr lang="en-IN" sz="1000" dirty="0" smtClean="0">
                          <a:solidFill>
                            <a:schemeClr val="accent2">
                              <a:lumMod val="75000"/>
                            </a:schemeClr>
                          </a:solidFill>
                          <a:latin typeface="Courier New" pitchFamily="49" charset="0"/>
                          <a:cs typeface="Courier New" pitchFamily="49" charset="0"/>
                        </a:rPr>
                        <a:t>And then she said &lt;q&gt;like... whatever!&lt;/q&gt;</a:t>
                      </a:r>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p>
                      <a:endParaRPr lang="en-US" sz="1800" b="1" dirty="0">
                        <a:solidFill>
                          <a:schemeClr val="accent3">
                            <a:lumMod val="75000"/>
                          </a:schemeClr>
                        </a:solidFill>
                        <a:latin typeface="Symbol" pitchFamily="18" charset="2"/>
                      </a:endParaRPr>
                    </a:p>
                  </a:txBody>
                  <a:tcPr/>
                </a:tc>
                <a:tc>
                  <a:txBody>
                    <a:bodyPr/>
                    <a:lstStyle/>
                    <a:p>
                      <a:r>
                        <a:rPr lang="en-US" sz="1200" dirty="0" smtClean="0"/>
                        <a:t>&lt;s&gt;</a:t>
                      </a:r>
                      <a:endParaRPr lang="en-US" sz="1200" dirty="0"/>
                    </a:p>
                  </a:txBody>
                  <a:tcPr/>
                </a:tc>
                <a:tc>
                  <a:txBody>
                    <a:bodyPr/>
                    <a:lstStyle/>
                    <a:p>
                      <a:r>
                        <a:rPr lang="en-US" sz="1200" dirty="0" smtClean="0"/>
                        <a:t>Strike</a:t>
                      </a:r>
                      <a:endParaRPr lang="en-US" sz="1200" dirty="0"/>
                    </a:p>
                  </a:txBody>
                  <a:tcPr/>
                </a:tc>
                <a:tc>
                  <a:txBody>
                    <a:bodyPr/>
                    <a:lstStyle/>
                    <a:p>
                      <a:r>
                        <a:rPr lang="en-IN" sz="1500" b="0" i="0" kern="1200" dirty="0" smtClean="0">
                          <a:solidFill>
                            <a:schemeClr val="tx1"/>
                          </a:solidFill>
                          <a:effectLst/>
                          <a:latin typeface="+mn-lt"/>
                          <a:ea typeface="+mn-ea"/>
                          <a:cs typeface="+mn-cs"/>
                        </a:rPr>
                        <a:t>The HTML &lt;s&gt; tag is used for rendering a strike (or line) through the middle of the text.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&lt;s&gt;...&lt;/s&gt;</a:t>
                      </a:r>
                      <a:endParaRPr lang="en-IN" sz="1500" b="0" i="0" kern="1200" dirty="0" smtClean="0">
                        <a:solidFill>
                          <a:schemeClr val="tx1"/>
                        </a:solidFill>
                        <a:effectLst/>
                        <a:latin typeface="+mn-lt"/>
                        <a:ea typeface="+mn-ea"/>
                        <a:cs typeface="+mn-cs"/>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samp</a:t>
                      </a:r>
                      <a:r>
                        <a:rPr lang="en-US" sz="1200" dirty="0" smtClean="0"/>
                        <a:t>&gt;</a:t>
                      </a:r>
                      <a:endParaRPr lang="en-US" sz="1200" dirty="0"/>
                    </a:p>
                  </a:txBody>
                  <a:tcPr/>
                </a:tc>
                <a:tc>
                  <a:txBody>
                    <a:bodyPr/>
                    <a:lstStyle/>
                    <a:p>
                      <a:r>
                        <a:rPr lang="en-US" sz="1200" dirty="0" smtClean="0"/>
                        <a:t>Sample</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dirty="0" err="1" smtClean="0"/>
                        <a:t>samp</a:t>
                      </a:r>
                      <a:r>
                        <a:rPr lang="en-IN" sz="1500" b="0" i="0" kern="1200" dirty="0" smtClean="0">
                          <a:solidFill>
                            <a:schemeClr val="tx1"/>
                          </a:solidFill>
                          <a:effectLst/>
                          <a:latin typeface="+mn-lt"/>
                          <a:ea typeface="+mn-ea"/>
                          <a:cs typeface="+mn-cs"/>
                        </a:rPr>
                        <a:t> tag is used for indicating sample output from a computer program, script etc. The </a:t>
                      </a:r>
                      <a:r>
                        <a:rPr lang="en-IN" sz="1500" b="0" i="0" kern="1200" dirty="0" err="1" smtClean="0">
                          <a:solidFill>
                            <a:schemeClr val="tx1"/>
                          </a:solidFill>
                          <a:effectLst/>
                          <a:latin typeface="+mn-lt"/>
                          <a:ea typeface="+mn-ea"/>
                          <a:cs typeface="+mn-cs"/>
                        </a:rPr>
                        <a:t>samp</a:t>
                      </a:r>
                      <a:r>
                        <a:rPr lang="en-IN" sz="1500" b="0" i="0" kern="1200" dirty="0" smtClean="0">
                          <a:solidFill>
                            <a:schemeClr val="tx1"/>
                          </a:solidFill>
                          <a:effectLst/>
                          <a:latin typeface="+mn-lt"/>
                          <a:ea typeface="+mn-ea"/>
                          <a:cs typeface="+mn-cs"/>
                        </a:rPr>
                        <a:t> tag surrounds the sample word/phrase</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When you click the &lt;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kbd</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&gt;Delete&lt;/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kbd</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 button, you will be asked &lt;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samp</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&gt;Are you sure you want to delete 9 to 5 job?&lt;/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samp</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 Click &lt;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kbd</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&gt;Yes&lt;/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kbd</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 to continue.</a:t>
                      </a: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&lt;script&gt;</a:t>
                      </a:r>
                      <a:endParaRPr lang="en-US" sz="1200" dirty="0"/>
                    </a:p>
                  </a:txBody>
                  <a:tcPr/>
                </a:tc>
                <a:tc>
                  <a:txBody>
                    <a:bodyPr/>
                    <a:lstStyle/>
                    <a:p>
                      <a:r>
                        <a:rPr lang="en-US" sz="1200" dirty="0" smtClean="0"/>
                        <a:t>Script</a:t>
                      </a:r>
                      <a:endParaRPr lang="en-US" sz="1200" dirty="0"/>
                    </a:p>
                  </a:txBody>
                  <a:tcPr/>
                </a:tc>
                <a:tc>
                  <a:txBody>
                    <a:bodyPr/>
                    <a:lstStyle/>
                    <a:p>
                      <a:r>
                        <a:rPr lang="en-IN" sz="1500" b="0" i="0" kern="1200" dirty="0" smtClean="0">
                          <a:solidFill>
                            <a:schemeClr val="tx1"/>
                          </a:solidFill>
                          <a:effectLst/>
                          <a:latin typeface="+mn-lt"/>
                          <a:ea typeface="+mn-ea"/>
                          <a:cs typeface="+mn-cs"/>
                        </a:rPr>
                        <a:t>The HTML script tag is used for declaring a script (such as JavaScript) within your HTML document.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&lt;script type="text/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javascript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p>
                    <a:p>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document.write</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('The HTML Script tag allows you to place a script within your HTML documents');</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&lt;/script&gt;</a:t>
                      </a:r>
                    </a:p>
                  </a:txBody>
                  <a:tcPr/>
                </a:tc>
              </a:tr>
            </a:tbl>
          </a:graphicData>
        </a:graphic>
      </p:graphicFrame>
    </p:spTree>
    <p:extLst>
      <p:ext uri="{BB962C8B-B14F-4D97-AF65-F5344CB8AC3E}">
        <p14:creationId xmlns:p14="http://schemas.microsoft.com/office/powerpoint/2010/main" val="2369768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8419370"/>
              </p:ext>
            </p:extLst>
          </p:nvPr>
        </p:nvGraphicFramePr>
        <p:xfrm>
          <a:off x="152400" y="1123950"/>
          <a:ext cx="8839200" cy="360969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IN" sz="1200" b="0" i="0" kern="1200" dirty="0" smtClean="0">
                          <a:solidFill>
                            <a:schemeClr val="tx1"/>
                          </a:solidFill>
                          <a:effectLst/>
                          <a:latin typeface="+mn-lt"/>
                          <a:ea typeface="+mn-ea"/>
                          <a:cs typeface="+mn-cs"/>
                        </a:rPr>
                        <a:t>select</a:t>
                      </a:r>
                      <a:r>
                        <a:rPr lang="en-US" sz="1200" baseline="0" dirty="0" smtClean="0">
                          <a:sym typeface="Wingdings" pitchFamily="2" charset="2"/>
                        </a:rPr>
                        <a:t>&gt;</a:t>
                      </a:r>
                      <a:endParaRPr lang="en-US" sz="1200" dirty="0"/>
                    </a:p>
                  </a:txBody>
                  <a:tcPr/>
                </a:tc>
                <a:tc>
                  <a:txBody>
                    <a:bodyPr/>
                    <a:lstStyle/>
                    <a:p>
                      <a:r>
                        <a:rPr lang="en-US" sz="1200" dirty="0" smtClean="0"/>
                        <a:t>select</a:t>
                      </a:r>
                      <a:endParaRPr lang="en-US" sz="1200" dirty="0"/>
                    </a:p>
                  </a:txBody>
                  <a:tcPr/>
                </a:tc>
                <a:tc>
                  <a:txBody>
                    <a:bodyPr/>
                    <a:lstStyle/>
                    <a:p>
                      <a:r>
                        <a:rPr lang="en-IN" sz="1500" b="0" i="0" kern="1200" dirty="0" smtClean="0">
                          <a:solidFill>
                            <a:schemeClr val="tx1"/>
                          </a:solidFill>
                          <a:effectLst/>
                          <a:latin typeface="+mn-lt"/>
                          <a:ea typeface="+mn-ea"/>
                          <a:cs typeface="+mn-cs"/>
                        </a:rPr>
                        <a:t>The HTML select tag is used for defining a select list.</a:t>
                      </a:r>
                    </a:p>
                    <a:p>
                      <a:r>
                        <a:rPr lang="en-IN" sz="1000" dirty="0" smtClean="0">
                          <a:solidFill>
                            <a:schemeClr val="accent2">
                              <a:lumMod val="75000"/>
                            </a:schemeClr>
                          </a:solidFill>
                          <a:latin typeface="Courier New" pitchFamily="49" charset="0"/>
                          <a:cs typeface="Courier New" pitchFamily="49" charset="0"/>
                        </a:rPr>
                        <a:t>&lt;select&gt;</a:t>
                      </a:r>
                    </a:p>
                    <a:p>
                      <a:r>
                        <a:rPr lang="en-IN" sz="1000" dirty="0" smtClean="0">
                          <a:solidFill>
                            <a:schemeClr val="accent2">
                              <a:lumMod val="75000"/>
                            </a:schemeClr>
                          </a:solidFill>
                          <a:latin typeface="Courier New" pitchFamily="49" charset="0"/>
                          <a:cs typeface="Courier New" pitchFamily="49" charset="0"/>
                        </a:rPr>
                        <a:t>  &lt;</a:t>
                      </a:r>
                      <a:r>
                        <a:rPr lang="en-IN" sz="1000" dirty="0" smtClean="0">
                          <a:solidFill>
                            <a:schemeClr val="accent2">
                              <a:lumMod val="75000"/>
                            </a:schemeClr>
                          </a:solidFill>
                          <a:latin typeface="Courier New" pitchFamily="49" charset="0"/>
                          <a:cs typeface="Courier New" pitchFamily="49" charset="0"/>
                        </a:rPr>
                        <a:t>option value ="</a:t>
                      </a:r>
                      <a:r>
                        <a:rPr lang="en-IN" sz="1000" dirty="0" err="1" smtClean="0">
                          <a:solidFill>
                            <a:schemeClr val="accent2">
                              <a:lumMod val="75000"/>
                            </a:schemeClr>
                          </a:solidFill>
                          <a:latin typeface="Courier New" pitchFamily="49" charset="0"/>
                          <a:cs typeface="Courier New" pitchFamily="49" charset="0"/>
                        </a:rPr>
                        <a:t>sydney</a:t>
                      </a:r>
                      <a:r>
                        <a:rPr lang="en-IN" sz="1000" dirty="0" smtClean="0">
                          <a:solidFill>
                            <a:schemeClr val="accent2">
                              <a:lumMod val="75000"/>
                            </a:schemeClr>
                          </a:solidFill>
                          <a:latin typeface="Courier New" pitchFamily="49" charset="0"/>
                          <a:cs typeface="Courier New" pitchFamily="49" charset="0"/>
                        </a:rPr>
                        <a:t>"&gt;Sydney&lt;/option&gt;</a:t>
                      </a:r>
                    </a:p>
                    <a:p>
                      <a:r>
                        <a:rPr lang="en-IN" sz="1000" dirty="0" smtClean="0">
                          <a:solidFill>
                            <a:schemeClr val="accent2">
                              <a:lumMod val="75000"/>
                            </a:schemeClr>
                          </a:solidFill>
                          <a:latin typeface="Courier New" pitchFamily="49" charset="0"/>
                          <a:cs typeface="Courier New" pitchFamily="49" charset="0"/>
                        </a:rPr>
                        <a:t>  &lt;</a:t>
                      </a:r>
                      <a:r>
                        <a:rPr lang="en-IN" sz="1000" dirty="0" smtClean="0">
                          <a:solidFill>
                            <a:schemeClr val="accent2">
                              <a:lumMod val="75000"/>
                            </a:schemeClr>
                          </a:solidFill>
                          <a:latin typeface="Courier New" pitchFamily="49" charset="0"/>
                          <a:cs typeface="Courier New" pitchFamily="49" charset="0"/>
                        </a:rPr>
                        <a:t>option value ="</a:t>
                      </a:r>
                      <a:r>
                        <a:rPr lang="en-IN" sz="1000" dirty="0" err="1" smtClean="0">
                          <a:solidFill>
                            <a:schemeClr val="accent2">
                              <a:lumMod val="75000"/>
                            </a:schemeClr>
                          </a:solidFill>
                          <a:latin typeface="Courier New" pitchFamily="49" charset="0"/>
                          <a:cs typeface="Courier New" pitchFamily="49" charset="0"/>
                        </a:rPr>
                        <a:t>melbourne</a:t>
                      </a:r>
                      <a:r>
                        <a:rPr lang="en-IN" sz="1000" dirty="0" smtClean="0">
                          <a:solidFill>
                            <a:schemeClr val="accent2">
                              <a:lumMod val="75000"/>
                            </a:schemeClr>
                          </a:solidFill>
                          <a:latin typeface="Courier New" pitchFamily="49" charset="0"/>
                          <a:cs typeface="Courier New" pitchFamily="49" charset="0"/>
                        </a:rPr>
                        <a:t>"&gt;Melbourne&lt;/option&gt;</a:t>
                      </a:r>
                    </a:p>
                    <a:p>
                      <a:r>
                        <a:rPr lang="en-IN" sz="1000" dirty="0" smtClean="0">
                          <a:solidFill>
                            <a:schemeClr val="accent2">
                              <a:lumMod val="75000"/>
                            </a:schemeClr>
                          </a:solidFill>
                          <a:latin typeface="Courier New" pitchFamily="49" charset="0"/>
                          <a:cs typeface="Courier New" pitchFamily="49" charset="0"/>
                        </a:rPr>
                        <a:t>&lt;/select&gt;</a:t>
                      </a:r>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&lt;small&gt;</a:t>
                      </a:r>
                      <a:endParaRPr lang="en-US" sz="1200" dirty="0"/>
                    </a:p>
                  </a:txBody>
                  <a:tcPr/>
                </a:tc>
                <a:tc>
                  <a:txBody>
                    <a:bodyPr/>
                    <a:lstStyle/>
                    <a:p>
                      <a:r>
                        <a:rPr lang="en-US" sz="1200" dirty="0" smtClean="0"/>
                        <a:t>Small</a:t>
                      </a:r>
                      <a:endParaRPr lang="en-US" sz="1200" dirty="0"/>
                    </a:p>
                  </a:txBody>
                  <a:tcPr/>
                </a:tc>
                <a:tc>
                  <a:txBody>
                    <a:bodyPr/>
                    <a:lstStyle/>
                    <a:p>
                      <a:r>
                        <a:rPr lang="en-IN" sz="1500" b="0" i="0" kern="1200" dirty="0" smtClean="0">
                          <a:solidFill>
                            <a:schemeClr val="tx1"/>
                          </a:solidFill>
                          <a:effectLst/>
                          <a:latin typeface="+mn-lt"/>
                          <a:ea typeface="+mn-ea"/>
                          <a:cs typeface="+mn-cs"/>
                        </a:rPr>
                        <a:t>The HTML small tag is used for specifying small text.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&lt;small&gt;...&lt;/small&gt;</a:t>
                      </a:r>
                      <a:endParaRPr lang="en-IN" sz="1500" b="0" i="0" kern="1200" dirty="0" smtClean="0">
                        <a:solidFill>
                          <a:schemeClr val="tx1"/>
                        </a:solidFill>
                        <a:effectLst/>
                        <a:latin typeface="+mn-lt"/>
                        <a:ea typeface="+mn-ea"/>
                        <a:cs typeface="+mn-cs"/>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&lt;span&gt;</a:t>
                      </a:r>
                      <a:endParaRPr lang="en-US" sz="1200" dirty="0"/>
                    </a:p>
                  </a:txBody>
                  <a:tcPr/>
                </a:tc>
                <a:tc>
                  <a:txBody>
                    <a:bodyPr/>
                    <a:lstStyle/>
                    <a:p>
                      <a:r>
                        <a:rPr lang="en-US" sz="1200" dirty="0" smtClean="0"/>
                        <a:t>span</a:t>
                      </a:r>
                      <a:endParaRPr lang="en-US" sz="1200" dirty="0"/>
                    </a:p>
                  </a:txBody>
                  <a:tcPr/>
                </a:tc>
                <a:tc>
                  <a:txBody>
                    <a:bodyPr/>
                    <a:lstStyle/>
                    <a:p>
                      <a:r>
                        <a:rPr lang="en-IN" sz="1500" b="0" i="0" kern="1200" dirty="0" smtClean="0">
                          <a:solidFill>
                            <a:schemeClr val="tx1"/>
                          </a:solidFill>
                          <a:effectLst/>
                          <a:latin typeface="+mn-lt"/>
                          <a:ea typeface="+mn-ea"/>
                          <a:cs typeface="+mn-cs"/>
                        </a:rPr>
                        <a:t>The HTML span tag is used for grouping and applying styles to inline elements.</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&lt;span&gt;..&lt;/span&gt;</a:t>
                      </a: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&lt;strike&gt;</a:t>
                      </a:r>
                      <a:endParaRPr lang="en-US" sz="1200" dirty="0"/>
                    </a:p>
                  </a:txBody>
                  <a:tcPr/>
                </a:tc>
                <a:tc>
                  <a:txBody>
                    <a:bodyPr/>
                    <a:lstStyle/>
                    <a:p>
                      <a:r>
                        <a:rPr lang="en-US" sz="1200" dirty="0" smtClean="0"/>
                        <a:t>Strike</a:t>
                      </a:r>
                      <a:endParaRPr lang="en-US" sz="1200" dirty="0"/>
                    </a:p>
                  </a:txBody>
                  <a:tcPr/>
                </a:tc>
                <a:tc>
                  <a:txBody>
                    <a:bodyPr/>
                    <a:lstStyle/>
                    <a:p>
                      <a:r>
                        <a:rPr lang="en-IN" sz="1500" b="0" i="0" kern="1200" dirty="0" smtClean="0">
                          <a:solidFill>
                            <a:schemeClr val="tx1"/>
                          </a:solidFill>
                          <a:effectLst/>
                          <a:latin typeface="+mn-lt"/>
                          <a:ea typeface="+mn-ea"/>
                          <a:cs typeface="+mn-cs"/>
                        </a:rPr>
                        <a:t>The HTML strike tag is used for rendering a strike (or line) through the middle of the text.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The HTML strike tag renders a &lt;strike&gt;strike&lt;/strike&gt; (or &lt;strike&gt;line&lt;/strike&gt;) through the middle of the text .</a:t>
                      </a:r>
                    </a:p>
                    <a:p>
                      <a:endPar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a:tc>
              </a:tr>
            </a:tbl>
          </a:graphicData>
        </a:graphic>
      </p:graphicFrame>
    </p:spTree>
    <p:extLst>
      <p:ext uri="{BB962C8B-B14F-4D97-AF65-F5344CB8AC3E}">
        <p14:creationId xmlns:p14="http://schemas.microsoft.com/office/powerpoint/2010/main" val="3564840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359335"/>
              </p:ext>
            </p:extLst>
          </p:nvPr>
        </p:nvGraphicFramePr>
        <p:xfrm>
          <a:off x="152400" y="1123950"/>
          <a:ext cx="8839200" cy="357159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&lt;strong&gt;</a:t>
                      </a:r>
                      <a:endParaRPr lang="en-US" sz="1200" dirty="0"/>
                    </a:p>
                  </a:txBody>
                  <a:tcPr/>
                </a:tc>
                <a:tc>
                  <a:txBody>
                    <a:bodyPr/>
                    <a:lstStyle/>
                    <a:p>
                      <a:r>
                        <a:rPr lang="en-US" sz="1200" dirty="0" smtClean="0"/>
                        <a:t>Strong</a:t>
                      </a:r>
                      <a:endParaRPr lang="en-US" sz="1200" dirty="0"/>
                    </a:p>
                  </a:txBody>
                  <a:tcPr/>
                </a:tc>
                <a:tc>
                  <a:txBody>
                    <a:bodyPr/>
                    <a:lstStyle/>
                    <a:p>
                      <a:r>
                        <a:rPr lang="en-IN" sz="1500" b="0" i="0" kern="1200" dirty="0" smtClean="0">
                          <a:solidFill>
                            <a:schemeClr val="tx1"/>
                          </a:solidFill>
                          <a:effectLst/>
                          <a:latin typeface="+mn-lt"/>
                          <a:ea typeface="+mn-ea"/>
                          <a:cs typeface="+mn-cs"/>
                        </a:rPr>
                        <a:t>The HTML strong tag is used for indicating stronger emphasis than the </a:t>
                      </a:r>
                      <a:r>
                        <a:rPr lang="en-IN" sz="1500" b="0" i="0" kern="1200" dirty="0" err="1" smtClean="0">
                          <a:solidFill>
                            <a:schemeClr val="tx1"/>
                          </a:solidFill>
                          <a:effectLst/>
                          <a:latin typeface="+mn-lt"/>
                          <a:ea typeface="+mn-ea"/>
                          <a:cs typeface="+mn-cs"/>
                        </a:rPr>
                        <a:t>em</a:t>
                      </a:r>
                      <a:r>
                        <a:rPr lang="en-IN" sz="1500" b="0" i="0" kern="1200" dirty="0" smtClean="0">
                          <a:solidFill>
                            <a:schemeClr val="tx1"/>
                          </a:solidFill>
                          <a:effectLst/>
                          <a:latin typeface="+mn-lt"/>
                          <a:ea typeface="+mn-ea"/>
                          <a:cs typeface="+mn-cs"/>
                        </a:rPr>
                        <a:t> tag. The strong tag surrounds the emphasised word/phrase.</a:t>
                      </a:r>
                    </a:p>
                    <a:p>
                      <a:r>
                        <a:rPr lang="en-IN" sz="1000" dirty="0" smtClean="0">
                          <a:solidFill>
                            <a:schemeClr val="accent2">
                              <a:lumMod val="75000"/>
                            </a:schemeClr>
                          </a:solidFill>
                          <a:latin typeface="Courier New" pitchFamily="49" charset="0"/>
                          <a:cs typeface="Courier New" pitchFamily="49" charset="0"/>
                        </a:rPr>
                        <a:t>I'm &lt;strong&gt;serious&lt;/strong&gt;. I really can &lt;strong&gt;not&lt;/strong&gt; emphasise this strongly enough!</a:t>
                      </a:r>
                    </a:p>
                    <a:p>
                      <a:endParaRPr lang="en-IN" sz="1000" dirty="0" smtClean="0">
                        <a:solidFill>
                          <a:schemeClr val="accent2">
                            <a:lumMod val="75000"/>
                          </a:schemeClr>
                        </a:solidFill>
                        <a:latin typeface="Courier New" pitchFamily="49" charset="0"/>
                        <a:cs typeface="Courier New" pitchFamily="49" charset="0"/>
                      </a:endParaRPr>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endParaRPr lang="en-US" sz="1800" b="1" dirty="0">
                        <a:solidFill>
                          <a:schemeClr val="accent3">
                            <a:lumMod val="75000"/>
                          </a:schemeClr>
                        </a:solidFill>
                        <a:latin typeface="Symbol" pitchFamily="18" charset="2"/>
                      </a:endParaRPr>
                    </a:p>
                  </a:txBody>
                  <a:tcPr/>
                </a:tc>
                <a:tc>
                  <a:txBody>
                    <a:bodyPr/>
                    <a:lstStyle/>
                    <a:p>
                      <a:r>
                        <a:rPr lang="en-US" sz="1200" dirty="0" smtClean="0"/>
                        <a:t>&lt;style&gt;</a:t>
                      </a:r>
                      <a:endParaRPr lang="en-US" sz="1200" dirty="0"/>
                    </a:p>
                  </a:txBody>
                  <a:tcPr/>
                </a:tc>
                <a:tc>
                  <a:txBody>
                    <a:bodyPr/>
                    <a:lstStyle/>
                    <a:p>
                      <a:r>
                        <a:rPr lang="en-US" sz="1200" dirty="0" smtClean="0"/>
                        <a:t>Style</a:t>
                      </a:r>
                      <a:endParaRPr lang="en-US" sz="1200" dirty="0"/>
                    </a:p>
                  </a:txBody>
                  <a:tcPr/>
                </a:tc>
                <a:tc>
                  <a:txBody>
                    <a:bodyPr/>
                    <a:lstStyle/>
                    <a:p>
                      <a:r>
                        <a:rPr lang="en-IN" sz="1500" b="0" i="0" kern="1200" dirty="0" smtClean="0">
                          <a:solidFill>
                            <a:schemeClr val="tx1"/>
                          </a:solidFill>
                          <a:effectLst/>
                          <a:latin typeface="+mn-lt"/>
                          <a:ea typeface="+mn-ea"/>
                          <a:cs typeface="+mn-cs"/>
                        </a:rPr>
                        <a:t>The HTML &lt;style&gt; tag is used for declaring style sheets within the head of your HTML document.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&lt;style type="text/css"&gt;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h1 { color:#000099 }</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&lt;/style&gt;</a:t>
                      </a:r>
                      <a:endParaRPr lang="en-IN" sz="1500" b="0" i="0" kern="1200" dirty="0" smtClean="0">
                        <a:solidFill>
                          <a:schemeClr val="tx1"/>
                        </a:solidFill>
                        <a:effectLst/>
                        <a:latin typeface="+mn-lt"/>
                        <a:ea typeface="+mn-ea"/>
                        <a:cs typeface="+mn-cs"/>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&lt;sub&gt;</a:t>
                      </a:r>
                      <a:endParaRPr lang="en-US" sz="1200" dirty="0"/>
                    </a:p>
                  </a:txBody>
                  <a:tcPr/>
                </a:tc>
                <a:tc>
                  <a:txBody>
                    <a:bodyPr/>
                    <a:lstStyle/>
                    <a:p>
                      <a:r>
                        <a:rPr lang="en-US" sz="1200" dirty="0" smtClean="0"/>
                        <a:t>Subscript text</a:t>
                      </a:r>
                      <a:endParaRPr lang="en-US" sz="1200" dirty="0"/>
                    </a:p>
                  </a:txBody>
                  <a:tcPr/>
                </a:tc>
                <a:tc>
                  <a:txBody>
                    <a:bodyPr/>
                    <a:lstStyle/>
                    <a:p>
                      <a:r>
                        <a:rPr lang="en-IN" sz="1500" b="0" i="0" kern="1200" dirty="0" smtClean="0">
                          <a:solidFill>
                            <a:schemeClr val="tx1"/>
                          </a:solidFill>
                          <a:effectLst/>
                          <a:latin typeface="+mn-lt"/>
                          <a:ea typeface="+mn-ea"/>
                          <a:cs typeface="+mn-cs"/>
                        </a:rPr>
                        <a:t>The HTML &lt;sub&gt; tag is used for defining subscript text.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&lt;p&gt;The HTML sub tag is used for &lt;sub&gt;subscript text&lt;/sub&gt;&lt;/p&gt;.</a:t>
                      </a: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&lt;sup&gt;</a:t>
                      </a:r>
                      <a:endParaRPr lang="en-US" sz="1200" dirty="0"/>
                    </a:p>
                  </a:txBody>
                  <a:tcPr/>
                </a:tc>
                <a:tc>
                  <a:txBody>
                    <a:bodyPr/>
                    <a:lstStyle/>
                    <a:p>
                      <a:r>
                        <a:rPr lang="en-IN" sz="1200" b="0" i="0" kern="1200" dirty="0" smtClean="0">
                          <a:solidFill>
                            <a:schemeClr val="tx1"/>
                          </a:solidFill>
                          <a:effectLst/>
                          <a:latin typeface="+mn-lt"/>
                          <a:ea typeface="+mn-ea"/>
                          <a:cs typeface="+mn-cs"/>
                        </a:rPr>
                        <a:t>superscript  text</a:t>
                      </a:r>
                      <a:endParaRPr lang="en-US" sz="1200" dirty="0"/>
                    </a:p>
                  </a:txBody>
                  <a:tcPr/>
                </a:tc>
                <a:tc>
                  <a:txBody>
                    <a:bodyPr/>
                    <a:lstStyle/>
                    <a:p>
                      <a:r>
                        <a:rPr lang="en-IN" sz="1500" b="0" i="0" kern="1200" dirty="0" smtClean="0">
                          <a:solidFill>
                            <a:schemeClr val="tx1"/>
                          </a:solidFill>
                          <a:effectLst/>
                          <a:latin typeface="+mn-lt"/>
                          <a:ea typeface="+mn-ea"/>
                          <a:cs typeface="+mn-cs"/>
                        </a:rPr>
                        <a:t>The HTML sup tag is used for defining superscript text.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&lt;p&gt;The HTML sup tag is used for &lt;sup&gt;superscript text&lt;/sup&gt;&lt;/p&gt;.</a:t>
                      </a:r>
                    </a:p>
                    <a:p>
                      <a:endPar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a:tc>
              </a:tr>
            </a:tbl>
          </a:graphicData>
        </a:graphic>
      </p:graphicFrame>
    </p:spTree>
    <p:extLst>
      <p:ext uri="{BB962C8B-B14F-4D97-AF65-F5344CB8AC3E}">
        <p14:creationId xmlns:p14="http://schemas.microsoft.com/office/powerpoint/2010/main" val="2462687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259574"/>
              </p:ext>
            </p:extLst>
          </p:nvPr>
        </p:nvGraphicFramePr>
        <p:xfrm>
          <a:off x="152400" y="971550"/>
          <a:ext cx="8839200" cy="4191000"/>
        </p:xfrm>
        <a:graphic>
          <a:graphicData uri="http://schemas.openxmlformats.org/drawingml/2006/table">
            <a:tbl>
              <a:tblPr firstRow="1" bandRow="1">
                <a:tableStyleId>{68D230F3-CF80-4859-8CE7-A43EE81993B5}</a:tableStyleId>
              </a:tblPr>
              <a:tblGrid>
                <a:gridCol w="533400"/>
                <a:gridCol w="762000"/>
                <a:gridCol w="1295400"/>
                <a:gridCol w="62484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endParaRPr lang="en-US" sz="1800" b="1" dirty="0" smtClean="0">
                        <a:solidFill>
                          <a:schemeClr val="accent3">
                            <a:lumMod val="75000"/>
                          </a:schemeClr>
                        </a:solidFill>
                        <a:latin typeface="Symbol" pitchFamily="18" charset="2"/>
                      </a:endParaRPr>
                    </a:p>
                  </a:txBody>
                  <a:tcPr/>
                </a:tc>
                <a:tc>
                  <a:txBody>
                    <a:bodyPr/>
                    <a:lstStyle/>
                    <a:p>
                      <a:r>
                        <a:rPr lang="en-US" sz="1200" dirty="0" smtClean="0"/>
                        <a:t>&lt;table&gt;</a:t>
                      </a:r>
                      <a:endParaRPr lang="en-US" sz="1200" dirty="0"/>
                    </a:p>
                  </a:txBody>
                  <a:tcPr/>
                </a:tc>
                <a:tc>
                  <a:txBody>
                    <a:bodyPr/>
                    <a:lstStyle/>
                    <a:p>
                      <a:r>
                        <a:rPr lang="en-US" sz="1200" dirty="0" smtClean="0"/>
                        <a:t>Table</a:t>
                      </a:r>
                      <a:endParaRPr lang="en-US" sz="1200" dirty="0"/>
                    </a:p>
                  </a:txBody>
                  <a:tcPr/>
                </a:tc>
                <a:tc>
                  <a:txBody>
                    <a:bodyPr/>
                    <a:lstStyle/>
                    <a:p>
                      <a:r>
                        <a:rPr lang="en-IN" sz="1200" b="0" i="0" kern="1200" dirty="0" smtClean="0">
                          <a:solidFill>
                            <a:schemeClr val="tx1"/>
                          </a:solidFill>
                          <a:effectLst/>
                          <a:latin typeface="+mn-lt"/>
                          <a:ea typeface="+mn-ea"/>
                          <a:cs typeface="+mn-cs"/>
                        </a:rPr>
                        <a:t>The HTML </a:t>
                      </a:r>
                      <a:r>
                        <a:rPr lang="en-IN" sz="1200" dirty="0" smtClean="0"/>
                        <a:t>&lt;table&gt;</a:t>
                      </a:r>
                      <a:r>
                        <a:rPr lang="en-IN" sz="1200" b="0" i="0" kern="1200" dirty="0" smtClean="0">
                          <a:solidFill>
                            <a:schemeClr val="tx1"/>
                          </a:solidFill>
                          <a:effectLst/>
                          <a:latin typeface="+mn-lt"/>
                          <a:ea typeface="+mn-ea"/>
                          <a:cs typeface="+mn-cs"/>
                        </a:rPr>
                        <a:t> tag is used for defining a table.</a:t>
                      </a:r>
                    </a:p>
                    <a:p>
                      <a:r>
                        <a:rPr lang="en-IN" sz="1000" dirty="0" smtClean="0">
                          <a:solidFill>
                            <a:schemeClr val="accent2">
                              <a:lumMod val="75000"/>
                            </a:schemeClr>
                          </a:solidFill>
                          <a:latin typeface="Courier New" pitchFamily="49" charset="0"/>
                          <a:cs typeface="Courier New" pitchFamily="49" charset="0"/>
                        </a:rPr>
                        <a:t>&lt;table border = "1"&gt;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thead</a:t>
                      </a:r>
                      <a:r>
                        <a:rPr lang="en-IN" sz="1000" dirty="0" smtClean="0">
                          <a:solidFill>
                            <a:schemeClr val="accent2">
                              <a:lumMod val="75000"/>
                            </a:schemeClr>
                          </a:solidFill>
                          <a:latin typeface="Courier New" pitchFamily="49" charset="0"/>
                          <a:cs typeface="Courier New" pitchFamily="49" charset="0"/>
                        </a:rPr>
                        <a:t>&gt;&lt;TR</a:t>
                      </a:r>
                      <a:r>
                        <a:rPr lang="en-IN" sz="1000" dirty="0" smtClean="0">
                          <a:solidFill>
                            <a:schemeClr val="accent2">
                              <a:lumMod val="75000"/>
                            </a:schemeClr>
                          </a:solidFill>
                          <a:latin typeface="Courier New" pitchFamily="49" charset="0"/>
                          <a:cs typeface="Courier New" pitchFamily="49" charset="0"/>
                        </a:rPr>
                        <a:t>&gt;&lt;</a:t>
                      </a:r>
                      <a:r>
                        <a:rPr lang="en-IN" sz="1000" dirty="0" smtClean="0">
                          <a:solidFill>
                            <a:schemeClr val="accent2">
                              <a:lumMod val="75000"/>
                            </a:schemeClr>
                          </a:solidFill>
                          <a:latin typeface="Courier New" pitchFamily="49" charset="0"/>
                          <a:cs typeface="Courier New" pitchFamily="49" charset="0"/>
                        </a:rPr>
                        <a:t>td </a:t>
                      </a:r>
                      <a:r>
                        <a:rPr lang="en-IN" sz="1000" dirty="0" err="1" smtClean="0">
                          <a:solidFill>
                            <a:schemeClr val="accent2">
                              <a:lumMod val="75000"/>
                            </a:schemeClr>
                          </a:solidFill>
                          <a:latin typeface="Courier New" pitchFamily="49" charset="0"/>
                          <a:cs typeface="Courier New" pitchFamily="49" charset="0"/>
                        </a:rPr>
                        <a:t>colspan</a:t>
                      </a:r>
                      <a:r>
                        <a:rPr lang="en-IN" sz="1000" dirty="0" smtClean="0">
                          <a:solidFill>
                            <a:schemeClr val="accent2">
                              <a:lumMod val="75000"/>
                            </a:schemeClr>
                          </a:solidFill>
                          <a:latin typeface="Courier New" pitchFamily="49" charset="0"/>
                          <a:cs typeface="Courier New" pitchFamily="49" charset="0"/>
                        </a:rPr>
                        <a:t>="2"&gt;Table Header (</a:t>
                      </a:r>
                      <a:r>
                        <a:rPr lang="en-IN" sz="1000" dirty="0" err="1" smtClean="0">
                          <a:solidFill>
                            <a:schemeClr val="accent2">
                              <a:lumMod val="75000"/>
                            </a:schemeClr>
                          </a:solidFill>
                          <a:latin typeface="Courier New" pitchFamily="49" charset="0"/>
                          <a:cs typeface="Courier New" pitchFamily="49" charset="0"/>
                        </a:rPr>
                        <a:t>thead</a:t>
                      </a:r>
                      <a:r>
                        <a:rPr lang="en-IN" sz="1000" dirty="0" smtClean="0">
                          <a:solidFill>
                            <a:schemeClr val="accent2">
                              <a:lumMod val="75000"/>
                            </a:schemeClr>
                          </a:solidFill>
                          <a:latin typeface="Courier New" pitchFamily="49" charset="0"/>
                          <a:cs typeface="Courier New" pitchFamily="49" charset="0"/>
                        </a:rPr>
                        <a:t>)&lt;/td&gt;&lt;/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&gt;&lt;/</a:t>
                      </a:r>
                      <a:r>
                        <a:rPr lang="en-IN" sz="1000" dirty="0" err="1" smtClean="0">
                          <a:solidFill>
                            <a:schemeClr val="accent2">
                              <a:lumMod val="75000"/>
                            </a:schemeClr>
                          </a:solidFill>
                          <a:latin typeface="Courier New" pitchFamily="49" charset="0"/>
                          <a:cs typeface="Courier New" pitchFamily="49" charset="0"/>
                        </a:rPr>
                        <a:t>thead</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tfoot</a:t>
                      </a:r>
                      <a:r>
                        <a:rPr lang="en-IN" sz="1000" dirty="0" smtClean="0">
                          <a:solidFill>
                            <a:schemeClr val="accent2">
                              <a:lumMod val="75000"/>
                            </a:schemeClr>
                          </a:solidFill>
                          <a:latin typeface="Courier New" pitchFamily="49" charset="0"/>
                          <a:cs typeface="Courier New" pitchFamily="49" charset="0"/>
                        </a:rPr>
                        <a:t>&gt;&lt;TR</a:t>
                      </a:r>
                      <a:r>
                        <a:rPr lang="en-IN" sz="1000" dirty="0" smtClean="0">
                          <a:solidFill>
                            <a:schemeClr val="accent2">
                              <a:lumMod val="75000"/>
                            </a:schemeClr>
                          </a:solidFill>
                          <a:latin typeface="Courier New" pitchFamily="49" charset="0"/>
                          <a:cs typeface="Courier New" pitchFamily="49" charset="0"/>
                        </a:rPr>
                        <a:t>&gt;&lt;</a:t>
                      </a:r>
                      <a:r>
                        <a:rPr lang="en-IN" sz="1000" dirty="0" smtClean="0">
                          <a:solidFill>
                            <a:schemeClr val="accent2">
                              <a:lumMod val="75000"/>
                            </a:schemeClr>
                          </a:solidFill>
                          <a:latin typeface="Courier New" pitchFamily="49" charset="0"/>
                          <a:cs typeface="Courier New" pitchFamily="49" charset="0"/>
                        </a:rPr>
                        <a:t>td </a:t>
                      </a:r>
                      <a:r>
                        <a:rPr lang="en-IN" sz="1000" dirty="0" err="1" smtClean="0">
                          <a:solidFill>
                            <a:schemeClr val="accent2">
                              <a:lumMod val="75000"/>
                            </a:schemeClr>
                          </a:solidFill>
                          <a:latin typeface="Courier New" pitchFamily="49" charset="0"/>
                          <a:cs typeface="Courier New" pitchFamily="49" charset="0"/>
                        </a:rPr>
                        <a:t>colspan</a:t>
                      </a:r>
                      <a:r>
                        <a:rPr lang="en-IN" sz="1000" dirty="0" smtClean="0">
                          <a:solidFill>
                            <a:schemeClr val="accent2">
                              <a:lumMod val="75000"/>
                            </a:schemeClr>
                          </a:solidFill>
                          <a:latin typeface="Courier New" pitchFamily="49" charset="0"/>
                          <a:cs typeface="Courier New" pitchFamily="49" charset="0"/>
                        </a:rPr>
                        <a:t>="2"&gt;Table Footer (</a:t>
                      </a:r>
                      <a:r>
                        <a:rPr lang="en-IN" sz="1000" dirty="0" err="1" smtClean="0">
                          <a:solidFill>
                            <a:schemeClr val="accent2">
                              <a:lumMod val="75000"/>
                            </a:schemeClr>
                          </a:solidFill>
                          <a:latin typeface="Courier New" pitchFamily="49" charset="0"/>
                          <a:cs typeface="Courier New" pitchFamily="49" charset="0"/>
                        </a:rPr>
                        <a:t>tfoot</a:t>
                      </a:r>
                      <a:r>
                        <a:rPr lang="en-IN" sz="1000" dirty="0" smtClean="0">
                          <a:solidFill>
                            <a:schemeClr val="accent2">
                              <a:lumMod val="75000"/>
                            </a:schemeClr>
                          </a:solidFill>
                          <a:latin typeface="Courier New" pitchFamily="49" charset="0"/>
                          <a:cs typeface="Courier New" pitchFamily="49" charset="0"/>
                        </a:rPr>
                        <a:t>)&lt;/td&gt;&lt;/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&gt;&lt;/</a:t>
                      </a:r>
                      <a:r>
                        <a:rPr lang="en-IN" sz="1000" dirty="0" err="1" smtClean="0">
                          <a:solidFill>
                            <a:schemeClr val="accent2">
                              <a:lumMod val="75000"/>
                            </a:schemeClr>
                          </a:solidFill>
                          <a:latin typeface="Courier New" pitchFamily="49" charset="0"/>
                          <a:cs typeface="Courier New" pitchFamily="49" charset="0"/>
                        </a:rPr>
                        <a:t>tfoot</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tbody</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  &lt;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&gt;&lt;td&gt;Cell 1 - part of </a:t>
                      </a:r>
                      <a:r>
                        <a:rPr lang="en-IN" sz="1000" dirty="0" err="1" smtClean="0">
                          <a:solidFill>
                            <a:schemeClr val="accent2">
                              <a:lumMod val="75000"/>
                            </a:schemeClr>
                          </a:solidFill>
                          <a:latin typeface="Courier New" pitchFamily="49" charset="0"/>
                          <a:cs typeface="Courier New" pitchFamily="49" charset="0"/>
                        </a:rPr>
                        <a:t>tbody</a:t>
                      </a:r>
                      <a:r>
                        <a:rPr lang="en-IN" sz="1000" dirty="0" smtClean="0">
                          <a:solidFill>
                            <a:schemeClr val="accent2">
                              <a:lumMod val="75000"/>
                            </a:schemeClr>
                          </a:solidFill>
                          <a:latin typeface="Courier New" pitchFamily="49" charset="0"/>
                          <a:cs typeface="Courier New" pitchFamily="49" charset="0"/>
                        </a:rPr>
                        <a:t>&lt;/td&gt;&lt;td&gt;Cell 2 - part of </a:t>
                      </a:r>
                      <a:r>
                        <a:rPr lang="en-IN" sz="1000" dirty="0" err="1" smtClean="0">
                          <a:solidFill>
                            <a:schemeClr val="accent2">
                              <a:lumMod val="75000"/>
                            </a:schemeClr>
                          </a:solidFill>
                          <a:latin typeface="Courier New" pitchFamily="49" charset="0"/>
                          <a:cs typeface="Courier New" pitchFamily="49" charset="0"/>
                        </a:rPr>
                        <a:t>tbody</a:t>
                      </a:r>
                      <a:r>
                        <a:rPr lang="en-IN" sz="1000" dirty="0" smtClean="0">
                          <a:solidFill>
                            <a:schemeClr val="accent2">
                              <a:lumMod val="75000"/>
                            </a:schemeClr>
                          </a:solidFill>
                          <a:latin typeface="Courier New" pitchFamily="49" charset="0"/>
                          <a:cs typeface="Courier New" pitchFamily="49" charset="0"/>
                        </a:rPr>
                        <a:t>&lt;/td&gt;&lt;/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  &lt;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&gt;&lt;td&gt;Cell 3 - part of </a:t>
                      </a:r>
                      <a:r>
                        <a:rPr lang="en-IN" sz="1000" dirty="0" err="1" smtClean="0">
                          <a:solidFill>
                            <a:schemeClr val="accent2">
                              <a:lumMod val="75000"/>
                            </a:schemeClr>
                          </a:solidFill>
                          <a:latin typeface="Courier New" pitchFamily="49" charset="0"/>
                          <a:cs typeface="Courier New" pitchFamily="49" charset="0"/>
                        </a:rPr>
                        <a:t>tbody</a:t>
                      </a:r>
                      <a:r>
                        <a:rPr lang="en-IN" sz="1000" dirty="0" smtClean="0">
                          <a:solidFill>
                            <a:schemeClr val="accent2">
                              <a:lumMod val="75000"/>
                            </a:schemeClr>
                          </a:solidFill>
                          <a:latin typeface="Courier New" pitchFamily="49" charset="0"/>
                          <a:cs typeface="Courier New" pitchFamily="49" charset="0"/>
                        </a:rPr>
                        <a:t>&lt;/td&gt;&lt;td&gt;Cell 4 - part of </a:t>
                      </a:r>
                      <a:r>
                        <a:rPr lang="en-IN" sz="1000" dirty="0" err="1" smtClean="0">
                          <a:solidFill>
                            <a:schemeClr val="accent2">
                              <a:lumMod val="75000"/>
                            </a:schemeClr>
                          </a:solidFill>
                          <a:latin typeface="Courier New" pitchFamily="49" charset="0"/>
                          <a:cs typeface="Courier New" pitchFamily="49" charset="0"/>
                        </a:rPr>
                        <a:t>tbody</a:t>
                      </a:r>
                      <a:r>
                        <a:rPr lang="en-IN" sz="1000" dirty="0" smtClean="0">
                          <a:solidFill>
                            <a:schemeClr val="accent2">
                              <a:lumMod val="75000"/>
                            </a:schemeClr>
                          </a:solidFill>
                          <a:latin typeface="Courier New" pitchFamily="49" charset="0"/>
                          <a:cs typeface="Courier New" pitchFamily="49" charset="0"/>
                        </a:rPr>
                        <a:t>&lt;/td&gt;&lt;/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  &lt;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&gt;&lt;td&gt;Cell 5 - part of </a:t>
                      </a:r>
                      <a:r>
                        <a:rPr lang="en-IN" sz="1000" dirty="0" err="1" smtClean="0">
                          <a:solidFill>
                            <a:schemeClr val="accent2">
                              <a:lumMod val="75000"/>
                            </a:schemeClr>
                          </a:solidFill>
                          <a:latin typeface="Courier New" pitchFamily="49" charset="0"/>
                          <a:cs typeface="Courier New" pitchFamily="49" charset="0"/>
                        </a:rPr>
                        <a:t>tbody</a:t>
                      </a:r>
                      <a:r>
                        <a:rPr lang="en-IN" sz="1000" dirty="0" smtClean="0">
                          <a:solidFill>
                            <a:schemeClr val="accent2">
                              <a:lumMod val="75000"/>
                            </a:schemeClr>
                          </a:solidFill>
                          <a:latin typeface="Courier New" pitchFamily="49" charset="0"/>
                          <a:cs typeface="Courier New" pitchFamily="49" charset="0"/>
                        </a:rPr>
                        <a:t>&lt;/td&gt;&lt;td&gt;Cell 6 - part of </a:t>
                      </a:r>
                      <a:r>
                        <a:rPr lang="en-IN" sz="1000" dirty="0" err="1" smtClean="0">
                          <a:solidFill>
                            <a:schemeClr val="accent2">
                              <a:lumMod val="75000"/>
                            </a:schemeClr>
                          </a:solidFill>
                          <a:latin typeface="Courier New" pitchFamily="49" charset="0"/>
                          <a:cs typeface="Courier New" pitchFamily="49" charset="0"/>
                        </a:rPr>
                        <a:t>tbody</a:t>
                      </a:r>
                      <a:r>
                        <a:rPr lang="en-IN" sz="1000" dirty="0" smtClean="0">
                          <a:solidFill>
                            <a:schemeClr val="accent2">
                              <a:lumMod val="75000"/>
                            </a:schemeClr>
                          </a:solidFill>
                          <a:latin typeface="Courier New" pitchFamily="49" charset="0"/>
                          <a:cs typeface="Courier New" pitchFamily="49" charset="0"/>
                        </a:rPr>
                        <a:t>&lt;/td&gt;&lt;/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tbody</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&lt;/table&gt;</a:t>
                      </a:r>
                    </a:p>
                  </a:txBody>
                  <a:tcPr/>
                </a:tc>
              </a:tr>
              <a:tr h="33747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txBody>
                  <a:tcPr/>
                </a:tc>
                <a:tc>
                  <a:txBody>
                    <a:bodyPr/>
                    <a:lstStyle/>
                    <a:p>
                      <a:r>
                        <a:rPr lang="en-US" sz="1200" dirty="0" smtClean="0"/>
                        <a:t>&lt;</a:t>
                      </a:r>
                      <a:r>
                        <a:rPr lang="en-US" sz="1200" dirty="0" err="1" smtClean="0"/>
                        <a:t>tr</a:t>
                      </a:r>
                      <a:r>
                        <a:rPr lang="en-US" sz="1200" dirty="0" smtClean="0"/>
                        <a:t>&gt;</a:t>
                      </a:r>
                      <a:endParaRPr lang="en-US" sz="1200" dirty="0"/>
                    </a:p>
                  </a:txBody>
                  <a:tcPr/>
                </a:tc>
                <a:tc>
                  <a:txBody>
                    <a:bodyPr/>
                    <a:lstStyle/>
                    <a:p>
                      <a:r>
                        <a:rPr lang="en-US" sz="1200" dirty="0" smtClean="0"/>
                        <a:t>Table row</a:t>
                      </a:r>
                      <a:endParaRPr lang="en-US" sz="1200" dirty="0"/>
                    </a:p>
                  </a:txBody>
                  <a:tcPr/>
                </a:tc>
                <a:tc>
                  <a:txBody>
                    <a:bodyPr/>
                    <a:lstStyle/>
                    <a:p>
                      <a:r>
                        <a:rPr lang="en-IN" sz="1200" b="0" i="0" kern="1200" dirty="0" smtClean="0">
                          <a:solidFill>
                            <a:schemeClr val="tx1"/>
                          </a:solidFill>
                          <a:effectLst/>
                          <a:latin typeface="+mn-lt"/>
                          <a:ea typeface="+mn-ea"/>
                          <a:cs typeface="+mn-cs"/>
                        </a:rPr>
                        <a:t> The HTML </a:t>
                      </a:r>
                      <a:r>
                        <a:rPr lang="en-IN" sz="1200" dirty="0" smtClean="0"/>
                        <a:t>&lt;</a:t>
                      </a:r>
                      <a:r>
                        <a:rPr lang="en-IN" sz="1200" dirty="0" err="1" smtClean="0"/>
                        <a:t>tr</a:t>
                      </a:r>
                      <a:r>
                        <a:rPr lang="en-IN" sz="1200" dirty="0" smtClean="0"/>
                        <a:t>&gt;</a:t>
                      </a:r>
                      <a:r>
                        <a:rPr lang="en-IN" sz="1200" b="0" i="0" kern="1200" dirty="0" smtClean="0">
                          <a:solidFill>
                            <a:schemeClr val="tx1"/>
                          </a:solidFill>
                          <a:effectLst/>
                          <a:latin typeface="+mn-lt"/>
                          <a:ea typeface="+mn-ea"/>
                          <a:cs typeface="+mn-cs"/>
                        </a:rPr>
                        <a:t> tag is used for specifying a table row within a table.</a:t>
                      </a:r>
                    </a:p>
                  </a:txBody>
                  <a:tcPr marL="19050" marR="19050" marT="19050" marB="19050"/>
                </a:tc>
              </a:tr>
              <a:tr h="3831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txBody>
                  <a:tcPr/>
                </a:tc>
                <a:tc>
                  <a:txBody>
                    <a:bodyPr/>
                    <a:lstStyle/>
                    <a:p>
                      <a:r>
                        <a:rPr lang="en-US" sz="1200" dirty="0" smtClean="0"/>
                        <a:t>&lt;td&gt;</a:t>
                      </a:r>
                      <a:endParaRPr lang="en-US" sz="1200" dirty="0"/>
                    </a:p>
                  </a:txBody>
                  <a:tcPr/>
                </a:tc>
                <a:tc>
                  <a:txBody>
                    <a:bodyPr/>
                    <a:lstStyle/>
                    <a:p>
                      <a:r>
                        <a:rPr lang="en-US" sz="1200" dirty="0" smtClean="0"/>
                        <a:t>Table data</a:t>
                      </a:r>
                      <a:endParaRPr lang="en-US" sz="1200" dirty="0"/>
                    </a:p>
                  </a:txBody>
                  <a:tcPr/>
                </a:tc>
                <a:tc>
                  <a:txBody>
                    <a:bodyPr/>
                    <a:lstStyle/>
                    <a:p>
                      <a:r>
                        <a:rPr lang="en-IN" sz="1200" b="0" i="0" kern="1200" dirty="0" smtClean="0">
                          <a:solidFill>
                            <a:schemeClr val="tx1"/>
                          </a:solidFill>
                          <a:effectLst/>
                          <a:latin typeface="+mn-lt"/>
                          <a:ea typeface="+mn-ea"/>
                          <a:cs typeface="+mn-cs"/>
                        </a:rPr>
                        <a:t>The HTML &lt;td&gt; tag is used for specifying a cell (or table data) within a table.</a:t>
                      </a: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txBody>
                  <a:tcPr/>
                </a:tc>
                <a:tc>
                  <a:txBody>
                    <a:bodyPr/>
                    <a:lstStyle/>
                    <a:p>
                      <a:r>
                        <a:rPr lang="en-US" sz="1200" dirty="0" smtClean="0"/>
                        <a:t>&lt;</a:t>
                      </a:r>
                      <a:r>
                        <a:rPr lang="en-US" sz="1200" dirty="0" err="1" smtClean="0"/>
                        <a:t>tbody</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Table body</a:t>
                      </a:r>
                      <a:endParaRPr lang="en-US" sz="1200" dirty="0"/>
                    </a:p>
                  </a:txBody>
                  <a:tcPr/>
                </a:tc>
                <a:tc>
                  <a:txBody>
                    <a:bodyPr/>
                    <a:lstStyle/>
                    <a:p>
                      <a:r>
                        <a:rPr lang="en-IN" sz="1200" b="0" i="0" kern="1200" dirty="0" smtClean="0">
                          <a:solidFill>
                            <a:schemeClr val="tx1"/>
                          </a:solidFill>
                          <a:effectLst/>
                          <a:latin typeface="+mn-lt"/>
                          <a:ea typeface="+mn-ea"/>
                          <a:cs typeface="+mn-cs"/>
                        </a:rPr>
                        <a:t>The HTML &lt;</a:t>
                      </a:r>
                      <a:r>
                        <a:rPr lang="en-IN" sz="1200" b="0" i="0" kern="1200" dirty="0" err="1" smtClean="0">
                          <a:solidFill>
                            <a:schemeClr val="tx1"/>
                          </a:solidFill>
                          <a:effectLst/>
                          <a:latin typeface="+mn-lt"/>
                          <a:ea typeface="+mn-ea"/>
                          <a:cs typeface="+mn-cs"/>
                        </a:rPr>
                        <a:t>tbody</a:t>
                      </a:r>
                      <a:r>
                        <a:rPr lang="en-IN" sz="1200" b="0" i="0" kern="1200" dirty="0" smtClean="0">
                          <a:solidFill>
                            <a:schemeClr val="tx1"/>
                          </a:solidFill>
                          <a:effectLst/>
                          <a:latin typeface="+mn-lt"/>
                          <a:ea typeface="+mn-ea"/>
                          <a:cs typeface="+mn-cs"/>
                        </a:rPr>
                        <a:t>&gt; tag is used for grouping table rows.</a:t>
                      </a:r>
                      <a:endParaRPr kumimoji="0" lang="en-IN" sz="12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txBody>
                  <a:tcPr/>
                </a:tc>
                <a:tc>
                  <a:txBody>
                    <a:bodyPr/>
                    <a:lstStyle/>
                    <a:p>
                      <a:r>
                        <a:rPr lang="en-US" sz="1200" dirty="0" smtClean="0"/>
                        <a:t>&lt;</a:t>
                      </a:r>
                      <a:r>
                        <a:rPr lang="en-US" sz="1200" dirty="0" err="1" smtClean="0"/>
                        <a:t>thead</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Table head</a:t>
                      </a:r>
                      <a:endParaRPr lang="en-US" sz="1200" dirty="0"/>
                    </a:p>
                  </a:txBody>
                  <a:tcPr/>
                </a:tc>
                <a:tc>
                  <a:txBody>
                    <a:bodyPr/>
                    <a:lstStyle/>
                    <a:p>
                      <a:r>
                        <a:rPr lang="en-IN" sz="1200" b="0" i="0" kern="1200" dirty="0" smtClean="0">
                          <a:solidFill>
                            <a:schemeClr val="tx1"/>
                          </a:solidFill>
                          <a:effectLst/>
                          <a:latin typeface="+mn-lt"/>
                          <a:ea typeface="+mn-ea"/>
                          <a:cs typeface="+mn-cs"/>
                        </a:rPr>
                        <a:t>The HTML &lt;</a:t>
                      </a:r>
                      <a:r>
                        <a:rPr lang="en-IN" sz="1200" b="0" i="0" kern="1200" dirty="0" err="1" smtClean="0">
                          <a:solidFill>
                            <a:schemeClr val="tx1"/>
                          </a:solidFill>
                          <a:effectLst/>
                          <a:latin typeface="+mn-lt"/>
                          <a:ea typeface="+mn-ea"/>
                          <a:cs typeface="+mn-cs"/>
                        </a:rPr>
                        <a:t>thead</a:t>
                      </a:r>
                      <a:r>
                        <a:rPr lang="en-IN" sz="1200" b="0" i="0" kern="1200" dirty="0" smtClean="0">
                          <a:solidFill>
                            <a:schemeClr val="tx1"/>
                          </a:solidFill>
                          <a:effectLst/>
                          <a:latin typeface="+mn-lt"/>
                          <a:ea typeface="+mn-ea"/>
                          <a:cs typeface="+mn-cs"/>
                        </a:rPr>
                        <a:t>&gt; tag is used for adding a header to a table.</a:t>
                      </a: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txBody>
                  <a:tcPr/>
                </a:tc>
                <a:tc>
                  <a:txBody>
                    <a:bodyPr/>
                    <a:lstStyle/>
                    <a:p>
                      <a:r>
                        <a:rPr lang="en-US" sz="1200" dirty="0" smtClean="0"/>
                        <a:t>&lt;</a:t>
                      </a:r>
                      <a:r>
                        <a:rPr lang="en-US" sz="1200" dirty="0" err="1" smtClean="0"/>
                        <a:t>tfoot</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Table footer</a:t>
                      </a:r>
                      <a:endParaRPr lang="en-US" sz="1200" dirty="0"/>
                    </a:p>
                  </a:txBody>
                  <a:tcPr/>
                </a:tc>
                <a:tc>
                  <a:txBody>
                    <a:bodyPr/>
                    <a:lstStyle/>
                    <a:p>
                      <a:r>
                        <a:rPr lang="en-IN" sz="1200" b="0" i="0" kern="1200" dirty="0" smtClean="0">
                          <a:solidFill>
                            <a:schemeClr val="tx1"/>
                          </a:solidFill>
                          <a:effectLst/>
                          <a:latin typeface="+mn-lt"/>
                          <a:ea typeface="+mn-ea"/>
                          <a:cs typeface="+mn-cs"/>
                        </a:rPr>
                        <a:t>The HTML &lt;</a:t>
                      </a:r>
                      <a:r>
                        <a:rPr lang="en-IN" sz="1200" b="0" i="0" kern="1200" dirty="0" err="1" smtClean="0">
                          <a:solidFill>
                            <a:schemeClr val="tx1"/>
                          </a:solidFill>
                          <a:effectLst/>
                          <a:latin typeface="+mn-lt"/>
                          <a:ea typeface="+mn-ea"/>
                          <a:cs typeface="+mn-cs"/>
                        </a:rPr>
                        <a:t>tfoot</a:t>
                      </a:r>
                      <a:r>
                        <a:rPr lang="en-IN" sz="1200" b="0" i="0" kern="1200" dirty="0" smtClean="0">
                          <a:solidFill>
                            <a:schemeClr val="tx1"/>
                          </a:solidFill>
                          <a:effectLst/>
                          <a:latin typeface="+mn-lt"/>
                          <a:ea typeface="+mn-ea"/>
                          <a:cs typeface="+mn-cs"/>
                        </a:rPr>
                        <a:t>&gt; tag is used for adding a footer to a table.</a:t>
                      </a: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txBody>
                  <a:tcPr/>
                </a:tc>
                <a:tc>
                  <a:txBody>
                    <a:bodyPr/>
                    <a:lstStyle/>
                    <a:p>
                      <a:r>
                        <a:rPr lang="en-US" sz="1200" dirty="0" smtClean="0"/>
                        <a:t>&lt;</a:t>
                      </a:r>
                      <a:r>
                        <a:rPr lang="en-US" sz="1200" dirty="0" err="1" smtClean="0"/>
                        <a:t>th</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Table header cell</a:t>
                      </a:r>
                      <a:endParaRPr lang="en-US" sz="1200" dirty="0"/>
                    </a:p>
                  </a:txBody>
                  <a:tcPr/>
                </a:tc>
                <a:tc>
                  <a:txBody>
                    <a:bodyPr/>
                    <a:lstStyle/>
                    <a:p>
                      <a:r>
                        <a:rPr lang="en-IN" sz="1200" b="0" i="0" kern="1200" dirty="0" smtClean="0">
                          <a:solidFill>
                            <a:schemeClr val="tx1"/>
                          </a:solidFill>
                          <a:effectLst/>
                          <a:latin typeface="+mn-lt"/>
                          <a:ea typeface="+mn-ea"/>
                          <a:cs typeface="+mn-cs"/>
                        </a:rPr>
                        <a:t>The HTML &lt;</a:t>
                      </a:r>
                      <a:r>
                        <a:rPr lang="en-IN" sz="1200" b="0" i="0" kern="1200" dirty="0" err="1" smtClean="0">
                          <a:solidFill>
                            <a:schemeClr val="tx1"/>
                          </a:solidFill>
                          <a:effectLst/>
                          <a:latin typeface="+mn-lt"/>
                          <a:ea typeface="+mn-ea"/>
                          <a:cs typeface="+mn-cs"/>
                        </a:rPr>
                        <a:t>th</a:t>
                      </a:r>
                      <a:r>
                        <a:rPr lang="en-IN" sz="1200" b="0" i="0" kern="1200" dirty="0" smtClean="0">
                          <a:solidFill>
                            <a:schemeClr val="tx1"/>
                          </a:solidFill>
                          <a:effectLst/>
                          <a:latin typeface="+mn-lt"/>
                          <a:ea typeface="+mn-ea"/>
                          <a:cs typeface="+mn-cs"/>
                        </a:rPr>
                        <a:t>&gt; tag is used for specifying a header cell (or table header) within a table.</a:t>
                      </a:r>
                    </a:p>
                  </a:txBody>
                  <a:tcPr/>
                </a:tc>
              </a:tr>
            </a:tbl>
          </a:graphicData>
        </a:graphic>
      </p:graphicFrame>
    </p:spTree>
    <p:extLst>
      <p:ext uri="{BB962C8B-B14F-4D97-AF65-F5344CB8AC3E}">
        <p14:creationId xmlns:p14="http://schemas.microsoft.com/office/powerpoint/2010/main" val="1322732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342386"/>
              </p:ext>
            </p:extLst>
          </p:nvPr>
        </p:nvGraphicFramePr>
        <p:xfrm>
          <a:off x="152400" y="1123950"/>
          <a:ext cx="8839200" cy="246669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tt</a:t>
                      </a:r>
                      <a:r>
                        <a:rPr lang="en-US" sz="1200" dirty="0" smtClean="0"/>
                        <a:t>&gt;</a:t>
                      </a:r>
                      <a:endParaRPr lang="en-US" sz="1200" dirty="0"/>
                    </a:p>
                  </a:txBody>
                  <a:tcPr/>
                </a:tc>
                <a:tc>
                  <a:txBody>
                    <a:bodyPr/>
                    <a:lstStyle/>
                    <a:p>
                      <a:r>
                        <a:rPr lang="en-US" sz="1200" dirty="0" smtClean="0"/>
                        <a:t>Tele Type</a:t>
                      </a:r>
                      <a:endParaRPr lang="en-US" sz="1200" dirty="0"/>
                    </a:p>
                  </a:txBody>
                  <a:tcPr/>
                </a:tc>
                <a:tc>
                  <a:txBody>
                    <a:bodyPr/>
                    <a:lstStyle/>
                    <a:p>
                      <a:r>
                        <a:rPr lang="en-IN" sz="1500" b="0" i="0" kern="1200" dirty="0" smtClean="0">
                          <a:solidFill>
                            <a:schemeClr val="tx1"/>
                          </a:solidFill>
                          <a:effectLst/>
                          <a:latin typeface="+mn-lt"/>
                          <a:ea typeface="+mn-ea"/>
                          <a:cs typeface="+mn-cs"/>
                        </a:rPr>
                        <a:t>The HTML &lt;</a:t>
                      </a:r>
                      <a:r>
                        <a:rPr lang="en-IN" sz="1500" b="0" i="0" kern="1200" dirty="0" err="1" smtClean="0">
                          <a:solidFill>
                            <a:schemeClr val="tx1"/>
                          </a:solidFill>
                          <a:effectLst/>
                          <a:latin typeface="+mn-lt"/>
                          <a:ea typeface="+mn-ea"/>
                          <a:cs typeface="+mn-cs"/>
                        </a:rPr>
                        <a:t>tt</a:t>
                      </a:r>
                      <a:r>
                        <a:rPr lang="en-IN" sz="1500" b="0" i="0" kern="1200" dirty="0" smtClean="0">
                          <a:solidFill>
                            <a:schemeClr val="tx1"/>
                          </a:solidFill>
                          <a:effectLst/>
                          <a:latin typeface="+mn-lt"/>
                          <a:ea typeface="+mn-ea"/>
                          <a:cs typeface="+mn-cs"/>
                        </a:rPr>
                        <a:t>&gt; tag is used for rendering teletype (or </a:t>
                      </a:r>
                      <a:r>
                        <a:rPr lang="en-IN" sz="1500" b="0" i="0" kern="1200" dirty="0" err="1" smtClean="0">
                          <a:solidFill>
                            <a:schemeClr val="tx1"/>
                          </a:solidFill>
                          <a:effectLst/>
                          <a:latin typeface="+mn-lt"/>
                          <a:ea typeface="+mn-ea"/>
                          <a:cs typeface="+mn-cs"/>
                        </a:rPr>
                        <a:t>monospaced</a:t>
                      </a:r>
                      <a:r>
                        <a:rPr lang="en-IN" sz="1500" b="0" i="0" kern="1200" dirty="0" smtClean="0">
                          <a:solidFill>
                            <a:schemeClr val="tx1"/>
                          </a:solidFill>
                          <a:effectLst/>
                          <a:latin typeface="+mn-lt"/>
                          <a:ea typeface="+mn-ea"/>
                          <a:cs typeface="+mn-cs"/>
                        </a:rPr>
                        <a:t>) text.</a:t>
                      </a:r>
                    </a:p>
                    <a:p>
                      <a:r>
                        <a:rPr lang="en-IN" sz="1000" dirty="0" smtClean="0">
                          <a:solidFill>
                            <a:schemeClr val="accent2">
                              <a:lumMod val="75000"/>
                            </a:schemeClr>
                          </a:solidFill>
                          <a:latin typeface="Courier New" pitchFamily="49" charset="0"/>
                          <a:cs typeface="Courier New" pitchFamily="49" charset="0"/>
                        </a:rPr>
                        <a:t>The HTML </a:t>
                      </a:r>
                      <a:r>
                        <a:rPr lang="en-IN" sz="1000" dirty="0" err="1" smtClean="0">
                          <a:solidFill>
                            <a:schemeClr val="accent2">
                              <a:lumMod val="75000"/>
                            </a:schemeClr>
                          </a:solidFill>
                          <a:latin typeface="Courier New" pitchFamily="49" charset="0"/>
                          <a:cs typeface="Courier New" pitchFamily="49" charset="0"/>
                        </a:rPr>
                        <a:t>tt</a:t>
                      </a:r>
                      <a:r>
                        <a:rPr lang="en-IN" sz="1000" dirty="0" smtClean="0">
                          <a:solidFill>
                            <a:schemeClr val="accent2">
                              <a:lumMod val="75000"/>
                            </a:schemeClr>
                          </a:solidFill>
                          <a:latin typeface="Courier New" pitchFamily="49" charset="0"/>
                          <a:cs typeface="Courier New" pitchFamily="49" charset="0"/>
                        </a:rPr>
                        <a:t> tag renders &lt;</a:t>
                      </a:r>
                      <a:r>
                        <a:rPr lang="en-IN" sz="1000" dirty="0" err="1" smtClean="0">
                          <a:solidFill>
                            <a:schemeClr val="accent2">
                              <a:lumMod val="75000"/>
                            </a:schemeClr>
                          </a:solidFill>
                          <a:latin typeface="Courier New" pitchFamily="49" charset="0"/>
                          <a:cs typeface="Courier New" pitchFamily="49" charset="0"/>
                        </a:rPr>
                        <a:t>tt</a:t>
                      </a:r>
                      <a:r>
                        <a:rPr lang="en-IN" sz="1000" dirty="0" smtClean="0">
                          <a:solidFill>
                            <a:schemeClr val="accent2">
                              <a:lumMod val="75000"/>
                            </a:schemeClr>
                          </a:solidFill>
                          <a:latin typeface="Courier New" pitchFamily="49" charset="0"/>
                          <a:cs typeface="Courier New" pitchFamily="49" charset="0"/>
                        </a:rPr>
                        <a:t>&gt;teletype&lt;/</a:t>
                      </a:r>
                      <a:r>
                        <a:rPr lang="en-IN" sz="1000" dirty="0" err="1" smtClean="0">
                          <a:solidFill>
                            <a:schemeClr val="accent2">
                              <a:lumMod val="75000"/>
                            </a:schemeClr>
                          </a:solidFill>
                          <a:latin typeface="Courier New" pitchFamily="49" charset="0"/>
                          <a:cs typeface="Courier New" pitchFamily="49" charset="0"/>
                        </a:rPr>
                        <a:t>tt</a:t>
                      </a:r>
                      <a:r>
                        <a:rPr lang="en-IN" sz="1000" dirty="0" smtClean="0">
                          <a:solidFill>
                            <a:schemeClr val="accent2">
                              <a:lumMod val="75000"/>
                            </a:schemeClr>
                          </a:solidFill>
                          <a:latin typeface="Courier New" pitchFamily="49" charset="0"/>
                          <a:cs typeface="Courier New" pitchFamily="49" charset="0"/>
                        </a:rPr>
                        <a:t>&gt;</a:t>
                      </a:r>
                    </a:p>
                    <a:p>
                      <a:endParaRPr lang="en-IN" sz="1000" dirty="0" smtClean="0">
                        <a:solidFill>
                          <a:schemeClr val="accent2">
                            <a:lumMod val="75000"/>
                          </a:schemeClr>
                        </a:solidFill>
                        <a:latin typeface="Courier New" pitchFamily="49" charset="0"/>
                        <a:cs typeface="Courier New" pitchFamily="49" charset="0"/>
                      </a:endParaRPr>
                    </a:p>
                  </a:txBody>
                  <a:tcPr/>
                </a:tc>
              </a:tr>
              <a:tr h="492790">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p>
                      <a:endParaRPr lang="en-US" sz="1800" b="1" dirty="0">
                        <a:solidFill>
                          <a:schemeClr val="accent3">
                            <a:lumMod val="75000"/>
                          </a:schemeClr>
                        </a:solidFill>
                        <a:latin typeface="Symbol" pitchFamily="18" charset="2"/>
                      </a:endParaRPr>
                    </a:p>
                  </a:txBody>
                  <a:tcPr/>
                </a:tc>
                <a:tc>
                  <a:txBody>
                    <a:bodyPr/>
                    <a:lstStyle/>
                    <a:p>
                      <a:r>
                        <a:rPr lang="en-US" sz="1200" dirty="0" smtClean="0"/>
                        <a:t>&lt;u&gt;</a:t>
                      </a:r>
                      <a:endParaRPr lang="en-US" sz="1200" dirty="0"/>
                    </a:p>
                  </a:txBody>
                  <a:tcPr/>
                </a:tc>
                <a:tc>
                  <a:txBody>
                    <a:bodyPr/>
                    <a:lstStyle/>
                    <a:p>
                      <a:r>
                        <a:rPr lang="en-US" sz="1200" dirty="0" smtClean="0"/>
                        <a:t>underline</a:t>
                      </a:r>
                      <a:endParaRPr lang="en-US" sz="1200" dirty="0"/>
                    </a:p>
                  </a:txBody>
                  <a:tcPr/>
                </a:tc>
                <a:tc>
                  <a:txBody>
                    <a:bodyPr/>
                    <a:lstStyle/>
                    <a:p>
                      <a:r>
                        <a:rPr lang="en-IN" sz="1500" b="0" i="0" kern="1200" dirty="0" smtClean="0">
                          <a:solidFill>
                            <a:schemeClr val="tx1"/>
                          </a:solidFill>
                          <a:effectLst/>
                          <a:latin typeface="+mn-lt"/>
                          <a:ea typeface="+mn-ea"/>
                          <a:cs typeface="+mn-cs"/>
                        </a:rPr>
                        <a:t>The HTML &lt;u&gt; tag is used for rendering underlined text.</a:t>
                      </a:r>
                    </a:p>
                    <a:p>
                      <a:r>
                        <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The HTML u tag renders &lt;u&gt;underlined&lt;/u&gt; text.</a:t>
                      </a: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p>
                      <a:pPr marL="0" marR="0" lvl="0" indent="0" algn="l" defTabSz="784047" rtl="0" eaLnBrk="1" fontAlgn="auto" latinLnBrk="0" hangingPunct="1">
                        <a:lnSpc>
                          <a:spcPct val="100000"/>
                        </a:lnSpc>
                        <a:spcBef>
                          <a:spcPts val="0"/>
                        </a:spcBef>
                        <a:spcAft>
                          <a:spcPts val="0"/>
                        </a:spcAft>
                        <a:buClrTx/>
                        <a:buSzTx/>
                        <a:buFontTx/>
                        <a:buNone/>
                        <a:tabLst/>
                        <a:defRPr/>
                      </a:pPr>
                      <a:endParaRPr lang="en-US" sz="1800" b="1" dirty="0" smtClean="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var</a:t>
                      </a:r>
                      <a:r>
                        <a:rPr lang="en-US" sz="1200" dirty="0" smtClean="0"/>
                        <a:t>&gt;</a:t>
                      </a:r>
                      <a:endParaRPr lang="en-US" sz="1200" dirty="0"/>
                    </a:p>
                  </a:txBody>
                  <a:tcPr/>
                </a:tc>
                <a:tc>
                  <a:txBody>
                    <a:bodyPr/>
                    <a:lstStyle/>
                    <a:p>
                      <a:r>
                        <a:rPr lang="en-US" sz="1200" dirty="0" smtClean="0"/>
                        <a:t>variable</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var</a:t>
                      </a:r>
                      <a:r>
                        <a:rPr lang="en-IN" sz="1500" b="0" i="0" kern="1200" dirty="0" smtClean="0">
                          <a:solidFill>
                            <a:schemeClr val="tx1"/>
                          </a:solidFill>
                          <a:effectLst/>
                          <a:latin typeface="+mn-lt"/>
                          <a:ea typeface="+mn-ea"/>
                          <a:cs typeface="+mn-cs"/>
                        </a:rPr>
                        <a:t> tag is used for indicating an instance of a variable or a parameter for an application.</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The program accepts the &lt;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var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&gt;width&lt;/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var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 parameter to determine the display width.</a:t>
                      </a:r>
                    </a:p>
                  </a:txBody>
                  <a:tcPr/>
                </a:tc>
              </a:tr>
            </a:tbl>
          </a:graphicData>
        </a:graphic>
      </p:graphicFrame>
    </p:spTree>
    <p:extLst>
      <p:ext uri="{BB962C8B-B14F-4D97-AF65-F5344CB8AC3E}">
        <p14:creationId xmlns:p14="http://schemas.microsoft.com/office/powerpoint/2010/main" val="286221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HTML 5</a:t>
            </a:r>
            <a:endParaRPr lang="en-US" dirty="0"/>
          </a:p>
        </p:txBody>
      </p:sp>
    </p:spTree>
    <p:extLst>
      <p:ext uri="{BB962C8B-B14F-4D97-AF65-F5344CB8AC3E}">
        <p14:creationId xmlns:p14="http://schemas.microsoft.com/office/powerpoint/2010/main" val="1241561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6180189"/>
              </p:ext>
            </p:extLst>
          </p:nvPr>
        </p:nvGraphicFramePr>
        <p:xfrm>
          <a:off x="152400" y="1123950"/>
          <a:ext cx="8839200" cy="3586830"/>
        </p:xfrm>
        <a:graphic>
          <a:graphicData uri="http://schemas.openxmlformats.org/drawingml/2006/table">
            <a:tbl>
              <a:tblPr firstRow="1" bandRow="1">
                <a:tableStyleId>{68D230F3-CF80-4859-8CE7-A43EE81993B5}</a:tableStyleId>
              </a:tblPr>
              <a:tblGrid>
                <a:gridCol w="1143000"/>
                <a:gridCol w="990600"/>
                <a:gridCol w="67056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&lt;article&gt;</a:t>
                      </a:r>
                      <a:endParaRPr lang="en-US" sz="1200" dirty="0"/>
                    </a:p>
                  </a:txBody>
                  <a:tcPr/>
                </a:tc>
                <a:tc>
                  <a:txBody>
                    <a:bodyPr/>
                    <a:lstStyle/>
                    <a:p>
                      <a:r>
                        <a:rPr lang="en-US" sz="1200" dirty="0" smtClean="0"/>
                        <a:t>Article</a:t>
                      </a:r>
                      <a:endParaRPr lang="en-US" sz="1200" dirty="0"/>
                    </a:p>
                  </a:txBody>
                  <a:tcPr/>
                </a:tc>
                <a:tc>
                  <a:txBody>
                    <a:bodyPr/>
                    <a:lstStyle/>
                    <a:p>
                      <a:r>
                        <a:rPr lang="en-IN" sz="1500" b="0" i="0" kern="1200" dirty="0" smtClean="0">
                          <a:solidFill>
                            <a:schemeClr val="tx1"/>
                          </a:solidFill>
                          <a:effectLst/>
                          <a:latin typeface="+mn-lt"/>
                          <a:ea typeface="+mn-ea"/>
                          <a:cs typeface="+mn-cs"/>
                        </a:rPr>
                        <a:t>The HTML &lt;article&gt; tag is used to represent an article. More specifically, the content within the &lt;article&gt; tag is independent from the other content on the site (even though it could be related). By "independent" I mean that its contents could stand alone, for example in syndication.</a:t>
                      </a:r>
                    </a:p>
                    <a:p>
                      <a:r>
                        <a:rPr lang="en-IN" sz="1000" dirty="0" smtClean="0">
                          <a:solidFill>
                            <a:schemeClr val="accent2">
                              <a:lumMod val="75000"/>
                            </a:schemeClr>
                          </a:solidFill>
                          <a:latin typeface="Courier New" pitchFamily="49" charset="0"/>
                          <a:cs typeface="Courier New" pitchFamily="49" charset="0"/>
                        </a:rPr>
                        <a:t>&lt;article&gt;</a:t>
                      </a:r>
                    </a:p>
                    <a:p>
                      <a:r>
                        <a:rPr lang="en-IN" sz="1000" dirty="0" smtClean="0">
                          <a:solidFill>
                            <a:schemeClr val="accent2">
                              <a:lumMod val="75000"/>
                            </a:schemeClr>
                          </a:solidFill>
                          <a:latin typeface="Courier New" pitchFamily="49" charset="0"/>
                          <a:cs typeface="Courier New" pitchFamily="49" charset="0"/>
                        </a:rPr>
                        <a:t>&lt;h4&gt;Environmentally Friendly City&lt;/h4&gt;</a:t>
                      </a:r>
                    </a:p>
                    <a:p>
                      <a:r>
                        <a:rPr lang="en-IN" sz="1000" dirty="0" smtClean="0">
                          <a:solidFill>
                            <a:schemeClr val="accent2">
                              <a:lumMod val="75000"/>
                            </a:schemeClr>
                          </a:solidFill>
                          <a:latin typeface="Courier New" pitchFamily="49" charset="0"/>
                          <a:cs typeface="Courier New" pitchFamily="49" charset="0"/>
                        </a:rPr>
                        <a:t>&lt;p&gt;A brand new city is being built in Abu Dhabi in the United Arab Emirates which, when finished, will be the world’s first zero carbon, zero waste city.&lt;/p&gt;</a:t>
                      </a:r>
                    </a:p>
                    <a:p>
                      <a:r>
                        <a:rPr lang="en-IN" sz="1000" dirty="0" smtClean="0">
                          <a:solidFill>
                            <a:schemeClr val="accent2">
                              <a:lumMod val="75000"/>
                            </a:schemeClr>
                          </a:solidFill>
                          <a:latin typeface="Courier New" pitchFamily="49" charset="0"/>
                          <a:cs typeface="Courier New" pitchFamily="49" charset="0"/>
                        </a:rPr>
                        <a:t>&lt;p&gt;</a:t>
                      </a:r>
                      <a:r>
                        <a:rPr lang="en-IN" sz="1000" dirty="0" err="1" smtClean="0">
                          <a:solidFill>
                            <a:schemeClr val="accent2">
                              <a:lumMod val="75000"/>
                            </a:schemeClr>
                          </a:solidFill>
                          <a:latin typeface="Courier New" pitchFamily="49" charset="0"/>
                          <a:cs typeface="Courier New" pitchFamily="49" charset="0"/>
                        </a:rPr>
                        <a:t>Masdar</a:t>
                      </a:r>
                      <a:r>
                        <a:rPr lang="en-IN" sz="1000" dirty="0" smtClean="0">
                          <a:solidFill>
                            <a:schemeClr val="accent2">
                              <a:lumMod val="75000"/>
                            </a:schemeClr>
                          </a:solidFill>
                          <a:latin typeface="Courier New" pitchFamily="49" charset="0"/>
                          <a:cs typeface="Courier New" pitchFamily="49" charset="0"/>
                        </a:rPr>
                        <a:t> City, a completely self sustaining city, will be powered by renewable energy and all waste will be recycled or reused.&lt;/p&gt;</a:t>
                      </a:r>
                    </a:p>
                    <a:p>
                      <a:r>
                        <a:rPr lang="en-IN" sz="1000" dirty="0" smtClean="0">
                          <a:solidFill>
                            <a:schemeClr val="accent2">
                              <a:lumMod val="75000"/>
                            </a:schemeClr>
                          </a:solidFill>
                          <a:latin typeface="Courier New" pitchFamily="49" charset="0"/>
                          <a:cs typeface="Courier New" pitchFamily="49" charset="0"/>
                        </a:rPr>
                        <a:t>&lt;/article&gt;</a:t>
                      </a:r>
                    </a:p>
                  </a:txBody>
                  <a:tcPr/>
                </a:tc>
              </a:tr>
              <a:tr h="492790">
                <a:tc>
                  <a:txBody>
                    <a:bodyPr/>
                    <a:lstStyle/>
                    <a:p>
                      <a:r>
                        <a:rPr lang="en-US" sz="1200" dirty="0" smtClean="0"/>
                        <a:t>&lt;aside&gt;</a:t>
                      </a:r>
                      <a:endParaRPr lang="en-US" sz="1200" dirty="0"/>
                    </a:p>
                  </a:txBody>
                  <a:tcPr/>
                </a:tc>
                <a:tc>
                  <a:txBody>
                    <a:bodyPr/>
                    <a:lstStyle/>
                    <a:p>
                      <a:r>
                        <a:rPr lang="en-US" sz="1200" dirty="0" smtClean="0"/>
                        <a:t>Aside</a:t>
                      </a:r>
                      <a:endParaRPr lang="en-US" sz="1200" dirty="0"/>
                    </a:p>
                  </a:txBody>
                  <a:tcPr/>
                </a:tc>
                <a:tc>
                  <a:txBody>
                    <a:bodyPr/>
                    <a:lstStyle/>
                    <a:p>
                      <a:r>
                        <a:rPr lang="en-IN" sz="1500" b="0" i="0" kern="1200" dirty="0" smtClean="0">
                          <a:solidFill>
                            <a:schemeClr val="tx1"/>
                          </a:solidFill>
                          <a:effectLst/>
                          <a:latin typeface="+mn-lt"/>
                          <a:ea typeface="+mn-ea"/>
                          <a:cs typeface="+mn-cs"/>
                        </a:rPr>
                        <a:t>The HTML &lt;aside&gt; tag is used to represent content that is related to the surrounding content within an article or web page, but could still stand alone in its own right. This type of content is often represented in sidebars.</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&lt;aside&gt;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70% of the world's reefs will be destroyed over the next 40 years.</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&lt;/aside&gt;</a:t>
                      </a:r>
                      <a:endPar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marL="19050" marR="19050" marT="19050" marB="19050"/>
                </a:tc>
              </a:tr>
            </a:tbl>
          </a:graphicData>
        </a:graphic>
      </p:graphicFrame>
    </p:spTree>
    <p:extLst>
      <p:ext uri="{BB962C8B-B14F-4D97-AF65-F5344CB8AC3E}">
        <p14:creationId xmlns:p14="http://schemas.microsoft.com/office/powerpoint/2010/main" val="2815089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8776798"/>
              </p:ext>
            </p:extLst>
          </p:nvPr>
        </p:nvGraphicFramePr>
        <p:xfrm>
          <a:off x="152400" y="1123950"/>
          <a:ext cx="8839200" cy="3944970"/>
        </p:xfrm>
        <a:graphic>
          <a:graphicData uri="http://schemas.openxmlformats.org/drawingml/2006/table">
            <a:tbl>
              <a:tblPr firstRow="1" bandRow="1">
                <a:tableStyleId>{68D230F3-CF80-4859-8CE7-A43EE81993B5}</a:tableStyleId>
              </a:tblPr>
              <a:tblGrid>
                <a:gridCol w="1143000"/>
                <a:gridCol w="990600"/>
                <a:gridCol w="67056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&lt;section&gt;</a:t>
                      </a:r>
                      <a:endParaRPr lang="en-US" sz="1200" dirty="0"/>
                    </a:p>
                  </a:txBody>
                  <a:tcPr/>
                </a:tc>
                <a:tc>
                  <a:txBody>
                    <a:bodyPr/>
                    <a:lstStyle/>
                    <a:p>
                      <a:r>
                        <a:rPr lang="en-US" sz="1200" dirty="0" smtClean="0"/>
                        <a:t>Section</a:t>
                      </a:r>
                      <a:endParaRPr lang="en-US" sz="1200" dirty="0"/>
                    </a:p>
                  </a:txBody>
                  <a:tcPr/>
                </a:tc>
                <a:tc>
                  <a:txBody>
                    <a:bodyPr/>
                    <a:lstStyle/>
                    <a:p>
                      <a:r>
                        <a:rPr lang="en-IN" sz="1500" b="0" i="0" kern="1200" dirty="0" smtClean="0">
                          <a:solidFill>
                            <a:schemeClr val="tx1"/>
                          </a:solidFill>
                          <a:effectLst/>
                          <a:latin typeface="+mn-lt"/>
                          <a:ea typeface="+mn-ea"/>
                          <a:cs typeface="+mn-cs"/>
                        </a:rPr>
                        <a:t>The HTML &lt;section&gt; tag is used to represent a section within an article.</a:t>
                      </a:r>
                    </a:p>
                    <a:p>
                      <a:r>
                        <a:rPr lang="en-IN" sz="1000" dirty="0" smtClean="0">
                          <a:solidFill>
                            <a:schemeClr val="accent2">
                              <a:lumMod val="75000"/>
                            </a:schemeClr>
                          </a:solidFill>
                          <a:latin typeface="Courier New" pitchFamily="49" charset="0"/>
                          <a:cs typeface="Courier New" pitchFamily="49" charset="0"/>
                        </a:rPr>
                        <a:t>&lt;article&gt;</a:t>
                      </a:r>
                    </a:p>
                    <a:p>
                      <a:r>
                        <a:rPr lang="en-IN" sz="1000" dirty="0" smtClean="0">
                          <a:solidFill>
                            <a:schemeClr val="accent2">
                              <a:lumMod val="75000"/>
                            </a:schemeClr>
                          </a:solidFill>
                          <a:latin typeface="Courier New" pitchFamily="49" charset="0"/>
                          <a:cs typeface="Courier New" pitchFamily="49" charset="0"/>
                        </a:rPr>
                        <a:t>&lt;header&gt;</a:t>
                      </a:r>
                    </a:p>
                    <a:p>
                      <a:r>
                        <a:rPr lang="en-IN" sz="1000" dirty="0" smtClean="0">
                          <a:solidFill>
                            <a:schemeClr val="accent2">
                              <a:lumMod val="75000"/>
                            </a:schemeClr>
                          </a:solidFill>
                          <a:latin typeface="Courier New" pitchFamily="49" charset="0"/>
                          <a:cs typeface="Courier New" pitchFamily="49" charset="0"/>
                        </a:rPr>
                        <a:t>&lt;h1&gt;Welcome&lt;/h1&gt;</a:t>
                      </a:r>
                    </a:p>
                    <a:p>
                      <a:r>
                        <a:rPr lang="en-IN" sz="1000" dirty="0" smtClean="0">
                          <a:solidFill>
                            <a:schemeClr val="accent2">
                              <a:lumMod val="75000"/>
                            </a:schemeClr>
                          </a:solidFill>
                          <a:latin typeface="Courier New" pitchFamily="49" charset="0"/>
                          <a:cs typeface="Courier New" pitchFamily="49" charset="0"/>
                        </a:rPr>
                        <a:t>&lt;/header&gt;</a:t>
                      </a:r>
                    </a:p>
                    <a:p>
                      <a:r>
                        <a:rPr lang="en-IN" sz="1000" dirty="0" smtClean="0">
                          <a:solidFill>
                            <a:schemeClr val="accent2">
                              <a:lumMod val="75000"/>
                            </a:schemeClr>
                          </a:solidFill>
                          <a:latin typeface="Courier New" pitchFamily="49" charset="0"/>
                          <a:cs typeface="Courier New" pitchFamily="49" charset="0"/>
                        </a:rPr>
                        <a:t>&lt;section&gt;</a:t>
                      </a:r>
                    </a:p>
                    <a:p>
                      <a:r>
                        <a:rPr lang="en-IN" sz="1000" dirty="0" smtClean="0">
                          <a:solidFill>
                            <a:schemeClr val="accent2">
                              <a:lumMod val="75000"/>
                            </a:schemeClr>
                          </a:solidFill>
                          <a:latin typeface="Courier New" pitchFamily="49" charset="0"/>
                          <a:cs typeface="Courier New" pitchFamily="49" charset="0"/>
                        </a:rPr>
                        <a:t>&lt;h4&gt;What We Do&lt;/h4&gt;</a:t>
                      </a:r>
                    </a:p>
                    <a:p>
                      <a:r>
                        <a:rPr lang="en-IN" sz="1000" dirty="0" smtClean="0">
                          <a:solidFill>
                            <a:schemeClr val="accent2">
                              <a:lumMod val="75000"/>
                            </a:schemeClr>
                          </a:solidFill>
                          <a:latin typeface="Courier New" pitchFamily="49" charset="0"/>
                          <a:cs typeface="Courier New" pitchFamily="49" charset="0"/>
                        </a:rPr>
                        <a:t>&lt;p&gt;We protect sharks...&lt;/p&gt;</a:t>
                      </a:r>
                    </a:p>
                    <a:p>
                      <a:r>
                        <a:rPr lang="en-IN" sz="1000" dirty="0" smtClean="0">
                          <a:solidFill>
                            <a:schemeClr val="accent2">
                              <a:lumMod val="75000"/>
                            </a:schemeClr>
                          </a:solidFill>
                          <a:latin typeface="Courier New" pitchFamily="49" charset="0"/>
                          <a:cs typeface="Courier New" pitchFamily="49" charset="0"/>
                        </a:rPr>
                        <a:t>&lt;/section&gt;</a:t>
                      </a:r>
                    </a:p>
                    <a:p>
                      <a:r>
                        <a:rPr lang="en-IN" sz="1000" dirty="0" smtClean="0">
                          <a:solidFill>
                            <a:schemeClr val="accent2">
                              <a:lumMod val="75000"/>
                            </a:schemeClr>
                          </a:solidFill>
                          <a:latin typeface="Courier New" pitchFamily="49" charset="0"/>
                          <a:cs typeface="Courier New" pitchFamily="49" charset="0"/>
                        </a:rPr>
                        <a:t>&lt;section&gt;</a:t>
                      </a:r>
                    </a:p>
                    <a:p>
                      <a:r>
                        <a:rPr lang="en-IN" sz="1000" dirty="0" smtClean="0">
                          <a:solidFill>
                            <a:schemeClr val="accent2">
                              <a:lumMod val="75000"/>
                            </a:schemeClr>
                          </a:solidFill>
                          <a:latin typeface="Courier New" pitchFamily="49" charset="0"/>
                          <a:cs typeface="Courier New" pitchFamily="49" charset="0"/>
                        </a:rPr>
                        <a:t> &lt;h4&gt;News Items&lt;/h4&gt;</a:t>
                      </a:r>
                    </a:p>
                    <a:p>
                      <a:r>
                        <a:rPr lang="en-IN" sz="1000" dirty="0" smtClean="0">
                          <a:solidFill>
                            <a:schemeClr val="accent2">
                              <a:lumMod val="75000"/>
                            </a:schemeClr>
                          </a:solidFill>
                          <a:latin typeface="Courier New" pitchFamily="49" charset="0"/>
                          <a:cs typeface="Courier New" pitchFamily="49" charset="0"/>
                        </a:rPr>
                        <a:t>&lt;p&gt;Man eats shark...&lt;/p&gt;</a:t>
                      </a:r>
                    </a:p>
                    <a:p>
                      <a:r>
                        <a:rPr lang="en-IN" sz="1000" dirty="0" smtClean="0">
                          <a:solidFill>
                            <a:schemeClr val="accent2">
                              <a:lumMod val="75000"/>
                            </a:schemeClr>
                          </a:solidFill>
                          <a:latin typeface="Courier New" pitchFamily="49" charset="0"/>
                          <a:cs typeface="Courier New" pitchFamily="49" charset="0"/>
                        </a:rPr>
                        <a:t>&lt;/section&gt;</a:t>
                      </a:r>
                    </a:p>
                    <a:p>
                      <a:r>
                        <a:rPr lang="en-IN" sz="1000" dirty="0" smtClean="0">
                          <a:solidFill>
                            <a:schemeClr val="accent2">
                              <a:lumMod val="75000"/>
                            </a:schemeClr>
                          </a:solidFill>
                          <a:latin typeface="Courier New" pitchFamily="49" charset="0"/>
                          <a:cs typeface="Courier New" pitchFamily="49" charset="0"/>
                        </a:rPr>
                        <a:t>&lt;/article&gt;</a:t>
                      </a:r>
                    </a:p>
                  </a:txBody>
                  <a:tcPr/>
                </a:tc>
              </a:tr>
              <a:tr h="492790">
                <a:tc>
                  <a:txBody>
                    <a:bodyPr/>
                    <a:lstStyle/>
                    <a:p>
                      <a:r>
                        <a:rPr lang="en-US" sz="1200" dirty="0" smtClean="0"/>
                        <a:t>&lt;</a:t>
                      </a:r>
                      <a:r>
                        <a:rPr lang="en-US" sz="1200" dirty="0" err="1" smtClean="0"/>
                        <a:t>bdi</a:t>
                      </a:r>
                      <a:r>
                        <a:rPr lang="en-US" sz="1200" dirty="0" smtClean="0"/>
                        <a:t>&gt;</a:t>
                      </a:r>
                      <a:endParaRPr lang="en-US" sz="1200" dirty="0"/>
                    </a:p>
                  </a:txBody>
                  <a:tcPr/>
                </a:tc>
                <a:tc>
                  <a:txBody>
                    <a:bodyPr/>
                    <a:lstStyle/>
                    <a:p>
                      <a:r>
                        <a:rPr lang="en-US" sz="1200" dirty="0" smtClean="0"/>
                        <a:t>Bidirectional</a:t>
                      </a:r>
                      <a:r>
                        <a:rPr lang="en-US" sz="1200" baseline="0" dirty="0" smtClean="0"/>
                        <a:t> text</a:t>
                      </a:r>
                      <a:endParaRPr lang="en-US" sz="1200" dirty="0"/>
                    </a:p>
                  </a:txBody>
                  <a:tcPr/>
                </a:tc>
                <a:tc>
                  <a:txBody>
                    <a:bodyPr/>
                    <a:lstStyle/>
                    <a:p>
                      <a:r>
                        <a:rPr lang="en-IN" sz="1500" b="0" i="0" kern="1200" dirty="0" smtClean="0">
                          <a:solidFill>
                            <a:schemeClr val="tx1"/>
                          </a:solidFill>
                          <a:effectLst/>
                          <a:latin typeface="+mn-lt"/>
                          <a:ea typeface="+mn-ea"/>
                          <a:cs typeface="+mn-cs"/>
                        </a:rPr>
                        <a:t>The HTML &lt;</a:t>
                      </a:r>
                      <a:r>
                        <a:rPr lang="en-IN" sz="1500" b="0" i="0" kern="1200" dirty="0" err="1" smtClean="0">
                          <a:solidFill>
                            <a:schemeClr val="tx1"/>
                          </a:solidFill>
                          <a:effectLst/>
                          <a:latin typeface="+mn-lt"/>
                          <a:ea typeface="+mn-ea"/>
                          <a:cs typeface="+mn-cs"/>
                        </a:rPr>
                        <a:t>bdi</a:t>
                      </a:r>
                      <a:r>
                        <a:rPr lang="en-IN" sz="1500" b="0" i="0" kern="1200" dirty="0" smtClean="0">
                          <a:solidFill>
                            <a:schemeClr val="tx1"/>
                          </a:solidFill>
                          <a:effectLst/>
                          <a:latin typeface="+mn-lt"/>
                          <a:ea typeface="+mn-ea"/>
                          <a:cs typeface="+mn-cs"/>
                        </a:rPr>
                        <a:t>&gt; tag is used on a span of text that is to be isolated from its surroundings for the purposes of bidirectional text formatting.</a:t>
                      </a:r>
                    </a:p>
                    <a:p>
                      <a:r>
                        <a:rPr lang="en-IN" sz="1000" dirty="0" smtClean="0">
                          <a:solidFill>
                            <a:schemeClr val="accent2">
                              <a:lumMod val="75000"/>
                            </a:schemeClr>
                          </a:solidFill>
                          <a:latin typeface="Courier New" pitchFamily="49" charset="0"/>
                          <a:cs typeface="Courier New" pitchFamily="49" charset="0"/>
                        </a:rPr>
                        <a:t>&lt;p&gt;And the top five contributors are:&lt;/p&gt;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ol</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&lt;li&gt;User &lt;</a:t>
                      </a:r>
                      <a:r>
                        <a:rPr lang="en-IN" sz="1000" dirty="0" err="1" smtClean="0">
                          <a:solidFill>
                            <a:schemeClr val="accent2">
                              <a:lumMod val="75000"/>
                            </a:schemeClr>
                          </a:solidFill>
                          <a:latin typeface="Courier New" pitchFamily="49" charset="0"/>
                          <a:cs typeface="Courier New" pitchFamily="49" charset="0"/>
                        </a:rPr>
                        <a:t>bdi</a:t>
                      </a:r>
                      <a:r>
                        <a:rPr lang="en-IN" sz="1000" dirty="0" smtClean="0">
                          <a:solidFill>
                            <a:schemeClr val="accent2">
                              <a:lumMod val="75000"/>
                            </a:schemeClr>
                          </a:solidFill>
                          <a:latin typeface="Courier New" pitchFamily="49" charset="0"/>
                          <a:cs typeface="Courier New" pitchFamily="49" charset="0"/>
                        </a:rPr>
                        <a:t>&gt;</a:t>
                      </a:r>
                      <a:r>
                        <a:rPr lang="en-IN" sz="1000" dirty="0" err="1" smtClean="0">
                          <a:solidFill>
                            <a:schemeClr val="accent2">
                              <a:lumMod val="75000"/>
                            </a:schemeClr>
                          </a:solidFill>
                          <a:latin typeface="Courier New" pitchFamily="49" charset="0"/>
                          <a:cs typeface="Courier New" pitchFamily="49" charset="0"/>
                        </a:rPr>
                        <a:t>homerjay</a:t>
                      </a:r>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bdi</a:t>
                      </a:r>
                      <a:r>
                        <a:rPr lang="en-IN" sz="1000" dirty="0" smtClean="0">
                          <a:solidFill>
                            <a:schemeClr val="accent2">
                              <a:lumMod val="75000"/>
                            </a:schemeClr>
                          </a:solidFill>
                          <a:latin typeface="Courier New" pitchFamily="49" charset="0"/>
                          <a:cs typeface="Courier New" pitchFamily="49" charset="0"/>
                        </a:rPr>
                        <a:t>&gt;: 1601 posts&lt;/li&gt;</a:t>
                      </a:r>
                    </a:p>
                    <a:p>
                      <a:r>
                        <a:rPr lang="en-IN" sz="1000" dirty="0" smtClean="0">
                          <a:solidFill>
                            <a:schemeClr val="accent2">
                              <a:lumMod val="75000"/>
                            </a:schemeClr>
                          </a:solidFill>
                          <a:latin typeface="Courier New" pitchFamily="49" charset="0"/>
                          <a:cs typeface="Courier New" pitchFamily="49" charset="0"/>
                        </a:rPr>
                        <a:t>&lt;li&gt;User &lt;</a:t>
                      </a:r>
                      <a:r>
                        <a:rPr lang="en-IN" sz="1000" dirty="0" err="1" smtClean="0">
                          <a:solidFill>
                            <a:schemeClr val="accent2">
                              <a:lumMod val="75000"/>
                            </a:schemeClr>
                          </a:solidFill>
                          <a:latin typeface="Courier New" pitchFamily="49" charset="0"/>
                          <a:cs typeface="Courier New" pitchFamily="49" charset="0"/>
                        </a:rPr>
                        <a:t>bdi</a:t>
                      </a:r>
                      <a:r>
                        <a:rPr lang="en-IN" sz="1000" dirty="0" smtClean="0">
                          <a:solidFill>
                            <a:schemeClr val="accent2">
                              <a:lumMod val="75000"/>
                            </a:schemeClr>
                          </a:solidFill>
                          <a:latin typeface="Courier New" pitchFamily="49" charset="0"/>
                          <a:cs typeface="Courier New" pitchFamily="49" charset="0"/>
                        </a:rPr>
                        <a:t>&gt;</a:t>
                      </a:r>
                      <a:r>
                        <a:rPr lang="ar-AE" sz="1000" dirty="0" smtClean="0">
                          <a:solidFill>
                            <a:schemeClr val="accent2">
                              <a:lumMod val="75000"/>
                            </a:schemeClr>
                          </a:solidFill>
                          <a:latin typeface="Courier New" pitchFamily="49" charset="0"/>
                          <a:cs typeface="Courier New" pitchFamily="49" charset="0"/>
                        </a:rPr>
                        <a:t>إيان&lt;/</a:t>
                      </a:r>
                      <a:r>
                        <a:rPr lang="en-IN" sz="1000" dirty="0" err="1" smtClean="0">
                          <a:solidFill>
                            <a:schemeClr val="accent2">
                              <a:lumMod val="75000"/>
                            </a:schemeClr>
                          </a:solidFill>
                          <a:latin typeface="Courier New" pitchFamily="49" charset="0"/>
                          <a:cs typeface="Courier New" pitchFamily="49" charset="0"/>
                        </a:rPr>
                        <a:t>bdi</a:t>
                      </a:r>
                      <a:r>
                        <a:rPr lang="en-IN" sz="1000" dirty="0" smtClean="0">
                          <a:solidFill>
                            <a:schemeClr val="accent2">
                              <a:lumMod val="75000"/>
                            </a:schemeClr>
                          </a:solidFill>
                          <a:latin typeface="Courier New" pitchFamily="49" charset="0"/>
                          <a:cs typeface="Courier New" pitchFamily="49" charset="0"/>
                        </a:rPr>
                        <a:t>&gt;: 195 posts&lt;/li&gt;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ol</a:t>
                      </a:r>
                      <a:r>
                        <a:rPr lang="en-IN" sz="1000" dirty="0" smtClean="0">
                          <a:solidFill>
                            <a:schemeClr val="accent2">
                              <a:lumMod val="75000"/>
                            </a:schemeClr>
                          </a:solidFill>
                          <a:latin typeface="Courier New" pitchFamily="49" charset="0"/>
                          <a:cs typeface="Courier New" pitchFamily="49" charset="0"/>
                        </a:rPr>
                        <a:t>&gt;</a:t>
                      </a:r>
                    </a:p>
                  </a:txBody>
                  <a:tcPr/>
                </a:tc>
              </a:tr>
            </a:tbl>
          </a:graphicData>
        </a:graphic>
      </p:graphicFrame>
    </p:spTree>
    <p:extLst>
      <p:ext uri="{BB962C8B-B14F-4D97-AF65-F5344CB8AC3E}">
        <p14:creationId xmlns:p14="http://schemas.microsoft.com/office/powerpoint/2010/main" val="92147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5 - Media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5109845"/>
              </p:ext>
            </p:extLst>
          </p:nvPr>
        </p:nvGraphicFramePr>
        <p:xfrm>
          <a:off x="152400" y="1123950"/>
          <a:ext cx="8839200" cy="3891630"/>
        </p:xfrm>
        <a:graphic>
          <a:graphicData uri="http://schemas.openxmlformats.org/drawingml/2006/table">
            <a:tbl>
              <a:tblPr firstRow="1" bandRow="1">
                <a:tableStyleId>{68D230F3-CF80-4859-8CE7-A43EE81993B5}</a:tableStyleId>
              </a:tblPr>
              <a:tblGrid>
                <a:gridCol w="1143000"/>
                <a:gridCol w="990600"/>
                <a:gridCol w="67056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&lt;audio&gt;</a:t>
                      </a:r>
                      <a:endParaRPr lang="en-US" sz="1200" dirty="0"/>
                    </a:p>
                  </a:txBody>
                  <a:tcPr/>
                </a:tc>
                <a:tc>
                  <a:txBody>
                    <a:bodyPr/>
                    <a:lstStyle/>
                    <a:p>
                      <a:r>
                        <a:rPr lang="en-US" sz="1200" dirty="0" smtClean="0"/>
                        <a:t>Audio</a:t>
                      </a:r>
                      <a:endParaRPr lang="en-US" sz="1200" dirty="0"/>
                    </a:p>
                  </a:txBody>
                  <a:tcPr/>
                </a:tc>
                <a:tc>
                  <a:txBody>
                    <a:bodyPr/>
                    <a:lstStyle/>
                    <a:p>
                      <a:r>
                        <a:rPr lang="en-IN" sz="1500" b="0" i="0" kern="1200" dirty="0" smtClean="0">
                          <a:solidFill>
                            <a:schemeClr val="tx1"/>
                          </a:solidFill>
                          <a:effectLst/>
                          <a:latin typeface="+mn-lt"/>
                          <a:ea typeface="+mn-ea"/>
                          <a:cs typeface="+mn-cs"/>
                        </a:rPr>
                        <a:t>The HTML &lt;audio&gt; tag is used to specify audio on an HTML document.</a:t>
                      </a:r>
                    </a:p>
                    <a:p>
                      <a:r>
                        <a:rPr lang="en-IN" sz="1000" dirty="0" smtClean="0">
                          <a:solidFill>
                            <a:schemeClr val="accent2">
                              <a:lumMod val="75000"/>
                            </a:schemeClr>
                          </a:solidFill>
                          <a:latin typeface="Courier New" pitchFamily="49" charset="0"/>
                          <a:cs typeface="Courier New" pitchFamily="49" charset="0"/>
                        </a:rPr>
                        <a:t>&lt;audio </a:t>
                      </a:r>
                      <a:r>
                        <a:rPr lang="en-IN" sz="1000" dirty="0" err="1" smtClean="0">
                          <a:solidFill>
                            <a:schemeClr val="accent2">
                              <a:lumMod val="75000"/>
                            </a:schemeClr>
                          </a:solidFill>
                          <a:latin typeface="Courier New" pitchFamily="49" charset="0"/>
                          <a:cs typeface="Courier New" pitchFamily="49" charset="0"/>
                        </a:rPr>
                        <a:t>src</a:t>
                      </a:r>
                      <a:r>
                        <a:rPr lang="en-IN" sz="1000" dirty="0" smtClean="0">
                          <a:solidFill>
                            <a:schemeClr val="accent2">
                              <a:lumMod val="75000"/>
                            </a:schemeClr>
                          </a:solidFill>
                          <a:latin typeface="Courier New" pitchFamily="49" charset="0"/>
                          <a:cs typeface="Courier New" pitchFamily="49" charset="0"/>
                        </a:rPr>
                        <a:t>="/music/good_enough.mp3" controls&gt;</a:t>
                      </a:r>
                    </a:p>
                    <a:p>
                      <a:r>
                        <a:rPr lang="en-IN" sz="1000" dirty="0" smtClean="0">
                          <a:solidFill>
                            <a:schemeClr val="accent2">
                              <a:lumMod val="75000"/>
                            </a:schemeClr>
                          </a:solidFill>
                          <a:latin typeface="Courier New" pitchFamily="49" charset="0"/>
                          <a:cs typeface="Courier New" pitchFamily="49" charset="0"/>
                        </a:rPr>
                        <a:t>&lt;p&gt;If you are reading this, it is because your browser does not support the audio element.&lt;/p&gt;</a:t>
                      </a:r>
                    </a:p>
                    <a:p>
                      <a:r>
                        <a:rPr lang="en-IN" sz="1000" dirty="0" smtClean="0">
                          <a:solidFill>
                            <a:schemeClr val="accent2">
                              <a:lumMod val="75000"/>
                            </a:schemeClr>
                          </a:solidFill>
                          <a:latin typeface="Courier New" pitchFamily="49" charset="0"/>
                          <a:cs typeface="Courier New" pitchFamily="49" charset="0"/>
                        </a:rPr>
                        <a:t>&lt;/audio&gt;</a:t>
                      </a:r>
                    </a:p>
                  </a:txBody>
                  <a:tcPr/>
                </a:tc>
              </a:tr>
              <a:tr h="492790">
                <a:tc>
                  <a:txBody>
                    <a:bodyPr/>
                    <a:lstStyle/>
                    <a:p>
                      <a:r>
                        <a:rPr lang="en-US" sz="1200" dirty="0" smtClean="0"/>
                        <a:t>&lt;video&gt;</a:t>
                      </a:r>
                      <a:endParaRPr lang="en-US" sz="1200" dirty="0"/>
                    </a:p>
                  </a:txBody>
                  <a:tcPr/>
                </a:tc>
                <a:tc>
                  <a:txBody>
                    <a:bodyPr/>
                    <a:lstStyle/>
                    <a:p>
                      <a:r>
                        <a:rPr lang="en-US" sz="1200" dirty="0" smtClean="0"/>
                        <a:t>Video</a:t>
                      </a:r>
                      <a:endParaRPr lang="en-US" sz="1200" dirty="0"/>
                    </a:p>
                  </a:txBody>
                  <a:tcPr/>
                </a:tc>
                <a:tc>
                  <a:txBody>
                    <a:bodyPr/>
                    <a:lstStyle/>
                    <a:p>
                      <a:r>
                        <a:rPr lang="en-IN" sz="1500" b="0" i="0" kern="1200" dirty="0" smtClean="0">
                          <a:solidFill>
                            <a:schemeClr val="tx1"/>
                          </a:solidFill>
                          <a:effectLst/>
                          <a:latin typeface="+mn-lt"/>
                          <a:ea typeface="+mn-ea"/>
                          <a:cs typeface="+mn-cs"/>
                        </a:rPr>
                        <a:t>The HTML 5 </a:t>
                      </a:r>
                      <a:r>
                        <a:rPr lang="en-IN" dirty="0" smtClean="0"/>
                        <a:t>&lt;video&gt;</a:t>
                      </a:r>
                      <a:r>
                        <a:rPr lang="en-IN" sz="1500" b="0" i="0" kern="1200" dirty="0" smtClean="0">
                          <a:solidFill>
                            <a:schemeClr val="tx1"/>
                          </a:solidFill>
                          <a:effectLst/>
                          <a:latin typeface="+mn-lt"/>
                          <a:ea typeface="+mn-ea"/>
                          <a:cs typeface="+mn-cs"/>
                        </a:rPr>
                        <a:t> tag is used to specify video on an HTML document. </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&lt;video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src</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="/video/pass-countdown.ogg" width="300" height="150" controls&gt;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&lt;p&gt;If you are reading this, it is because your browser does not support the HTML5 video element.&lt;/p&gt;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&lt;track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src</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countdown_en.vtt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kind="subtitles"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srclang</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="en" label="English"&gt;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&lt;track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src</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countdown_es.vtt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kind="subtitles"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srclang</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es</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label="Spanish"&gt;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&lt;/video&gt;</a:t>
                      </a:r>
                      <a:endPar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marL="19050" marR="19050" marT="19050" marB="19050"/>
                </a:tc>
              </a:tr>
              <a:tr h="492790">
                <a:tc>
                  <a:txBody>
                    <a:bodyPr/>
                    <a:lstStyle/>
                    <a:p>
                      <a:r>
                        <a:rPr lang="en-US" sz="1200" dirty="0" smtClean="0"/>
                        <a:t>&lt;source&gt;</a:t>
                      </a:r>
                      <a:endParaRPr lang="en-US" sz="1200" dirty="0"/>
                    </a:p>
                  </a:txBody>
                  <a:tcPr/>
                </a:tc>
                <a:tc>
                  <a:txBody>
                    <a:bodyPr/>
                    <a:lstStyle/>
                    <a:p>
                      <a:r>
                        <a:rPr lang="en-US" sz="1200" dirty="0" smtClean="0"/>
                        <a:t>Source</a:t>
                      </a:r>
                      <a:endParaRPr lang="en-US" sz="1200" dirty="0"/>
                    </a:p>
                  </a:txBody>
                  <a:tcPr/>
                </a:tc>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smtClean="0">
                          <a:ln>
                            <a:noFill/>
                          </a:ln>
                          <a:solidFill>
                            <a:prstClr val="black"/>
                          </a:solidFill>
                          <a:effectLst/>
                          <a:uLnTx/>
                          <a:uFillTx/>
                          <a:latin typeface="+mn-lt"/>
                          <a:ea typeface="+mn-ea"/>
                          <a:cs typeface="+mn-cs"/>
                        </a:rPr>
                        <a:t>The HTML &lt;source&gt; tag is used to specify multiple media resources on media elements (such as &lt;audio&gt; and &lt;video&gt;).</a:t>
                      </a:r>
                      <a:endPar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marL="19050" marR="19050" marT="19050" marB="19050"/>
                </a:tc>
              </a:tr>
              <a:tr h="492790">
                <a:tc>
                  <a:txBody>
                    <a:bodyPr/>
                    <a:lstStyle/>
                    <a:p>
                      <a:r>
                        <a:rPr lang="en-US" sz="1200" dirty="0" smtClean="0"/>
                        <a:t>&lt;track&gt;</a:t>
                      </a:r>
                      <a:endParaRPr lang="en-US" sz="1200" dirty="0"/>
                    </a:p>
                  </a:txBody>
                  <a:tcPr/>
                </a:tc>
                <a:tc>
                  <a:txBody>
                    <a:bodyPr/>
                    <a:lstStyle/>
                    <a:p>
                      <a:r>
                        <a:rPr lang="en-US" sz="1200" dirty="0" smtClean="0"/>
                        <a:t>Track</a:t>
                      </a:r>
                      <a:endParaRPr lang="en-US" sz="1200" dirty="0"/>
                    </a:p>
                  </a:txBody>
                  <a:tcPr/>
                </a:tc>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smtClean="0">
                          <a:ln>
                            <a:noFill/>
                          </a:ln>
                          <a:solidFill>
                            <a:prstClr val="black"/>
                          </a:solidFill>
                          <a:effectLst/>
                          <a:uLnTx/>
                          <a:uFillTx/>
                          <a:latin typeface="+mn-lt"/>
                          <a:ea typeface="+mn-ea"/>
                          <a:cs typeface="+mn-cs"/>
                        </a:rPr>
                        <a:t>The HTML 5 &lt;track&gt; tag is used to specify external timed text tracks for media elements (i.e. the &lt;video&gt; element and the &lt;audio&gt; element). The text tracks specified with the &lt;track&gt; tag could include subtitles, captions, descriptions, chapters, and metadata.</a:t>
                      </a:r>
                    </a:p>
                  </a:txBody>
                  <a:tcPr marL="19050" marR="19050" marT="19050" marB="19050"/>
                </a:tc>
              </a:tr>
            </a:tbl>
          </a:graphicData>
        </a:graphic>
      </p:graphicFrame>
    </p:spTree>
    <p:extLst>
      <p:ext uri="{BB962C8B-B14F-4D97-AF65-F5344CB8AC3E}">
        <p14:creationId xmlns:p14="http://schemas.microsoft.com/office/powerpoint/2010/main" val="2709653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a:t>
            </a:r>
            <a:endParaRPr lang="en-US" dirty="0"/>
          </a:p>
        </p:txBody>
      </p:sp>
      <p:sp>
        <p:nvSpPr>
          <p:cNvPr id="3" name="Content Placeholder 2"/>
          <p:cNvSpPr>
            <a:spLocks noGrp="1"/>
          </p:cNvSpPr>
          <p:nvPr>
            <p:ph idx="1"/>
          </p:nvPr>
        </p:nvSpPr>
        <p:spPr>
          <a:xfrm>
            <a:off x="228601" y="1123950"/>
            <a:ext cx="8534400" cy="3657600"/>
          </a:xfrm>
        </p:spPr>
        <p:txBody>
          <a:bodyPr>
            <a:normAutofit fontScale="55000" lnSpcReduction="20000"/>
          </a:bodyPr>
          <a:lstStyle/>
          <a:p>
            <a:pPr marL="342900" indent="-342900">
              <a:buFont typeface="Arial" pitchFamily="34" charset="0"/>
              <a:buChar char="•"/>
            </a:pPr>
            <a:r>
              <a:rPr lang="en-US" dirty="0" err="1" smtClean="0">
                <a:solidFill>
                  <a:schemeClr val="tx2">
                    <a:lumMod val="60000"/>
                    <a:lumOff val="40000"/>
                  </a:schemeClr>
                </a:solidFill>
              </a:rPr>
              <a:t>HyperText</a:t>
            </a:r>
            <a:r>
              <a:rPr lang="en-US" dirty="0" smtClean="0"/>
              <a:t> </a:t>
            </a:r>
            <a:r>
              <a:rPr lang="en-US" dirty="0"/>
              <a:t>Markup Language (HTML) </a:t>
            </a:r>
            <a:endParaRPr lang="en-US" dirty="0" smtClean="0"/>
          </a:p>
          <a:p>
            <a:pPr marL="342900" indent="-342900">
              <a:buFont typeface="Arial" pitchFamily="34" charset="0"/>
              <a:buChar char="•"/>
            </a:pPr>
            <a:r>
              <a:rPr lang="en-US" dirty="0" smtClean="0"/>
              <a:t>1980 Tim Burners Lee</a:t>
            </a:r>
          </a:p>
          <a:p>
            <a:pPr marL="342900" indent="-342900">
              <a:buFont typeface="Arial" pitchFamily="34" charset="0"/>
              <a:buChar char="•"/>
            </a:pPr>
            <a:r>
              <a:rPr lang="en-IN" dirty="0" smtClean="0"/>
              <a:t>In </a:t>
            </a:r>
            <a:r>
              <a:rPr lang="en-IN" dirty="0"/>
              <a:t>1989, Berners-Lee wrote a memo proposing an Internet-based hypertext system</a:t>
            </a:r>
            <a:r>
              <a:rPr lang="en-IN" dirty="0" smtClean="0"/>
              <a:t>.  Berners-Lee </a:t>
            </a:r>
            <a:r>
              <a:rPr lang="en-IN" dirty="0"/>
              <a:t>specified HTML and wrote the browser and server software in the last part of 1990</a:t>
            </a:r>
            <a:r>
              <a:rPr lang="en-IN" dirty="0" smtClean="0"/>
              <a:t>.</a:t>
            </a:r>
          </a:p>
          <a:p>
            <a:pPr marL="342900" indent="-342900">
              <a:buFont typeface="Arial" pitchFamily="34" charset="0"/>
              <a:buChar char="•"/>
            </a:pPr>
            <a:r>
              <a:rPr lang="en-IN" dirty="0" smtClean="0"/>
              <a:t>1991 - The </a:t>
            </a:r>
            <a:r>
              <a:rPr lang="en-IN" dirty="0"/>
              <a:t>first publicly available description of HTML was a document called "HTML Tags", first mentioned on the Internet by </a:t>
            </a:r>
            <a:r>
              <a:rPr lang="en-IN" dirty="0" smtClean="0"/>
              <a:t>Berners-Lee</a:t>
            </a:r>
          </a:p>
          <a:p>
            <a:pPr marL="342900" indent="-342900">
              <a:buFont typeface="Arial" pitchFamily="34" charset="0"/>
              <a:buChar char="•"/>
            </a:pPr>
            <a:r>
              <a:rPr lang="en-IN" dirty="0" smtClean="0"/>
              <a:t>1992 – HTML 2.0</a:t>
            </a:r>
          </a:p>
          <a:p>
            <a:pPr marL="342900" indent="-342900">
              <a:buFont typeface="Arial" pitchFamily="34" charset="0"/>
              <a:buChar char="•"/>
            </a:pPr>
            <a:r>
              <a:rPr lang="en-IN" dirty="0" smtClean="0"/>
              <a:t>Jan 1997 – HTML 3.2</a:t>
            </a:r>
          </a:p>
          <a:p>
            <a:pPr marL="342900" indent="-342900">
              <a:buFont typeface="Arial" pitchFamily="34" charset="0"/>
              <a:buChar char="•"/>
            </a:pPr>
            <a:r>
              <a:rPr lang="en-IN" dirty="0" smtClean="0"/>
              <a:t>Dec 1997 – HTML 4.0</a:t>
            </a:r>
          </a:p>
          <a:p>
            <a:pPr marL="342900" indent="-342900">
              <a:buFont typeface="Arial" pitchFamily="34" charset="0"/>
              <a:buChar char="•"/>
            </a:pPr>
            <a:r>
              <a:rPr lang="en-IN" dirty="0" smtClean="0"/>
              <a:t>Dec 1999 – HTML 4.01</a:t>
            </a:r>
          </a:p>
          <a:p>
            <a:pPr marL="342900" indent="-342900">
              <a:buFont typeface="Arial" pitchFamily="34" charset="0"/>
              <a:buChar char="•"/>
            </a:pPr>
            <a:r>
              <a:rPr lang="en-IN" dirty="0" smtClean="0"/>
              <a:t>Jan 2008 – HTML 5.0 (Working draft)</a:t>
            </a:r>
          </a:p>
          <a:p>
            <a:pPr marL="342900" indent="-342900">
              <a:buFont typeface="Arial" pitchFamily="34" charset="0"/>
              <a:buChar char="•"/>
            </a:pPr>
            <a:r>
              <a:rPr lang="en-IN" dirty="0" smtClean="0"/>
              <a:t>May 2011 – HTML 5.0 (</a:t>
            </a:r>
            <a:r>
              <a:rPr lang="en-IN" dirty="0"/>
              <a:t> </a:t>
            </a:r>
            <a:r>
              <a:rPr lang="en-IN" dirty="0" smtClean="0"/>
              <a:t>The </a:t>
            </a:r>
            <a:r>
              <a:rPr lang="en-IN" dirty="0"/>
              <a:t>working group advanced HTML5 to "Last Call", an invitation to communities inside and outside W3C to confirm the technical soundness of the specification</a:t>
            </a:r>
            <a:r>
              <a:rPr lang="en-IN" dirty="0" smtClean="0"/>
              <a:t>.)</a:t>
            </a:r>
          </a:p>
          <a:p>
            <a:pPr marL="342900" indent="-342900">
              <a:buFont typeface="Arial" pitchFamily="34" charset="0"/>
              <a:buChar char="•"/>
            </a:pPr>
            <a:r>
              <a:rPr lang="en-IN" dirty="0" smtClean="0"/>
              <a:t>2014 – Full specifications</a:t>
            </a:r>
          </a:p>
        </p:txBody>
      </p:sp>
    </p:spTree>
    <p:extLst>
      <p:ext uri="{BB962C8B-B14F-4D97-AF65-F5344CB8AC3E}">
        <p14:creationId xmlns:p14="http://schemas.microsoft.com/office/powerpoint/2010/main" val="260796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9829599"/>
              </p:ext>
            </p:extLst>
          </p:nvPr>
        </p:nvGraphicFramePr>
        <p:xfrm>
          <a:off x="152400" y="1123950"/>
          <a:ext cx="8839200" cy="2824830"/>
        </p:xfrm>
        <a:graphic>
          <a:graphicData uri="http://schemas.openxmlformats.org/drawingml/2006/table">
            <a:tbl>
              <a:tblPr firstRow="1" bandRow="1">
                <a:tableStyleId>{68D230F3-CF80-4859-8CE7-A43EE81993B5}</a:tableStyleId>
              </a:tblPr>
              <a:tblGrid>
                <a:gridCol w="1143000"/>
                <a:gridCol w="990600"/>
                <a:gridCol w="67056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&lt;command&gt;</a:t>
                      </a:r>
                      <a:endParaRPr lang="en-US" sz="1200" dirty="0"/>
                    </a:p>
                  </a:txBody>
                  <a:tcPr/>
                </a:tc>
                <a:tc>
                  <a:txBody>
                    <a:bodyPr/>
                    <a:lstStyle/>
                    <a:p>
                      <a:r>
                        <a:rPr lang="en-US" sz="1200" dirty="0" smtClean="0"/>
                        <a:t>Command</a:t>
                      </a:r>
                      <a:endParaRPr lang="en-US" sz="1200" b="1" dirty="0"/>
                    </a:p>
                  </a:txBody>
                  <a:tcPr/>
                </a:tc>
                <a:tc>
                  <a:txBody>
                    <a:bodyPr/>
                    <a:lstStyle/>
                    <a:p>
                      <a:r>
                        <a:rPr lang="en-IN" sz="1500" b="0" i="0" kern="1200" dirty="0" smtClean="0">
                          <a:solidFill>
                            <a:schemeClr val="tx1"/>
                          </a:solidFill>
                          <a:effectLst/>
                          <a:latin typeface="+mn-lt"/>
                          <a:ea typeface="+mn-ea"/>
                          <a:cs typeface="+mn-cs"/>
                        </a:rPr>
                        <a:t>The HTML &lt;command&gt; tag is used for specifying a command that the user can invoke.</a:t>
                      </a:r>
                      <a:r>
                        <a:rPr lang="en-IN" dirty="0" smtClean="0"/>
                        <a:t> A command is the abstraction behind menu items, buttons, and links. Once a command is defined, other parts of the interface can refer to the same command, allowing many access points to a single feature to share aspects such as the disabled state.</a:t>
                      </a:r>
                      <a:br>
                        <a:rPr lang="en-IN" dirty="0" smtClean="0"/>
                      </a:br>
                      <a:endParaRPr lang="en-IN" sz="1000" dirty="0" smtClean="0">
                        <a:solidFill>
                          <a:schemeClr val="accent2">
                            <a:lumMod val="75000"/>
                          </a:schemeClr>
                        </a:solidFill>
                        <a:latin typeface="Courier New" pitchFamily="49" charset="0"/>
                        <a:cs typeface="Courier New" pitchFamily="49" charset="0"/>
                      </a:endParaRPr>
                    </a:p>
                  </a:txBody>
                  <a:tcPr/>
                </a:tc>
              </a:tr>
              <a:tr h="492790">
                <a:tc>
                  <a:txBody>
                    <a:bodyPr/>
                    <a:lstStyle/>
                    <a:p>
                      <a:r>
                        <a:rPr lang="en-US" sz="1200" dirty="0" smtClean="0"/>
                        <a:t>&lt;canvas&gt;</a:t>
                      </a:r>
                      <a:endParaRPr lang="en-US" sz="1200" dirty="0"/>
                    </a:p>
                  </a:txBody>
                  <a:tcPr/>
                </a:tc>
                <a:tc>
                  <a:txBody>
                    <a:bodyPr/>
                    <a:lstStyle/>
                    <a:p>
                      <a:r>
                        <a:rPr lang="en-US" sz="1200" dirty="0" smtClean="0"/>
                        <a:t>Canvas</a:t>
                      </a:r>
                      <a:endParaRPr lang="en-US" sz="1200" dirty="0"/>
                    </a:p>
                  </a:txBody>
                  <a:tcPr/>
                </a:tc>
                <a:tc>
                  <a:txBody>
                    <a:bodyPr/>
                    <a:lstStyle/>
                    <a:p>
                      <a:r>
                        <a:rPr lang="en-IN" sz="1500" b="0" i="0" kern="1200" dirty="0" smtClean="0">
                          <a:solidFill>
                            <a:schemeClr val="tx1"/>
                          </a:solidFill>
                          <a:effectLst/>
                          <a:latin typeface="+mn-lt"/>
                          <a:ea typeface="+mn-ea"/>
                          <a:cs typeface="+mn-cs"/>
                        </a:rPr>
                        <a:t>The HTML &lt;canvas&gt; tag is used for creating graphics on the fly. It can be used for rendering graphs, game graphics, or other visual images.</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&lt;canvas id="</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myCanvas</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width="300" height="200"&gt;Your browser does not support the canvas tag. At the time of writing, Firefox, Opera, and Chrome support this tag.&lt;/p&gt; </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&lt;p&gt;Here's an &lt;a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href</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pix</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/html_5/tags/html_canvas_tag.gif"&gt;image of what it's supposed to look like&lt;/a&gt;.&lt;/canvas&gt;</a:t>
                      </a:r>
                      <a:endPar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marL="19050" marR="19050" marT="19050" marB="19050"/>
                </a:tc>
              </a:tr>
            </a:tbl>
          </a:graphicData>
        </a:graphic>
      </p:graphicFrame>
    </p:spTree>
    <p:extLst>
      <p:ext uri="{BB962C8B-B14F-4D97-AF65-F5344CB8AC3E}">
        <p14:creationId xmlns:p14="http://schemas.microsoft.com/office/powerpoint/2010/main" val="535319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6998414"/>
              </p:ext>
            </p:extLst>
          </p:nvPr>
        </p:nvGraphicFramePr>
        <p:xfrm>
          <a:off x="152400" y="1123950"/>
          <a:ext cx="8839200" cy="3967830"/>
        </p:xfrm>
        <a:graphic>
          <a:graphicData uri="http://schemas.openxmlformats.org/drawingml/2006/table">
            <a:tbl>
              <a:tblPr firstRow="1" bandRow="1">
                <a:tableStyleId>{68D230F3-CF80-4859-8CE7-A43EE81993B5}</a:tableStyleId>
              </a:tblPr>
              <a:tblGrid>
                <a:gridCol w="1143000"/>
                <a:gridCol w="990600"/>
                <a:gridCol w="67056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&lt;data&gt;</a:t>
                      </a:r>
                      <a:endParaRPr lang="en-US" sz="1200" dirty="0"/>
                    </a:p>
                  </a:txBody>
                  <a:tcPr/>
                </a:tc>
                <a:tc>
                  <a:txBody>
                    <a:bodyPr/>
                    <a:lstStyle/>
                    <a:p>
                      <a:r>
                        <a:rPr lang="en-US" sz="1200" dirty="0" smtClean="0"/>
                        <a:t>data</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dirty="0" smtClean="0"/>
                        <a:t>&lt;data&gt;</a:t>
                      </a:r>
                      <a:r>
                        <a:rPr lang="en-IN" sz="1500" b="0" i="0" kern="1200" dirty="0" smtClean="0">
                          <a:solidFill>
                            <a:schemeClr val="tx1"/>
                          </a:solidFill>
                          <a:effectLst/>
                          <a:latin typeface="+mn-lt"/>
                          <a:ea typeface="+mn-ea"/>
                          <a:cs typeface="+mn-cs"/>
                        </a:rPr>
                        <a:t> tag is used for providing a machine-readable version of its own contents. This can be useful in cases where your data needs to be in a certain format because it may be processed by a script, but this might not be the format that you'd like your users to see</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ul</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&lt;li&gt;&lt;data value="1118012526"&gt;HTML5 For Dummies&lt;/data&gt;&lt;/li&gt;</a:t>
                      </a:r>
                    </a:p>
                    <a:p>
                      <a:r>
                        <a:rPr lang="en-IN" sz="1000" dirty="0" smtClean="0">
                          <a:solidFill>
                            <a:schemeClr val="accent2">
                              <a:lumMod val="75000"/>
                            </a:schemeClr>
                          </a:solidFill>
                          <a:latin typeface="Courier New" pitchFamily="49" charset="0"/>
                          <a:cs typeface="Courier New" pitchFamily="49" charset="0"/>
                        </a:rPr>
                        <a:t>&lt;li&gt;&lt;data value="1615640843"&gt;HTML5 For Complete Idiots&lt;/data&gt;&lt;/li&gt;</a:t>
                      </a:r>
                    </a:p>
                    <a:p>
                      <a:r>
                        <a:rPr lang="en-IN" sz="1000" dirty="0" smtClean="0">
                          <a:solidFill>
                            <a:schemeClr val="accent2">
                              <a:lumMod val="75000"/>
                            </a:schemeClr>
                          </a:solidFill>
                          <a:latin typeface="Courier New" pitchFamily="49" charset="0"/>
                          <a:cs typeface="Courier New" pitchFamily="49" charset="0"/>
                        </a:rPr>
                        <a:t>&lt;li&gt;&lt;data value="8390492029"&gt;HTML5 For Stark Raving Mad Lunatics Who Couldn't Tie A Shoelace If They Tried&lt;/data&gt;&lt;/li&gt;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ul</a:t>
                      </a:r>
                      <a:r>
                        <a:rPr lang="en-IN" sz="1000" dirty="0" smtClean="0">
                          <a:solidFill>
                            <a:schemeClr val="accent2">
                              <a:lumMod val="75000"/>
                            </a:schemeClr>
                          </a:solidFill>
                          <a:latin typeface="Courier New" pitchFamily="49" charset="0"/>
                          <a:cs typeface="Courier New" pitchFamily="49" charset="0"/>
                        </a:rPr>
                        <a:t>&gt;</a:t>
                      </a:r>
                    </a:p>
                  </a:txBody>
                  <a:tcPr/>
                </a:tc>
              </a:tr>
              <a:tr h="492790">
                <a:tc>
                  <a:txBody>
                    <a:bodyPr/>
                    <a:lstStyle/>
                    <a:p>
                      <a:r>
                        <a:rPr lang="en-US" sz="1200" dirty="0" smtClean="0"/>
                        <a:t>&lt;</a:t>
                      </a:r>
                      <a:r>
                        <a:rPr lang="en-US" sz="1200" dirty="0" err="1" smtClean="0"/>
                        <a:t>datalist</a:t>
                      </a:r>
                      <a:r>
                        <a:rPr lang="en-US" sz="1200" dirty="0" smtClean="0"/>
                        <a:t>&gt;</a:t>
                      </a:r>
                      <a:endParaRPr lang="en-US" sz="1200" dirty="0"/>
                    </a:p>
                  </a:txBody>
                  <a:tcPr/>
                </a:tc>
                <a:tc>
                  <a:txBody>
                    <a:bodyPr/>
                    <a:lstStyle/>
                    <a:p>
                      <a:r>
                        <a:rPr lang="en-US" sz="1200" dirty="0" smtClean="0"/>
                        <a:t>Data List</a:t>
                      </a:r>
                      <a:endParaRPr lang="en-US" sz="1200" dirty="0"/>
                    </a:p>
                  </a:txBody>
                  <a:tcPr/>
                </a:tc>
                <a:tc>
                  <a:txBody>
                    <a:bodyPr/>
                    <a:lstStyle/>
                    <a:p>
                      <a:r>
                        <a:rPr lang="en-IN" sz="1500" b="0" i="0" kern="1200" dirty="0" smtClean="0">
                          <a:solidFill>
                            <a:schemeClr val="tx1"/>
                          </a:solidFill>
                          <a:effectLst/>
                          <a:latin typeface="+mn-lt"/>
                          <a:ea typeface="+mn-ea"/>
                          <a:cs typeface="+mn-cs"/>
                        </a:rPr>
                        <a:t>The &lt;</a:t>
                      </a:r>
                      <a:r>
                        <a:rPr lang="en-IN" sz="1500" b="0" i="0" kern="1200" dirty="0" err="1" smtClean="0">
                          <a:solidFill>
                            <a:schemeClr val="tx1"/>
                          </a:solidFill>
                          <a:effectLst/>
                          <a:latin typeface="+mn-lt"/>
                          <a:ea typeface="+mn-ea"/>
                          <a:cs typeface="+mn-cs"/>
                        </a:rPr>
                        <a:t>datalist</a:t>
                      </a:r>
                      <a:r>
                        <a:rPr lang="en-IN" sz="1500" b="0" i="0" kern="1200" dirty="0" smtClean="0">
                          <a:solidFill>
                            <a:schemeClr val="tx1"/>
                          </a:solidFill>
                          <a:effectLst/>
                          <a:latin typeface="+mn-lt"/>
                          <a:ea typeface="+mn-ea"/>
                          <a:cs typeface="+mn-cs"/>
                        </a:rPr>
                        <a:t>&gt; tag can be used in conjunction with an &lt;input&gt; element that contains a list attribute.</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&lt;label&gt;Enter your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favorite</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cartoon character:&lt;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/&gt;&lt;input type="text" name="</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favCharacter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list="characters"&gt;&lt;/label&gt;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datalist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id="characters"&gt;&lt;label&gt;or select one from the list:&lt;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&lt;select name="</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favCharacter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&lt;option&gt;Homer Simpson&lt;/option&gt;&lt;option&gt;Bart&lt;/option&gt;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&lt;/select&gt;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&lt;/label&gt;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datalist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endParaRPr kumimoji="0" lang="it-IT"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marL="19050" marR="19050" marT="19050" marB="19050"/>
                </a:tc>
              </a:tr>
            </a:tbl>
          </a:graphicData>
        </a:graphic>
      </p:graphicFrame>
    </p:spTree>
    <p:extLst>
      <p:ext uri="{BB962C8B-B14F-4D97-AF65-F5344CB8AC3E}">
        <p14:creationId xmlns:p14="http://schemas.microsoft.com/office/powerpoint/2010/main" val="29022967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9675167"/>
              </p:ext>
            </p:extLst>
          </p:nvPr>
        </p:nvGraphicFramePr>
        <p:xfrm>
          <a:off x="152400" y="1123950"/>
          <a:ext cx="8839200" cy="3472530"/>
        </p:xfrm>
        <a:graphic>
          <a:graphicData uri="http://schemas.openxmlformats.org/drawingml/2006/table">
            <a:tbl>
              <a:tblPr firstRow="1" bandRow="1">
                <a:tableStyleId>{68D230F3-CF80-4859-8CE7-A43EE81993B5}</a:tableStyleId>
              </a:tblPr>
              <a:tblGrid>
                <a:gridCol w="1143000"/>
                <a:gridCol w="990600"/>
                <a:gridCol w="67056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&lt;details&gt;</a:t>
                      </a:r>
                      <a:endParaRPr lang="en-US" sz="1200" dirty="0"/>
                    </a:p>
                  </a:txBody>
                  <a:tcPr/>
                </a:tc>
                <a:tc>
                  <a:txBody>
                    <a:bodyPr/>
                    <a:lstStyle/>
                    <a:p>
                      <a:r>
                        <a:rPr lang="en-US" sz="1200" dirty="0" smtClean="0"/>
                        <a:t>Details</a:t>
                      </a:r>
                      <a:endParaRPr lang="en-US" sz="1200" dirty="0"/>
                    </a:p>
                  </a:txBody>
                  <a:tcPr/>
                </a:tc>
                <a:tc>
                  <a:txBody>
                    <a:bodyPr/>
                    <a:lstStyle/>
                    <a:p>
                      <a:r>
                        <a:rPr lang="en-IN" sz="1500" b="0" i="0" kern="1200" dirty="0" smtClean="0">
                          <a:solidFill>
                            <a:schemeClr val="tx1"/>
                          </a:solidFill>
                          <a:effectLst/>
                          <a:latin typeface="+mn-lt"/>
                          <a:ea typeface="+mn-ea"/>
                          <a:cs typeface="+mn-cs"/>
                        </a:rPr>
                        <a:t>The HTML &lt;details&gt; tag specifies additional details that the user can view or hide on demand.</a:t>
                      </a:r>
                    </a:p>
                    <a:p>
                      <a:r>
                        <a:rPr lang="en-IN" sz="1000" dirty="0" smtClean="0">
                          <a:solidFill>
                            <a:schemeClr val="accent2">
                              <a:lumMod val="75000"/>
                            </a:schemeClr>
                          </a:solidFill>
                          <a:latin typeface="Courier New" pitchFamily="49" charset="0"/>
                          <a:cs typeface="Courier New" pitchFamily="49" charset="0"/>
                        </a:rPr>
                        <a:t>&lt;details open="open"&gt;</a:t>
                      </a:r>
                    </a:p>
                    <a:p>
                      <a:r>
                        <a:rPr lang="en-IN" sz="1000" dirty="0" smtClean="0">
                          <a:solidFill>
                            <a:schemeClr val="accent2">
                              <a:lumMod val="75000"/>
                            </a:schemeClr>
                          </a:solidFill>
                          <a:latin typeface="Courier New" pitchFamily="49" charset="0"/>
                          <a:cs typeface="Courier New" pitchFamily="49" charset="0"/>
                        </a:rPr>
                        <a:t>  &lt;</a:t>
                      </a:r>
                      <a:r>
                        <a:rPr lang="en-IN" sz="1000" dirty="0" smtClean="0">
                          <a:solidFill>
                            <a:schemeClr val="accent2">
                              <a:lumMod val="75000"/>
                            </a:schemeClr>
                          </a:solidFill>
                          <a:latin typeface="Courier New" pitchFamily="49" charset="0"/>
                          <a:cs typeface="Courier New" pitchFamily="49" charset="0"/>
                        </a:rPr>
                        <a:t>summary&gt;Name&lt;/summary&gt;</a:t>
                      </a:r>
                    </a:p>
                    <a:p>
                      <a:r>
                        <a:rPr lang="en-IN" sz="1000" dirty="0" smtClean="0">
                          <a:solidFill>
                            <a:schemeClr val="accent2">
                              <a:lumMod val="75000"/>
                            </a:schemeClr>
                          </a:solidFill>
                          <a:latin typeface="Courier New" pitchFamily="49" charset="0"/>
                          <a:cs typeface="Courier New" pitchFamily="49" charset="0"/>
                        </a:rPr>
                        <a:t>  &lt;</a:t>
                      </a:r>
                      <a:r>
                        <a:rPr lang="en-IN" sz="1000" dirty="0" smtClean="0">
                          <a:solidFill>
                            <a:schemeClr val="accent2">
                              <a:lumMod val="75000"/>
                            </a:schemeClr>
                          </a:solidFill>
                          <a:latin typeface="Courier New" pitchFamily="49" charset="0"/>
                          <a:cs typeface="Courier New" pitchFamily="49" charset="0"/>
                        </a:rPr>
                        <a:t>p&gt;If your browser supports this element, it should allow you to expand and </a:t>
                      </a:r>
                      <a:r>
                        <a:rPr lang="en-IN" sz="1000" dirty="0" smtClean="0">
                          <a:solidFill>
                            <a:schemeClr val="accent2">
                              <a:lumMod val="75000"/>
                            </a:schemeClr>
                          </a:solidFill>
                          <a:latin typeface="Courier New" pitchFamily="49" charset="0"/>
                          <a:cs typeface="Courier New" pitchFamily="49" charset="0"/>
                        </a:rPr>
                        <a:t>collapse </a:t>
                      </a:r>
                      <a:r>
                        <a:rPr lang="en-IN" sz="1000" dirty="0" smtClean="0">
                          <a:solidFill>
                            <a:schemeClr val="accent2">
                              <a:lumMod val="75000"/>
                            </a:schemeClr>
                          </a:solidFill>
                          <a:latin typeface="Courier New" pitchFamily="49" charset="0"/>
                          <a:cs typeface="Courier New" pitchFamily="49" charset="0"/>
                        </a:rPr>
                        <a:t>these details.&lt;/p</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a:t>
                      </a:r>
                      <a:r>
                        <a:rPr lang="en-IN" sz="1000" dirty="0" smtClean="0">
                          <a:solidFill>
                            <a:schemeClr val="accent2">
                              <a:lumMod val="75000"/>
                            </a:schemeClr>
                          </a:solidFill>
                          <a:latin typeface="Courier New" pitchFamily="49" charset="0"/>
                          <a:cs typeface="Courier New" pitchFamily="49" charset="0"/>
                        </a:rPr>
                        <a:t>details&gt;</a:t>
                      </a:r>
                    </a:p>
                  </a:txBody>
                  <a:tcPr/>
                </a:tc>
              </a:tr>
              <a:tr h="492790">
                <a:tc>
                  <a:txBody>
                    <a:bodyPr/>
                    <a:lstStyle/>
                    <a:p>
                      <a:r>
                        <a:rPr lang="en-US" sz="1200" dirty="0" smtClean="0"/>
                        <a:t>&lt;summary&gt;</a:t>
                      </a:r>
                      <a:endParaRPr lang="en-US" sz="1200" dirty="0"/>
                    </a:p>
                  </a:txBody>
                  <a:tcPr/>
                </a:tc>
                <a:tc>
                  <a:txBody>
                    <a:bodyPr/>
                    <a:lstStyle/>
                    <a:p>
                      <a:r>
                        <a:rPr lang="en-US" sz="1200" dirty="0" smtClean="0"/>
                        <a:t>Summary</a:t>
                      </a:r>
                      <a:endParaRPr lang="en-US" sz="1200" dirty="0"/>
                    </a:p>
                  </a:txBody>
                  <a:tcPr/>
                </a:tc>
                <a:tc>
                  <a:txBody>
                    <a:bodyPr/>
                    <a:lstStyle/>
                    <a:p>
                      <a:r>
                        <a:rPr lang="en-IN" sz="1500" b="0" i="0" kern="1200" dirty="0" smtClean="0">
                          <a:solidFill>
                            <a:schemeClr val="tx1"/>
                          </a:solidFill>
                          <a:effectLst/>
                          <a:latin typeface="+mn-lt"/>
                          <a:ea typeface="+mn-ea"/>
                          <a:cs typeface="+mn-cs"/>
                        </a:rPr>
                        <a:t>The HTML &lt;summary&gt; tag specifies a summary/caption that can be used in conjunction with the HTML5 &lt;details&gt; tag. This summary/caption can be clicked on to expand/collapse the details as required.</a:t>
                      </a:r>
                    </a:p>
                    <a:p>
                      <a:endPar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marL="19050" marR="19050" marT="19050" marB="19050"/>
                </a:tc>
              </a:tr>
              <a:tr h="492790">
                <a:tc>
                  <a:txBody>
                    <a:bodyPr/>
                    <a:lstStyle/>
                    <a:p>
                      <a:r>
                        <a:rPr lang="en-US" sz="1200" dirty="0" smtClean="0"/>
                        <a:t>&lt;embed&gt;</a:t>
                      </a:r>
                      <a:endParaRPr lang="en-US" sz="1200" dirty="0"/>
                    </a:p>
                  </a:txBody>
                  <a:tcPr/>
                </a:tc>
                <a:tc>
                  <a:txBody>
                    <a:bodyPr/>
                    <a:lstStyle/>
                    <a:p>
                      <a:r>
                        <a:rPr lang="en-US" sz="1200" dirty="0" smtClean="0"/>
                        <a:t>Embed</a:t>
                      </a:r>
                      <a:endParaRPr lang="en-US" sz="1200" dirty="0"/>
                    </a:p>
                  </a:txBody>
                  <a:tcPr/>
                </a:tc>
                <a:tc>
                  <a:txBody>
                    <a:bodyPr/>
                    <a:lstStyle/>
                    <a:p>
                      <a:r>
                        <a:rPr lang="en-IN" sz="1500" b="0" i="0" kern="1200" dirty="0" smtClean="0">
                          <a:solidFill>
                            <a:schemeClr val="tx1"/>
                          </a:solidFill>
                          <a:effectLst/>
                          <a:latin typeface="+mn-lt"/>
                          <a:ea typeface="+mn-ea"/>
                          <a:cs typeface="+mn-cs"/>
                        </a:rPr>
                        <a:t>The HTML &lt;embed&gt; tag is used for embedding an external application or interactive content into an HTML document.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Click and drag your mouse to look up:&lt;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&lt;embed type="video/</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quicktime</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src</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web_design</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/paris_vegas.mov" width="340" height="140" /&gt;</a:t>
                      </a:r>
                    </a:p>
                  </a:txBody>
                  <a:tcPr marL="19050" marR="19050" marT="19050" marB="19050"/>
                </a:tc>
              </a:tr>
            </a:tbl>
          </a:graphicData>
        </a:graphic>
      </p:graphicFrame>
    </p:spTree>
    <p:extLst>
      <p:ext uri="{BB962C8B-B14F-4D97-AF65-F5344CB8AC3E}">
        <p14:creationId xmlns:p14="http://schemas.microsoft.com/office/powerpoint/2010/main" val="3668611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6123268"/>
              </p:ext>
            </p:extLst>
          </p:nvPr>
        </p:nvGraphicFramePr>
        <p:xfrm>
          <a:off x="152400" y="1123950"/>
          <a:ext cx="8839200" cy="2631820"/>
        </p:xfrm>
        <a:graphic>
          <a:graphicData uri="http://schemas.openxmlformats.org/drawingml/2006/table">
            <a:tbl>
              <a:tblPr firstRow="1" bandRow="1">
                <a:tableStyleId>{68D230F3-CF80-4859-8CE7-A43EE81993B5}</a:tableStyleId>
              </a:tblPr>
              <a:tblGrid>
                <a:gridCol w="1143000"/>
                <a:gridCol w="990600"/>
                <a:gridCol w="67056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a:t>
                      </a:r>
                      <a:r>
                        <a:rPr lang="en-IN" sz="1200" b="0" i="0" kern="1200" dirty="0" err="1" smtClean="0">
                          <a:solidFill>
                            <a:schemeClr val="tx1"/>
                          </a:solidFill>
                          <a:effectLst/>
                          <a:latin typeface="+mn-lt"/>
                          <a:ea typeface="+mn-ea"/>
                          <a:cs typeface="+mn-cs"/>
                        </a:rPr>
                        <a:t>eventsource</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Event source</a:t>
                      </a:r>
                      <a:endParaRPr lang="en-US" sz="1200" dirty="0"/>
                    </a:p>
                  </a:txBody>
                  <a:tcPr/>
                </a:tc>
                <a:tc>
                  <a:txBody>
                    <a:bodyPr/>
                    <a:lstStyle/>
                    <a:p>
                      <a:r>
                        <a:rPr lang="en-IN" sz="1500" b="0" i="0" kern="1200" dirty="0" smtClean="0">
                          <a:solidFill>
                            <a:schemeClr val="tx1"/>
                          </a:solidFill>
                          <a:effectLst/>
                          <a:latin typeface="+mn-lt"/>
                          <a:ea typeface="+mn-ea"/>
                          <a:cs typeface="+mn-cs"/>
                        </a:rPr>
                        <a:t>The HTML &lt;</a:t>
                      </a:r>
                      <a:r>
                        <a:rPr lang="en-IN" sz="1500" b="0" i="0" kern="1200" dirty="0" err="1" smtClean="0">
                          <a:solidFill>
                            <a:schemeClr val="tx1"/>
                          </a:solidFill>
                          <a:effectLst/>
                          <a:latin typeface="+mn-lt"/>
                          <a:ea typeface="+mn-ea"/>
                          <a:cs typeface="+mn-cs"/>
                        </a:rPr>
                        <a:t>eventsource</a:t>
                      </a:r>
                      <a:r>
                        <a:rPr lang="en-IN" sz="1500" b="0" i="0" kern="1200" dirty="0" smtClean="0">
                          <a:solidFill>
                            <a:schemeClr val="tx1"/>
                          </a:solidFill>
                          <a:effectLst/>
                          <a:latin typeface="+mn-lt"/>
                          <a:ea typeface="+mn-ea"/>
                          <a:cs typeface="+mn-cs"/>
                        </a:rPr>
                        <a:t>&gt; tag represents a target for events generated by a remote server. Specifies a target for events sent by a server</a:t>
                      </a:r>
                      <a:r>
                        <a:rPr lang="en-IN" sz="1500" b="0" i="0" kern="1200" dirty="0" smtClean="0">
                          <a:solidFill>
                            <a:schemeClr val="tx1"/>
                          </a:solidFill>
                          <a:effectLst/>
                          <a:latin typeface="+mn-lt"/>
                          <a:ea typeface="+mn-ea"/>
                          <a:cs typeface="+mn-cs"/>
                        </a:rPr>
                        <a:t>.</a:t>
                      </a:r>
                      <a:endParaRPr lang="en-IN" sz="1500" b="0" i="0" kern="1200" dirty="0" smtClean="0">
                        <a:solidFill>
                          <a:schemeClr val="tx1"/>
                        </a:solidFill>
                        <a:effectLst/>
                        <a:latin typeface="+mn-lt"/>
                        <a:ea typeface="+mn-ea"/>
                        <a:cs typeface="+mn-cs"/>
                      </a:endParaRPr>
                    </a:p>
                  </a:txBody>
                  <a:tcPr/>
                </a:tc>
              </a:tr>
              <a:tr h="492790">
                <a:tc>
                  <a:txBody>
                    <a:bodyPr/>
                    <a:lstStyle/>
                    <a:p>
                      <a:r>
                        <a:rPr lang="en-US" sz="1200" dirty="0" smtClean="0"/>
                        <a:t>&lt;</a:t>
                      </a:r>
                      <a:r>
                        <a:rPr lang="en-IN" sz="1200" b="0" i="0" kern="1200" dirty="0" smtClean="0">
                          <a:solidFill>
                            <a:schemeClr val="tx1"/>
                          </a:solidFill>
                          <a:effectLst/>
                          <a:latin typeface="+mn-lt"/>
                          <a:ea typeface="+mn-ea"/>
                          <a:cs typeface="+mn-cs"/>
                        </a:rPr>
                        <a:t>figure</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Figure</a:t>
                      </a:r>
                      <a:endParaRPr lang="en-US" sz="1200" dirty="0"/>
                    </a:p>
                  </a:txBody>
                  <a:tcPr/>
                </a:tc>
                <a:tc>
                  <a:txBody>
                    <a:bodyPr/>
                    <a:lstStyle/>
                    <a:p>
                      <a:r>
                        <a:rPr lang="en-IN" sz="1500" b="0" i="0" kern="1200" dirty="0" smtClean="0">
                          <a:solidFill>
                            <a:schemeClr val="tx1"/>
                          </a:solidFill>
                          <a:effectLst/>
                          <a:latin typeface="+mn-lt"/>
                          <a:ea typeface="+mn-ea"/>
                          <a:cs typeface="+mn-cs"/>
                        </a:rPr>
                        <a:t>The HTML &lt;figure&gt; tag is used for annotating illustrations, diagrams, photos, code listings, etc.</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&lt;p&gt;&lt;a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href</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="#1"&gt;Figure 1&lt;/a&gt; provides the </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code </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for creating an alert box:&lt;/p&gt;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&lt;figure id="1"&gt;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figcaption</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&gt;Figure 1. JavaScript Alert Box.&lt;/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figcaption</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&lt;pre&gt;&lt;code&gt;alert('Hello!');&lt;/code&gt;&lt;/pre&gt;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&lt;/figure&gt;</a:t>
                      </a:r>
                    </a:p>
                  </a:txBody>
                  <a:tcPr marL="19050" marR="19050" marT="19050" marB="19050"/>
                </a:tc>
              </a:tr>
              <a:tr h="492790">
                <a:tc>
                  <a:txBody>
                    <a:bodyPr/>
                    <a:lstStyle/>
                    <a:p>
                      <a:r>
                        <a:rPr lang="en-US" sz="1200" dirty="0" smtClean="0"/>
                        <a:t>&lt;</a:t>
                      </a:r>
                      <a:r>
                        <a:rPr lang="en-IN" sz="1200" b="0" i="0" kern="1200" dirty="0" err="1" smtClean="0">
                          <a:solidFill>
                            <a:schemeClr val="tx1"/>
                          </a:solidFill>
                          <a:effectLst/>
                          <a:latin typeface="+mn-lt"/>
                          <a:ea typeface="+mn-ea"/>
                          <a:cs typeface="+mn-cs"/>
                        </a:rPr>
                        <a:t>figcaption</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Figure caption</a:t>
                      </a:r>
                      <a:endParaRPr lang="en-US" sz="1200" dirty="0"/>
                    </a:p>
                  </a:txBody>
                  <a:tcPr/>
                </a:tc>
                <a:tc>
                  <a:txBody>
                    <a:bodyPr/>
                    <a:lstStyle/>
                    <a:p>
                      <a:r>
                        <a:rPr lang="en-IN" sz="1500" b="0" i="0" kern="1200" dirty="0" smtClean="0">
                          <a:solidFill>
                            <a:schemeClr val="tx1"/>
                          </a:solidFill>
                          <a:effectLst/>
                          <a:latin typeface="+mn-lt"/>
                          <a:ea typeface="+mn-ea"/>
                          <a:cs typeface="+mn-cs"/>
                        </a:rPr>
                        <a:t>The HTML5 &lt;</a:t>
                      </a:r>
                      <a:r>
                        <a:rPr lang="en-IN" sz="1500" b="0" i="0" kern="1200" dirty="0" err="1" smtClean="0">
                          <a:solidFill>
                            <a:schemeClr val="tx1"/>
                          </a:solidFill>
                          <a:effectLst/>
                          <a:latin typeface="+mn-lt"/>
                          <a:ea typeface="+mn-ea"/>
                          <a:cs typeface="+mn-cs"/>
                        </a:rPr>
                        <a:t>figcaption</a:t>
                      </a:r>
                      <a:r>
                        <a:rPr lang="en-IN" sz="1500" b="0" i="0" kern="1200" dirty="0" smtClean="0">
                          <a:solidFill>
                            <a:schemeClr val="tx1"/>
                          </a:solidFill>
                          <a:effectLst/>
                          <a:latin typeface="+mn-lt"/>
                          <a:ea typeface="+mn-ea"/>
                          <a:cs typeface="+mn-cs"/>
                        </a:rPr>
                        <a:t>&gt; tag is used to provide a caption when using the &lt;figure&gt; tag.</a:t>
                      </a:r>
                    </a:p>
                  </a:txBody>
                  <a:tcPr marL="19050" marR="19050" marT="19050" marB="19050"/>
                </a:tc>
              </a:tr>
            </a:tbl>
          </a:graphicData>
        </a:graphic>
      </p:graphicFrame>
    </p:spTree>
    <p:extLst>
      <p:ext uri="{BB962C8B-B14F-4D97-AF65-F5344CB8AC3E}">
        <p14:creationId xmlns:p14="http://schemas.microsoft.com/office/powerpoint/2010/main" val="3526081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7096615"/>
              </p:ext>
            </p:extLst>
          </p:nvPr>
        </p:nvGraphicFramePr>
        <p:xfrm>
          <a:off x="152400" y="1123950"/>
          <a:ext cx="8839200" cy="3701130"/>
        </p:xfrm>
        <a:graphic>
          <a:graphicData uri="http://schemas.openxmlformats.org/drawingml/2006/table">
            <a:tbl>
              <a:tblPr firstRow="1" bandRow="1">
                <a:tableStyleId>{68D230F3-CF80-4859-8CE7-A43EE81993B5}</a:tableStyleId>
              </a:tblPr>
              <a:tblGrid>
                <a:gridCol w="1143000"/>
                <a:gridCol w="990600"/>
                <a:gridCol w="67056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a:t>
                      </a:r>
                      <a:r>
                        <a:rPr lang="en-IN" sz="1200" b="0" i="0" kern="1200" dirty="0" smtClean="0">
                          <a:solidFill>
                            <a:schemeClr val="tx1"/>
                          </a:solidFill>
                          <a:effectLst/>
                          <a:latin typeface="+mn-lt"/>
                          <a:ea typeface="+mn-ea"/>
                          <a:cs typeface="+mn-cs"/>
                        </a:rPr>
                        <a:t>header</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Header</a:t>
                      </a:r>
                      <a:endParaRPr lang="en-US" sz="1200" dirty="0"/>
                    </a:p>
                  </a:txBody>
                  <a:tcPr/>
                </a:tc>
                <a:tc>
                  <a:txBody>
                    <a:bodyPr/>
                    <a:lstStyle/>
                    <a:p>
                      <a:r>
                        <a:rPr lang="en-IN" sz="1500" b="0" i="0" kern="1200" dirty="0" smtClean="0">
                          <a:solidFill>
                            <a:schemeClr val="tx1"/>
                          </a:solidFill>
                          <a:effectLst/>
                          <a:latin typeface="+mn-lt"/>
                          <a:ea typeface="+mn-ea"/>
                          <a:cs typeface="+mn-cs"/>
                        </a:rPr>
                        <a:t>The HTML &lt;header&gt; tag represents a group of introductory or navigational aids.</a:t>
                      </a:r>
                    </a:p>
                    <a:p>
                      <a:r>
                        <a:rPr lang="en-IN" sz="1000" dirty="0" smtClean="0">
                          <a:solidFill>
                            <a:schemeClr val="accent2">
                              <a:lumMod val="75000"/>
                            </a:schemeClr>
                          </a:solidFill>
                          <a:latin typeface="Courier New" pitchFamily="49" charset="0"/>
                          <a:cs typeface="Courier New" pitchFamily="49" charset="0"/>
                        </a:rPr>
                        <a:t>&lt;html&gt;</a:t>
                      </a:r>
                    </a:p>
                    <a:p>
                      <a:r>
                        <a:rPr lang="en-IN" sz="1000" dirty="0" smtClean="0">
                          <a:solidFill>
                            <a:schemeClr val="accent2">
                              <a:lumMod val="75000"/>
                            </a:schemeClr>
                          </a:solidFill>
                          <a:latin typeface="Courier New" pitchFamily="49" charset="0"/>
                          <a:cs typeface="Courier New" pitchFamily="49" charset="0"/>
                        </a:rPr>
                        <a:t>&lt;head&gt;&lt;/head&gt;</a:t>
                      </a:r>
                    </a:p>
                    <a:p>
                      <a:r>
                        <a:rPr lang="en-IN" sz="1000" dirty="0" smtClean="0">
                          <a:solidFill>
                            <a:schemeClr val="accent2">
                              <a:lumMod val="75000"/>
                            </a:schemeClr>
                          </a:solidFill>
                          <a:latin typeface="Courier New" pitchFamily="49" charset="0"/>
                          <a:cs typeface="Courier New" pitchFamily="49" charset="0"/>
                        </a:rPr>
                        <a:t>&lt;body&gt;</a:t>
                      </a:r>
                    </a:p>
                    <a:p>
                      <a:r>
                        <a:rPr lang="en-IN" sz="1000" dirty="0" smtClean="0">
                          <a:solidFill>
                            <a:schemeClr val="accent2">
                              <a:lumMod val="75000"/>
                            </a:schemeClr>
                          </a:solidFill>
                          <a:latin typeface="Courier New" pitchFamily="49" charset="0"/>
                          <a:cs typeface="Courier New" pitchFamily="49" charset="0"/>
                        </a:rPr>
                        <a:t>&lt;header&gt;&lt;span style="</a:t>
                      </a:r>
                      <a:r>
                        <a:rPr lang="en-IN" sz="1000" dirty="0" err="1" smtClean="0">
                          <a:solidFill>
                            <a:schemeClr val="accent2">
                              <a:lumMod val="75000"/>
                            </a:schemeClr>
                          </a:solidFill>
                          <a:latin typeface="Courier New" pitchFamily="49" charset="0"/>
                          <a:cs typeface="Courier New" pitchFamily="49" charset="0"/>
                        </a:rPr>
                        <a:t>color:brown;font-style:italic</a:t>
                      </a:r>
                      <a:r>
                        <a:rPr lang="en-IN" sz="1000" dirty="0" smtClean="0">
                          <a:solidFill>
                            <a:schemeClr val="accent2">
                              <a:lumMod val="75000"/>
                            </a:schemeClr>
                          </a:solidFill>
                          <a:latin typeface="Courier New" pitchFamily="49" charset="0"/>
                          <a:cs typeface="Courier New" pitchFamily="49" charset="0"/>
                        </a:rPr>
                        <a:t>;"&gt;Woofer Dog: Version 1.0&lt;/span&gt;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hgroup</a:t>
                      </a:r>
                      <a:r>
                        <a:rPr lang="en-IN" sz="1000" dirty="0" smtClean="0">
                          <a:solidFill>
                            <a:schemeClr val="accent2">
                              <a:lumMod val="75000"/>
                            </a:schemeClr>
                          </a:solidFill>
                          <a:latin typeface="Courier New" pitchFamily="49" charset="0"/>
                          <a:cs typeface="Courier New" pitchFamily="49" charset="0"/>
                        </a:rPr>
                        <a:t>&gt;&lt;h1&gt;Talking Dogs&lt;/h1&gt;&lt;h2&gt;Humans aren't the only talkers!&lt;/h2&gt;&lt;/</a:t>
                      </a:r>
                      <a:r>
                        <a:rPr lang="en-IN" sz="1000" dirty="0" err="1" smtClean="0">
                          <a:solidFill>
                            <a:schemeClr val="accent2">
                              <a:lumMod val="75000"/>
                            </a:schemeClr>
                          </a:solidFill>
                          <a:latin typeface="Courier New" pitchFamily="49" charset="0"/>
                          <a:cs typeface="Courier New" pitchFamily="49" charset="0"/>
                        </a:rPr>
                        <a:t>hgroup</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&lt;/header&gt;</a:t>
                      </a:r>
                    </a:p>
                    <a:p>
                      <a:r>
                        <a:rPr lang="en-IN" sz="1000" dirty="0" smtClean="0">
                          <a:solidFill>
                            <a:schemeClr val="accent2">
                              <a:lumMod val="75000"/>
                            </a:schemeClr>
                          </a:solidFill>
                          <a:latin typeface="Courier New" pitchFamily="49" charset="0"/>
                          <a:cs typeface="Courier New" pitchFamily="49" charset="0"/>
                        </a:rPr>
                        <a:t>&lt;article&gt;&lt;p&gt;Ever encountered a talking dog? I have.&lt;/p&gt;</a:t>
                      </a:r>
                    </a:p>
                    <a:p>
                      <a:r>
                        <a:rPr lang="en-IN" sz="1000" dirty="0" smtClean="0">
                          <a:solidFill>
                            <a:schemeClr val="accent2">
                              <a:lumMod val="75000"/>
                            </a:schemeClr>
                          </a:solidFill>
                          <a:latin typeface="Courier New" pitchFamily="49" charset="0"/>
                          <a:cs typeface="Courier New" pitchFamily="49" charset="0"/>
                        </a:rPr>
                        <a:t>&lt;p&gt;It all happened one day as I was swimming down the street...&lt;/p&gt;</a:t>
                      </a:r>
                    </a:p>
                    <a:p>
                      <a:r>
                        <a:rPr lang="en-IN" sz="1000" dirty="0" smtClean="0">
                          <a:solidFill>
                            <a:schemeClr val="accent2">
                              <a:lumMod val="75000"/>
                            </a:schemeClr>
                          </a:solidFill>
                          <a:latin typeface="Courier New" pitchFamily="49" charset="0"/>
                          <a:cs typeface="Courier New" pitchFamily="49" charset="0"/>
                        </a:rPr>
                        <a:t>&lt;/article&gt;</a:t>
                      </a:r>
                    </a:p>
                    <a:p>
                      <a:r>
                        <a:rPr lang="en-IN" sz="1000" dirty="0" smtClean="0">
                          <a:solidFill>
                            <a:schemeClr val="accent2">
                              <a:lumMod val="75000"/>
                            </a:schemeClr>
                          </a:solidFill>
                          <a:latin typeface="Courier New" pitchFamily="49" charset="0"/>
                          <a:cs typeface="Courier New" pitchFamily="49" charset="0"/>
                        </a:rPr>
                        <a:t>&lt;footer&gt;&lt;</a:t>
                      </a:r>
                      <a:r>
                        <a:rPr lang="en-IN" sz="1000" dirty="0" err="1" smtClean="0">
                          <a:solidFill>
                            <a:schemeClr val="accent2">
                              <a:lumMod val="75000"/>
                            </a:schemeClr>
                          </a:solidFill>
                          <a:latin typeface="Courier New" pitchFamily="49" charset="0"/>
                          <a:cs typeface="Courier New" pitchFamily="49" charset="0"/>
                        </a:rPr>
                        <a:t>hr</a:t>
                      </a:r>
                      <a:r>
                        <a:rPr lang="en-IN" sz="1000" dirty="0" smtClean="0">
                          <a:solidFill>
                            <a:schemeClr val="accent2">
                              <a:lumMod val="75000"/>
                            </a:schemeClr>
                          </a:solidFill>
                          <a:latin typeface="Courier New" pitchFamily="49" charset="0"/>
                          <a:cs typeface="Courier New" pitchFamily="49" charset="0"/>
                        </a:rPr>
                        <a:t>&gt;© 2009 Woofer Dog Corporation&lt;/footer&gt;</a:t>
                      </a:r>
                    </a:p>
                    <a:p>
                      <a:r>
                        <a:rPr lang="en-IN" sz="1000" dirty="0" smtClean="0">
                          <a:solidFill>
                            <a:schemeClr val="accent2">
                              <a:lumMod val="75000"/>
                            </a:schemeClr>
                          </a:solidFill>
                          <a:latin typeface="Courier New" pitchFamily="49" charset="0"/>
                          <a:cs typeface="Courier New" pitchFamily="49" charset="0"/>
                        </a:rPr>
                        <a:t>&lt;/body&gt;</a:t>
                      </a:r>
                    </a:p>
                    <a:p>
                      <a:r>
                        <a:rPr lang="en-IN" sz="1000" dirty="0" smtClean="0">
                          <a:solidFill>
                            <a:schemeClr val="accent2">
                              <a:lumMod val="75000"/>
                            </a:schemeClr>
                          </a:solidFill>
                          <a:latin typeface="Courier New" pitchFamily="49" charset="0"/>
                          <a:cs typeface="Courier New" pitchFamily="49" charset="0"/>
                        </a:rPr>
                        <a:t>&lt;/html&gt;</a:t>
                      </a:r>
                    </a:p>
                  </a:txBody>
                  <a:tcPr/>
                </a:tc>
              </a:tr>
              <a:tr h="492790">
                <a:tc>
                  <a:txBody>
                    <a:bodyPr/>
                    <a:lstStyle/>
                    <a:p>
                      <a:r>
                        <a:rPr lang="en-US" sz="1200" dirty="0" smtClean="0"/>
                        <a:t>&lt;</a:t>
                      </a:r>
                      <a:r>
                        <a:rPr lang="en-IN" sz="1200" b="0" i="0" kern="1200" dirty="0" smtClean="0">
                          <a:solidFill>
                            <a:schemeClr val="tx1"/>
                          </a:solidFill>
                          <a:effectLst/>
                          <a:latin typeface="+mn-lt"/>
                          <a:ea typeface="+mn-ea"/>
                          <a:cs typeface="+mn-cs"/>
                        </a:rPr>
                        <a:t>footer</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Footer</a:t>
                      </a:r>
                      <a:endParaRPr lang="en-US" sz="1200" dirty="0"/>
                    </a:p>
                  </a:txBody>
                  <a:tcPr/>
                </a:tc>
                <a:tc>
                  <a:txBody>
                    <a:bodyPr/>
                    <a:lstStyle/>
                    <a:p>
                      <a:r>
                        <a:rPr lang="en-IN" sz="1500" b="0" i="0" kern="1200" dirty="0" smtClean="0">
                          <a:solidFill>
                            <a:schemeClr val="tx1"/>
                          </a:solidFill>
                          <a:effectLst/>
                          <a:latin typeface="+mn-lt"/>
                          <a:ea typeface="+mn-ea"/>
                          <a:cs typeface="+mn-cs"/>
                        </a:rPr>
                        <a:t>The HTML &lt;footer&gt; tag is used for defining the footer of an HTML document or section.</a:t>
                      </a:r>
                    </a:p>
                  </a:txBody>
                  <a:tcPr marL="19050" marR="19050" marT="19050" marB="19050"/>
                </a:tc>
              </a:tr>
              <a:tr h="492790">
                <a:tc>
                  <a:txBody>
                    <a:bodyPr/>
                    <a:lstStyle/>
                    <a:p>
                      <a:r>
                        <a:rPr lang="en-US" sz="1200" dirty="0" smtClean="0"/>
                        <a:t>&lt;</a:t>
                      </a:r>
                      <a:r>
                        <a:rPr lang="en-IN" sz="1200" b="0" i="0" kern="1200" dirty="0" err="1" smtClean="0">
                          <a:solidFill>
                            <a:schemeClr val="tx1"/>
                          </a:solidFill>
                          <a:effectLst/>
                          <a:latin typeface="+mn-lt"/>
                          <a:ea typeface="+mn-ea"/>
                          <a:cs typeface="+mn-cs"/>
                        </a:rPr>
                        <a:t>hgroup</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Header group</a:t>
                      </a:r>
                      <a:endParaRPr lang="en-US" sz="1200" dirty="0"/>
                    </a:p>
                  </a:txBody>
                  <a:tcPr/>
                </a:tc>
                <a:tc>
                  <a:txBody>
                    <a:bodyPr/>
                    <a:lstStyle/>
                    <a:p>
                      <a:r>
                        <a:rPr lang="en-IN" sz="1500" b="0" i="0" kern="1200" dirty="0" smtClean="0">
                          <a:solidFill>
                            <a:schemeClr val="tx1"/>
                          </a:solidFill>
                          <a:effectLst/>
                          <a:latin typeface="+mn-lt"/>
                          <a:ea typeface="+mn-ea"/>
                          <a:cs typeface="+mn-cs"/>
                        </a:rPr>
                        <a:t>The HTML &lt;</a:t>
                      </a:r>
                      <a:r>
                        <a:rPr lang="en-IN" sz="1500" b="0" i="0" kern="1200" dirty="0" err="1" smtClean="0">
                          <a:solidFill>
                            <a:schemeClr val="tx1"/>
                          </a:solidFill>
                          <a:effectLst/>
                          <a:latin typeface="+mn-lt"/>
                          <a:ea typeface="+mn-ea"/>
                          <a:cs typeface="+mn-cs"/>
                        </a:rPr>
                        <a:t>hgroup</a:t>
                      </a:r>
                      <a:r>
                        <a:rPr lang="en-IN" sz="1500" b="0" i="0" kern="1200" dirty="0" smtClean="0">
                          <a:solidFill>
                            <a:schemeClr val="tx1"/>
                          </a:solidFill>
                          <a:effectLst/>
                          <a:latin typeface="+mn-lt"/>
                          <a:ea typeface="+mn-ea"/>
                          <a:cs typeface="+mn-cs"/>
                        </a:rPr>
                        <a:t>&gt; tag is used for defining the header of an HTML document or section. More specifically, it is used to group a set of &lt;h1&gt;-&lt;h6&gt; elements when the heading has multiple levels, such as subheadings, alternative titles, or taglines.</a:t>
                      </a:r>
                    </a:p>
                  </a:txBody>
                  <a:tcPr marL="19050" marR="19050" marT="19050" marB="19050"/>
                </a:tc>
              </a:tr>
            </a:tbl>
          </a:graphicData>
        </a:graphic>
      </p:graphicFrame>
    </p:spTree>
    <p:extLst>
      <p:ext uri="{BB962C8B-B14F-4D97-AF65-F5344CB8AC3E}">
        <p14:creationId xmlns:p14="http://schemas.microsoft.com/office/powerpoint/2010/main" val="1539300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362677"/>
              </p:ext>
            </p:extLst>
          </p:nvPr>
        </p:nvGraphicFramePr>
        <p:xfrm>
          <a:off x="152400" y="1004220"/>
          <a:ext cx="8839200" cy="4082130"/>
        </p:xfrm>
        <a:graphic>
          <a:graphicData uri="http://schemas.openxmlformats.org/drawingml/2006/table">
            <a:tbl>
              <a:tblPr firstRow="1" bandRow="1">
                <a:tableStyleId>{68D230F3-CF80-4859-8CE7-A43EE81993B5}</a:tableStyleId>
              </a:tblPr>
              <a:tblGrid>
                <a:gridCol w="1143000"/>
                <a:gridCol w="762000"/>
                <a:gridCol w="69342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a:t>
                      </a:r>
                      <a:r>
                        <a:rPr lang="en-IN" sz="1200" b="0" i="0" kern="1200" dirty="0" err="1" smtClean="0">
                          <a:solidFill>
                            <a:schemeClr val="tx1"/>
                          </a:solidFill>
                          <a:effectLst/>
                          <a:latin typeface="+mn-lt"/>
                          <a:ea typeface="+mn-ea"/>
                          <a:cs typeface="+mn-cs"/>
                        </a:rPr>
                        <a:t>keygen</a:t>
                      </a:r>
                      <a:r>
                        <a:rPr lang="en-US" sz="1200" dirty="0" smtClean="0"/>
                        <a:t>&gt;</a:t>
                      </a:r>
                      <a:endParaRPr lang="en-US" sz="1200" dirty="0"/>
                    </a:p>
                  </a:txBody>
                  <a:tcPr/>
                </a:tc>
                <a:tc>
                  <a:txBody>
                    <a:bodyPr/>
                    <a:lstStyle/>
                    <a:p>
                      <a:r>
                        <a:rPr lang="en-IN" sz="1200" b="0" i="0" kern="1200" dirty="0" err="1" smtClean="0">
                          <a:solidFill>
                            <a:schemeClr val="tx1"/>
                          </a:solidFill>
                          <a:effectLst/>
                          <a:latin typeface="+mn-lt"/>
                          <a:ea typeface="+mn-ea"/>
                          <a:cs typeface="+mn-cs"/>
                        </a:rPr>
                        <a:t>keygen</a:t>
                      </a:r>
                      <a:endParaRPr lang="en-US" sz="1200" dirty="0"/>
                    </a:p>
                  </a:txBody>
                  <a:tcPr/>
                </a:tc>
                <a:tc>
                  <a:txBody>
                    <a:bodyPr/>
                    <a:lstStyle/>
                    <a:p>
                      <a:r>
                        <a:rPr lang="en-IN" sz="1500" b="0" i="0" kern="1200" dirty="0" smtClean="0">
                          <a:solidFill>
                            <a:schemeClr val="tx1"/>
                          </a:solidFill>
                          <a:effectLst/>
                          <a:latin typeface="+mn-lt"/>
                          <a:ea typeface="+mn-ea"/>
                          <a:cs typeface="+mn-cs"/>
                        </a:rPr>
                        <a:t>The HTML &lt;</a:t>
                      </a:r>
                      <a:r>
                        <a:rPr lang="en-IN" sz="1500" b="0" i="0" kern="1200" dirty="0" err="1" smtClean="0">
                          <a:solidFill>
                            <a:schemeClr val="tx1"/>
                          </a:solidFill>
                          <a:effectLst/>
                          <a:latin typeface="+mn-lt"/>
                          <a:ea typeface="+mn-ea"/>
                          <a:cs typeface="+mn-cs"/>
                        </a:rPr>
                        <a:t>keygen</a:t>
                      </a:r>
                      <a:r>
                        <a:rPr lang="en-IN" sz="1500" b="0" i="0" kern="1200" dirty="0" smtClean="0">
                          <a:solidFill>
                            <a:schemeClr val="tx1"/>
                          </a:solidFill>
                          <a:effectLst/>
                          <a:latin typeface="+mn-lt"/>
                          <a:ea typeface="+mn-ea"/>
                          <a:cs typeface="+mn-cs"/>
                        </a:rPr>
                        <a:t>&gt; tag is used for generating a key pair. When the control's form is submitted, the private key is stored in the local </a:t>
                      </a:r>
                      <a:r>
                        <a:rPr lang="en-IN" sz="1500" b="0" i="0" kern="1200" dirty="0" err="1" smtClean="0">
                          <a:solidFill>
                            <a:schemeClr val="tx1"/>
                          </a:solidFill>
                          <a:effectLst/>
                          <a:latin typeface="+mn-lt"/>
                          <a:ea typeface="+mn-ea"/>
                          <a:cs typeface="+mn-cs"/>
                        </a:rPr>
                        <a:t>keystore</a:t>
                      </a:r>
                      <a:r>
                        <a:rPr lang="en-IN" sz="1500" b="0" i="0" kern="1200" dirty="0" smtClean="0">
                          <a:solidFill>
                            <a:schemeClr val="tx1"/>
                          </a:solidFill>
                          <a:effectLst/>
                          <a:latin typeface="+mn-lt"/>
                          <a:ea typeface="+mn-ea"/>
                          <a:cs typeface="+mn-cs"/>
                        </a:rPr>
                        <a:t>, and the public key is packaged and sent to the server</a:t>
                      </a:r>
                      <a:r>
                        <a:rPr lang="en-IN" sz="1500" b="0" i="0" kern="1200" dirty="0" smtClean="0">
                          <a:solidFill>
                            <a:schemeClr val="tx1"/>
                          </a:solidFill>
                          <a:effectLst/>
                          <a:latin typeface="+mn-lt"/>
                          <a:ea typeface="+mn-ea"/>
                          <a:cs typeface="+mn-cs"/>
                        </a:rPr>
                        <a: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&lt;form action="demo_keygen.asp" method="get"&gt;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Username: &lt;input type="text" name="</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usr_name</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Encryption: &lt;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keygen</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name="security" /&gt;&lt;input type="submit" /&gt;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&lt;/form&gt;</a:t>
                      </a:r>
                      <a:endParaRPr lang="en-IN" sz="1500" b="0" i="0" kern="1200" dirty="0" smtClean="0">
                        <a:solidFill>
                          <a:schemeClr val="tx1"/>
                        </a:solidFill>
                        <a:effectLst/>
                        <a:latin typeface="+mn-lt"/>
                        <a:ea typeface="+mn-ea"/>
                        <a:cs typeface="+mn-cs"/>
                      </a:endParaRPr>
                    </a:p>
                  </a:txBody>
                  <a:tcPr/>
                </a:tc>
              </a:tr>
              <a:tr h="492790">
                <a:tc>
                  <a:txBody>
                    <a:bodyPr/>
                    <a:lstStyle/>
                    <a:p>
                      <a:r>
                        <a:rPr lang="en-US" sz="1200" dirty="0" smtClean="0"/>
                        <a:t>&lt;mark&gt;</a:t>
                      </a:r>
                      <a:endParaRPr lang="en-US" sz="1200" dirty="0"/>
                    </a:p>
                  </a:txBody>
                  <a:tcPr/>
                </a:tc>
                <a:tc>
                  <a:txBody>
                    <a:bodyPr/>
                    <a:lstStyle/>
                    <a:p>
                      <a:r>
                        <a:rPr lang="en-US" sz="1200" dirty="0" smtClean="0"/>
                        <a:t>Marked</a:t>
                      </a:r>
                      <a:r>
                        <a:rPr lang="en-US" sz="1200" baseline="0" dirty="0" smtClean="0"/>
                        <a:t> Text</a:t>
                      </a:r>
                      <a:endParaRPr lang="en-US" sz="1200" dirty="0"/>
                    </a:p>
                  </a:txBody>
                  <a:tcPr/>
                </a:tc>
                <a:tc>
                  <a:txBody>
                    <a:bodyPr/>
                    <a:lstStyle/>
                    <a:p>
                      <a:r>
                        <a:rPr lang="en-IN" sz="1500" b="0" i="0" kern="1200" dirty="0" smtClean="0">
                          <a:solidFill>
                            <a:schemeClr val="tx1"/>
                          </a:solidFill>
                          <a:effectLst/>
                          <a:latin typeface="+mn-lt"/>
                          <a:ea typeface="+mn-ea"/>
                          <a:cs typeface="+mn-cs"/>
                        </a:rPr>
                        <a:t>The HTML &lt;mark&gt; tag is used for indicating text as marked or highlighted for reference purposes, due to its relevance in another context.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&lt;p&gt;Despite the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stockmarket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crash in 2008, the value of my share portfolio &lt;mark style="</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background-color:yellow</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;"&gt;increased by 100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percent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&lt;/mark&gt;. I must be doing something right.&lt;/p</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endPar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marL="19050" marR="19050" marT="19050" marB="19050"/>
                </a:tc>
              </a:tr>
              <a:tr h="492790">
                <a:tc>
                  <a:txBody>
                    <a:bodyPr/>
                    <a:lstStyle/>
                    <a:p>
                      <a:r>
                        <a:rPr lang="en-US" sz="1200" dirty="0" smtClean="0"/>
                        <a:t>&lt;meter&gt;</a:t>
                      </a:r>
                      <a:endParaRPr lang="en-US" sz="1200" dirty="0"/>
                    </a:p>
                  </a:txBody>
                  <a:tcPr/>
                </a:tc>
                <a:tc>
                  <a:txBody>
                    <a:bodyPr/>
                    <a:lstStyle/>
                    <a:p>
                      <a:r>
                        <a:rPr lang="en-US" sz="1200" dirty="0" smtClean="0"/>
                        <a:t>Gauge or meter</a:t>
                      </a:r>
                      <a:endParaRPr lang="en-US" sz="1200" dirty="0"/>
                    </a:p>
                  </a:txBody>
                  <a:tcPr/>
                </a:tc>
                <a:tc>
                  <a:txBody>
                    <a:bodyPr/>
                    <a:lstStyle/>
                    <a:p>
                      <a:r>
                        <a:rPr lang="en-IN" sz="1500" b="0" i="0" kern="1200" dirty="0" smtClean="0">
                          <a:solidFill>
                            <a:schemeClr val="tx1"/>
                          </a:solidFill>
                          <a:effectLst/>
                          <a:latin typeface="+mn-lt"/>
                          <a:ea typeface="+mn-ea"/>
                          <a:cs typeface="+mn-cs"/>
                        </a:rPr>
                        <a:t>The HTML &lt;meter&gt; tag is used for indicating a scalar measurement within a known range, or a fractional value.</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ol</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&lt;li&gt;&lt;meter min="0" max="100" value="25"&gt;25%&lt;/meter&gt;&lt;/li&gt;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&lt;li&gt;&lt;meter min="100" max="200" value="150"&gt;50%&lt;/meter&gt;&lt;/li&gt;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&lt;li&gt;&lt;meter min="0" max="100" value="75"&gt;75%&lt;/meter&gt;&lt;/li&gt;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&lt;li&gt;&lt;meter min="0" max="800" value="400"&gt;50%&lt;/meter&gt;&lt;/li&gt;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ol</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endPar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marL="19050" marR="19050" marT="19050" marB="19050"/>
                </a:tc>
              </a:tr>
            </a:tbl>
          </a:graphicData>
        </a:graphic>
      </p:graphicFrame>
    </p:spTree>
    <p:extLst>
      <p:ext uri="{BB962C8B-B14F-4D97-AF65-F5344CB8AC3E}">
        <p14:creationId xmlns:p14="http://schemas.microsoft.com/office/powerpoint/2010/main" val="866549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8388512"/>
              </p:ext>
            </p:extLst>
          </p:nvPr>
        </p:nvGraphicFramePr>
        <p:xfrm>
          <a:off x="152400" y="1123950"/>
          <a:ext cx="8839200" cy="3929730"/>
        </p:xfrm>
        <a:graphic>
          <a:graphicData uri="http://schemas.openxmlformats.org/drawingml/2006/table">
            <a:tbl>
              <a:tblPr firstRow="1" bandRow="1">
                <a:tableStyleId>{68D230F3-CF80-4859-8CE7-A43EE81993B5}</a:tableStyleId>
              </a:tblPr>
              <a:tblGrid>
                <a:gridCol w="1143000"/>
                <a:gridCol w="990600"/>
                <a:gridCol w="67056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a:t>
                      </a:r>
                      <a:r>
                        <a:rPr lang="en-IN" sz="1200" b="0" i="0" kern="1200" dirty="0" err="1" smtClean="0">
                          <a:solidFill>
                            <a:schemeClr val="tx1"/>
                          </a:solidFill>
                          <a:effectLst/>
                          <a:latin typeface="+mn-lt"/>
                          <a:ea typeface="+mn-ea"/>
                          <a:cs typeface="+mn-cs"/>
                        </a:rPr>
                        <a:t>nav</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navigation</a:t>
                      </a:r>
                      <a:endParaRPr lang="en-US" sz="1200" dirty="0"/>
                    </a:p>
                  </a:txBody>
                  <a:tcPr/>
                </a:tc>
                <a:tc>
                  <a:txBody>
                    <a:bodyPr/>
                    <a:lstStyle/>
                    <a:p>
                      <a:r>
                        <a:rPr lang="en-IN" sz="1500" b="0" i="0" kern="1200" dirty="0" smtClean="0">
                          <a:solidFill>
                            <a:schemeClr val="tx1"/>
                          </a:solidFill>
                          <a:effectLst/>
                          <a:latin typeface="+mn-lt"/>
                          <a:ea typeface="+mn-ea"/>
                          <a:cs typeface="+mn-cs"/>
                        </a:rPr>
                        <a:t>The HTML &lt;</a:t>
                      </a:r>
                      <a:r>
                        <a:rPr lang="en-IN" sz="1500" b="0" i="0" kern="1200" dirty="0" err="1" smtClean="0">
                          <a:solidFill>
                            <a:schemeClr val="tx1"/>
                          </a:solidFill>
                          <a:effectLst/>
                          <a:latin typeface="+mn-lt"/>
                          <a:ea typeface="+mn-ea"/>
                          <a:cs typeface="+mn-cs"/>
                        </a:rPr>
                        <a:t>nav</a:t>
                      </a:r>
                      <a:r>
                        <a:rPr lang="en-IN" sz="1500" b="0" i="0" kern="1200" dirty="0" smtClean="0">
                          <a:solidFill>
                            <a:schemeClr val="tx1"/>
                          </a:solidFill>
                          <a:effectLst/>
                          <a:latin typeface="+mn-lt"/>
                          <a:ea typeface="+mn-ea"/>
                          <a:cs typeface="+mn-cs"/>
                        </a:rPr>
                        <a:t>&gt; tag is used for declaring a navigational section of the HTML document.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nav</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href</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css</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target="_blank"&gt;CSS&lt;/a&gt; | </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href</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="/html/" target="_blank"&gt;HTML&lt;/a&gt;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nav</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endParaRPr lang="en-IN" sz="1500" b="0" i="0" kern="1200" dirty="0" smtClean="0">
                        <a:solidFill>
                          <a:schemeClr val="tx1"/>
                        </a:solidFill>
                        <a:effectLst/>
                        <a:latin typeface="+mn-lt"/>
                        <a:ea typeface="+mn-ea"/>
                        <a:cs typeface="+mn-cs"/>
                      </a:endParaRPr>
                    </a:p>
                  </a:txBody>
                  <a:tcPr/>
                </a:tc>
              </a:tr>
              <a:tr h="492790">
                <a:tc>
                  <a:txBody>
                    <a:bodyPr/>
                    <a:lstStyle/>
                    <a:p>
                      <a:r>
                        <a:rPr lang="en-US" sz="1200" dirty="0" smtClean="0"/>
                        <a:t>&lt;output&gt;</a:t>
                      </a:r>
                      <a:endParaRPr lang="en-US" sz="1200" dirty="0"/>
                    </a:p>
                  </a:txBody>
                  <a:tcPr/>
                </a:tc>
                <a:tc>
                  <a:txBody>
                    <a:bodyPr/>
                    <a:lstStyle/>
                    <a:p>
                      <a:r>
                        <a:rPr lang="en-US" sz="1200" dirty="0" smtClean="0"/>
                        <a:t>Output</a:t>
                      </a:r>
                      <a:endParaRPr lang="en-US" sz="1200" dirty="0"/>
                    </a:p>
                  </a:txBody>
                  <a:tcPr/>
                </a:tc>
                <a:tc>
                  <a:txBody>
                    <a:bodyPr/>
                    <a:lstStyle/>
                    <a:p>
                      <a:r>
                        <a:rPr lang="en-IN" sz="1500" b="0" i="0" kern="1200" dirty="0" smtClean="0">
                          <a:solidFill>
                            <a:schemeClr val="tx1"/>
                          </a:solidFill>
                          <a:effectLst/>
                          <a:latin typeface="+mn-lt"/>
                          <a:ea typeface="+mn-ea"/>
                          <a:cs typeface="+mn-cs"/>
                        </a:rPr>
                        <a:t>The HTML &lt;output&gt; tag is used for representing the result of a calculation, such as one performed by a script.</a:t>
                      </a:r>
                      <a:endPar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&lt;form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oninput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x.value</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parseInt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a.value</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parseInt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b.value</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)"&gt;0</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&lt;input type="range" name="a" value="50" /&gt;100</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+&lt;input type="number" name="b" value="50" /&gt;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=&lt;output name="x" for="a b"&gt;&lt;/output&gt;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&lt;/form&gt;</a:t>
                      </a:r>
                    </a:p>
                    <a:p>
                      <a:endPar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marL="19050" marR="19050" marT="19050" marB="19050"/>
                </a:tc>
              </a:tr>
              <a:tr h="492790">
                <a:tc>
                  <a:txBody>
                    <a:bodyPr/>
                    <a:lstStyle/>
                    <a:p>
                      <a:r>
                        <a:rPr lang="en-US" sz="1200" dirty="0" smtClean="0"/>
                        <a:t>&lt;progress&gt;</a:t>
                      </a:r>
                      <a:endParaRPr lang="en-US" sz="1200" dirty="0"/>
                    </a:p>
                  </a:txBody>
                  <a:tcPr/>
                </a:tc>
                <a:tc>
                  <a:txBody>
                    <a:bodyPr/>
                    <a:lstStyle/>
                    <a:p>
                      <a:r>
                        <a:rPr lang="en-US" sz="1200" dirty="0" smtClean="0"/>
                        <a:t>Progress</a:t>
                      </a:r>
                      <a:endParaRPr lang="en-US" sz="1200" dirty="0"/>
                    </a:p>
                  </a:txBody>
                  <a:tcPr/>
                </a:tc>
                <a:tc>
                  <a:txBody>
                    <a:bodyPr/>
                    <a:lstStyle/>
                    <a:p>
                      <a:r>
                        <a:rPr lang="en-IN" sz="1500" b="0" i="0" kern="1200" dirty="0" smtClean="0">
                          <a:solidFill>
                            <a:schemeClr val="tx1"/>
                          </a:solidFill>
                          <a:effectLst/>
                          <a:latin typeface="+mn-lt"/>
                          <a:ea typeface="+mn-ea"/>
                          <a:cs typeface="+mn-cs"/>
                        </a:rPr>
                        <a:t>The HTML &lt;progress&gt; tag is used for representing the progress of a task.</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Downloading </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now. Progress...</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&lt;progress value="250" max="1000"&gt;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&lt;span id="</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downloadProgress</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"&gt;25&lt;/span&gt;%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&lt;/progress&gt;</a:t>
                      </a:r>
                    </a:p>
                    <a:p>
                      <a:endPar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txBody>
                  <a:tcPr marL="19050" marR="19050" marT="19050" marB="19050"/>
                </a:tc>
              </a:tr>
            </a:tbl>
          </a:graphicData>
        </a:graphic>
      </p:graphicFrame>
    </p:spTree>
    <p:extLst>
      <p:ext uri="{BB962C8B-B14F-4D97-AF65-F5344CB8AC3E}">
        <p14:creationId xmlns:p14="http://schemas.microsoft.com/office/powerpoint/2010/main" val="3819976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8541408"/>
              </p:ext>
            </p:extLst>
          </p:nvPr>
        </p:nvGraphicFramePr>
        <p:xfrm>
          <a:off x="152400" y="1123950"/>
          <a:ext cx="8839200" cy="3701130"/>
        </p:xfrm>
        <a:graphic>
          <a:graphicData uri="http://schemas.openxmlformats.org/drawingml/2006/table">
            <a:tbl>
              <a:tblPr firstRow="1" bandRow="1">
                <a:tableStyleId>{68D230F3-CF80-4859-8CE7-A43EE81993B5}</a:tableStyleId>
              </a:tblPr>
              <a:tblGrid>
                <a:gridCol w="1143000"/>
                <a:gridCol w="990600"/>
                <a:gridCol w="67056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a:t>
                      </a:r>
                      <a:r>
                        <a:rPr lang="en-IN" sz="1200" b="0" i="0" kern="1200" dirty="0" smtClean="0">
                          <a:solidFill>
                            <a:schemeClr val="tx1"/>
                          </a:solidFill>
                          <a:effectLst/>
                          <a:latin typeface="+mn-lt"/>
                          <a:ea typeface="+mn-ea"/>
                          <a:cs typeface="+mn-cs"/>
                        </a:rPr>
                        <a:t>ruby</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navigation</a:t>
                      </a:r>
                      <a:endParaRPr lang="en-US" sz="1200" dirty="0"/>
                    </a:p>
                  </a:txBody>
                  <a:tcPr/>
                </a:tc>
                <a:tc>
                  <a:txBody>
                    <a:bodyPr/>
                    <a:lstStyle/>
                    <a:p>
                      <a:r>
                        <a:rPr lang="en-IN" sz="1500" b="0" i="0" kern="1200" dirty="0" smtClean="0">
                          <a:solidFill>
                            <a:schemeClr val="tx1"/>
                          </a:solidFill>
                          <a:effectLst/>
                          <a:latin typeface="+mn-lt"/>
                          <a:ea typeface="+mn-ea"/>
                          <a:cs typeface="+mn-cs"/>
                        </a:rPr>
                        <a:t>The HTML &lt;ruby&gt; tag is used for specifying Ruby annotations, which is used in East Asian typography. Ruby (also spelt </a:t>
                      </a:r>
                      <a:r>
                        <a:rPr lang="en-IN" sz="1500" b="0" i="1" kern="1200" dirty="0" err="1" smtClean="0">
                          <a:solidFill>
                            <a:schemeClr val="tx1"/>
                          </a:solidFill>
                          <a:effectLst/>
                          <a:latin typeface="+mn-lt"/>
                          <a:ea typeface="+mn-ea"/>
                          <a:cs typeface="+mn-cs"/>
                        </a:rPr>
                        <a:t>rubi</a:t>
                      </a:r>
                      <a:r>
                        <a:rPr lang="en-IN" sz="1500" b="0" i="0" kern="1200" dirty="0" smtClean="0">
                          <a:solidFill>
                            <a:schemeClr val="tx1"/>
                          </a:solidFill>
                          <a:effectLst/>
                          <a:latin typeface="+mn-lt"/>
                          <a:ea typeface="+mn-ea"/>
                          <a:cs typeface="+mn-cs"/>
                        </a:rPr>
                        <a:t>) characters are small, annotative glosses that can be placed above or to the right of a Chinese character when writing logographic languages such as Chinese or Japanese to show the pronunciation. Ruby annotations, are usually used as a pronunciation guide for relatively obscure characters.</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lang</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ja</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 </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&lt;ruby&gt;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a:t>
                      </a:r>
                      <a:r>
                        <a:rPr kumimoji="0" lang="ja-JP" altLang="en-US"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漢 </a:t>
                      </a:r>
                      <a:r>
                        <a:rPr kumimoji="0" lang="en-US" altLang="ja-JP"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rp</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rp</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ja-JP" altLang="en-US"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かん</a:t>
                      </a:r>
                      <a:r>
                        <a:rPr kumimoji="0" lang="en-US" altLang="ja-JP"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rp</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rp</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a:t>
                      </a:r>
                      <a:r>
                        <a:rPr kumimoji="0" lang="ja-JP" altLang="en-US"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字 </a:t>
                      </a:r>
                      <a:r>
                        <a:rPr kumimoji="0" lang="en-US" altLang="ja-JP"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rp</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rp</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ja-JP" altLang="en-US"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じ</a:t>
                      </a:r>
                      <a:r>
                        <a:rPr kumimoji="0" lang="en-US" altLang="ja-JP"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rt</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rp</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rp</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&lt;/ruby&gt;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a:t>
                      </a:r>
                      <a:endParaRPr lang="en-IN" sz="1500" b="0" i="0" kern="1200" dirty="0" smtClean="0">
                        <a:solidFill>
                          <a:schemeClr val="tx1"/>
                        </a:solidFill>
                        <a:effectLst/>
                        <a:latin typeface="+mn-lt"/>
                        <a:ea typeface="+mn-ea"/>
                        <a:cs typeface="+mn-cs"/>
                      </a:endParaRPr>
                    </a:p>
                  </a:txBody>
                  <a:tcPr/>
                </a:tc>
              </a:tr>
              <a:tr h="492790">
                <a:tc>
                  <a:txBody>
                    <a:bodyPr/>
                    <a:lstStyle/>
                    <a:p>
                      <a:r>
                        <a:rPr lang="en-US" sz="1200" dirty="0" smtClean="0"/>
                        <a:t>&lt;</a:t>
                      </a:r>
                      <a:r>
                        <a:rPr lang="en-US" sz="1200" dirty="0" err="1" smtClean="0"/>
                        <a:t>rp</a:t>
                      </a:r>
                      <a:r>
                        <a:rPr lang="en-US" sz="1200" dirty="0" smtClean="0"/>
                        <a:t>&gt;</a:t>
                      </a:r>
                      <a:endParaRPr lang="en-US" sz="1200" dirty="0"/>
                    </a:p>
                  </a:txBody>
                  <a:tcPr/>
                </a:tc>
                <a:tc>
                  <a:txBody>
                    <a:bodyPr/>
                    <a:lstStyle/>
                    <a:p>
                      <a:r>
                        <a:rPr lang="en-US" sz="1200" dirty="0" err="1" smtClean="0"/>
                        <a:t>rp</a:t>
                      </a:r>
                      <a:endParaRPr lang="en-US" sz="1200" dirty="0"/>
                    </a:p>
                  </a:txBody>
                  <a:tcPr/>
                </a:tc>
                <a:tc>
                  <a:txBody>
                    <a:bodyPr/>
                    <a:lstStyle/>
                    <a:p>
                      <a:r>
                        <a:rPr lang="en-IN" sz="1500" b="0" i="0" kern="1200" dirty="0" smtClean="0">
                          <a:solidFill>
                            <a:schemeClr val="tx1"/>
                          </a:solidFill>
                          <a:effectLst/>
                          <a:latin typeface="+mn-lt"/>
                          <a:ea typeface="+mn-ea"/>
                          <a:cs typeface="+mn-cs"/>
                        </a:rPr>
                        <a:t>The HTML &lt;</a:t>
                      </a:r>
                      <a:r>
                        <a:rPr lang="en-IN" sz="1500" b="0" i="0" kern="1200" dirty="0" err="1" smtClean="0">
                          <a:solidFill>
                            <a:schemeClr val="tx1"/>
                          </a:solidFill>
                          <a:effectLst/>
                          <a:latin typeface="+mn-lt"/>
                          <a:ea typeface="+mn-ea"/>
                          <a:cs typeface="+mn-cs"/>
                        </a:rPr>
                        <a:t>rp</a:t>
                      </a:r>
                      <a:r>
                        <a:rPr lang="en-IN" sz="1500" b="0" i="0" kern="1200" dirty="0" smtClean="0">
                          <a:solidFill>
                            <a:schemeClr val="tx1"/>
                          </a:solidFill>
                          <a:effectLst/>
                          <a:latin typeface="+mn-lt"/>
                          <a:ea typeface="+mn-ea"/>
                          <a:cs typeface="+mn-cs"/>
                        </a:rPr>
                        <a:t>&gt; is used in ruby annotations for the benefit of browsers that don't support ruby annotations.</a:t>
                      </a:r>
                    </a:p>
                  </a:txBody>
                  <a:tcPr marL="19050" marR="19050" marT="19050" marB="19050"/>
                </a:tc>
              </a:tr>
              <a:tr h="492790">
                <a:tc>
                  <a:txBody>
                    <a:bodyPr/>
                    <a:lstStyle/>
                    <a:p>
                      <a:r>
                        <a:rPr lang="en-US" sz="1200" dirty="0" smtClean="0"/>
                        <a:t>&lt;</a:t>
                      </a:r>
                      <a:r>
                        <a:rPr lang="en-US" sz="1200" dirty="0" err="1" smtClean="0"/>
                        <a:t>rt</a:t>
                      </a:r>
                      <a:r>
                        <a:rPr lang="en-US" sz="1200" smtClean="0"/>
                        <a:t>&gt;</a:t>
                      </a:r>
                      <a:endParaRPr lang="en-US" sz="1200" dirty="0"/>
                    </a:p>
                  </a:txBody>
                  <a:tcPr/>
                </a:tc>
                <a:tc>
                  <a:txBody>
                    <a:bodyPr/>
                    <a:lstStyle/>
                    <a:p>
                      <a:r>
                        <a:rPr lang="en-US" sz="1200" dirty="0" err="1" smtClean="0"/>
                        <a:t>rt</a:t>
                      </a:r>
                      <a:endParaRPr lang="en-US" sz="1200" dirty="0"/>
                    </a:p>
                  </a:txBody>
                  <a:tcPr/>
                </a:tc>
                <a:tc>
                  <a:txBody>
                    <a:bodyPr/>
                    <a:lstStyle/>
                    <a:p>
                      <a:r>
                        <a:rPr lang="en-IN" sz="1500" b="0" i="0" kern="1200" dirty="0" smtClean="0">
                          <a:solidFill>
                            <a:schemeClr val="tx1"/>
                          </a:solidFill>
                          <a:effectLst/>
                          <a:latin typeface="+mn-lt"/>
                          <a:ea typeface="+mn-ea"/>
                          <a:cs typeface="+mn-cs"/>
                        </a:rPr>
                        <a:t>The HTML &lt;</a:t>
                      </a:r>
                      <a:r>
                        <a:rPr lang="en-IN" sz="1500" b="0" i="0" kern="1200" dirty="0" err="1" smtClean="0">
                          <a:solidFill>
                            <a:schemeClr val="tx1"/>
                          </a:solidFill>
                          <a:effectLst/>
                          <a:latin typeface="+mn-lt"/>
                          <a:ea typeface="+mn-ea"/>
                          <a:cs typeface="+mn-cs"/>
                        </a:rPr>
                        <a:t>rt</a:t>
                      </a:r>
                      <a:r>
                        <a:rPr lang="en-IN" sz="1500" b="0" i="0" kern="1200" dirty="0" smtClean="0">
                          <a:solidFill>
                            <a:schemeClr val="tx1"/>
                          </a:solidFill>
                          <a:effectLst/>
                          <a:latin typeface="+mn-lt"/>
                          <a:ea typeface="+mn-ea"/>
                          <a:cs typeface="+mn-cs"/>
                        </a:rPr>
                        <a:t>&gt; tag marks the ruby text component of a ruby annotation.</a:t>
                      </a:r>
                    </a:p>
                    <a:p>
                      <a:endParaRPr lang="en-IN" sz="1500" b="0" i="0" kern="1200" dirty="0" smtClean="0">
                        <a:solidFill>
                          <a:schemeClr val="tx1"/>
                        </a:solidFill>
                        <a:effectLst/>
                        <a:latin typeface="+mn-lt"/>
                        <a:ea typeface="+mn-ea"/>
                        <a:cs typeface="+mn-cs"/>
                      </a:endParaRPr>
                    </a:p>
                  </a:txBody>
                  <a:tcPr marL="19050" marR="19050" marT="19050" marB="19050"/>
                </a:tc>
              </a:tr>
            </a:tbl>
          </a:graphicData>
        </a:graphic>
      </p:graphicFrame>
    </p:spTree>
    <p:extLst>
      <p:ext uri="{BB962C8B-B14F-4D97-AF65-F5344CB8AC3E}">
        <p14:creationId xmlns:p14="http://schemas.microsoft.com/office/powerpoint/2010/main" val="7389064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tags in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3320108"/>
              </p:ext>
            </p:extLst>
          </p:nvPr>
        </p:nvGraphicFramePr>
        <p:xfrm>
          <a:off x="152400" y="1123950"/>
          <a:ext cx="8839200" cy="3205830"/>
        </p:xfrm>
        <a:graphic>
          <a:graphicData uri="http://schemas.openxmlformats.org/drawingml/2006/table">
            <a:tbl>
              <a:tblPr firstRow="1" bandRow="1">
                <a:tableStyleId>{68D230F3-CF80-4859-8CE7-A43EE81993B5}</a:tableStyleId>
              </a:tblPr>
              <a:tblGrid>
                <a:gridCol w="1143000"/>
                <a:gridCol w="990600"/>
                <a:gridCol w="6705600"/>
              </a:tblGrid>
              <a:tr h="333090">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200" dirty="0" smtClean="0"/>
                        <a:t>&lt;</a:t>
                      </a:r>
                      <a:r>
                        <a:rPr lang="en-IN" sz="1200" b="0" i="0" kern="1200" dirty="0" smtClean="0">
                          <a:solidFill>
                            <a:schemeClr val="tx1"/>
                          </a:solidFill>
                          <a:effectLst/>
                          <a:latin typeface="+mn-lt"/>
                          <a:ea typeface="+mn-ea"/>
                          <a:cs typeface="+mn-cs"/>
                        </a:rPr>
                        <a:t>time</a:t>
                      </a:r>
                      <a:r>
                        <a:rPr lang="en-US" sz="1200" dirty="0" smtClean="0"/>
                        <a:t>&gt;</a:t>
                      </a:r>
                      <a:endParaRPr lang="en-US" sz="1200" dirty="0"/>
                    </a:p>
                  </a:txBody>
                  <a:tcPr/>
                </a:tc>
                <a:tc>
                  <a:txBody>
                    <a:bodyPr/>
                    <a:lstStyle/>
                    <a:p>
                      <a:r>
                        <a:rPr lang="en-IN" sz="1200" b="0" i="0" kern="1200" dirty="0" smtClean="0">
                          <a:solidFill>
                            <a:schemeClr val="tx1"/>
                          </a:solidFill>
                          <a:effectLst/>
                          <a:latin typeface="+mn-lt"/>
                          <a:ea typeface="+mn-ea"/>
                          <a:cs typeface="+mn-cs"/>
                        </a:rPr>
                        <a:t>Time</a:t>
                      </a:r>
                      <a:endParaRPr lang="en-US" sz="1200" dirty="0"/>
                    </a:p>
                  </a:txBody>
                  <a:tcPr/>
                </a:tc>
                <a:tc>
                  <a:txBody>
                    <a:bodyPr/>
                    <a:lstStyle/>
                    <a:p>
                      <a:r>
                        <a:rPr lang="en-IN" sz="1500" b="0" i="0" kern="1200" dirty="0" smtClean="0">
                          <a:solidFill>
                            <a:schemeClr val="tx1"/>
                          </a:solidFill>
                          <a:effectLst/>
                          <a:latin typeface="+mn-lt"/>
                          <a:ea typeface="+mn-ea"/>
                          <a:cs typeface="+mn-cs"/>
                        </a:rPr>
                        <a:t>The HTML &lt;time&gt; tag is used for declaring the date and/or time within an HTML document.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&lt;p&gt;On Saturdays, we open at &lt;time&gt;09:00&lt;/time&gt;.&lt;/p&gt;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&lt;p&gt;The concert is &lt;time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datetime</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="2009-02-18"&gt;next Wednesday&lt;/time&gt;.&lt;/p&gt;</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&lt;p&gt;We finally hit the road at &lt;time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datetime</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="2009-02-17T05:00-07:00"&gt;5am last Tuesday&lt;/time&gt;.&lt;/p&gt;</a:t>
                      </a:r>
                      <a:endParaRPr lang="en-IN" sz="1500" b="0" i="0" kern="1200" dirty="0" smtClean="0">
                        <a:solidFill>
                          <a:schemeClr val="tx1"/>
                        </a:solidFill>
                        <a:effectLst/>
                        <a:latin typeface="+mn-lt"/>
                        <a:ea typeface="+mn-ea"/>
                        <a:cs typeface="+mn-cs"/>
                      </a:endParaRPr>
                    </a:p>
                  </a:txBody>
                  <a:tcPr/>
                </a:tc>
              </a:tr>
              <a:tr h="492790">
                <a:tc>
                  <a:txBody>
                    <a:bodyPr/>
                    <a:lstStyle/>
                    <a:p>
                      <a:r>
                        <a:rPr lang="en-US" sz="1200" dirty="0" smtClean="0"/>
                        <a:t>&lt;</a:t>
                      </a:r>
                      <a:r>
                        <a:rPr lang="en-US" sz="1200" dirty="0" err="1" smtClean="0"/>
                        <a:t>wbr</a:t>
                      </a:r>
                      <a:r>
                        <a:rPr lang="en-US" sz="1200" dirty="0" smtClean="0"/>
                        <a:t>&gt;</a:t>
                      </a:r>
                      <a:endParaRPr lang="en-US" sz="1200" dirty="0"/>
                    </a:p>
                  </a:txBody>
                  <a:tcPr/>
                </a:tc>
                <a:tc>
                  <a:txBody>
                    <a:bodyPr/>
                    <a:lstStyle/>
                    <a:p>
                      <a:r>
                        <a:rPr lang="en-US" sz="1200" dirty="0" smtClean="0"/>
                        <a:t>Word Break</a:t>
                      </a:r>
                      <a:endParaRPr lang="en-US" sz="1200" dirty="0"/>
                    </a:p>
                  </a:txBody>
                  <a:tcPr/>
                </a:tc>
                <a:tc>
                  <a:txBody>
                    <a:bodyPr/>
                    <a:lstStyle/>
                    <a:p>
                      <a:r>
                        <a:rPr lang="en-IN" sz="1500" b="0" i="0" kern="1200" dirty="0" smtClean="0">
                          <a:solidFill>
                            <a:schemeClr val="tx1"/>
                          </a:solidFill>
                          <a:effectLst/>
                          <a:latin typeface="+mn-lt"/>
                          <a:ea typeface="+mn-ea"/>
                          <a:cs typeface="+mn-cs"/>
                        </a:rPr>
                        <a:t>The HTML &lt;</a:t>
                      </a:r>
                      <a:r>
                        <a:rPr lang="en-IN" sz="1500" b="0" i="0" kern="1200" dirty="0" err="1" smtClean="0">
                          <a:solidFill>
                            <a:schemeClr val="tx1"/>
                          </a:solidFill>
                          <a:effectLst/>
                          <a:latin typeface="+mn-lt"/>
                          <a:ea typeface="+mn-ea"/>
                          <a:cs typeface="+mn-cs"/>
                        </a:rPr>
                        <a:t>wbr</a:t>
                      </a:r>
                      <a:r>
                        <a:rPr lang="en-IN" sz="1500" b="0" i="0" kern="1200" dirty="0" smtClean="0">
                          <a:solidFill>
                            <a:schemeClr val="tx1"/>
                          </a:solidFill>
                          <a:effectLst/>
                          <a:latin typeface="+mn-lt"/>
                          <a:ea typeface="+mn-ea"/>
                          <a:cs typeface="+mn-cs"/>
                        </a:rPr>
                        <a:t>&gt; tag is used for specifying a line break opportunity. The &lt;</a:t>
                      </a:r>
                      <a:r>
                        <a:rPr lang="en-IN" sz="1500" b="0" i="0" kern="1200" dirty="0" err="1" smtClean="0">
                          <a:solidFill>
                            <a:schemeClr val="tx1"/>
                          </a:solidFill>
                          <a:effectLst/>
                          <a:latin typeface="+mn-lt"/>
                          <a:ea typeface="+mn-ea"/>
                          <a:cs typeface="+mn-cs"/>
                        </a:rPr>
                        <a:t>wbr</a:t>
                      </a:r>
                      <a:r>
                        <a:rPr lang="en-IN" sz="1500" b="0" i="0" kern="1200" dirty="0" smtClean="0">
                          <a:solidFill>
                            <a:schemeClr val="tx1"/>
                          </a:solidFill>
                          <a:effectLst/>
                          <a:latin typeface="+mn-lt"/>
                          <a:ea typeface="+mn-ea"/>
                          <a:cs typeface="+mn-cs"/>
                        </a:rPr>
                        <a:t>&gt; tag can be used on very long words or other long strings of text with no spaces. Without the &lt;</a:t>
                      </a:r>
                      <a:r>
                        <a:rPr lang="en-IN" sz="1500" b="0" i="0" kern="1200" dirty="0" err="1" smtClean="0">
                          <a:solidFill>
                            <a:schemeClr val="tx1"/>
                          </a:solidFill>
                          <a:effectLst/>
                          <a:latin typeface="+mn-lt"/>
                          <a:ea typeface="+mn-ea"/>
                          <a:cs typeface="+mn-cs"/>
                        </a:rPr>
                        <a:t>wbr</a:t>
                      </a:r>
                      <a:r>
                        <a:rPr lang="en-IN" sz="1500" b="0" i="0" kern="1200" dirty="0" smtClean="0">
                          <a:solidFill>
                            <a:schemeClr val="tx1"/>
                          </a:solidFill>
                          <a:effectLst/>
                          <a:latin typeface="+mn-lt"/>
                          <a:ea typeface="+mn-ea"/>
                          <a:cs typeface="+mn-cs"/>
                        </a:rPr>
                        <a:t>&gt; tag, these long strings of text could either wrap in strange place (making it difficult to read), or not wrap at all - inadvertently pushing the page layout to the side (again, making it difficult to read and view the document as intended).</a:t>
                      </a: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i</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Taumata</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whakatangihanga</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koauau</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&gt;o&lt;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tamatea</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turi</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pukakapiki</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maunga</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horo</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nuku</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pokai</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whenua</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wbr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kitanatahu</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&lt;/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i</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&gt;</a:t>
                      </a:r>
                    </a:p>
                    <a:p>
                      <a:endParaRPr lang="en-IN" sz="1500" b="0" i="0" kern="1200" dirty="0" smtClean="0">
                        <a:solidFill>
                          <a:schemeClr val="tx1"/>
                        </a:solidFill>
                        <a:effectLst/>
                        <a:latin typeface="+mn-lt"/>
                        <a:ea typeface="+mn-ea"/>
                        <a:cs typeface="+mn-cs"/>
                      </a:endParaRPr>
                    </a:p>
                  </a:txBody>
                  <a:tcPr marL="19050" marR="19050" marT="19050" marB="19050"/>
                </a:tc>
              </a:tr>
            </a:tbl>
          </a:graphicData>
        </a:graphic>
      </p:graphicFrame>
    </p:spTree>
    <p:extLst>
      <p:ext uri="{BB962C8B-B14F-4D97-AF65-F5344CB8AC3E}">
        <p14:creationId xmlns:p14="http://schemas.microsoft.com/office/powerpoint/2010/main" val="18540292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Document Layout </a:t>
            </a:r>
            <a:endParaRPr lang="en-US" dirty="0"/>
          </a:p>
        </p:txBody>
      </p:sp>
      <p:pic>
        <p:nvPicPr>
          <p:cNvPr id="1026" name="Picture 2" descr="page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1047748"/>
            <a:ext cx="2705100" cy="399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750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tags</a:t>
            </a:r>
            <a:endParaRPr lang="en-US" dirty="0"/>
          </a:p>
        </p:txBody>
      </p:sp>
      <p:sp>
        <p:nvSpPr>
          <p:cNvPr id="3" name="Content Placeholder 2"/>
          <p:cNvSpPr>
            <a:spLocks noGrp="1"/>
          </p:cNvSpPr>
          <p:nvPr>
            <p:ph idx="1"/>
          </p:nvPr>
        </p:nvSpPr>
        <p:spPr>
          <a:xfrm>
            <a:off x="228601" y="1123950"/>
            <a:ext cx="8534400" cy="3657600"/>
          </a:xfrm>
        </p:spPr>
        <p:txBody>
          <a:bodyPr>
            <a:normAutofit/>
          </a:bodyPr>
          <a:lstStyle/>
          <a:p>
            <a:pPr marL="342900" indent="-342900">
              <a:buFont typeface="Arial" pitchFamily="34" charset="0"/>
              <a:buChar char="•"/>
            </a:pPr>
            <a:r>
              <a:rPr lang="en-IN" dirty="0"/>
              <a:t>HTML tags (otherwise known as "HTML elements"), and their respective attributes are used to create HTML documents so that you can view them in browsers and other user agents.</a:t>
            </a:r>
            <a:endParaRPr lang="en-US" dirty="0" smtClean="0"/>
          </a:p>
        </p:txBody>
      </p:sp>
    </p:spTree>
    <p:extLst>
      <p:ext uri="{BB962C8B-B14F-4D97-AF65-F5344CB8AC3E}">
        <p14:creationId xmlns:p14="http://schemas.microsoft.com/office/powerpoint/2010/main" val="991835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smtClean="0"/>
              <a:t>Web Storage</a:t>
            </a:r>
          </a:p>
          <a:p>
            <a:pPr marL="342900" lvl="1" indent="-342900">
              <a:buFont typeface="Arial" pitchFamily="34" charset="0"/>
              <a:buChar char="•"/>
            </a:pPr>
            <a:r>
              <a:rPr lang="en-US" dirty="0" smtClean="0"/>
              <a:t>Local Storage</a:t>
            </a:r>
            <a:r>
              <a:rPr lang="en-IN" dirty="0"/>
              <a:t> - stores data with no expiration date</a:t>
            </a:r>
            <a:endParaRPr lang="en-US" dirty="0" smtClean="0"/>
          </a:p>
          <a:p>
            <a:pPr marL="342900" lvl="1" indent="-342900">
              <a:buFont typeface="Arial" pitchFamily="34" charset="0"/>
              <a:buChar char="•"/>
            </a:pPr>
            <a:r>
              <a:rPr lang="en-US" dirty="0" smtClean="0"/>
              <a:t>Session Storage</a:t>
            </a:r>
            <a:r>
              <a:rPr lang="en-US" dirty="0"/>
              <a:t>  - stores data for one </a:t>
            </a:r>
            <a:r>
              <a:rPr lang="en-US" dirty="0" smtClean="0"/>
              <a:t>session</a:t>
            </a:r>
          </a:p>
          <a:p>
            <a:pPr marL="342900" indent="-342900">
              <a:buFont typeface="Arial" pitchFamily="34" charset="0"/>
              <a:buChar char="•"/>
            </a:pPr>
            <a:r>
              <a:rPr lang="en-US" dirty="0" smtClean="0"/>
              <a:t>Application Cache</a:t>
            </a:r>
          </a:p>
          <a:p>
            <a:pPr marL="342900" indent="-342900">
              <a:buFont typeface="Arial" pitchFamily="34" charset="0"/>
              <a:buChar char="•"/>
            </a:pPr>
            <a:r>
              <a:rPr lang="en-US" dirty="0" smtClean="0"/>
              <a:t>Geo-Location</a:t>
            </a:r>
          </a:p>
          <a:p>
            <a:pPr marL="342900" indent="-342900">
              <a:buFont typeface="Arial" pitchFamily="34" charset="0"/>
              <a:buChar char="•"/>
            </a:pPr>
            <a:r>
              <a:rPr lang="en-US" dirty="0" smtClean="0"/>
              <a:t>Web worker</a:t>
            </a:r>
          </a:p>
          <a:p>
            <a:pPr marL="342900" indent="-342900">
              <a:buFont typeface="Arial" pitchFamily="34" charset="0"/>
              <a:buChar char="•"/>
            </a:pPr>
            <a:r>
              <a:rPr lang="en-US" dirty="0" smtClean="0"/>
              <a:t>Server Sent Events</a:t>
            </a:r>
            <a:endParaRPr lang="en-US" dirty="0"/>
          </a:p>
        </p:txBody>
      </p:sp>
    </p:spTree>
    <p:extLst>
      <p:ext uri="{BB962C8B-B14F-4D97-AF65-F5344CB8AC3E}">
        <p14:creationId xmlns:p14="http://schemas.microsoft.com/office/powerpoint/2010/main" val="10539352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3" name="Content Placeholder 2"/>
          <p:cNvSpPr>
            <a:spLocks noGrp="1"/>
          </p:cNvSpPr>
          <p:nvPr>
            <p:ph idx="1"/>
          </p:nvPr>
        </p:nvSpPr>
        <p:spPr/>
        <p:txBody>
          <a:bodyPr/>
          <a:lstStyle/>
          <a:p>
            <a:r>
              <a:rPr lang="en-US" dirty="0" smtClean="0"/>
              <a:t>Understanding CSS</a:t>
            </a:r>
          </a:p>
          <a:p>
            <a:endParaRPr lang="en-US" dirty="0"/>
          </a:p>
        </p:txBody>
      </p:sp>
    </p:spTree>
    <p:extLst>
      <p:ext uri="{BB962C8B-B14F-4D97-AF65-F5344CB8AC3E}">
        <p14:creationId xmlns:p14="http://schemas.microsoft.com/office/powerpoint/2010/main" val="4016585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7778889"/>
              </p:ext>
            </p:extLst>
          </p:nvPr>
        </p:nvGraphicFramePr>
        <p:xfrm>
          <a:off x="304800" y="1123950"/>
          <a:ext cx="8534400" cy="3396420"/>
        </p:xfrm>
        <a:graphic>
          <a:graphicData uri="http://schemas.openxmlformats.org/drawingml/2006/table">
            <a:tbl>
              <a:tblPr firstRow="1" bandRow="1">
                <a:tableStyleId>{68D230F3-CF80-4859-8CE7-A43EE81993B5}</a:tableStyleId>
              </a:tblPr>
              <a:tblGrid>
                <a:gridCol w="533400"/>
                <a:gridCol w="1126704"/>
                <a:gridCol w="1027246"/>
                <a:gridCol w="584705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 </a:t>
                      </a:r>
                      <a:r>
                        <a:rPr lang="en-US" sz="1200" dirty="0" smtClean="0">
                          <a:sym typeface="Wingdings" pitchFamily="2" charset="2"/>
                        </a:rPr>
                        <a:t>--&gt;</a:t>
                      </a:r>
                      <a:endParaRPr lang="en-US" sz="1200" dirty="0"/>
                    </a:p>
                  </a:txBody>
                  <a:tcPr/>
                </a:tc>
                <a:tc>
                  <a:txBody>
                    <a:bodyPr/>
                    <a:lstStyle/>
                    <a:p>
                      <a:r>
                        <a:rPr lang="en-US" sz="1200" dirty="0" smtClean="0"/>
                        <a:t>Comment</a:t>
                      </a:r>
                      <a:endParaRPr lang="en-US" sz="1200" dirty="0"/>
                    </a:p>
                  </a:txBody>
                  <a:tcPr/>
                </a:tc>
                <a:tc>
                  <a:txBody>
                    <a:bodyPr/>
                    <a:lstStyle/>
                    <a:p>
                      <a:r>
                        <a:rPr lang="en-IN" sz="1200" dirty="0" smtClean="0"/>
                        <a:t>Comments aren't displayed in the browser - they are simply there for the programmer's benefit. </a:t>
                      </a:r>
                      <a:endParaRPr lang="en-US" sz="1200" dirty="0"/>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doctype</a:t>
                      </a:r>
                      <a:r>
                        <a:rPr lang="en-US" sz="1200" dirty="0" smtClean="0"/>
                        <a:t>&gt;</a:t>
                      </a:r>
                      <a:endParaRPr lang="en-US" sz="1200" dirty="0"/>
                    </a:p>
                  </a:txBody>
                  <a:tcPr/>
                </a:tc>
                <a:tc>
                  <a:txBody>
                    <a:bodyPr/>
                    <a:lstStyle/>
                    <a:p>
                      <a:r>
                        <a:rPr lang="en-US" sz="1200" dirty="0" smtClean="0"/>
                        <a:t>Document Type</a:t>
                      </a:r>
                      <a:endParaRPr lang="en-US" sz="1200" dirty="0"/>
                    </a:p>
                  </a:txBody>
                  <a:tcPr/>
                </a:tc>
                <a:tc>
                  <a:txBody>
                    <a:bodyPr/>
                    <a:lstStyle/>
                    <a:p>
                      <a:r>
                        <a:rPr lang="en-IN" sz="1200" dirty="0" smtClean="0"/>
                        <a:t>The HTML !</a:t>
                      </a:r>
                      <a:r>
                        <a:rPr lang="en-IN" sz="1200" dirty="0" err="1" smtClean="0"/>
                        <a:t>doctype</a:t>
                      </a:r>
                      <a:r>
                        <a:rPr lang="en-IN" sz="1200" dirty="0" smtClean="0"/>
                        <a:t> tag is used for specifying which version of HTML the document is using.</a:t>
                      </a:r>
                      <a:endParaRPr lang="en-US" sz="1200" dirty="0"/>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p>
                      <a:endParaRPr lang="en-US" sz="1200" dirty="0"/>
                    </a:p>
                  </a:txBody>
                  <a:tcPr/>
                </a:tc>
                <a:tc>
                  <a:txBody>
                    <a:bodyPr/>
                    <a:lstStyle/>
                    <a:p>
                      <a:r>
                        <a:rPr lang="en-US" sz="1200" dirty="0" smtClean="0"/>
                        <a:t>&lt;a&gt;</a:t>
                      </a:r>
                      <a:endParaRPr lang="en-US" sz="1200" dirty="0"/>
                    </a:p>
                  </a:txBody>
                  <a:tcPr/>
                </a:tc>
                <a:tc>
                  <a:txBody>
                    <a:bodyPr/>
                    <a:lstStyle/>
                    <a:p>
                      <a:r>
                        <a:rPr lang="en-US" sz="1200" dirty="0" smtClean="0"/>
                        <a:t>Anchor</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&lt;a </a:t>
                      </a:r>
                      <a:r>
                        <a:rPr lang="en-IN" sz="1000" kern="1200" dirty="0" err="1" smtClean="0">
                          <a:solidFill>
                            <a:schemeClr val="accent2">
                              <a:lumMod val="75000"/>
                            </a:schemeClr>
                          </a:solidFill>
                          <a:effectLst/>
                          <a:latin typeface="Courier New" pitchFamily="49" charset="0"/>
                          <a:cs typeface="Courier New" pitchFamily="49" charset="0"/>
                        </a:rPr>
                        <a:t>href</a:t>
                      </a:r>
                      <a:r>
                        <a:rPr lang="en-IN" sz="1000" kern="1200" dirty="0" smtClean="0">
                          <a:solidFill>
                            <a:schemeClr val="accent2">
                              <a:lumMod val="75000"/>
                            </a:schemeClr>
                          </a:solidFill>
                          <a:effectLst/>
                          <a:latin typeface="Courier New" pitchFamily="49" charset="0"/>
                          <a:cs typeface="Courier New" pitchFamily="49" charset="0"/>
                        </a:rPr>
                        <a:t>=“#" target="_blank"&gt;Sample&lt;/a&gt;</a:t>
                      </a:r>
                      <a:endParaRPr lang="en-US" sz="1000" dirty="0">
                        <a:solidFill>
                          <a:schemeClr val="accent2">
                            <a:lumMod val="75000"/>
                          </a:schemeClr>
                        </a:solidFill>
                        <a:latin typeface="Courier New" pitchFamily="49" charset="0"/>
                        <a:cs typeface="Courier New" pitchFamily="49" charset="0"/>
                      </a:endParaRP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&lt;</a:t>
                      </a:r>
                      <a:r>
                        <a:rPr lang="en-US" sz="1200" dirty="0" err="1" smtClean="0"/>
                        <a:t>abbr</a:t>
                      </a:r>
                      <a:r>
                        <a:rPr lang="en-US" sz="1200" dirty="0" smtClean="0"/>
                        <a:t>&gt;</a:t>
                      </a:r>
                      <a:endParaRPr lang="en-US" sz="1200" dirty="0"/>
                    </a:p>
                  </a:txBody>
                  <a:tcPr/>
                </a:tc>
                <a:tc>
                  <a:txBody>
                    <a:bodyPr/>
                    <a:lstStyle/>
                    <a:p>
                      <a:r>
                        <a:rPr lang="en-US" sz="1200" dirty="0" smtClean="0"/>
                        <a:t>Abbreviation</a:t>
                      </a:r>
                      <a:endParaRPr lang="en-US" sz="1200" dirty="0"/>
                    </a:p>
                  </a:txBody>
                  <a:tcPr/>
                </a:tc>
                <a:tc>
                  <a:txBody>
                    <a:bodyPr/>
                    <a:lstStyle/>
                    <a:p>
                      <a:r>
                        <a:rPr lang="en-IN" sz="1200" kern="1200" dirty="0" smtClean="0">
                          <a:effectLst/>
                        </a:rPr>
                        <a:t>The HTML </a:t>
                      </a:r>
                      <a:r>
                        <a:rPr lang="en-IN" sz="1200" dirty="0" err="1" smtClean="0"/>
                        <a:t>abbr</a:t>
                      </a:r>
                      <a:r>
                        <a:rPr lang="en-IN" sz="1200" kern="1200" dirty="0" smtClean="0">
                          <a:effectLst/>
                        </a:rPr>
                        <a:t> tag is used for indicating an abbreviation.</a:t>
                      </a:r>
                      <a:r>
                        <a:rPr lang="en-US" sz="1200" kern="1200" dirty="0" smtClean="0">
                          <a:effectLst/>
                        </a:rPr>
                        <a:t> </a:t>
                      </a:r>
                    </a:p>
                    <a:p>
                      <a:r>
                        <a:rPr lang="en-US" sz="1000" kern="1200" dirty="0" smtClean="0">
                          <a:solidFill>
                            <a:schemeClr val="accent2">
                              <a:lumMod val="75000"/>
                            </a:schemeClr>
                          </a:solidFill>
                          <a:effectLst/>
                          <a:latin typeface="Courier New" pitchFamily="49" charset="0"/>
                          <a:cs typeface="Courier New" pitchFamily="49" charset="0"/>
                        </a:rPr>
                        <a:t>&lt;</a:t>
                      </a:r>
                      <a:r>
                        <a:rPr lang="en-US" sz="1000" kern="1200" dirty="0" err="1" smtClean="0">
                          <a:solidFill>
                            <a:schemeClr val="accent2">
                              <a:lumMod val="75000"/>
                            </a:schemeClr>
                          </a:solidFill>
                          <a:effectLst/>
                          <a:latin typeface="Courier New" pitchFamily="49" charset="0"/>
                          <a:cs typeface="Courier New" pitchFamily="49" charset="0"/>
                        </a:rPr>
                        <a:t>abbr</a:t>
                      </a:r>
                      <a:r>
                        <a:rPr lang="en-US" sz="1000" kern="1200" dirty="0" smtClean="0">
                          <a:solidFill>
                            <a:schemeClr val="accent2">
                              <a:lumMod val="75000"/>
                            </a:schemeClr>
                          </a:solidFill>
                          <a:effectLst/>
                          <a:latin typeface="Courier New" pitchFamily="49" charset="0"/>
                          <a:cs typeface="Courier New" pitchFamily="49" charset="0"/>
                        </a:rPr>
                        <a:t> title="</a:t>
                      </a:r>
                      <a:r>
                        <a:rPr lang="en-US" sz="1000" kern="1200" dirty="0" err="1" smtClean="0">
                          <a:solidFill>
                            <a:schemeClr val="accent2">
                              <a:lumMod val="75000"/>
                            </a:schemeClr>
                          </a:solidFill>
                          <a:effectLst/>
                          <a:latin typeface="Courier New" pitchFamily="49" charset="0"/>
                          <a:cs typeface="Courier New" pitchFamily="49" charset="0"/>
                        </a:rPr>
                        <a:t>HyperText</a:t>
                      </a:r>
                      <a:r>
                        <a:rPr lang="en-US" sz="1000" kern="1200" dirty="0" smtClean="0">
                          <a:solidFill>
                            <a:schemeClr val="accent2">
                              <a:lumMod val="75000"/>
                            </a:schemeClr>
                          </a:solidFill>
                          <a:effectLst/>
                          <a:latin typeface="Courier New" pitchFamily="49" charset="0"/>
                          <a:cs typeface="Courier New" pitchFamily="49" charset="0"/>
                        </a:rPr>
                        <a:t> </a:t>
                      </a:r>
                      <a:r>
                        <a:rPr lang="en-US" sz="1000" kern="1200" dirty="0" smtClean="0">
                          <a:solidFill>
                            <a:schemeClr val="accent2">
                              <a:lumMod val="75000"/>
                            </a:schemeClr>
                          </a:solidFill>
                          <a:effectLst/>
                          <a:latin typeface="Courier New" pitchFamily="49" charset="0"/>
                          <a:ea typeface="+mn-ea"/>
                          <a:cs typeface="Courier New" pitchFamily="49" charset="0"/>
                        </a:rPr>
                        <a:t>Markup</a:t>
                      </a:r>
                      <a:r>
                        <a:rPr lang="en-US" sz="1000" kern="1200" dirty="0" smtClean="0">
                          <a:solidFill>
                            <a:schemeClr val="accent2">
                              <a:lumMod val="75000"/>
                            </a:schemeClr>
                          </a:solidFill>
                          <a:effectLst/>
                          <a:latin typeface="Courier New" pitchFamily="49" charset="0"/>
                          <a:cs typeface="Courier New" pitchFamily="49" charset="0"/>
                        </a:rPr>
                        <a:t> Language"&gt;HTML&lt;/</a:t>
                      </a:r>
                      <a:r>
                        <a:rPr lang="en-US" sz="1000" kern="1200" dirty="0" err="1" smtClean="0">
                          <a:solidFill>
                            <a:schemeClr val="accent2">
                              <a:lumMod val="75000"/>
                            </a:schemeClr>
                          </a:solidFill>
                          <a:effectLst/>
                          <a:latin typeface="Courier New" pitchFamily="49" charset="0"/>
                          <a:cs typeface="Courier New" pitchFamily="49" charset="0"/>
                        </a:rPr>
                        <a:t>abbr</a:t>
                      </a:r>
                      <a:r>
                        <a:rPr lang="en-US" sz="1000" kern="1200" dirty="0" smtClean="0">
                          <a:solidFill>
                            <a:schemeClr val="accent2">
                              <a:lumMod val="75000"/>
                            </a:schemeClr>
                          </a:solidFill>
                          <a:effectLst/>
                          <a:latin typeface="Courier New" pitchFamily="49" charset="0"/>
                          <a:cs typeface="Courier New" pitchFamily="49" charset="0"/>
                        </a:rPr>
                        <a:t>&gt;</a:t>
                      </a:r>
                      <a:endParaRPr lang="en-US" sz="1000" dirty="0">
                        <a:solidFill>
                          <a:schemeClr val="accent2">
                            <a:lumMod val="75000"/>
                          </a:schemeClr>
                        </a:solidFill>
                        <a:latin typeface="Courier New" pitchFamily="49" charset="0"/>
                        <a:cs typeface="Courier New" pitchFamily="49" charset="0"/>
                      </a:endParaRP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endParaRPr>
                    </a:p>
                  </a:txBody>
                  <a:tcPr/>
                </a:tc>
                <a:tc>
                  <a:txBody>
                    <a:bodyPr/>
                    <a:lstStyle/>
                    <a:p>
                      <a:r>
                        <a:rPr lang="en-US" sz="1200" dirty="0" smtClean="0"/>
                        <a:t>&lt;acronym&gt;</a:t>
                      </a:r>
                      <a:endParaRPr lang="en-US" sz="1200" dirty="0"/>
                    </a:p>
                  </a:txBody>
                  <a:tcPr/>
                </a:tc>
                <a:tc>
                  <a:txBody>
                    <a:bodyPr/>
                    <a:lstStyle/>
                    <a:p>
                      <a:r>
                        <a:rPr lang="en-IN" sz="1200" kern="1200" dirty="0" smtClean="0">
                          <a:effectLst/>
                        </a:rPr>
                        <a:t>acronym</a:t>
                      </a:r>
                      <a:endParaRPr lang="en-US" sz="1200" dirty="0"/>
                    </a:p>
                  </a:txBody>
                  <a:tcPr/>
                </a:tc>
                <a:tc>
                  <a:txBody>
                    <a:bodyPr/>
                    <a:lstStyle/>
                    <a:p>
                      <a:r>
                        <a:rPr lang="en-IN" sz="1200" kern="1200" dirty="0" smtClean="0">
                          <a:effectLst/>
                        </a:rPr>
                        <a:t>The HTML acronym tag is used for indicating an acronym. </a:t>
                      </a:r>
                    </a:p>
                    <a:p>
                      <a:r>
                        <a:rPr lang="en-IN" sz="1000" kern="1200" dirty="0" smtClean="0">
                          <a:solidFill>
                            <a:schemeClr val="accent2">
                              <a:lumMod val="75000"/>
                            </a:schemeClr>
                          </a:solidFill>
                          <a:effectLst/>
                          <a:latin typeface="Courier New" pitchFamily="49" charset="0"/>
                          <a:cs typeface="Courier New" pitchFamily="49" charset="0"/>
                        </a:rPr>
                        <a:t>&lt;acronym title=“Common Entrance Test"&gt;CAT&lt;/acronym&gt;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p>
                      <a:endParaRPr lang="en-US" sz="1200" dirty="0"/>
                    </a:p>
                  </a:txBody>
                  <a:tcPr/>
                </a:tc>
                <a:tc>
                  <a:txBody>
                    <a:bodyPr/>
                    <a:lstStyle/>
                    <a:p>
                      <a:r>
                        <a:rPr lang="en-US" sz="1200" dirty="0" smtClean="0"/>
                        <a:t>&lt;address&gt;</a:t>
                      </a:r>
                      <a:endParaRPr lang="en-US" sz="1200" dirty="0"/>
                    </a:p>
                  </a:txBody>
                  <a:tcPr/>
                </a:tc>
                <a:tc>
                  <a:txBody>
                    <a:bodyPr/>
                    <a:lstStyle/>
                    <a:p>
                      <a:r>
                        <a:rPr lang="en-US" sz="1200" dirty="0" smtClean="0"/>
                        <a:t>Address</a:t>
                      </a:r>
                      <a:endParaRPr lang="en-US" sz="1200" dirty="0"/>
                    </a:p>
                  </a:txBody>
                  <a:tcPr/>
                </a:tc>
                <a:tc>
                  <a:txBody>
                    <a:bodyPr/>
                    <a:lstStyle/>
                    <a:p>
                      <a:r>
                        <a:rPr lang="en-IN" sz="1200" kern="1200" dirty="0" smtClean="0">
                          <a:effectLst/>
                        </a:rPr>
                        <a:t>The HTML </a:t>
                      </a:r>
                      <a:r>
                        <a:rPr lang="en-IN" sz="1200" dirty="0" smtClean="0"/>
                        <a:t>address</a:t>
                      </a:r>
                      <a:r>
                        <a:rPr lang="en-IN" sz="1200" kern="1200" dirty="0" smtClean="0">
                          <a:effectLst/>
                        </a:rPr>
                        <a:t> tag is used for indicating an address, usually related to authorship of the current document. </a:t>
                      </a:r>
                    </a:p>
                    <a:p>
                      <a:r>
                        <a:rPr lang="en-US" sz="1000" dirty="0" smtClean="0">
                          <a:solidFill>
                            <a:schemeClr val="accent2">
                              <a:lumMod val="75000"/>
                            </a:schemeClr>
                          </a:solidFill>
                          <a:latin typeface="Courier New" pitchFamily="49" charset="0"/>
                          <a:cs typeface="Courier New" pitchFamily="49" charset="0"/>
                        </a:rPr>
                        <a:t>&lt;address&gt; </a:t>
                      </a:r>
                      <a:r>
                        <a:rPr lang="en-US" sz="1000" dirty="0" err="1" smtClean="0">
                          <a:solidFill>
                            <a:schemeClr val="accent2">
                              <a:lumMod val="75000"/>
                            </a:schemeClr>
                          </a:solidFill>
                          <a:latin typeface="Courier New" pitchFamily="49" charset="0"/>
                          <a:cs typeface="Courier New" pitchFamily="49" charset="0"/>
                        </a:rPr>
                        <a:t>Pramati</a:t>
                      </a:r>
                      <a:r>
                        <a:rPr lang="en-US" sz="1000" dirty="0" smtClean="0">
                          <a:solidFill>
                            <a:schemeClr val="accent2">
                              <a:lumMod val="75000"/>
                            </a:schemeClr>
                          </a:solidFill>
                          <a:latin typeface="Courier New" pitchFamily="49" charset="0"/>
                          <a:cs typeface="Courier New" pitchFamily="49" charset="0"/>
                        </a:rPr>
                        <a:t> Tech &lt;/address&gt;</a:t>
                      </a:r>
                      <a:endParaRPr lang="en-US" sz="1000" dirty="0">
                        <a:solidFill>
                          <a:schemeClr val="accent2">
                            <a:lumMod val="75000"/>
                          </a:schemeClr>
                        </a:solidFill>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1787312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7305141"/>
              </p:ext>
            </p:extLst>
          </p:nvPr>
        </p:nvGraphicFramePr>
        <p:xfrm>
          <a:off x="152400" y="1123950"/>
          <a:ext cx="8839200" cy="4097370"/>
        </p:xfrm>
        <a:graphic>
          <a:graphicData uri="http://schemas.openxmlformats.org/drawingml/2006/table">
            <a:tbl>
              <a:tblPr firstRow="1" bandRow="1">
                <a:tableStyleId>{68D230F3-CF80-4859-8CE7-A43EE81993B5}</a:tableStyleId>
              </a:tblPr>
              <a:tblGrid>
                <a:gridCol w="533400"/>
                <a:gridCol w="838200"/>
                <a:gridCol w="626555"/>
                <a:gridCol w="6841045"/>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endParaRPr lang="en-US" sz="1800" b="1" dirty="0">
                        <a:solidFill>
                          <a:schemeClr val="accent3">
                            <a:lumMod val="75000"/>
                          </a:schemeClr>
                        </a:solidFill>
                        <a:latin typeface="Symbol" pitchFamily="18" charset="2"/>
                      </a:endParaRPr>
                    </a:p>
                  </a:txBody>
                  <a:tcPr/>
                </a:tc>
                <a:tc>
                  <a:txBody>
                    <a:bodyPr/>
                    <a:lstStyle/>
                    <a:p>
                      <a:r>
                        <a:rPr lang="en-US" sz="1200" dirty="0" smtClean="0"/>
                        <a:t>&lt;applet</a:t>
                      </a:r>
                      <a:r>
                        <a:rPr lang="en-US" sz="1200" dirty="0" smtClean="0">
                          <a:sym typeface="Wingdings" pitchFamily="2" charset="2"/>
                        </a:rPr>
                        <a:t>&gt;</a:t>
                      </a:r>
                      <a:endParaRPr lang="en-US" sz="1200" dirty="0"/>
                    </a:p>
                  </a:txBody>
                  <a:tcPr/>
                </a:tc>
                <a:tc>
                  <a:txBody>
                    <a:bodyPr/>
                    <a:lstStyle/>
                    <a:p>
                      <a:r>
                        <a:rPr lang="en-US" sz="1200" dirty="0" smtClean="0"/>
                        <a:t>Applet</a:t>
                      </a:r>
                      <a:endParaRPr lang="en-US" sz="1200" dirty="0"/>
                    </a:p>
                  </a:txBody>
                  <a:tcPr/>
                </a:tc>
                <a:tc>
                  <a:txBody>
                    <a:bodyPr/>
                    <a:lstStyle/>
                    <a:p>
                      <a:r>
                        <a:rPr lang="en-IN" sz="1500" b="0" i="0" kern="1200" dirty="0" smtClean="0">
                          <a:solidFill>
                            <a:schemeClr val="tx1"/>
                          </a:solidFill>
                          <a:effectLst/>
                          <a:latin typeface="+mn-lt"/>
                          <a:ea typeface="+mn-ea"/>
                          <a:cs typeface="+mn-cs"/>
                        </a:rPr>
                        <a:t>The HTML applet tag is used for embedding a Java applet within an HTML document.</a:t>
                      </a:r>
                      <a:r>
                        <a:rPr lang="en-IN" dirty="0" smtClean="0"/>
                        <a:t> </a:t>
                      </a:r>
                    </a:p>
                    <a:p>
                      <a:r>
                        <a:rPr lang="en-IN" sz="1000" dirty="0" smtClean="0">
                          <a:solidFill>
                            <a:schemeClr val="accent2">
                              <a:lumMod val="75000"/>
                            </a:schemeClr>
                          </a:solidFill>
                          <a:latin typeface="Courier New" pitchFamily="49" charset="0"/>
                          <a:cs typeface="Courier New" pitchFamily="49" charset="0"/>
                        </a:rPr>
                        <a:t>&lt;applet code="</a:t>
                      </a:r>
                      <a:r>
                        <a:rPr lang="en-IN" sz="1000" dirty="0" err="1" smtClean="0">
                          <a:solidFill>
                            <a:schemeClr val="accent2">
                              <a:lumMod val="75000"/>
                            </a:schemeClr>
                          </a:solidFill>
                          <a:latin typeface="Courier New" pitchFamily="49" charset="0"/>
                          <a:cs typeface="Courier New" pitchFamily="49" charset="0"/>
                        </a:rPr>
                        <a:t>wooferDog.class</a:t>
                      </a:r>
                      <a:r>
                        <a:rPr lang="en-IN" sz="1000" dirty="0" smtClean="0">
                          <a:solidFill>
                            <a:schemeClr val="accent2">
                              <a:lumMod val="75000"/>
                            </a:schemeClr>
                          </a:solidFill>
                          <a:latin typeface="Courier New" pitchFamily="49" charset="0"/>
                          <a:cs typeface="Courier New" pitchFamily="49" charset="0"/>
                        </a:rPr>
                        <a:t>" width="500" height="650"&gt; Java applet of a woofer dog. &lt;/applet&gt;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&lt;area&gt;</a:t>
                      </a:r>
                      <a:endParaRPr lang="en-US" sz="1200" dirty="0"/>
                    </a:p>
                  </a:txBody>
                  <a:tcPr/>
                </a:tc>
                <a:tc>
                  <a:txBody>
                    <a:bodyPr/>
                    <a:lstStyle/>
                    <a:p>
                      <a:r>
                        <a:rPr lang="en-US" sz="1200" dirty="0" smtClean="0"/>
                        <a:t>Area</a:t>
                      </a:r>
                      <a:endParaRPr lang="en-US" sz="1200" dirty="0"/>
                    </a:p>
                  </a:txBody>
                  <a:tcPr/>
                </a:tc>
                <a:tc>
                  <a:txBody>
                    <a:bodyPr/>
                    <a:lstStyle/>
                    <a:p>
                      <a:r>
                        <a:rPr lang="en-IN" sz="1500" b="0" i="0" kern="1200" dirty="0" smtClean="0">
                          <a:solidFill>
                            <a:schemeClr val="tx1"/>
                          </a:solidFill>
                          <a:effectLst/>
                          <a:latin typeface="+mn-lt"/>
                          <a:ea typeface="+mn-ea"/>
                          <a:cs typeface="+mn-cs"/>
                        </a:rPr>
                        <a:t>The HTML area tag is used for defining an area in an image map.</a:t>
                      </a:r>
                    </a:p>
                    <a:p>
                      <a:r>
                        <a:rPr lang="en-US" sz="1000" dirty="0" smtClean="0">
                          <a:solidFill>
                            <a:schemeClr val="accent2">
                              <a:lumMod val="75000"/>
                            </a:schemeClr>
                          </a:solidFill>
                          <a:latin typeface="Courier New" pitchFamily="49" charset="0"/>
                          <a:cs typeface="Courier New" pitchFamily="49" charset="0"/>
                        </a:rPr>
                        <a:t>&lt;map id ="</a:t>
                      </a:r>
                      <a:r>
                        <a:rPr lang="en-US" sz="1000" dirty="0" err="1" smtClean="0">
                          <a:solidFill>
                            <a:schemeClr val="accent2">
                              <a:lumMod val="75000"/>
                            </a:schemeClr>
                          </a:solidFill>
                          <a:latin typeface="Courier New" pitchFamily="49" charset="0"/>
                          <a:cs typeface="Courier New" pitchFamily="49" charset="0"/>
                        </a:rPr>
                        <a:t>muellermap</a:t>
                      </a:r>
                      <a:r>
                        <a:rPr lang="en-US" sz="1000" dirty="0" smtClean="0">
                          <a:solidFill>
                            <a:schemeClr val="accent2">
                              <a:lumMod val="75000"/>
                            </a:schemeClr>
                          </a:solidFill>
                          <a:latin typeface="Courier New" pitchFamily="49" charset="0"/>
                          <a:cs typeface="Courier New" pitchFamily="49" charset="0"/>
                        </a:rPr>
                        <a:t>" name="</a:t>
                      </a:r>
                      <a:r>
                        <a:rPr lang="en-US" sz="1000" dirty="0" err="1" smtClean="0">
                          <a:solidFill>
                            <a:schemeClr val="accent2">
                              <a:lumMod val="75000"/>
                            </a:schemeClr>
                          </a:solidFill>
                          <a:latin typeface="Courier New" pitchFamily="49" charset="0"/>
                          <a:cs typeface="Courier New" pitchFamily="49" charset="0"/>
                        </a:rPr>
                        <a:t>muellermap</a:t>
                      </a:r>
                      <a:r>
                        <a:rPr lang="en-US" sz="1000" dirty="0" smtClean="0">
                          <a:solidFill>
                            <a:schemeClr val="accent2">
                              <a:lumMod val="75000"/>
                            </a:schemeClr>
                          </a:solidFill>
                          <a:latin typeface="Courier New" pitchFamily="49" charset="0"/>
                          <a:cs typeface="Courier New" pitchFamily="49" charset="0"/>
                        </a:rPr>
                        <a:t>"&gt;</a:t>
                      </a:r>
                    </a:p>
                    <a:p>
                      <a:r>
                        <a:rPr lang="en-US" sz="1000" dirty="0" smtClean="0">
                          <a:solidFill>
                            <a:schemeClr val="accent2">
                              <a:lumMod val="75000"/>
                            </a:schemeClr>
                          </a:solidFill>
                          <a:latin typeface="Courier New" pitchFamily="49" charset="0"/>
                          <a:cs typeface="Courier New" pitchFamily="49" charset="0"/>
                        </a:rPr>
                        <a:t>&lt;area shape ="</a:t>
                      </a:r>
                      <a:r>
                        <a:rPr lang="en-US" sz="1000" dirty="0" err="1" smtClean="0">
                          <a:solidFill>
                            <a:schemeClr val="accent2">
                              <a:lumMod val="75000"/>
                            </a:schemeClr>
                          </a:solidFill>
                          <a:latin typeface="Courier New" pitchFamily="49" charset="0"/>
                          <a:cs typeface="Courier New" pitchFamily="49" charset="0"/>
                        </a:rPr>
                        <a:t>rect</a:t>
                      </a:r>
                      <a:r>
                        <a:rPr lang="en-US" sz="1000" dirty="0" smtClean="0">
                          <a:solidFill>
                            <a:schemeClr val="accent2">
                              <a:lumMod val="75000"/>
                            </a:schemeClr>
                          </a:solidFill>
                          <a:latin typeface="Courier New" pitchFamily="49" charset="0"/>
                          <a:cs typeface="Courier New" pitchFamily="49" charset="0"/>
                        </a:rPr>
                        <a:t>" </a:t>
                      </a:r>
                      <a:r>
                        <a:rPr lang="en-US" sz="1000" dirty="0" err="1" smtClean="0">
                          <a:solidFill>
                            <a:schemeClr val="accent2">
                              <a:lumMod val="75000"/>
                            </a:schemeClr>
                          </a:solidFill>
                          <a:latin typeface="Courier New" pitchFamily="49" charset="0"/>
                          <a:cs typeface="Courier New" pitchFamily="49" charset="0"/>
                        </a:rPr>
                        <a:t>coords</a:t>
                      </a:r>
                      <a:r>
                        <a:rPr lang="en-US" sz="1000" dirty="0" smtClean="0">
                          <a:solidFill>
                            <a:schemeClr val="accent2">
                              <a:lumMod val="75000"/>
                            </a:schemeClr>
                          </a:solidFill>
                          <a:latin typeface="Courier New" pitchFamily="49" charset="0"/>
                          <a:cs typeface="Courier New" pitchFamily="49" charset="0"/>
                        </a:rPr>
                        <a:t> ="90,80,12,15 “ </a:t>
                      </a:r>
                      <a:r>
                        <a:rPr lang="en-US" sz="1000" dirty="0" err="1" smtClean="0">
                          <a:solidFill>
                            <a:schemeClr val="accent2">
                              <a:lumMod val="75000"/>
                            </a:schemeClr>
                          </a:solidFill>
                          <a:latin typeface="Courier New" pitchFamily="49" charset="0"/>
                          <a:cs typeface="Courier New" pitchFamily="49" charset="0"/>
                        </a:rPr>
                        <a:t>href</a:t>
                      </a:r>
                      <a:r>
                        <a:rPr lang="en-US" sz="1000" dirty="0" smtClean="0">
                          <a:solidFill>
                            <a:schemeClr val="accent2">
                              <a:lumMod val="75000"/>
                            </a:schemeClr>
                          </a:solidFill>
                          <a:latin typeface="Courier New" pitchFamily="49" charset="0"/>
                          <a:cs typeface="Courier New" pitchFamily="49" charset="0"/>
                        </a:rPr>
                        <a:t> =“#"  target="_blank" alt="Hut" /&gt;</a:t>
                      </a:r>
                    </a:p>
                    <a:p>
                      <a:r>
                        <a:rPr lang="en-US" sz="1000" dirty="0" smtClean="0">
                          <a:solidFill>
                            <a:schemeClr val="accent2">
                              <a:lumMod val="75000"/>
                            </a:schemeClr>
                          </a:solidFill>
                          <a:latin typeface="Courier New" pitchFamily="49" charset="0"/>
                          <a:cs typeface="Courier New" pitchFamily="49" charset="0"/>
                        </a:rPr>
                        <a:t>&lt;/map&gt;</a:t>
                      </a:r>
                      <a:endParaRPr lang="en-US" sz="1000" dirty="0">
                        <a:solidFill>
                          <a:schemeClr val="accent2">
                            <a:lumMod val="75000"/>
                          </a:schemeClr>
                        </a:solidFill>
                        <a:latin typeface="Courier New" pitchFamily="49" charset="0"/>
                        <a:cs typeface="Courier New" pitchFamily="49" charset="0"/>
                      </a:endParaRPr>
                    </a:p>
                  </a:txBody>
                  <a:tcPr/>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&lt;b&gt;</a:t>
                      </a:r>
                      <a:endParaRPr lang="en-US" sz="1200" dirty="0"/>
                    </a:p>
                  </a:txBody>
                  <a:tcPr/>
                </a:tc>
                <a:tc>
                  <a:txBody>
                    <a:bodyPr/>
                    <a:lstStyle/>
                    <a:p>
                      <a:r>
                        <a:rPr lang="en-US" sz="1200" dirty="0" smtClean="0"/>
                        <a:t>Bold</a:t>
                      </a:r>
                      <a:endParaRPr lang="en-US" sz="1200" dirty="0"/>
                    </a:p>
                  </a:txBody>
                  <a:tcPr/>
                </a:tc>
                <a:tc>
                  <a:txBody>
                    <a:bodyPr/>
                    <a:lstStyle/>
                    <a:p>
                      <a:r>
                        <a:rPr lang="en-US" sz="1000" b="0" i="0" kern="1200" dirty="0" smtClean="0">
                          <a:solidFill>
                            <a:schemeClr val="accent2">
                              <a:lumMod val="75000"/>
                            </a:schemeClr>
                          </a:solidFill>
                          <a:effectLst/>
                          <a:latin typeface="Courier New" pitchFamily="49" charset="0"/>
                          <a:ea typeface="+mn-ea"/>
                          <a:cs typeface="Courier New" pitchFamily="49" charset="0"/>
                        </a:rPr>
                        <a:t>&lt;b&gt;bold&lt;/b&gt;</a:t>
                      </a:r>
                      <a:endParaRPr lang="en-US" sz="1000" dirty="0">
                        <a:solidFill>
                          <a:schemeClr val="accent2">
                            <a:lumMod val="75000"/>
                          </a:schemeClr>
                        </a:solidFill>
                        <a:latin typeface="Courier New" pitchFamily="49" charset="0"/>
                        <a:cs typeface="Courier New" pitchFamily="49" charset="0"/>
                      </a:endParaRP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&lt;base&gt;</a:t>
                      </a:r>
                      <a:endParaRPr lang="en-US" sz="1200" dirty="0"/>
                    </a:p>
                  </a:txBody>
                  <a:tcPr/>
                </a:tc>
                <a:tc>
                  <a:txBody>
                    <a:bodyPr/>
                    <a:lstStyle/>
                    <a:p>
                      <a:r>
                        <a:rPr lang="en-US" sz="1200" dirty="0" smtClean="0"/>
                        <a:t>Base</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200" dirty="0" smtClean="0"/>
                        <a:t>base</a:t>
                      </a:r>
                      <a:r>
                        <a:rPr lang="en-IN" sz="1500" b="0" i="0" kern="1200" dirty="0" smtClean="0">
                          <a:solidFill>
                            <a:schemeClr val="tx1"/>
                          </a:solidFill>
                          <a:effectLst/>
                          <a:latin typeface="+mn-lt"/>
                          <a:ea typeface="+mn-ea"/>
                          <a:cs typeface="+mn-cs"/>
                        </a:rPr>
                        <a:t> tag is used to specify a base URI, or URL, for relative links. For example, you can set the base URL once at the top of your page, then all subsequent relative links will use that URL as a starting point.</a:t>
                      </a:r>
                    </a:p>
                    <a:p>
                      <a:r>
                        <a:rPr lang="en-US" sz="1000" dirty="0" smtClean="0">
                          <a:solidFill>
                            <a:schemeClr val="accent2">
                              <a:lumMod val="75000"/>
                            </a:schemeClr>
                          </a:solidFill>
                          <a:latin typeface="Courier New" pitchFamily="49" charset="0"/>
                          <a:cs typeface="Courier New" pitchFamily="49" charset="0"/>
                        </a:rPr>
                        <a:t>&lt;html&gt;</a:t>
                      </a:r>
                    </a:p>
                    <a:p>
                      <a:r>
                        <a:rPr lang="en-US" sz="1000" dirty="0" smtClean="0">
                          <a:solidFill>
                            <a:schemeClr val="accent2">
                              <a:lumMod val="75000"/>
                            </a:schemeClr>
                          </a:solidFill>
                          <a:latin typeface="Courier New" pitchFamily="49" charset="0"/>
                          <a:cs typeface="Courier New" pitchFamily="49" charset="0"/>
                        </a:rPr>
                        <a:t>&lt;head&gt;</a:t>
                      </a:r>
                    </a:p>
                    <a:p>
                      <a:r>
                        <a:rPr lang="en-US" sz="1000" dirty="0" smtClean="0">
                          <a:solidFill>
                            <a:schemeClr val="accent2">
                              <a:lumMod val="75000"/>
                            </a:schemeClr>
                          </a:solidFill>
                          <a:latin typeface="Courier New" pitchFamily="49" charset="0"/>
                          <a:cs typeface="Courier New" pitchFamily="49" charset="0"/>
                        </a:rPr>
                        <a:t>&lt;base </a:t>
                      </a:r>
                      <a:r>
                        <a:rPr lang="en-US" sz="1000" dirty="0" err="1" smtClean="0">
                          <a:solidFill>
                            <a:schemeClr val="accent2">
                              <a:lumMod val="75000"/>
                            </a:schemeClr>
                          </a:solidFill>
                          <a:latin typeface="Courier New" pitchFamily="49" charset="0"/>
                          <a:cs typeface="Courier New" pitchFamily="49" charset="0"/>
                        </a:rPr>
                        <a:t>href</a:t>
                      </a:r>
                      <a:r>
                        <a:rPr lang="en-US" sz="1000" dirty="0" smtClean="0">
                          <a:solidFill>
                            <a:schemeClr val="accent2">
                              <a:lumMod val="75000"/>
                            </a:schemeClr>
                          </a:solidFill>
                          <a:latin typeface="Courier New" pitchFamily="49" charset="0"/>
                          <a:cs typeface="Courier New" pitchFamily="49" charset="0"/>
                        </a:rPr>
                        <a:t>="http://www.yahoo.com/javascript/" target="_blank"/&gt;</a:t>
                      </a:r>
                    </a:p>
                    <a:p>
                      <a:r>
                        <a:rPr lang="en-US" sz="1000" dirty="0" smtClean="0">
                          <a:solidFill>
                            <a:schemeClr val="accent2">
                              <a:lumMod val="75000"/>
                            </a:schemeClr>
                          </a:solidFill>
                          <a:latin typeface="Courier New" pitchFamily="49" charset="0"/>
                          <a:cs typeface="Courier New" pitchFamily="49" charset="0"/>
                        </a:rPr>
                        <a:t>&lt;/head&gt;</a:t>
                      </a:r>
                    </a:p>
                    <a:p>
                      <a:r>
                        <a:rPr lang="en-US" sz="1000" dirty="0" smtClean="0">
                          <a:solidFill>
                            <a:schemeClr val="accent2">
                              <a:lumMod val="75000"/>
                            </a:schemeClr>
                          </a:solidFill>
                          <a:latin typeface="Courier New" pitchFamily="49" charset="0"/>
                          <a:cs typeface="Courier New" pitchFamily="49" charset="0"/>
                        </a:rPr>
                        <a:t>&lt;body&gt;</a:t>
                      </a:r>
                    </a:p>
                    <a:p>
                      <a:r>
                        <a:rPr lang="en-US" sz="1000" dirty="0" smtClean="0">
                          <a:solidFill>
                            <a:schemeClr val="accent2">
                              <a:lumMod val="75000"/>
                            </a:schemeClr>
                          </a:solidFill>
                          <a:latin typeface="Courier New" pitchFamily="49" charset="0"/>
                          <a:cs typeface="Courier New" pitchFamily="49" charset="0"/>
                        </a:rPr>
                        <a:t>&lt;p&gt;Learn about &lt;a </a:t>
                      </a:r>
                      <a:r>
                        <a:rPr lang="en-US" sz="1000" dirty="0" err="1" smtClean="0">
                          <a:solidFill>
                            <a:schemeClr val="accent2">
                              <a:lumMod val="75000"/>
                            </a:schemeClr>
                          </a:solidFill>
                          <a:latin typeface="Courier New" pitchFamily="49" charset="0"/>
                          <a:cs typeface="Courier New" pitchFamily="49" charset="0"/>
                        </a:rPr>
                        <a:t>href</a:t>
                      </a:r>
                      <a:r>
                        <a:rPr lang="en-US" sz="1000" dirty="0" smtClean="0">
                          <a:solidFill>
                            <a:schemeClr val="accent2">
                              <a:lumMod val="75000"/>
                            </a:schemeClr>
                          </a:solidFill>
                          <a:latin typeface="Courier New" pitchFamily="49" charset="0"/>
                          <a:cs typeface="Courier New" pitchFamily="49" charset="0"/>
                        </a:rPr>
                        <a:t>="</a:t>
                      </a:r>
                      <a:r>
                        <a:rPr lang="en-US" sz="1000" dirty="0" err="1" smtClean="0">
                          <a:solidFill>
                            <a:schemeClr val="accent2">
                              <a:lumMod val="75000"/>
                            </a:schemeClr>
                          </a:solidFill>
                          <a:latin typeface="Courier New" pitchFamily="49" charset="0"/>
                          <a:cs typeface="Courier New" pitchFamily="49" charset="0"/>
                        </a:rPr>
                        <a:t>javascript_arrays.cfm</a:t>
                      </a:r>
                      <a:r>
                        <a:rPr lang="en-US" sz="1000" dirty="0" smtClean="0">
                          <a:solidFill>
                            <a:schemeClr val="accent2">
                              <a:lumMod val="75000"/>
                            </a:schemeClr>
                          </a:solidFill>
                          <a:latin typeface="Courier New" pitchFamily="49" charset="0"/>
                          <a:cs typeface="Courier New" pitchFamily="49" charset="0"/>
                        </a:rPr>
                        <a:t>"&gt;JavaScript Arrays&lt;/a&gt;&lt;/p&gt;</a:t>
                      </a:r>
                    </a:p>
                    <a:p>
                      <a:r>
                        <a:rPr lang="en-US" sz="1000" dirty="0" smtClean="0">
                          <a:solidFill>
                            <a:schemeClr val="accent2">
                              <a:lumMod val="75000"/>
                            </a:schemeClr>
                          </a:solidFill>
                          <a:latin typeface="Courier New" pitchFamily="49" charset="0"/>
                          <a:cs typeface="Courier New" pitchFamily="49" charset="0"/>
                        </a:rPr>
                        <a:t>&lt;/body&gt;</a:t>
                      </a:r>
                    </a:p>
                    <a:p>
                      <a:r>
                        <a:rPr lang="en-US" sz="1000" dirty="0" smtClean="0">
                          <a:solidFill>
                            <a:schemeClr val="accent2">
                              <a:lumMod val="75000"/>
                            </a:schemeClr>
                          </a:solidFill>
                          <a:latin typeface="Courier New" pitchFamily="49" charset="0"/>
                          <a:cs typeface="Courier New" pitchFamily="49" charset="0"/>
                        </a:rPr>
                        <a:t>&lt;/html&gt;</a:t>
                      </a:r>
                      <a:endParaRPr lang="en-US" sz="1000" dirty="0">
                        <a:solidFill>
                          <a:schemeClr val="accent2">
                            <a:lumMod val="75000"/>
                          </a:schemeClr>
                        </a:solidFill>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1922139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9517426"/>
              </p:ext>
            </p:extLst>
          </p:nvPr>
        </p:nvGraphicFramePr>
        <p:xfrm>
          <a:off x="152400" y="1123950"/>
          <a:ext cx="8839200" cy="330489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basefont</a:t>
                      </a:r>
                      <a:r>
                        <a:rPr lang="en-US" sz="1200" dirty="0" smtClean="0">
                          <a:sym typeface="Wingdings" pitchFamily="2" charset="2"/>
                        </a:rPr>
                        <a:t>&gt;</a:t>
                      </a:r>
                      <a:endParaRPr lang="en-US" sz="1200" dirty="0"/>
                    </a:p>
                  </a:txBody>
                  <a:tcPr/>
                </a:tc>
                <a:tc>
                  <a:txBody>
                    <a:bodyPr/>
                    <a:lstStyle/>
                    <a:p>
                      <a:r>
                        <a:rPr lang="en-US" sz="1200" dirty="0" smtClean="0"/>
                        <a:t>Base font</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basefont</a:t>
                      </a:r>
                      <a:r>
                        <a:rPr lang="en-IN" sz="1500" b="0" i="0" kern="1200" dirty="0" smtClean="0">
                          <a:solidFill>
                            <a:schemeClr val="tx1"/>
                          </a:solidFill>
                          <a:effectLst/>
                          <a:latin typeface="+mn-lt"/>
                          <a:ea typeface="+mn-ea"/>
                          <a:cs typeface="+mn-cs"/>
                        </a:rPr>
                        <a:t> tag is used to specify a base font for the document to use.</a:t>
                      </a:r>
                      <a:endParaRPr lang="en-IN" dirty="0" smtClean="0"/>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basefont</a:t>
                      </a:r>
                      <a:r>
                        <a:rPr lang="en-IN" sz="1000" dirty="0" smtClean="0">
                          <a:solidFill>
                            <a:schemeClr val="accent2">
                              <a:lumMod val="75000"/>
                            </a:schemeClr>
                          </a:solidFill>
                          <a:latin typeface="Courier New" pitchFamily="49" charset="0"/>
                          <a:cs typeface="Courier New" pitchFamily="49" charset="0"/>
                        </a:rPr>
                        <a:t> face="</a:t>
                      </a:r>
                      <a:r>
                        <a:rPr lang="en-IN" sz="1000" dirty="0" err="1" smtClean="0">
                          <a:solidFill>
                            <a:schemeClr val="accent2">
                              <a:lumMod val="75000"/>
                            </a:schemeClr>
                          </a:solidFill>
                          <a:latin typeface="Courier New" pitchFamily="49" charset="0"/>
                          <a:cs typeface="Courier New" pitchFamily="49" charset="0"/>
                        </a:rPr>
                        <a:t>cursive,serif</a:t>
                      </a:r>
                      <a:r>
                        <a:rPr lang="en-IN" sz="1000" dirty="0" smtClean="0">
                          <a:solidFill>
                            <a:schemeClr val="accent2">
                              <a:lumMod val="75000"/>
                            </a:schemeClr>
                          </a:solidFill>
                          <a:latin typeface="Courier New" pitchFamily="49" charset="0"/>
                          <a:cs typeface="Courier New" pitchFamily="49" charset="0"/>
                        </a:rPr>
                        <a:t>" </a:t>
                      </a:r>
                      <a:r>
                        <a:rPr lang="en-IN" sz="1000" dirty="0" err="1" smtClean="0">
                          <a:solidFill>
                            <a:schemeClr val="accent2">
                              <a:lumMod val="75000"/>
                            </a:schemeClr>
                          </a:solidFill>
                          <a:latin typeface="Courier New" pitchFamily="49" charset="0"/>
                          <a:cs typeface="Courier New" pitchFamily="49" charset="0"/>
                        </a:rPr>
                        <a:t>color</a:t>
                      </a:r>
                      <a:r>
                        <a:rPr lang="en-IN" sz="1000" dirty="0" smtClean="0">
                          <a:solidFill>
                            <a:schemeClr val="accent2">
                              <a:lumMod val="75000"/>
                            </a:schemeClr>
                          </a:solidFill>
                          <a:latin typeface="Courier New" pitchFamily="49" charset="0"/>
                          <a:cs typeface="Courier New" pitchFamily="49" charset="0"/>
                        </a:rPr>
                        <a:t>="#ff9900" size="4" /&gt;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bdo</a:t>
                      </a:r>
                      <a:r>
                        <a:rPr lang="en-US" sz="1200" dirty="0" smtClean="0"/>
                        <a:t>&gt;</a:t>
                      </a:r>
                      <a:endParaRPr lang="en-US" sz="1200" dirty="0"/>
                    </a:p>
                  </a:txBody>
                  <a:tcPr/>
                </a:tc>
                <a:tc>
                  <a:txBody>
                    <a:bodyPr/>
                    <a:lstStyle/>
                    <a:p>
                      <a:r>
                        <a:rPr lang="en-US" sz="1200" dirty="0" smtClean="0"/>
                        <a:t>Bi-Directional</a:t>
                      </a:r>
                    </a:p>
                    <a:p>
                      <a:r>
                        <a:rPr lang="en-US" sz="1200" dirty="0" smtClean="0"/>
                        <a:t>Override</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bdo</a:t>
                      </a:r>
                      <a:r>
                        <a:rPr lang="en-IN" sz="1500" b="0" i="0" kern="1200" dirty="0" smtClean="0">
                          <a:solidFill>
                            <a:schemeClr val="tx1"/>
                          </a:solidFill>
                          <a:effectLst/>
                          <a:latin typeface="+mn-lt"/>
                          <a:ea typeface="+mn-ea"/>
                          <a:cs typeface="+mn-cs"/>
                        </a:rPr>
                        <a:t> tag is used for overriding the text direction.</a:t>
                      </a:r>
                    </a:p>
                    <a:p>
                      <a:r>
                        <a:rPr lang="en-IN" sz="1000" dirty="0" smtClean="0">
                          <a:solidFill>
                            <a:schemeClr val="accent2">
                              <a:lumMod val="75000"/>
                            </a:schemeClr>
                          </a:solidFill>
                          <a:effectLst/>
                          <a:latin typeface="Courier New" pitchFamily="49" charset="0"/>
                          <a:cs typeface="Courier New" pitchFamily="49" charset="0"/>
                        </a:rPr>
                        <a:t>&lt;</a:t>
                      </a:r>
                      <a:r>
                        <a:rPr lang="en-IN" sz="1000" dirty="0" err="1">
                          <a:solidFill>
                            <a:schemeClr val="accent2">
                              <a:lumMod val="75000"/>
                            </a:schemeClr>
                          </a:solidFill>
                          <a:effectLst/>
                          <a:latin typeface="Courier New" pitchFamily="49" charset="0"/>
                          <a:cs typeface="Courier New" pitchFamily="49" charset="0"/>
                        </a:rPr>
                        <a:t>bdo</a:t>
                      </a:r>
                      <a:r>
                        <a:rPr lang="en-IN" sz="1000" dirty="0">
                          <a:solidFill>
                            <a:schemeClr val="accent2">
                              <a:lumMod val="75000"/>
                            </a:schemeClr>
                          </a:solidFill>
                          <a:effectLst/>
                          <a:latin typeface="Courier New" pitchFamily="49" charset="0"/>
                          <a:cs typeface="Courier New" pitchFamily="49" charset="0"/>
                        </a:rPr>
                        <a:t> </a:t>
                      </a:r>
                      <a:r>
                        <a:rPr lang="en-IN" sz="1000" dirty="0" err="1">
                          <a:solidFill>
                            <a:schemeClr val="accent2">
                              <a:lumMod val="75000"/>
                            </a:schemeClr>
                          </a:solidFill>
                          <a:effectLst/>
                          <a:latin typeface="Courier New" pitchFamily="49" charset="0"/>
                          <a:cs typeface="Courier New" pitchFamily="49" charset="0"/>
                        </a:rPr>
                        <a:t>dir</a:t>
                      </a:r>
                      <a:r>
                        <a:rPr lang="en-IN" sz="1000" dirty="0">
                          <a:solidFill>
                            <a:schemeClr val="accent2">
                              <a:lumMod val="75000"/>
                            </a:schemeClr>
                          </a:solidFill>
                          <a:effectLst/>
                          <a:latin typeface="Courier New" pitchFamily="49" charset="0"/>
                          <a:cs typeface="Courier New" pitchFamily="49" charset="0"/>
                        </a:rPr>
                        <a:t>="</a:t>
                      </a:r>
                      <a:r>
                        <a:rPr lang="en-IN" sz="1000" dirty="0" err="1">
                          <a:solidFill>
                            <a:schemeClr val="accent2">
                              <a:lumMod val="75000"/>
                            </a:schemeClr>
                          </a:solidFill>
                          <a:effectLst/>
                          <a:latin typeface="Courier New" pitchFamily="49" charset="0"/>
                          <a:cs typeface="Courier New" pitchFamily="49" charset="0"/>
                        </a:rPr>
                        <a:t>rtl</a:t>
                      </a:r>
                      <a:r>
                        <a:rPr lang="en-IN" sz="1000" dirty="0">
                          <a:solidFill>
                            <a:schemeClr val="accent2">
                              <a:lumMod val="75000"/>
                            </a:schemeClr>
                          </a:solidFill>
                          <a:effectLst/>
                          <a:latin typeface="Courier New" pitchFamily="49" charset="0"/>
                          <a:cs typeface="Courier New" pitchFamily="49" charset="0"/>
                        </a:rPr>
                        <a:t>"&gt;How to override text direction? I think you already know!&lt;/</a:t>
                      </a:r>
                      <a:r>
                        <a:rPr lang="en-IN" sz="1000" dirty="0" err="1">
                          <a:solidFill>
                            <a:schemeClr val="accent2">
                              <a:lumMod val="75000"/>
                            </a:schemeClr>
                          </a:solidFill>
                          <a:effectLst/>
                          <a:latin typeface="Courier New" pitchFamily="49" charset="0"/>
                          <a:cs typeface="Courier New" pitchFamily="49" charset="0"/>
                        </a:rPr>
                        <a:t>bdo</a:t>
                      </a:r>
                      <a:r>
                        <a:rPr lang="en-IN" sz="1000" dirty="0">
                          <a:solidFill>
                            <a:schemeClr val="accent2">
                              <a:lumMod val="75000"/>
                            </a:schemeClr>
                          </a:solidFill>
                          <a:effectLst/>
                          <a:latin typeface="Courier New" pitchFamily="49" charset="0"/>
                          <a:cs typeface="Courier New" pitchFamily="49" charset="0"/>
                        </a:rPr>
                        <a:t>&gt;</a:t>
                      </a: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endParaRPr>
                    </a:p>
                  </a:txBody>
                  <a:tcPr/>
                </a:tc>
                <a:tc>
                  <a:txBody>
                    <a:bodyPr/>
                    <a:lstStyle/>
                    <a:p>
                      <a:r>
                        <a:rPr lang="en-US" sz="1200" dirty="0" smtClean="0"/>
                        <a:t>&lt;big&gt;</a:t>
                      </a:r>
                      <a:endParaRPr lang="en-US" sz="1200" dirty="0"/>
                    </a:p>
                  </a:txBody>
                  <a:tcPr/>
                </a:tc>
                <a:tc>
                  <a:txBody>
                    <a:bodyPr/>
                    <a:lstStyle/>
                    <a:p>
                      <a:r>
                        <a:rPr lang="en-US" sz="1200" dirty="0" smtClean="0"/>
                        <a:t>Big</a:t>
                      </a:r>
                      <a:endParaRPr lang="en-US" sz="1200" dirty="0"/>
                    </a:p>
                  </a:txBody>
                  <a:tcPr/>
                </a:tc>
                <a:tc>
                  <a:txBody>
                    <a:bodyPr/>
                    <a:lstStyle/>
                    <a:p>
                      <a:r>
                        <a:rPr lang="en-IN" sz="1500" b="0" i="0" kern="1200" dirty="0" smtClean="0">
                          <a:solidFill>
                            <a:schemeClr val="tx1"/>
                          </a:solidFill>
                          <a:effectLst/>
                          <a:latin typeface="+mn-lt"/>
                          <a:ea typeface="+mn-ea"/>
                          <a:cs typeface="+mn-cs"/>
                        </a:rPr>
                        <a:t>The HTML big tag is used for specifying large text.</a:t>
                      </a:r>
                    </a:p>
                    <a:p>
                      <a:r>
                        <a:rPr lang="en-US" sz="1000" dirty="0" smtClean="0">
                          <a:solidFill>
                            <a:schemeClr val="accent2">
                              <a:lumMod val="75000"/>
                            </a:schemeClr>
                          </a:solidFill>
                          <a:latin typeface="Courier New" pitchFamily="49" charset="0"/>
                          <a:cs typeface="Courier New" pitchFamily="49" charset="0"/>
                        </a:rPr>
                        <a:t>&lt;big&gt;large&lt;/big&gt;</a:t>
                      </a:r>
                      <a:endParaRPr lang="en-US" sz="1000" dirty="0">
                        <a:solidFill>
                          <a:schemeClr val="accent2">
                            <a:lumMod val="75000"/>
                          </a:schemeClr>
                        </a:solidFill>
                        <a:latin typeface="Courier New" pitchFamily="49" charset="0"/>
                        <a:cs typeface="Courier New" pitchFamily="49" charset="0"/>
                      </a:endParaRP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&lt;</a:t>
                      </a:r>
                      <a:r>
                        <a:rPr lang="en-US" sz="1200" dirty="0" err="1" smtClean="0"/>
                        <a:t>blockquote</a:t>
                      </a:r>
                      <a:r>
                        <a:rPr lang="en-US" sz="1200" dirty="0" smtClean="0"/>
                        <a:t>&gt;</a:t>
                      </a:r>
                      <a:endParaRPr lang="en-US" sz="1200" dirty="0"/>
                    </a:p>
                  </a:txBody>
                  <a:tcPr/>
                </a:tc>
                <a:tc>
                  <a:txBody>
                    <a:bodyPr/>
                    <a:lstStyle/>
                    <a:p>
                      <a:r>
                        <a:rPr lang="en-US" sz="1200" dirty="0" err="1" smtClean="0"/>
                        <a:t>blockquote</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blockquote</a:t>
                      </a:r>
                      <a:r>
                        <a:rPr lang="en-IN" sz="1500" b="0" i="0" kern="1200" dirty="0" smtClean="0">
                          <a:solidFill>
                            <a:schemeClr val="tx1"/>
                          </a:solidFill>
                          <a:effectLst/>
                          <a:latin typeface="+mn-lt"/>
                          <a:ea typeface="+mn-ea"/>
                          <a:cs typeface="+mn-cs"/>
                        </a:rPr>
                        <a:t> tag is used for indicating long quotations (i.e. quotations that span multiple lines).</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blockquote</a:t>
                      </a:r>
                      <a:r>
                        <a:rPr lang="en-IN" sz="1000" dirty="0" smtClean="0">
                          <a:solidFill>
                            <a:schemeClr val="accent2">
                              <a:lumMod val="75000"/>
                            </a:schemeClr>
                          </a:solidFill>
                          <a:latin typeface="Courier New" pitchFamily="49" charset="0"/>
                          <a:cs typeface="Courier New" pitchFamily="49" charset="0"/>
                        </a:rPr>
                        <a:t>&gt;Browsers generally render </a:t>
                      </a:r>
                      <a:r>
                        <a:rPr lang="en-IN" sz="1000" dirty="0" err="1" smtClean="0">
                          <a:solidFill>
                            <a:schemeClr val="accent2">
                              <a:lumMod val="75000"/>
                            </a:schemeClr>
                          </a:solidFill>
                          <a:latin typeface="Courier New" pitchFamily="49" charset="0"/>
                          <a:cs typeface="Courier New" pitchFamily="49" charset="0"/>
                        </a:rPr>
                        <a:t>blockquote</a:t>
                      </a:r>
                      <a:r>
                        <a:rPr lang="en-IN" sz="1000" dirty="0" smtClean="0">
                          <a:solidFill>
                            <a:schemeClr val="accent2">
                              <a:lumMod val="75000"/>
                            </a:schemeClr>
                          </a:solidFill>
                          <a:latin typeface="Courier New" pitchFamily="49" charset="0"/>
                          <a:cs typeface="Courier New" pitchFamily="49" charset="0"/>
                        </a:rPr>
                        <a:t> text as indented text. If your quoted text needs to display within a non-quoted paragraph, you should use the HTML q tag. Most browsers surround q text with quotation marks.&lt;/</a:t>
                      </a:r>
                      <a:r>
                        <a:rPr lang="en-IN" sz="1000" dirty="0" err="1" smtClean="0">
                          <a:solidFill>
                            <a:schemeClr val="accent2">
                              <a:lumMod val="75000"/>
                            </a:schemeClr>
                          </a:solidFill>
                          <a:latin typeface="Courier New" pitchFamily="49" charset="0"/>
                          <a:cs typeface="Courier New" pitchFamily="49" charset="0"/>
                        </a:rPr>
                        <a:t>blockquote</a:t>
                      </a:r>
                      <a:r>
                        <a:rPr lang="en-IN" sz="1000" dirty="0" smtClean="0">
                          <a:solidFill>
                            <a:schemeClr val="accent2">
                              <a:lumMod val="75000"/>
                            </a:schemeClr>
                          </a:solidFill>
                          <a:latin typeface="Courier New" pitchFamily="49" charset="0"/>
                          <a:cs typeface="Courier New" pitchFamily="49" charset="0"/>
                        </a:rPr>
                        <a:t>&gt;</a:t>
                      </a:r>
                      <a:endParaRPr lang="en-US" sz="1000" dirty="0" smtClean="0">
                        <a:solidFill>
                          <a:schemeClr val="accent2">
                            <a:lumMod val="75000"/>
                          </a:schemeClr>
                        </a:solidFill>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1221915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762803"/>
              </p:ext>
            </p:extLst>
          </p:nvPr>
        </p:nvGraphicFramePr>
        <p:xfrm>
          <a:off x="152400" y="1123950"/>
          <a:ext cx="8839200" cy="338620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&lt;body</a:t>
                      </a:r>
                      <a:r>
                        <a:rPr lang="en-US" sz="1200" dirty="0" smtClean="0">
                          <a:sym typeface="Wingdings" pitchFamily="2" charset="2"/>
                        </a:rPr>
                        <a:t>&gt;</a:t>
                      </a:r>
                      <a:endParaRPr lang="en-US" sz="1200" dirty="0"/>
                    </a:p>
                  </a:txBody>
                  <a:tcPr/>
                </a:tc>
                <a:tc>
                  <a:txBody>
                    <a:bodyPr/>
                    <a:lstStyle/>
                    <a:p>
                      <a:r>
                        <a:rPr lang="en-US" sz="1200" dirty="0" smtClean="0"/>
                        <a:t>Body</a:t>
                      </a:r>
                      <a:endParaRPr lang="en-US" sz="1200" dirty="0"/>
                    </a:p>
                  </a:txBody>
                  <a:tcPr/>
                </a:tc>
                <a:tc>
                  <a:txBody>
                    <a:bodyPr/>
                    <a:lstStyle/>
                    <a:p>
                      <a:r>
                        <a:rPr lang="en-IN" sz="1500" b="0" i="0" kern="1200" dirty="0" smtClean="0">
                          <a:solidFill>
                            <a:schemeClr val="tx1"/>
                          </a:solidFill>
                          <a:effectLst/>
                          <a:latin typeface="+mn-lt"/>
                          <a:ea typeface="+mn-ea"/>
                          <a:cs typeface="+mn-cs"/>
                        </a:rPr>
                        <a:t>The HTML body tag is used for indicating the main content section of the HTML document. </a:t>
                      </a:r>
                      <a:endParaRPr lang="en-IN" dirty="0" smtClean="0"/>
                    </a:p>
                    <a:p>
                      <a:r>
                        <a:rPr lang="en-IN" sz="1000" dirty="0" smtClean="0">
                          <a:solidFill>
                            <a:schemeClr val="accent2">
                              <a:lumMod val="75000"/>
                            </a:schemeClr>
                          </a:solidFill>
                          <a:latin typeface="Courier New" pitchFamily="49" charset="0"/>
                          <a:cs typeface="Courier New" pitchFamily="49" charset="0"/>
                        </a:rPr>
                        <a:t>&lt;body style="</a:t>
                      </a:r>
                      <a:r>
                        <a:rPr lang="en-IN" sz="1000" dirty="0" smtClean="0">
                          <a:solidFill>
                            <a:schemeClr val="accent2">
                              <a:lumMod val="75000"/>
                            </a:schemeClr>
                          </a:solidFill>
                          <a:latin typeface="Courier New" pitchFamily="49" charset="0"/>
                          <a:cs typeface="Courier New" pitchFamily="49" charset="0"/>
                        </a:rPr>
                        <a:t>background-</a:t>
                      </a:r>
                      <a:r>
                        <a:rPr lang="en-IN" sz="1000" dirty="0" err="1" smtClean="0">
                          <a:solidFill>
                            <a:schemeClr val="accent2">
                              <a:lumMod val="75000"/>
                            </a:schemeClr>
                          </a:solidFill>
                          <a:latin typeface="Courier New" pitchFamily="49" charset="0"/>
                          <a:cs typeface="Courier New" pitchFamily="49" charset="0"/>
                        </a:rPr>
                        <a:t>color</a:t>
                      </a:r>
                      <a:r>
                        <a:rPr lang="en-IN" sz="1000" dirty="0" smtClean="0">
                          <a:solidFill>
                            <a:schemeClr val="accent2">
                              <a:lumMod val="75000"/>
                            </a:schemeClr>
                          </a:solidFill>
                          <a:latin typeface="Courier New" pitchFamily="49" charset="0"/>
                          <a:cs typeface="Courier New" pitchFamily="49" charset="0"/>
                        </a:rPr>
                        <a:t>: orange;"&gt;</a:t>
                      </a:r>
                      <a:r>
                        <a:rPr lang="en-IN" sz="1000" dirty="0" smtClean="0">
                          <a:solidFill>
                            <a:schemeClr val="accent2">
                              <a:lumMod val="75000"/>
                            </a:schemeClr>
                          </a:solidFill>
                          <a:latin typeface="Courier New" pitchFamily="49" charset="0"/>
                          <a:cs typeface="Courier New" pitchFamily="49" charset="0"/>
                        </a:rPr>
                        <a:t>Document content goes here&lt;/body&gt;</a:t>
                      </a:r>
                      <a:endParaRPr lang="en-IN" sz="1000" b="0" i="0" kern="1200" dirty="0" smtClean="0">
                        <a:solidFill>
                          <a:schemeClr val="accent2">
                            <a:lumMod val="75000"/>
                          </a:schemeClr>
                        </a:solidFill>
                        <a:effectLst/>
                        <a:latin typeface="Courier New" pitchFamily="49" charset="0"/>
                        <a:ea typeface="+mn-ea"/>
                        <a:cs typeface="Courier New" pitchFamily="49" charset="0"/>
                      </a:endParaRPr>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a:t>
                      </a:r>
                      <a:r>
                        <a:rPr lang="en-US" sz="1200" dirty="0" err="1" smtClean="0"/>
                        <a:t>br</a:t>
                      </a:r>
                      <a:r>
                        <a:rPr lang="en-US" sz="1200" dirty="0" smtClean="0"/>
                        <a:t>&gt;</a:t>
                      </a:r>
                      <a:endParaRPr lang="en-US" sz="1200" dirty="0"/>
                    </a:p>
                  </a:txBody>
                  <a:tcPr/>
                </a:tc>
                <a:tc>
                  <a:txBody>
                    <a:bodyPr/>
                    <a:lstStyle/>
                    <a:p>
                      <a:r>
                        <a:rPr lang="en-US" sz="1200" dirty="0" smtClean="0"/>
                        <a:t>Break</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br</a:t>
                      </a:r>
                      <a:r>
                        <a:rPr lang="en-IN" sz="1500" b="0" i="0" kern="1200" dirty="0" smtClean="0">
                          <a:solidFill>
                            <a:schemeClr val="tx1"/>
                          </a:solidFill>
                          <a:effectLst/>
                          <a:latin typeface="+mn-lt"/>
                          <a:ea typeface="+mn-ea"/>
                          <a:cs typeface="+mn-cs"/>
                        </a:rPr>
                        <a:t> tag is used for specifying a line break.</a:t>
                      </a:r>
                    </a:p>
                    <a:p>
                      <a:r>
                        <a:rPr lang="en-IN" sz="1000" dirty="0" smtClean="0">
                          <a:solidFill>
                            <a:schemeClr val="accent2">
                              <a:lumMod val="75000"/>
                            </a:schemeClr>
                          </a:solidFill>
                          <a:effectLst/>
                          <a:latin typeface="Courier New" pitchFamily="49" charset="0"/>
                          <a:cs typeface="Courier New" pitchFamily="49" charset="0"/>
                        </a:rPr>
                        <a:t>&lt;p&gt;This is before the line </a:t>
                      </a:r>
                      <a:r>
                        <a:rPr lang="en-IN" sz="1000" dirty="0" smtClean="0">
                          <a:solidFill>
                            <a:schemeClr val="accent2">
                              <a:lumMod val="75000"/>
                            </a:schemeClr>
                          </a:solidFill>
                          <a:effectLst/>
                          <a:latin typeface="Courier New" pitchFamily="49" charset="0"/>
                          <a:cs typeface="Courier New" pitchFamily="49" charset="0"/>
                        </a:rPr>
                        <a:t>break&lt;</a:t>
                      </a:r>
                      <a:r>
                        <a:rPr lang="en-IN" sz="1000" dirty="0" err="1" smtClean="0">
                          <a:solidFill>
                            <a:schemeClr val="accent2">
                              <a:lumMod val="75000"/>
                            </a:schemeClr>
                          </a:solidFill>
                          <a:effectLst/>
                          <a:latin typeface="Courier New" pitchFamily="49" charset="0"/>
                          <a:cs typeface="Courier New" pitchFamily="49" charset="0"/>
                        </a:rPr>
                        <a:t>br</a:t>
                      </a:r>
                      <a:r>
                        <a:rPr lang="en-IN" sz="1000" dirty="0" smtClean="0">
                          <a:solidFill>
                            <a:schemeClr val="accent2">
                              <a:lumMod val="75000"/>
                            </a:schemeClr>
                          </a:solidFill>
                          <a:effectLst/>
                          <a:latin typeface="Courier New" pitchFamily="49" charset="0"/>
                          <a:cs typeface="Courier New" pitchFamily="49" charset="0"/>
                        </a:rPr>
                        <a:t>/&gt; </a:t>
                      </a:r>
                      <a:r>
                        <a:rPr lang="en-IN" sz="1000" dirty="0" smtClean="0">
                          <a:solidFill>
                            <a:schemeClr val="accent2">
                              <a:lumMod val="75000"/>
                            </a:schemeClr>
                          </a:solidFill>
                          <a:effectLst/>
                          <a:latin typeface="Courier New" pitchFamily="49" charset="0"/>
                          <a:cs typeface="Courier New" pitchFamily="49" charset="0"/>
                        </a:rPr>
                        <a:t>and this after the line break.&lt;/p&gt;</a:t>
                      </a:r>
                      <a:endParaRPr lang="en-IN" sz="1000" dirty="0">
                        <a:solidFill>
                          <a:schemeClr val="accent2">
                            <a:lumMod val="75000"/>
                          </a:schemeClr>
                        </a:solidFill>
                        <a:effectLst/>
                        <a:latin typeface="Courier New" pitchFamily="49" charset="0"/>
                        <a:cs typeface="Courier New" pitchFamily="49" charset="0"/>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txBody>
                  <a:tcPr/>
                </a:tc>
                <a:tc>
                  <a:txBody>
                    <a:bodyPr/>
                    <a:lstStyle/>
                    <a:p>
                      <a:r>
                        <a:rPr lang="en-US" sz="1200" dirty="0" smtClean="0"/>
                        <a:t>&lt;button&gt;</a:t>
                      </a:r>
                      <a:endParaRPr lang="en-US" sz="1200" dirty="0"/>
                    </a:p>
                  </a:txBody>
                  <a:tcPr/>
                </a:tc>
                <a:tc>
                  <a:txBody>
                    <a:bodyPr/>
                    <a:lstStyle/>
                    <a:p>
                      <a:r>
                        <a:rPr lang="en-US" sz="1200" dirty="0" smtClean="0"/>
                        <a:t>Button</a:t>
                      </a:r>
                      <a:endParaRPr lang="en-US" sz="1200" dirty="0"/>
                    </a:p>
                  </a:txBody>
                  <a:tcPr/>
                </a:tc>
                <a:tc>
                  <a:txBody>
                    <a:bodyPr/>
                    <a:lstStyle/>
                    <a:p>
                      <a:r>
                        <a:rPr lang="en-IN" sz="1500" b="0" i="0" kern="1200" dirty="0" smtClean="0">
                          <a:solidFill>
                            <a:schemeClr val="tx1"/>
                          </a:solidFill>
                          <a:effectLst/>
                          <a:latin typeface="+mn-lt"/>
                          <a:ea typeface="+mn-ea"/>
                          <a:cs typeface="+mn-cs"/>
                        </a:rPr>
                        <a:t>The HTML button tag is used for creating a button within forms.</a:t>
                      </a:r>
                    </a:p>
                    <a:p>
                      <a:r>
                        <a:rPr lang="en-IN" sz="1000" dirty="0" smtClean="0">
                          <a:solidFill>
                            <a:schemeClr val="accent2">
                              <a:lumMod val="75000"/>
                            </a:schemeClr>
                          </a:solidFill>
                          <a:latin typeface="Courier New" pitchFamily="49" charset="0"/>
                          <a:cs typeface="Courier New" pitchFamily="49" charset="0"/>
                        </a:rPr>
                        <a:t>&lt;button name</a:t>
                      </a:r>
                      <a:r>
                        <a:rPr lang="en-IN" sz="1000" dirty="0" smtClean="0">
                          <a:solidFill>
                            <a:schemeClr val="accent2">
                              <a:lumMod val="75000"/>
                            </a:schemeClr>
                          </a:solidFill>
                          <a:latin typeface="Courier New" pitchFamily="49" charset="0"/>
                          <a:cs typeface="Courier New" pitchFamily="49" charset="0"/>
                        </a:rPr>
                        <a:t>=“</a:t>
                      </a:r>
                      <a:r>
                        <a:rPr lang="en-IN" sz="1000" dirty="0" err="1" smtClean="0">
                          <a:solidFill>
                            <a:schemeClr val="accent2">
                              <a:lumMod val="75000"/>
                            </a:schemeClr>
                          </a:solidFill>
                          <a:latin typeface="Courier New" pitchFamily="49" charset="0"/>
                          <a:cs typeface="Courier New" pitchFamily="49" charset="0"/>
                        </a:rPr>
                        <a:t>sampleButton</a:t>
                      </a:r>
                      <a:r>
                        <a:rPr lang="en-IN" sz="1000" dirty="0" smtClean="0">
                          <a:solidFill>
                            <a:schemeClr val="accent2">
                              <a:lumMod val="75000"/>
                            </a:schemeClr>
                          </a:solidFill>
                          <a:latin typeface="Courier New" pitchFamily="49" charset="0"/>
                          <a:cs typeface="Courier New" pitchFamily="49" charset="0"/>
                        </a:rPr>
                        <a:t>" value="Submit" type="button"&gt;Click Me&lt;/button&gt;</a:t>
                      </a: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&lt;caption&gt;</a:t>
                      </a:r>
                      <a:endParaRPr lang="en-US" sz="1200" dirty="0"/>
                    </a:p>
                  </a:txBody>
                  <a:tcPr/>
                </a:tc>
                <a:tc>
                  <a:txBody>
                    <a:bodyPr/>
                    <a:lstStyle/>
                    <a:p>
                      <a:r>
                        <a:rPr lang="en-US" sz="1200" dirty="0" smtClean="0"/>
                        <a:t>Caption</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dirty="0" smtClean="0"/>
                        <a:t>caption</a:t>
                      </a:r>
                      <a:r>
                        <a:rPr lang="en-IN" sz="1500" b="0" i="0" kern="1200" dirty="0" smtClean="0">
                          <a:solidFill>
                            <a:schemeClr val="tx1"/>
                          </a:solidFill>
                          <a:effectLst/>
                          <a:latin typeface="+mn-lt"/>
                          <a:ea typeface="+mn-ea"/>
                          <a:cs typeface="+mn-cs"/>
                        </a:rPr>
                        <a:t> tag is used for creating table captions.</a:t>
                      </a:r>
                    </a:p>
                    <a:p>
                      <a:r>
                        <a:rPr lang="en-IN" sz="1000" dirty="0" smtClean="0">
                          <a:solidFill>
                            <a:schemeClr val="accent2">
                              <a:lumMod val="75000"/>
                            </a:schemeClr>
                          </a:solidFill>
                          <a:latin typeface="Courier New" pitchFamily="49" charset="0"/>
                          <a:cs typeface="Courier New" pitchFamily="49" charset="0"/>
                        </a:rPr>
                        <a:t>&lt;table border="1"&gt;</a:t>
                      </a:r>
                    </a:p>
                    <a:p>
                      <a:r>
                        <a:rPr lang="en-IN" sz="1000" dirty="0" smtClean="0">
                          <a:solidFill>
                            <a:schemeClr val="accent2">
                              <a:lumMod val="75000"/>
                            </a:schemeClr>
                          </a:solidFill>
                          <a:latin typeface="Courier New" pitchFamily="49" charset="0"/>
                          <a:cs typeface="Courier New" pitchFamily="49" charset="0"/>
                        </a:rPr>
                        <a:t>&lt;caption&gt;Table caption&lt;/caption&gt;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  &lt;</a:t>
                      </a:r>
                      <a:r>
                        <a:rPr lang="en-IN" sz="1000" dirty="0" smtClean="0">
                          <a:solidFill>
                            <a:schemeClr val="accent2">
                              <a:lumMod val="75000"/>
                            </a:schemeClr>
                          </a:solidFill>
                          <a:latin typeface="Courier New" pitchFamily="49" charset="0"/>
                          <a:cs typeface="Courier New" pitchFamily="49" charset="0"/>
                        </a:rPr>
                        <a:t>td&gt;Left cell&lt;/td&gt;</a:t>
                      </a:r>
                    </a:p>
                    <a:p>
                      <a:r>
                        <a:rPr lang="en-IN" sz="1000" dirty="0" smtClean="0">
                          <a:solidFill>
                            <a:schemeClr val="accent2">
                              <a:lumMod val="75000"/>
                            </a:schemeClr>
                          </a:solidFill>
                          <a:latin typeface="Courier New" pitchFamily="49" charset="0"/>
                          <a:cs typeface="Courier New" pitchFamily="49" charset="0"/>
                        </a:rPr>
                        <a:t>  &lt;</a:t>
                      </a:r>
                      <a:r>
                        <a:rPr lang="en-IN" sz="1000" dirty="0" smtClean="0">
                          <a:solidFill>
                            <a:schemeClr val="accent2">
                              <a:lumMod val="75000"/>
                            </a:schemeClr>
                          </a:solidFill>
                          <a:latin typeface="Courier New" pitchFamily="49" charset="0"/>
                          <a:cs typeface="Courier New" pitchFamily="49" charset="0"/>
                        </a:rPr>
                        <a:t>td&gt;Right cell&lt;/td&gt;</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&lt;/table&gt;</a:t>
                      </a:r>
                      <a:endParaRPr lang="en-US" sz="1000" dirty="0" smtClean="0">
                        <a:solidFill>
                          <a:schemeClr val="accent2">
                            <a:lumMod val="75000"/>
                          </a:schemeClr>
                        </a:solidFill>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1656321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different tags HTML 4.01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7654320"/>
              </p:ext>
            </p:extLst>
          </p:nvPr>
        </p:nvGraphicFramePr>
        <p:xfrm>
          <a:off x="152400" y="1123950"/>
          <a:ext cx="8839200" cy="3866260"/>
        </p:xfrm>
        <a:graphic>
          <a:graphicData uri="http://schemas.openxmlformats.org/drawingml/2006/table">
            <a:tbl>
              <a:tblPr firstRow="1" bandRow="1">
                <a:tableStyleId>{68D230F3-CF80-4859-8CE7-A43EE81993B5}</a:tableStyleId>
              </a:tblPr>
              <a:tblGrid>
                <a:gridCol w="533400"/>
                <a:gridCol w="1143000"/>
                <a:gridCol w="990600"/>
                <a:gridCol w="6172200"/>
              </a:tblGrid>
              <a:tr h="333090">
                <a:tc>
                  <a:txBody>
                    <a:bodyPr/>
                    <a:lstStyle/>
                    <a:p>
                      <a:r>
                        <a:rPr lang="en-US" sz="800" dirty="0" smtClean="0"/>
                        <a:t>HTML5</a:t>
                      </a:r>
                      <a:endParaRPr lang="en-US" sz="800" dirty="0"/>
                    </a:p>
                  </a:txBody>
                  <a:tcPr/>
                </a:tc>
                <a:tc>
                  <a:txBody>
                    <a:bodyPr/>
                    <a:lstStyle/>
                    <a:p>
                      <a:r>
                        <a:rPr lang="en-US" sz="1200" dirty="0" smtClean="0"/>
                        <a:t>Tag</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Purpose</a:t>
                      </a:r>
                      <a:endParaRPr lang="en-US" sz="1200" dirty="0"/>
                    </a:p>
                  </a:txBody>
                  <a:tcPr/>
                </a:tc>
              </a:tr>
              <a:tr h="492790">
                <a:tc>
                  <a:txBody>
                    <a:bodyPr/>
                    <a:lstStyle/>
                    <a:p>
                      <a:endParaRPr lang="en-US" sz="1800" b="1" dirty="0">
                        <a:solidFill>
                          <a:schemeClr val="accent3">
                            <a:lumMod val="75000"/>
                          </a:schemeClr>
                        </a:solidFill>
                        <a:latin typeface="Symbol" pitchFamily="18" charset="2"/>
                      </a:endParaRPr>
                    </a:p>
                  </a:txBody>
                  <a:tcPr/>
                </a:tc>
                <a:tc>
                  <a:txBody>
                    <a:bodyPr/>
                    <a:lstStyle/>
                    <a:p>
                      <a:r>
                        <a:rPr lang="en-US" sz="1200" dirty="0" smtClean="0"/>
                        <a:t>&lt;center</a:t>
                      </a:r>
                      <a:r>
                        <a:rPr lang="en-US" sz="1200" dirty="0" smtClean="0">
                          <a:sym typeface="Wingdings" pitchFamily="2" charset="2"/>
                        </a:rPr>
                        <a:t>&gt;</a:t>
                      </a:r>
                      <a:endParaRPr lang="en-US" sz="1200" dirty="0"/>
                    </a:p>
                  </a:txBody>
                  <a:tcPr/>
                </a:tc>
                <a:tc>
                  <a:txBody>
                    <a:bodyPr/>
                    <a:lstStyle/>
                    <a:p>
                      <a:r>
                        <a:rPr lang="en-US" sz="1200" dirty="0" smtClean="0"/>
                        <a:t>Center</a:t>
                      </a:r>
                      <a:endParaRPr lang="en-US" sz="1200" dirty="0"/>
                    </a:p>
                  </a:txBody>
                  <a:tcPr/>
                </a:tc>
                <a:tc>
                  <a:txBody>
                    <a:bodyPr/>
                    <a:lstStyle/>
                    <a:p>
                      <a:r>
                        <a:rPr lang="en-IN" sz="1500" b="0" i="0" kern="1200" dirty="0" smtClean="0">
                          <a:solidFill>
                            <a:schemeClr val="tx1"/>
                          </a:solidFill>
                          <a:effectLst/>
                          <a:latin typeface="+mn-lt"/>
                          <a:ea typeface="+mn-ea"/>
                          <a:cs typeface="+mn-cs"/>
                        </a:rPr>
                        <a:t>The HTML </a:t>
                      </a:r>
                      <a:r>
                        <a:rPr lang="en-IN" sz="1500" b="0" i="0" kern="1200" dirty="0" err="1" smtClean="0">
                          <a:solidFill>
                            <a:schemeClr val="tx1"/>
                          </a:solidFill>
                          <a:effectLst/>
                          <a:latin typeface="+mn-lt"/>
                          <a:ea typeface="+mn-ea"/>
                          <a:cs typeface="+mn-cs"/>
                        </a:rPr>
                        <a:t>center</a:t>
                      </a:r>
                      <a:r>
                        <a:rPr lang="en-IN" sz="1500" b="0" i="0" kern="1200" dirty="0" smtClean="0">
                          <a:solidFill>
                            <a:schemeClr val="tx1"/>
                          </a:solidFill>
                          <a:effectLst/>
                          <a:latin typeface="+mn-lt"/>
                          <a:ea typeface="+mn-ea"/>
                          <a:cs typeface="+mn-cs"/>
                        </a:rPr>
                        <a:t> tag is used to </a:t>
                      </a:r>
                      <a:r>
                        <a:rPr lang="en-IN" sz="1500" b="0" i="0" kern="1200" dirty="0" err="1" smtClean="0">
                          <a:solidFill>
                            <a:schemeClr val="tx1"/>
                          </a:solidFill>
                          <a:effectLst/>
                          <a:latin typeface="+mn-lt"/>
                          <a:ea typeface="+mn-ea"/>
                          <a:cs typeface="+mn-cs"/>
                        </a:rPr>
                        <a:t>center</a:t>
                      </a:r>
                      <a:r>
                        <a:rPr lang="en-IN" sz="1500" b="0" i="0" kern="1200" dirty="0" smtClean="0">
                          <a:solidFill>
                            <a:schemeClr val="tx1"/>
                          </a:solidFill>
                          <a:effectLst/>
                          <a:latin typeface="+mn-lt"/>
                          <a:ea typeface="+mn-ea"/>
                          <a:cs typeface="+mn-cs"/>
                        </a:rPr>
                        <a:t>-align HTML elements.</a:t>
                      </a:r>
                    </a:p>
                    <a:p>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center</a:t>
                      </a:r>
                      <a:r>
                        <a:rPr lang="en-IN" sz="1000" dirty="0" smtClean="0">
                          <a:solidFill>
                            <a:schemeClr val="accent2">
                              <a:lumMod val="75000"/>
                            </a:schemeClr>
                          </a:solidFill>
                          <a:latin typeface="Courier New" pitchFamily="49" charset="0"/>
                          <a:cs typeface="Courier New" pitchFamily="49" charset="0"/>
                        </a:rPr>
                        <a:t>&gt;This text is </a:t>
                      </a:r>
                      <a:r>
                        <a:rPr lang="en-IN" sz="1000" dirty="0" err="1" smtClean="0">
                          <a:solidFill>
                            <a:schemeClr val="accent2">
                              <a:lumMod val="75000"/>
                            </a:schemeClr>
                          </a:solidFill>
                          <a:latin typeface="Courier New" pitchFamily="49" charset="0"/>
                          <a:cs typeface="Courier New" pitchFamily="49" charset="0"/>
                        </a:rPr>
                        <a:t>centered</a:t>
                      </a:r>
                      <a:r>
                        <a:rPr lang="en-IN" sz="1000" dirty="0" smtClean="0">
                          <a:solidFill>
                            <a:schemeClr val="accent2">
                              <a:lumMod val="75000"/>
                            </a:schemeClr>
                          </a:solidFill>
                          <a:latin typeface="Courier New" pitchFamily="49" charset="0"/>
                          <a:cs typeface="Courier New" pitchFamily="49" charset="0"/>
                        </a:rPr>
                        <a:t>&lt;/</a:t>
                      </a:r>
                      <a:r>
                        <a:rPr lang="en-IN" sz="1000" dirty="0" err="1" smtClean="0">
                          <a:solidFill>
                            <a:schemeClr val="accent2">
                              <a:lumMod val="75000"/>
                            </a:schemeClr>
                          </a:solidFill>
                          <a:latin typeface="Courier New" pitchFamily="49" charset="0"/>
                          <a:cs typeface="Courier New" pitchFamily="49" charset="0"/>
                        </a:rPr>
                        <a:t>center</a:t>
                      </a:r>
                      <a:r>
                        <a:rPr lang="en-IN" sz="1000" dirty="0" smtClean="0">
                          <a:solidFill>
                            <a:schemeClr val="accent2">
                              <a:lumMod val="75000"/>
                            </a:schemeClr>
                          </a:solidFill>
                          <a:latin typeface="Courier New" pitchFamily="49" charset="0"/>
                          <a:cs typeface="Courier New" pitchFamily="49" charset="0"/>
                        </a:rPr>
                        <a:t>&gt;</a:t>
                      </a:r>
                    </a:p>
                  </a:txBody>
                  <a:tcPr/>
                </a:tc>
              </a:tr>
              <a:tr h="492790">
                <a:tc>
                  <a:txBody>
                    <a:bodyPr/>
                    <a:lstStyle/>
                    <a:p>
                      <a:r>
                        <a:rPr lang="en-US" sz="1800" b="1" dirty="0" smtClean="0">
                          <a:solidFill>
                            <a:schemeClr val="accent3">
                              <a:lumMod val="75000"/>
                            </a:schemeClr>
                          </a:solidFill>
                          <a:latin typeface="Symbol" pitchFamily="18" charset="2"/>
                        </a:rPr>
                        <a:t>*</a:t>
                      </a:r>
                      <a:endParaRPr lang="en-US" sz="1800" b="1" dirty="0">
                        <a:solidFill>
                          <a:schemeClr val="accent3">
                            <a:lumMod val="75000"/>
                          </a:schemeClr>
                        </a:solidFill>
                        <a:latin typeface="Symbol" pitchFamily="18" charset="2"/>
                      </a:endParaRPr>
                    </a:p>
                  </a:txBody>
                  <a:tcPr/>
                </a:tc>
                <a:tc>
                  <a:txBody>
                    <a:bodyPr/>
                    <a:lstStyle/>
                    <a:p>
                      <a:r>
                        <a:rPr lang="en-US" sz="1200" dirty="0" smtClean="0"/>
                        <a:t>&lt;cite&gt;</a:t>
                      </a:r>
                      <a:endParaRPr lang="en-US" sz="1200" dirty="0"/>
                    </a:p>
                  </a:txBody>
                  <a:tcPr/>
                </a:tc>
                <a:tc>
                  <a:txBody>
                    <a:bodyPr/>
                    <a:lstStyle/>
                    <a:p>
                      <a:r>
                        <a:rPr lang="en-US" sz="1200" dirty="0" smtClean="0"/>
                        <a:t>citation</a:t>
                      </a:r>
                      <a:endParaRPr lang="en-US" sz="1200" dirty="0"/>
                    </a:p>
                  </a:txBody>
                  <a:tcPr/>
                </a:tc>
                <a:tc>
                  <a:txBody>
                    <a:bodyPr/>
                    <a:lstStyle/>
                    <a:p>
                      <a:r>
                        <a:rPr lang="en-IN" sz="1500" b="0" i="0" kern="1200" dirty="0" smtClean="0">
                          <a:solidFill>
                            <a:schemeClr val="tx1"/>
                          </a:solidFill>
                          <a:effectLst/>
                          <a:latin typeface="+mn-lt"/>
                          <a:ea typeface="+mn-ea"/>
                          <a:cs typeface="+mn-cs"/>
                        </a:rPr>
                        <a:t>The HTML cite tag is used for indicating a citation.</a:t>
                      </a:r>
                    </a:p>
                    <a:p>
                      <a:r>
                        <a:rPr lang="en-IN" sz="1000" dirty="0" smtClean="0">
                          <a:solidFill>
                            <a:schemeClr val="accent2">
                              <a:lumMod val="75000"/>
                            </a:schemeClr>
                          </a:solidFill>
                          <a:effectLst/>
                          <a:latin typeface="Courier New" pitchFamily="49" charset="0"/>
                          <a:cs typeface="Courier New" pitchFamily="49" charset="0"/>
                        </a:rPr>
                        <a:t>&lt;cite&gt;HTML &amp; XHTML: The Definitive Guide, Fifth Edition by Chuck </a:t>
                      </a:r>
                      <a:r>
                        <a:rPr lang="en-IN" sz="1000" dirty="0" err="1" smtClean="0">
                          <a:solidFill>
                            <a:schemeClr val="accent2">
                              <a:lumMod val="75000"/>
                            </a:schemeClr>
                          </a:solidFill>
                          <a:effectLst/>
                          <a:latin typeface="Courier New" pitchFamily="49" charset="0"/>
                          <a:cs typeface="Courier New" pitchFamily="49" charset="0"/>
                        </a:rPr>
                        <a:t>Musciano</a:t>
                      </a:r>
                      <a:r>
                        <a:rPr lang="en-IN" sz="1000" dirty="0" smtClean="0">
                          <a:solidFill>
                            <a:schemeClr val="accent2">
                              <a:lumMod val="75000"/>
                            </a:schemeClr>
                          </a:solidFill>
                          <a:effectLst/>
                          <a:latin typeface="Courier New" pitchFamily="49" charset="0"/>
                          <a:cs typeface="Courier New" pitchFamily="49" charset="0"/>
                        </a:rPr>
                        <a:t> and Bill Kennedy. &lt;/cite&gt;</a:t>
                      </a:r>
                      <a:endParaRPr lang="en-IN" sz="1000" dirty="0">
                        <a:solidFill>
                          <a:schemeClr val="accent2">
                            <a:lumMod val="75000"/>
                          </a:schemeClr>
                        </a:solidFill>
                        <a:effectLst/>
                        <a:latin typeface="Courier New" pitchFamily="49" charset="0"/>
                        <a:cs typeface="Courier New" pitchFamily="49" charset="0"/>
                      </a:endParaRPr>
                    </a:p>
                  </a:txBody>
                  <a:tcPr marL="19050" marR="19050" marT="19050" marB="19050"/>
                </a:tc>
              </a:tr>
              <a:tr h="3330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lang="en-US" sz="1800" b="1" dirty="0" smtClean="0">
                          <a:solidFill>
                            <a:schemeClr val="accent3">
                              <a:lumMod val="75000"/>
                            </a:schemeClr>
                          </a:solidFill>
                          <a:latin typeface="Symbol" pitchFamily="18" charset="2"/>
                        </a:rPr>
                        <a:t>*</a:t>
                      </a:r>
                    </a:p>
                  </a:txBody>
                  <a:tcPr/>
                </a:tc>
                <a:tc>
                  <a:txBody>
                    <a:bodyPr/>
                    <a:lstStyle/>
                    <a:p>
                      <a:r>
                        <a:rPr lang="en-US" sz="1200" dirty="0" smtClean="0"/>
                        <a:t>&lt;code&gt;</a:t>
                      </a:r>
                      <a:endParaRPr lang="en-US" sz="1200" dirty="0"/>
                    </a:p>
                  </a:txBody>
                  <a:tcPr/>
                </a:tc>
                <a:tc>
                  <a:txBody>
                    <a:bodyPr/>
                    <a:lstStyle/>
                    <a:p>
                      <a:r>
                        <a:rPr lang="en-US" sz="1200" dirty="0" smtClean="0"/>
                        <a:t>Code</a:t>
                      </a:r>
                      <a:endParaRPr lang="en-US" sz="1200" dirty="0"/>
                    </a:p>
                  </a:txBody>
                  <a:tcPr/>
                </a:tc>
                <a:tc>
                  <a:txBody>
                    <a:bodyPr/>
                    <a:lstStyle/>
                    <a:p>
                      <a:r>
                        <a:rPr lang="en-IN" sz="1500" b="0" i="0" kern="1200" dirty="0" smtClean="0">
                          <a:solidFill>
                            <a:schemeClr val="tx1"/>
                          </a:solidFill>
                          <a:effectLst/>
                          <a:latin typeface="+mn-lt"/>
                          <a:ea typeface="+mn-ea"/>
                          <a:cs typeface="+mn-cs"/>
                        </a:rPr>
                        <a:t>The HTML code tag is used for indicating a piece of code. The code tag surrounds the code being marked up.</a:t>
                      </a:r>
                    </a:p>
                    <a:p>
                      <a:r>
                        <a:rPr lang="en-IN" sz="1000" dirty="0" smtClean="0">
                          <a:solidFill>
                            <a:schemeClr val="accent2">
                              <a:lumMod val="75000"/>
                            </a:schemeClr>
                          </a:solidFill>
                          <a:latin typeface="Courier New" pitchFamily="49" charset="0"/>
                          <a:cs typeface="Courier New" pitchFamily="49" charset="0"/>
                        </a:rPr>
                        <a:t>&lt;code&gt;</a:t>
                      </a:r>
                      <a:r>
                        <a:rPr lang="en-IN" sz="1000" dirty="0" err="1" smtClean="0">
                          <a:solidFill>
                            <a:schemeClr val="accent2">
                              <a:lumMod val="75000"/>
                            </a:schemeClr>
                          </a:solidFill>
                          <a:latin typeface="Courier New" pitchFamily="49" charset="0"/>
                          <a:cs typeface="Courier New" pitchFamily="49" charset="0"/>
                        </a:rPr>
                        <a:t>var</a:t>
                      </a:r>
                      <a:r>
                        <a:rPr lang="en-IN" sz="1000" dirty="0" smtClean="0">
                          <a:solidFill>
                            <a:schemeClr val="accent2">
                              <a:lumMod val="75000"/>
                            </a:schemeClr>
                          </a:solidFill>
                          <a:latin typeface="Courier New" pitchFamily="49" charset="0"/>
                          <a:cs typeface="Courier New" pitchFamily="49" charset="0"/>
                        </a:rPr>
                        <a:t> </a:t>
                      </a:r>
                      <a:r>
                        <a:rPr lang="en-IN" sz="1000" dirty="0" err="1" smtClean="0">
                          <a:solidFill>
                            <a:schemeClr val="accent2">
                              <a:lumMod val="75000"/>
                            </a:schemeClr>
                          </a:solidFill>
                          <a:latin typeface="Courier New" pitchFamily="49" charset="0"/>
                          <a:cs typeface="Courier New" pitchFamily="49" charset="0"/>
                        </a:rPr>
                        <a:t>faq</a:t>
                      </a:r>
                      <a:r>
                        <a:rPr lang="en-IN" sz="1000" dirty="0" smtClean="0">
                          <a:solidFill>
                            <a:schemeClr val="accent2">
                              <a:lumMod val="75000"/>
                            </a:schemeClr>
                          </a:solidFill>
                          <a:latin typeface="Courier New" pitchFamily="49" charset="0"/>
                          <a:cs typeface="Courier New" pitchFamily="49" charset="0"/>
                        </a:rPr>
                        <a:t> = new Array(3)&lt;/code&gt;</a:t>
                      </a: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&lt;col&gt;</a:t>
                      </a:r>
                      <a:endParaRPr lang="en-US" sz="1200" dirty="0"/>
                    </a:p>
                  </a:txBody>
                  <a:tcPr/>
                </a:tc>
                <a:tc>
                  <a:txBody>
                    <a:bodyPr/>
                    <a:lstStyle/>
                    <a:p>
                      <a:r>
                        <a:rPr lang="en-US" sz="1200" dirty="0" smtClean="0"/>
                        <a:t>col</a:t>
                      </a:r>
                      <a:endParaRPr lang="en-US" sz="1200" dirty="0"/>
                    </a:p>
                  </a:txBody>
                  <a:tcPr/>
                </a:tc>
                <a:tc>
                  <a:txBody>
                    <a:bodyPr/>
                    <a:lstStyle/>
                    <a:p>
                      <a:r>
                        <a:rPr lang="en-IN" sz="1500" b="0" i="0" kern="1200" dirty="0" smtClean="0">
                          <a:solidFill>
                            <a:schemeClr val="tx1"/>
                          </a:solidFill>
                          <a:effectLst/>
                          <a:latin typeface="+mn-lt"/>
                          <a:ea typeface="+mn-ea"/>
                          <a:cs typeface="+mn-cs"/>
                        </a:rPr>
                        <a:t>The HTML col tag is used for specifying column properties for each column within a </a:t>
                      </a:r>
                      <a:r>
                        <a:rPr lang="en-IN" sz="1500" b="0" i="0" kern="1200" dirty="0" err="1" smtClean="0">
                          <a:solidFill>
                            <a:schemeClr val="tx1"/>
                          </a:solidFill>
                          <a:effectLst/>
                          <a:latin typeface="+mn-lt"/>
                          <a:ea typeface="+mn-ea"/>
                          <a:cs typeface="+mn-cs"/>
                        </a:rPr>
                        <a:t>colgroup</a:t>
                      </a:r>
                      <a:r>
                        <a:rPr lang="en-IN" sz="1500" b="0" i="0" kern="1200" dirty="0" smtClean="0">
                          <a:solidFill>
                            <a:schemeClr val="tx1"/>
                          </a:solidFill>
                          <a:effectLst/>
                          <a:latin typeface="+mn-lt"/>
                          <a:ea typeface="+mn-ea"/>
                          <a:cs typeface="+mn-cs"/>
                        </a:rPr>
                        <a:t>.</a:t>
                      </a:r>
                    </a:p>
                    <a:p>
                      <a:r>
                        <a:rPr lang="en-IN" sz="1000" dirty="0" smtClean="0">
                          <a:solidFill>
                            <a:schemeClr val="accent2">
                              <a:lumMod val="75000"/>
                            </a:schemeClr>
                          </a:solidFill>
                          <a:latin typeface="Courier New" pitchFamily="49" charset="0"/>
                          <a:cs typeface="Courier New" pitchFamily="49" charset="0"/>
                        </a:rPr>
                        <a:t>&lt;table border="1"&gt;</a:t>
                      </a:r>
                    </a:p>
                    <a:p>
                      <a:r>
                        <a:rPr lang="en-IN" sz="1000" dirty="0" smtClean="0">
                          <a:solidFill>
                            <a:schemeClr val="accent2">
                              <a:lumMod val="75000"/>
                            </a:schemeClr>
                          </a:solidFill>
                          <a:latin typeface="Courier New" pitchFamily="49" charset="0"/>
                          <a:cs typeface="Courier New" pitchFamily="49" charset="0"/>
                        </a:rPr>
                        <a:t>  &lt;</a:t>
                      </a:r>
                      <a:r>
                        <a:rPr lang="en-IN" sz="1000" dirty="0" err="1" smtClean="0">
                          <a:solidFill>
                            <a:schemeClr val="accent2">
                              <a:lumMod val="75000"/>
                            </a:schemeClr>
                          </a:solidFill>
                          <a:latin typeface="Courier New" pitchFamily="49" charset="0"/>
                          <a:cs typeface="Courier New" pitchFamily="49" charset="0"/>
                        </a:rPr>
                        <a:t>colgroup</a:t>
                      </a:r>
                      <a:r>
                        <a:rPr lang="en-IN" sz="1000" dirty="0" smtClean="0">
                          <a:solidFill>
                            <a:schemeClr val="accent2">
                              <a:lumMod val="75000"/>
                            </a:schemeClr>
                          </a:solidFill>
                          <a:latin typeface="Courier New" pitchFamily="49" charset="0"/>
                          <a:cs typeface="Courier New" pitchFamily="49" charset="0"/>
                        </a:rPr>
                        <a:t> span="3"&gt;</a:t>
                      </a:r>
                    </a:p>
                    <a:p>
                      <a:r>
                        <a:rPr lang="en-IN" sz="1000" dirty="0" smtClean="0">
                          <a:solidFill>
                            <a:schemeClr val="accent2">
                              <a:lumMod val="75000"/>
                            </a:schemeClr>
                          </a:solidFill>
                          <a:latin typeface="Courier New" pitchFamily="49" charset="0"/>
                          <a:cs typeface="Courier New" pitchFamily="49" charset="0"/>
                        </a:rPr>
                        <a:t>    &lt;col width="50"&gt;&lt;/col&gt;&lt;col width="100"&gt;&lt;/col&gt;&lt;col width="20"&gt;&lt;/col&gt;</a:t>
                      </a:r>
                    </a:p>
                    <a:p>
                      <a:r>
                        <a:rPr lang="en-IN" sz="1000" dirty="0" smtClean="0">
                          <a:solidFill>
                            <a:schemeClr val="accent2">
                              <a:lumMod val="75000"/>
                            </a:schemeClr>
                          </a:solidFill>
                          <a:latin typeface="Courier New" pitchFamily="49" charset="0"/>
                          <a:cs typeface="Courier New" pitchFamily="49" charset="0"/>
                        </a:rPr>
                        <a:t>   &lt;/</a:t>
                      </a:r>
                      <a:r>
                        <a:rPr lang="en-IN" sz="1000" dirty="0" err="1" smtClean="0">
                          <a:solidFill>
                            <a:schemeClr val="accent2">
                              <a:lumMod val="75000"/>
                            </a:schemeClr>
                          </a:solidFill>
                          <a:latin typeface="Courier New" pitchFamily="49" charset="0"/>
                          <a:cs typeface="Courier New" pitchFamily="49" charset="0"/>
                        </a:rPr>
                        <a:t>colgroup</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   &lt;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    &lt;td&gt;col 1&lt;/td&gt;&lt;td&gt;col 2&lt;/td&gt;&lt;td&gt;col 2&lt;/td&gt;</a:t>
                      </a:r>
                    </a:p>
                    <a:p>
                      <a:r>
                        <a:rPr lang="en-IN" sz="1000" dirty="0" smtClean="0">
                          <a:solidFill>
                            <a:schemeClr val="accent2">
                              <a:lumMod val="75000"/>
                            </a:schemeClr>
                          </a:solidFill>
                          <a:latin typeface="Courier New" pitchFamily="49" charset="0"/>
                          <a:cs typeface="Courier New" pitchFamily="49" charset="0"/>
                        </a:rPr>
                        <a:t>   &lt;/</a:t>
                      </a:r>
                      <a:r>
                        <a:rPr lang="en-IN" sz="1000" dirty="0" err="1" smtClean="0">
                          <a:solidFill>
                            <a:schemeClr val="accent2">
                              <a:lumMod val="75000"/>
                            </a:schemeClr>
                          </a:solidFill>
                          <a:latin typeface="Courier New" pitchFamily="49" charset="0"/>
                          <a:cs typeface="Courier New" pitchFamily="49" charset="0"/>
                        </a:rPr>
                        <a:t>tr</a:t>
                      </a:r>
                      <a:r>
                        <a:rPr lang="en-IN" sz="1000" dirty="0" smtClean="0">
                          <a:solidFill>
                            <a:schemeClr val="accent2">
                              <a:lumMod val="75000"/>
                            </a:schemeClr>
                          </a:solidFill>
                          <a:latin typeface="Courier New" pitchFamily="49" charset="0"/>
                          <a:cs typeface="Courier New" pitchFamily="49" charset="0"/>
                        </a:rPr>
                        <a:t>&gt;</a:t>
                      </a:r>
                    </a:p>
                    <a:p>
                      <a:r>
                        <a:rPr lang="en-IN" sz="1000" dirty="0" smtClean="0">
                          <a:solidFill>
                            <a:schemeClr val="accent2">
                              <a:lumMod val="75000"/>
                            </a:schemeClr>
                          </a:solidFill>
                          <a:latin typeface="Courier New" pitchFamily="49" charset="0"/>
                          <a:cs typeface="Courier New" pitchFamily="49" charset="0"/>
                        </a:rPr>
                        <a:t>&lt;/table&gt;</a:t>
                      </a:r>
                      <a:endParaRPr lang="en-US" sz="1000" dirty="0" smtClean="0">
                        <a:solidFill>
                          <a:schemeClr val="accent2">
                            <a:lumMod val="75000"/>
                          </a:schemeClr>
                        </a:solidFill>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1954967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Imagine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Imaginea</Template>
  <TotalTime>6869</TotalTime>
  <Words>1689</Words>
  <Application>Microsoft Office PowerPoint</Application>
  <PresentationFormat>On-screen Show (16:9)</PresentationFormat>
  <Paragraphs>894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Imaginea</vt:lpstr>
      <vt:lpstr>Understanding HTML5</vt:lpstr>
      <vt:lpstr>What is Semantics</vt:lpstr>
      <vt:lpstr>What is HTML</vt:lpstr>
      <vt:lpstr>What are tags</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 are the different tags HTML 4.01</vt:lpstr>
      <vt:lpstr>What’s new in HTML 5</vt:lpstr>
      <vt:lpstr>New tags in HTML 5</vt:lpstr>
      <vt:lpstr>New tags in HTML 5</vt:lpstr>
      <vt:lpstr>New tags in HTML 5 - Media</vt:lpstr>
      <vt:lpstr>New tags in HTML 5</vt:lpstr>
      <vt:lpstr>New tags in HTML 5</vt:lpstr>
      <vt:lpstr>New tags in HTML 5</vt:lpstr>
      <vt:lpstr>New tags in HTML 5</vt:lpstr>
      <vt:lpstr>New tags in HTML 5</vt:lpstr>
      <vt:lpstr>New tags in HTML 5</vt:lpstr>
      <vt:lpstr>New tags in HTML 5</vt:lpstr>
      <vt:lpstr>New tags in HTML 5</vt:lpstr>
      <vt:lpstr>New tags in HTML 5</vt:lpstr>
      <vt:lpstr>Example of Document Layout </vt:lpstr>
      <vt:lpstr>Advanced features</vt:lpstr>
      <vt:lpstr>What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pramati</dc:creator>
  <cp:lastModifiedBy>sharad</cp:lastModifiedBy>
  <cp:revision>876</cp:revision>
  <dcterms:created xsi:type="dcterms:W3CDTF">2011-07-28T12:48:13Z</dcterms:created>
  <dcterms:modified xsi:type="dcterms:W3CDTF">2012-06-12T11:17:31Z</dcterms:modified>
</cp:coreProperties>
</file>