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9" r:id="rId4"/>
  </p:sldIdLst>
  <p:sldSz cx="9144000" cy="5143500" type="screen16x9"/>
  <p:notesSz cx="6858000" cy="9144000"/>
  <p:defaultTextStyle>
    <a:defPPr>
      <a:defRPr lang="en-US"/>
    </a:defPPr>
    <a:lvl1pPr marL="0" algn="l" defTabSz="7840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2023" algn="l" defTabSz="7840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4047" algn="l" defTabSz="7840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6071" algn="l" defTabSz="7840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8095" algn="l" defTabSz="7840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60118" algn="l" defTabSz="7840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2142" algn="l" defTabSz="7840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4165" algn="l" defTabSz="7840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6189" algn="l" defTabSz="7840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EC9"/>
    <a:srgbClr val="FFF2D5"/>
    <a:srgbClr val="000000"/>
    <a:srgbClr val="F7F7F7"/>
    <a:srgbClr val="FFF7E5"/>
    <a:srgbClr val="4D4D4D"/>
    <a:srgbClr val="E1E1E1"/>
    <a:srgbClr val="FFF9E3"/>
    <a:srgbClr val="FF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71" autoAdjust="0"/>
  </p:normalViewPr>
  <p:slideViewPr>
    <p:cSldViewPr>
      <p:cViewPr>
        <p:scale>
          <a:sx n="103" d="100"/>
          <a:sy n="103" d="100"/>
        </p:scale>
        <p:origin x="-252" y="-8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008EF-2FE8-404F-B042-C29261C42790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EDBD-A410-FA4A-964B-DFF6539341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68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C4FE0-6702-4ADE-9C59-0555C0B4C42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97EC-CE5D-4D60-89CC-D3A3AD7F5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404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392023" algn="l" defTabSz="78404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784047" algn="l" defTabSz="78404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176071" algn="l" defTabSz="78404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568095" algn="l" defTabSz="78404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960118" algn="l" defTabSz="78404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352142" algn="l" defTabSz="78404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744165" algn="l" defTabSz="78404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136189" algn="l" defTabSz="78404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30369"/>
            <a:ext cx="8686800" cy="1843088"/>
          </a:xfrm>
        </p:spPr>
        <p:txBody>
          <a:bodyPr lIns="0">
            <a:noAutofit/>
          </a:bodyPr>
          <a:lstStyle>
            <a:lvl1pPr algn="l">
              <a:defRPr sz="480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1"/>
            <a:ext cx="6364941" cy="1314450"/>
          </a:xfrm>
        </p:spPr>
        <p:txBody>
          <a:bodyPr lIns="0">
            <a:normAutofit/>
          </a:bodyPr>
          <a:lstStyle>
            <a:lvl1pPr marL="0" indent="0" algn="l">
              <a:buNone/>
              <a:defRPr sz="20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92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4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6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8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0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2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6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8968" y="133350"/>
            <a:ext cx="537882" cy="27384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BE1B50-005F-40B8-8D3A-69FD9B7891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8600" y="2800350"/>
            <a:ext cx="8991600" cy="0"/>
          </a:xfrm>
          <a:prstGeom prst="line">
            <a:avLst/>
          </a:prstGeom>
          <a:ln w="3810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8600" y="895350"/>
            <a:ext cx="8991600" cy="0"/>
          </a:xfrm>
          <a:prstGeom prst="line">
            <a:avLst/>
          </a:prstGeom>
          <a:ln w="95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6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23950"/>
            <a:ext cx="8534400" cy="381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6471" y="4689661"/>
            <a:ext cx="537882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BE1B50-005F-40B8-8D3A-69FD9B7891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971550"/>
            <a:ext cx="8915400" cy="0"/>
          </a:xfrm>
          <a:prstGeom prst="line">
            <a:avLst/>
          </a:prstGeom>
          <a:ln w="3810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8600" y="361950"/>
            <a:ext cx="8915400" cy="0"/>
          </a:xfrm>
          <a:prstGeom prst="line">
            <a:avLst/>
          </a:prstGeom>
          <a:ln w="95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75162"/>
            <a:ext cx="7772400" cy="1021557"/>
          </a:xfrm>
        </p:spPr>
        <p:txBody>
          <a:bodyPr vert="horz" lIns="0" tIns="39202" rIns="78405" bIns="39202" rtlCol="0" anchor="t" anchorCtr="0">
            <a:noAutofit/>
          </a:bodyPr>
          <a:lstStyle>
            <a:lvl1pPr>
              <a:def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64073"/>
            <a:ext cx="7772400" cy="1125140"/>
          </a:xfrm>
        </p:spPr>
        <p:txBody>
          <a:bodyPr vert="horz" lIns="0" tIns="39202" rIns="78405" bIns="39202" rtlCol="0">
            <a:normAutofit/>
          </a:bodyPr>
          <a:lstStyle>
            <a:lvl1pPr>
              <a:defRPr lang="en-US" sz="2000" i="1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1B50-005F-40B8-8D3A-69FD9B7891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8600" y="2800350"/>
            <a:ext cx="8991600" cy="0"/>
          </a:xfrm>
          <a:prstGeom prst="line">
            <a:avLst/>
          </a:prstGeom>
          <a:ln w="3810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8600" y="895350"/>
            <a:ext cx="8991600" cy="0"/>
          </a:xfrm>
          <a:prstGeom prst="line">
            <a:avLst/>
          </a:prstGeom>
          <a:ln w="95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48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5" y="4552950"/>
            <a:ext cx="6019800" cy="44382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1B50-005F-40B8-8D3A-69FD9B7891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8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D5"/>
            </a:gs>
            <a:gs pos="8000">
              <a:srgbClr val="FFF7E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399981"/>
            <a:ext cx="8534399" cy="571569"/>
          </a:xfrm>
          <a:prstGeom prst="rect">
            <a:avLst/>
          </a:prstGeom>
          <a:effectLst>
            <a:outerShdw blurRad="12700" dist="12700" dir="5400000" algn="ctr" rotWithShape="0">
              <a:schemeClr val="bg1"/>
            </a:outerShdw>
          </a:effectLst>
        </p:spPr>
        <p:txBody>
          <a:bodyPr vert="horz" lIns="78405" tIns="39202" rIns="78405" bIns="39202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534401" cy="3276600"/>
          </a:xfrm>
          <a:prstGeom prst="rect">
            <a:avLst/>
          </a:prstGeom>
        </p:spPr>
        <p:txBody>
          <a:bodyPr vert="horz" lIns="78405" tIns="39202" rIns="78405" bIns="392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71443"/>
            <a:ext cx="537882" cy="273844"/>
          </a:xfrm>
          <a:prstGeom prst="rect">
            <a:avLst/>
          </a:prstGeom>
        </p:spPr>
        <p:txBody>
          <a:bodyPr vert="horz" lIns="78405" tIns="39202" rIns="78405" bIns="39202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BE1B50-005F-40B8-8D3A-69FD9B789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" y="20536"/>
            <a:ext cx="5072888" cy="187829"/>
          </a:xfrm>
          <a:prstGeom prst="rect">
            <a:avLst/>
          </a:prstGeom>
          <a:noFill/>
        </p:spPr>
        <p:txBody>
          <a:bodyPr wrap="none" lIns="78405" tIns="39202" rIns="78405" bIns="39202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Copyright © 2011, Pramati Technologies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Private Limited. Strictly Confidential and for Private Viewing only. Do not forward.</a:t>
            </a:r>
            <a:endParaRPr lang="en-US" sz="7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41" y="4171950"/>
            <a:ext cx="16954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784047" rtl="0" eaLnBrk="1" latinLnBrk="0" hangingPunct="1">
        <a:spcBef>
          <a:spcPct val="0"/>
        </a:spcBef>
        <a:buNone/>
        <a:defRPr sz="3000" b="1" i="0" kern="1200" spc="-150" baseline="0">
          <a:solidFill>
            <a:srgbClr val="4D4D4D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784047" rtl="0" eaLnBrk="1" latinLnBrk="0" hangingPunct="1">
        <a:spcBef>
          <a:spcPct val="20000"/>
        </a:spcBef>
        <a:buFont typeface="Arial" pitchFamily="34" charset="0"/>
        <a:buNone/>
        <a:defRPr sz="2700" kern="1200">
          <a:solidFill>
            <a:srgbClr val="4D4D4D"/>
          </a:solidFill>
          <a:latin typeface="Georgia" pitchFamily="18" charset="0"/>
          <a:ea typeface="+mn-ea"/>
          <a:cs typeface="+mn-cs"/>
        </a:defRPr>
      </a:lvl1pPr>
      <a:lvl2pPr marL="0" indent="0" algn="l" defTabSz="784047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4D4D4D"/>
          </a:solidFill>
          <a:latin typeface="Georgia" pitchFamily="18" charset="0"/>
          <a:ea typeface="+mn-ea"/>
          <a:cs typeface="+mn-cs"/>
        </a:defRPr>
      </a:lvl2pPr>
      <a:lvl3pPr marL="0" indent="0" algn="l" defTabSz="7840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rgbClr val="4D4D4D"/>
          </a:solidFill>
          <a:latin typeface="Georgia" pitchFamily="18" charset="0"/>
          <a:ea typeface="+mn-ea"/>
          <a:cs typeface="+mn-cs"/>
        </a:defRPr>
      </a:lvl3pPr>
      <a:lvl4pPr marL="0" indent="0" algn="l" defTabSz="784047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rgbClr val="4D4D4D"/>
          </a:solidFill>
          <a:latin typeface="Georgia" pitchFamily="18" charset="0"/>
          <a:ea typeface="+mn-ea"/>
          <a:cs typeface="+mn-cs"/>
        </a:defRPr>
      </a:lvl4pPr>
      <a:lvl5pPr marL="0" indent="0" algn="l" defTabSz="784047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rgbClr val="4D4D4D"/>
          </a:solidFill>
          <a:latin typeface="Georgia" pitchFamily="18" charset="0"/>
          <a:ea typeface="+mn-ea"/>
          <a:cs typeface="+mn-cs"/>
        </a:defRPr>
      </a:lvl5pPr>
      <a:lvl6pPr marL="2156130" indent="-196012" algn="l" defTabSz="7840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48153" indent="-196012" algn="l" defTabSz="7840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40178" indent="-196012" algn="l" defTabSz="7840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332201" indent="-196012" algn="l" defTabSz="7840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40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2023" algn="l" defTabSz="7840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4047" algn="l" defTabSz="7840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71" algn="l" defTabSz="7840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8095" algn="l" defTabSz="7840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0118" algn="l" defTabSz="7840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2142" algn="l" defTabSz="7840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4165" algn="l" defTabSz="7840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6189" algn="l" defTabSz="7840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&amp; CSS3 Workshop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Sharad.s@imaginea.com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23950"/>
            <a:ext cx="8534400" cy="36576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Build the application semantically correct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Understanding the new features available in HTML5 and CSS3 and use them effectively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Understanding the importance of ever changing web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Cutting the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30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23950"/>
            <a:ext cx="8534400" cy="3657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10:00 am – </a:t>
            </a:r>
            <a:r>
              <a:rPr lang="en-IN" dirty="0" smtClean="0"/>
              <a:t>10:10 </a:t>
            </a:r>
            <a:r>
              <a:rPr lang="en-IN" dirty="0" smtClean="0"/>
              <a:t>am: Introduction </a:t>
            </a:r>
          </a:p>
          <a:p>
            <a:r>
              <a:rPr lang="en-IN" dirty="0" smtClean="0"/>
              <a:t>10:10 </a:t>
            </a:r>
            <a:r>
              <a:rPr lang="en-IN" dirty="0" smtClean="0"/>
              <a:t>am – </a:t>
            </a:r>
            <a:r>
              <a:rPr lang="en-IN" dirty="0" smtClean="0"/>
              <a:t>10:50 </a:t>
            </a:r>
            <a:r>
              <a:rPr lang="en-IN" dirty="0" smtClean="0"/>
              <a:t>am : Understanding HTML5</a:t>
            </a:r>
          </a:p>
          <a:p>
            <a:r>
              <a:rPr lang="en-IN" dirty="0" smtClean="0"/>
              <a:t>10: </a:t>
            </a:r>
            <a:r>
              <a:rPr lang="en-IN" dirty="0" smtClean="0"/>
              <a:t>50 </a:t>
            </a:r>
            <a:r>
              <a:rPr lang="en-IN" dirty="0" smtClean="0"/>
              <a:t>am -11:30 am : Writing the first Semantically correct HTML5 document</a:t>
            </a:r>
          </a:p>
          <a:p>
            <a:r>
              <a:rPr lang="en-IN" dirty="0" smtClean="0"/>
              <a:t>11:30 am – 12:00pm : Understanding CSS3</a:t>
            </a:r>
          </a:p>
          <a:p>
            <a:r>
              <a:rPr lang="en-IN" dirty="0" smtClean="0"/>
              <a:t>12:00 pm - 1:00pm : Writing the first CSS3 style sheet for the page </a:t>
            </a:r>
          </a:p>
          <a:p>
            <a:r>
              <a:rPr lang="en-IN" dirty="0" smtClean="0"/>
              <a:t>1:00 pm – 2:00 pm : Break for Lunch</a:t>
            </a:r>
          </a:p>
          <a:p>
            <a:r>
              <a:rPr lang="en-IN" dirty="0" smtClean="0"/>
              <a:t>2:00 pm – 3:30 pm </a:t>
            </a:r>
            <a:r>
              <a:rPr lang="en-IN" dirty="0"/>
              <a:t>: Writing the first HTML5 </a:t>
            </a:r>
            <a:r>
              <a:rPr lang="en-IN" dirty="0" smtClean="0"/>
              <a:t>application</a:t>
            </a:r>
          </a:p>
          <a:p>
            <a:r>
              <a:rPr lang="en-IN" dirty="0" smtClean="0"/>
              <a:t>3:30 pm – 4:30 pm : Exploring CSS3 &amp; HTML 5 for advanced features</a:t>
            </a:r>
          </a:p>
          <a:p>
            <a:r>
              <a:rPr lang="en-IN" dirty="0" smtClean="0"/>
              <a:t>4:30pm – 5:00 pm : Q &amp; A </a:t>
            </a:r>
          </a:p>
        </p:txBody>
      </p:sp>
    </p:spTree>
    <p:extLst>
      <p:ext uri="{BB962C8B-B14F-4D97-AF65-F5344CB8AC3E}">
        <p14:creationId xmlns:p14="http://schemas.microsoft.com/office/powerpoint/2010/main" val="2364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agine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Imaginea</Template>
  <TotalTime>6332</TotalTime>
  <Words>131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Imaginea</vt:lpstr>
      <vt:lpstr>HTML5 &amp; CSS3 Workshop </vt:lpstr>
      <vt:lpstr>Why?</vt:lpstr>
      <vt:lpstr>Workshop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pramati</dc:creator>
  <cp:lastModifiedBy>sharad</cp:lastModifiedBy>
  <cp:revision>770</cp:revision>
  <dcterms:created xsi:type="dcterms:W3CDTF">2011-07-28T12:48:13Z</dcterms:created>
  <dcterms:modified xsi:type="dcterms:W3CDTF">2012-06-16T04:17:30Z</dcterms:modified>
</cp:coreProperties>
</file>