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64" r:id="rId2"/>
    <p:sldId id="265" r:id="rId3"/>
    <p:sldId id="266" r:id="rId4"/>
    <p:sldId id="256" r:id="rId5"/>
    <p:sldId id="268" r:id="rId6"/>
    <p:sldId id="262" r:id="rId7"/>
    <p:sldId id="261" r:id="rId8"/>
    <p:sldId id="257" r:id="rId9"/>
    <p:sldId id="263" r:id="rId10"/>
    <p:sldId id="258" r:id="rId11"/>
    <p:sldId id="270" r:id="rId12"/>
    <p:sldId id="269" r:id="rId13"/>
    <p:sldId id="25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ED7EC6-CAF4-4508-A35F-B807109ADA40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C372F5-99D2-400C-B69F-B2CF9ADD7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887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C372F5-99D2-400C-B69F-B2CF9ADD740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5267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ngularjs.org/guide/expression" TargetMode="External"/><Relationship Id="rId2" Type="http://schemas.openxmlformats.org/officeDocument/2006/relationships/hyperlink" Target="https://docs.angularjs.org/api/ng/type/$rootScope.Scope#$watch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Angular JS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 </a:t>
            </a:r>
            <a:r>
              <a:rPr lang="en-US" sz="2400" dirty="0" smtClean="0"/>
              <a:t>An </a:t>
            </a:r>
            <a:r>
              <a:rPr lang="en-US" sz="2400" dirty="0"/>
              <a:t>open source web application </a:t>
            </a:r>
            <a:r>
              <a:rPr lang="en-US" sz="2400" dirty="0" smtClean="0"/>
              <a:t>framework.</a:t>
            </a:r>
          </a:p>
          <a:p>
            <a:r>
              <a:rPr lang="en-US" sz="2400" dirty="0" smtClean="0"/>
              <a:t>Originally </a:t>
            </a:r>
            <a:r>
              <a:rPr lang="en-US" sz="2400" dirty="0"/>
              <a:t>developed in 2009 by </a:t>
            </a:r>
            <a:r>
              <a:rPr lang="en-US" sz="2400" dirty="0" err="1"/>
              <a:t>Misko</a:t>
            </a:r>
            <a:r>
              <a:rPr lang="en-US" sz="2400" dirty="0"/>
              <a:t> </a:t>
            </a:r>
            <a:r>
              <a:rPr lang="en-US" sz="2400" dirty="0" err="1"/>
              <a:t>Hevery</a:t>
            </a:r>
            <a:r>
              <a:rPr lang="en-US" sz="2400" dirty="0"/>
              <a:t> and Adam </a:t>
            </a:r>
            <a:r>
              <a:rPr lang="en-US" sz="2400" dirty="0" err="1"/>
              <a:t>Abrons</a:t>
            </a:r>
            <a:r>
              <a:rPr lang="en-US" sz="2400" dirty="0"/>
              <a:t>.</a:t>
            </a:r>
            <a:endParaRPr lang="en-US" sz="2400" dirty="0" smtClean="0"/>
          </a:p>
          <a:p>
            <a:r>
              <a:rPr lang="en-US" sz="2400" dirty="0" smtClean="0"/>
              <a:t>Maintained by Google and latest version 1.5.x for Angular 1 and 2.2 for Angular 2</a:t>
            </a:r>
          </a:p>
          <a:p>
            <a:r>
              <a:rPr lang="en-US" sz="2400" dirty="0" smtClean="0"/>
              <a:t>Largest developer community.</a:t>
            </a:r>
          </a:p>
          <a:p>
            <a:r>
              <a:rPr lang="en-US" sz="2400" dirty="0"/>
              <a:t>Cross-browser </a:t>
            </a:r>
            <a:r>
              <a:rPr lang="en-US" sz="2400" dirty="0" smtClean="0"/>
              <a:t>compliant.</a:t>
            </a:r>
          </a:p>
          <a:p>
            <a:r>
              <a:rPr lang="en-US" sz="2400" dirty="0"/>
              <a:t>AngularJS code is unit testable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Provides a complete client side solution.</a:t>
            </a:r>
          </a:p>
          <a:p>
            <a:r>
              <a:rPr lang="en-US" sz="2400" dirty="0" smtClean="0"/>
              <a:t>Create </a:t>
            </a:r>
            <a:r>
              <a:rPr lang="en-US" sz="2400" dirty="0"/>
              <a:t>Single Page Application in a very clean and maintainable way.</a:t>
            </a:r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51857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ng-click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ng-</a:t>
            </a:r>
            <a:r>
              <a:rPr lang="en-US" sz="2000" dirty="0" err="1"/>
              <a:t>dbl</a:t>
            </a:r>
            <a:r>
              <a:rPr lang="en-US" sz="2000" dirty="0"/>
              <a:t>-click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ng-</a:t>
            </a:r>
            <a:r>
              <a:rPr lang="en-US" sz="2000" dirty="0" err="1"/>
              <a:t>mousedown</a:t>
            </a: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ng-</a:t>
            </a:r>
            <a:r>
              <a:rPr lang="en-US" sz="2000" dirty="0" err="1"/>
              <a:t>mouseup</a:t>
            </a: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ng-</a:t>
            </a:r>
            <a:r>
              <a:rPr lang="en-US" sz="2000" dirty="0" err="1"/>
              <a:t>mouseenter</a:t>
            </a: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ng-</a:t>
            </a:r>
            <a:r>
              <a:rPr lang="en-US" sz="2000" dirty="0" err="1"/>
              <a:t>mouseleave</a:t>
            </a:r>
            <a:endParaRPr lang="en-US" sz="2000" dirty="0"/>
          </a:p>
          <a:p>
            <a:endParaRPr lang="en-US" sz="20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ng-</a:t>
            </a:r>
            <a:r>
              <a:rPr lang="en-US" sz="2000" dirty="0" err="1"/>
              <a:t>mousemove</a:t>
            </a: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ng-</a:t>
            </a:r>
            <a:r>
              <a:rPr lang="en-US" sz="2000" dirty="0" err="1"/>
              <a:t>mouseover</a:t>
            </a: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ng-</a:t>
            </a:r>
            <a:r>
              <a:rPr lang="en-US" sz="2000" dirty="0" err="1"/>
              <a:t>keydown</a:t>
            </a: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ng-</a:t>
            </a:r>
            <a:r>
              <a:rPr lang="en-US" sz="2000" dirty="0" err="1"/>
              <a:t>keyup</a:t>
            </a: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ng-keypress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ng-change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485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Angular in-built directives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ctr"/>
            <a:r>
              <a:rPr lang="en-US" dirty="0"/>
              <a:t>AngularJS has a set of built-in directives which offers functionality to your applications.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528782"/>
            <a:ext cx="6585857" cy="4191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150044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A directive is something that introduces new syntax</a:t>
            </a:r>
            <a:endParaRPr lang="en-US" sz="1800" dirty="0" smtClean="0"/>
          </a:p>
          <a:p>
            <a:r>
              <a:rPr lang="en-US" sz="1800" dirty="0" smtClean="0"/>
              <a:t>Directives </a:t>
            </a:r>
            <a:r>
              <a:rPr lang="en-US" sz="1800" dirty="0"/>
              <a:t>are markers on a DOM element (such as an attribute, element name, comment or CSS class) that tell AngularJS's HTML compiler </a:t>
            </a:r>
            <a:r>
              <a:rPr lang="en-US" sz="1800" dirty="0" smtClean="0"/>
              <a:t>to </a:t>
            </a:r>
            <a:r>
              <a:rPr lang="en-US" sz="1800" dirty="0"/>
              <a:t>attach a specified behavior to that </a:t>
            </a:r>
            <a:r>
              <a:rPr lang="en-US" sz="1800" dirty="0" smtClean="0"/>
              <a:t>DOM.</a:t>
            </a:r>
            <a:endParaRPr lang="en-US" sz="1800" dirty="0"/>
          </a:p>
          <a:p>
            <a:r>
              <a:rPr lang="en-US" sz="1800" dirty="0"/>
              <a:t>Makes your HTML interactive and most </a:t>
            </a:r>
            <a:r>
              <a:rPr lang="en-US" sz="1800" dirty="0" smtClean="0"/>
              <a:t>amazing</a:t>
            </a:r>
          </a:p>
          <a:p>
            <a:r>
              <a:rPr lang="en-US" sz="1800" dirty="0" smtClean="0"/>
              <a:t>Can </a:t>
            </a:r>
            <a:r>
              <a:rPr lang="en-US" sz="1800" dirty="0"/>
              <a:t>create custom HTML </a:t>
            </a:r>
            <a:r>
              <a:rPr lang="en-US" sz="1800" dirty="0" smtClean="0"/>
              <a:t>elements</a:t>
            </a:r>
          </a:p>
          <a:p>
            <a:r>
              <a:rPr lang="en-US" sz="1800" dirty="0" smtClean="0"/>
              <a:t>Anything that prefixed with ng- is directive in angular</a:t>
            </a:r>
          </a:p>
          <a:p>
            <a:pPr marL="0" indent="0">
              <a:buNone/>
            </a:pPr>
            <a:r>
              <a:rPr lang="en-US" sz="2800" dirty="0"/>
              <a:t/>
            </a:r>
            <a:br>
              <a:rPr lang="en-US" sz="2800" dirty="0"/>
            </a:b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15719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433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Angular JS?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With AngularJS, developer write less code and get more functionality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Very </a:t>
            </a:r>
            <a:r>
              <a:rPr lang="en-US" sz="2400" dirty="0"/>
              <a:t>easy to develop application in a clean MVC way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Everything </a:t>
            </a:r>
            <a:r>
              <a:rPr lang="en-US" sz="2400" dirty="0"/>
              <a:t>you need to build a CRUD app in a cohesive set: </a:t>
            </a:r>
            <a:r>
              <a:rPr lang="en-US" sz="2000" i="1" dirty="0"/>
              <a:t>Data-binding, basic </a:t>
            </a:r>
            <a:r>
              <a:rPr lang="en-US" sz="2000" i="1" dirty="0" err="1"/>
              <a:t>templating</a:t>
            </a:r>
            <a:r>
              <a:rPr lang="en-US" sz="2000" i="1" dirty="0"/>
              <a:t> directives, form validation, routing, deep-linking, reusable components and dependency injection.</a:t>
            </a:r>
            <a:endParaRPr lang="en-US" sz="2000" i="1" dirty="0" smtClean="0"/>
          </a:p>
          <a:p>
            <a:r>
              <a:rPr lang="en-US" sz="2400" dirty="0" smtClean="0"/>
              <a:t>Angular </a:t>
            </a:r>
            <a:r>
              <a:rPr lang="en-US" sz="2400" dirty="0"/>
              <a:t>frees you from the following pains</a:t>
            </a:r>
            <a:r>
              <a:rPr lang="en-US" sz="2400" dirty="0" smtClean="0"/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Manipulating HTML DOM </a:t>
            </a:r>
            <a:r>
              <a:rPr lang="en-US" sz="2000" dirty="0" smtClean="0"/>
              <a:t>programmatically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Marshaling data to and from the </a:t>
            </a:r>
            <a:r>
              <a:rPr lang="en-US" sz="2000" dirty="0" smtClean="0"/>
              <a:t>UI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Writing tons of initialization code just to get started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85046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5334000"/>
            <a:ext cx="5486400" cy="566738"/>
          </a:xfrm>
        </p:spPr>
        <p:txBody>
          <a:bodyPr>
            <a:noAutofit/>
          </a:bodyPr>
          <a:lstStyle/>
          <a:p>
            <a:pPr algn="ctr"/>
            <a:r>
              <a:rPr lang="en-US" sz="3200" dirty="0" smtClean="0"/>
              <a:t>Angular features</a:t>
            </a:r>
            <a:endParaRPr lang="en-US" sz="3200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5" r="1295"/>
          <a:stretch>
            <a:fillRect/>
          </a:stretch>
        </p:blipFill>
        <p:spPr>
          <a:xfrm>
            <a:off x="914400" y="612774"/>
            <a:ext cx="7239000" cy="4416425"/>
          </a:xfrm>
        </p:spPr>
      </p:pic>
    </p:spTree>
    <p:extLst>
      <p:ext uri="{BB962C8B-B14F-4D97-AF65-F5344CB8AC3E}">
        <p14:creationId xmlns:p14="http://schemas.microsoft.com/office/powerpoint/2010/main" val="2548575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Common concepts</a:t>
            </a:r>
            <a:endParaRPr lang="en-US" sz="24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784359"/>
              </p:ext>
            </p:extLst>
          </p:nvPr>
        </p:nvGraphicFramePr>
        <p:xfrm>
          <a:off x="685800" y="1295400"/>
          <a:ext cx="8229600" cy="43307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6400800"/>
              </a:tblGrid>
              <a:tr h="36771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Concept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S" sz="1400" dirty="0"/>
                    </a:p>
                  </a:txBody>
                  <a:tcPr/>
                </a:tc>
              </a:tr>
              <a:tr h="312302">
                <a:tc>
                  <a:txBody>
                    <a:bodyPr/>
                    <a:lstStyle/>
                    <a:p>
                      <a:r>
                        <a:rPr lang="en-US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Template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HTML with additional markup.</a:t>
                      </a:r>
                      <a:r>
                        <a:rPr lang="en-US" sz="14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Ex. &lt;input ng-model=“y”/&gt;</a:t>
                      </a:r>
                      <a:endParaRPr lang="en-US" sz="1400" dirty="0"/>
                    </a:p>
                  </a:txBody>
                  <a:tcPr/>
                </a:tc>
              </a:tr>
              <a:tr h="30222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Directives</a:t>
                      </a:r>
                      <a:r>
                        <a:rPr lang="en-US" sz="1400" baseline="0" dirty="0" smtClean="0"/>
                        <a:t>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Extend (add specific</a:t>
                      </a:r>
                      <a:r>
                        <a:rPr lang="en-US" sz="14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behavior) to</a:t>
                      </a:r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HTML with custom attributes and elements</a:t>
                      </a:r>
                      <a:endParaRPr lang="en-US" sz="1400" dirty="0"/>
                    </a:p>
                  </a:txBody>
                  <a:tcPr/>
                </a:tc>
              </a:tr>
              <a:tr h="55912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Scope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Context where the model is stored so that controllers, directives and expressions can access it</a:t>
                      </a:r>
                      <a:endParaRPr lang="en-US" sz="1400" dirty="0"/>
                    </a:p>
                  </a:txBody>
                  <a:tcPr/>
                </a:tc>
              </a:tr>
              <a:tr h="51378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Model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shown to the user in the view and with which the user interacts i.e. properties on $scope</a:t>
                      </a:r>
                      <a:endParaRPr lang="en-US" sz="1400" dirty="0"/>
                    </a:p>
                  </a:txBody>
                  <a:tcPr/>
                </a:tc>
              </a:tr>
              <a:tr h="51378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Expressions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JavaScript-like </a:t>
                      </a:r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code snippets that are mainly placed in </a:t>
                      </a:r>
                      <a:r>
                        <a:rPr lang="en-US" sz="14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interpolation bindings. Ex. - </a:t>
                      </a:r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&lt;span title="{{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attrBinding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}}"&gt;{{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textBinding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}}&lt;/span&gt;</a:t>
                      </a:r>
                      <a:endParaRPr lang="en-US" sz="1400" dirty="0"/>
                    </a:p>
                  </a:txBody>
                  <a:tcPr/>
                </a:tc>
              </a:tr>
              <a:tr h="30222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Data binding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Sync between the model and the</a:t>
                      </a:r>
                      <a:r>
                        <a:rPr lang="en-US" sz="1400" baseline="0" dirty="0" smtClean="0"/>
                        <a:t> v</a:t>
                      </a:r>
                      <a:r>
                        <a:rPr lang="en-US" sz="1400" dirty="0" smtClean="0"/>
                        <a:t>iew</a:t>
                      </a:r>
                      <a:endParaRPr lang="en-US" sz="1400" dirty="0"/>
                    </a:p>
                  </a:txBody>
                  <a:tcPr/>
                </a:tc>
              </a:tr>
              <a:tr h="34252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Module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Chunks of code which provides specific functionality or  </a:t>
                      </a:r>
                      <a:endParaRPr lang="en-US" sz="1400" dirty="0"/>
                    </a:p>
                  </a:txBody>
                  <a:tcPr/>
                </a:tc>
              </a:tr>
              <a:tr h="36771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View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Whatever</a:t>
                      </a:r>
                      <a:r>
                        <a:rPr lang="en-US" sz="1400" baseline="0" dirty="0" smtClean="0"/>
                        <a:t> visible to users</a:t>
                      </a:r>
                      <a:endParaRPr lang="en-US" sz="1400" dirty="0"/>
                    </a:p>
                  </a:txBody>
                  <a:tcPr/>
                </a:tc>
              </a:tr>
              <a:tr h="36771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Filter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Formats the value of an expression for display to the user</a:t>
                      </a:r>
                      <a:endParaRPr lang="en-US" sz="1400" dirty="0"/>
                    </a:p>
                  </a:txBody>
                  <a:tcPr/>
                </a:tc>
              </a:tr>
              <a:tr h="36771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Service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Reusable business logic independent of views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6916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4590472"/>
            <a:ext cx="5486400" cy="566738"/>
          </a:xfrm>
        </p:spPr>
        <p:txBody>
          <a:bodyPr/>
          <a:lstStyle/>
          <a:p>
            <a:pPr algn="ctr"/>
            <a:r>
              <a:rPr lang="en-US" dirty="0" smtClean="0"/>
              <a:t>Angular First Application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52600" y="5181600"/>
            <a:ext cx="5486400" cy="804862"/>
          </a:xfrm>
        </p:spPr>
        <p:txBody>
          <a:bodyPr>
            <a:normAutofit fontScale="92500" lnSpcReduction="10000"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ng-app :- </a:t>
            </a:r>
            <a:r>
              <a:rPr lang="en-US" sz="1200" dirty="0" smtClean="0"/>
              <a:t>tells </a:t>
            </a:r>
            <a:r>
              <a:rPr lang="en-US" sz="1200" dirty="0"/>
              <a:t>AngularJS that this is the root element of the </a:t>
            </a:r>
            <a:r>
              <a:rPr lang="en-US" sz="1200" dirty="0" smtClean="0"/>
              <a:t>app and defines boundaries.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300" dirty="0" smtClean="0"/>
              <a:t>ng-model</a:t>
            </a:r>
            <a:r>
              <a:rPr lang="en-US" sz="1200" dirty="0" smtClean="0"/>
              <a:t>: - </a:t>
            </a:r>
            <a:r>
              <a:rPr lang="en-US" sz="1200" dirty="0"/>
              <a:t>binds the value of HTML controls (input, select, </a:t>
            </a:r>
            <a:r>
              <a:rPr lang="en-US" sz="1200" dirty="0" err="1"/>
              <a:t>textarea</a:t>
            </a:r>
            <a:r>
              <a:rPr lang="en-US" sz="1200" dirty="0"/>
              <a:t>) </a:t>
            </a:r>
            <a:r>
              <a:rPr lang="en-US" sz="1200" dirty="0" smtClean="0"/>
              <a:t>to application </a:t>
            </a:r>
            <a:r>
              <a:rPr lang="en-US" sz="1200" dirty="0"/>
              <a:t>data</a:t>
            </a:r>
            <a:endParaRPr lang="en-US" sz="1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8377" y="570345"/>
            <a:ext cx="6450222" cy="384925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767515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Expressions and interpolative Directive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The interpolation directive inserts the result of an expression into the HTML template</a:t>
            </a:r>
            <a:r>
              <a:rPr lang="en-US" sz="1800" dirty="0" smtClean="0"/>
              <a:t>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 smtClean="0"/>
              <a:t>Syntax: {{expression}}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 smtClean="0"/>
              <a:t>Expressions: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 smtClean="0"/>
              <a:t>Angular Number : {{ 1+ 2}}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 smtClean="0"/>
              <a:t>Angular String: {{ </a:t>
            </a:r>
            <a:r>
              <a:rPr lang="en-US" sz="1400" dirty="0" err="1" smtClean="0"/>
              <a:t>firstName</a:t>
            </a:r>
            <a:r>
              <a:rPr lang="en-US" sz="1400" dirty="0" smtClean="0"/>
              <a:t> + ‘  ‘+ </a:t>
            </a:r>
            <a:r>
              <a:rPr lang="en-US" sz="1400" dirty="0" err="1" smtClean="0"/>
              <a:t>lastname</a:t>
            </a:r>
            <a:r>
              <a:rPr lang="en-US" sz="1400" dirty="0" smtClean="0"/>
              <a:t> }} ($</a:t>
            </a:r>
            <a:r>
              <a:rPr lang="en-US" sz="1400" dirty="0" err="1" smtClean="0"/>
              <a:t>scope.firstName</a:t>
            </a:r>
            <a:r>
              <a:rPr lang="en-US" sz="1400" dirty="0" smtClean="0"/>
              <a:t> = ‘</a:t>
            </a:r>
            <a:r>
              <a:rPr lang="en-US" sz="1400" dirty="0" err="1" smtClean="0"/>
              <a:t>abc</a:t>
            </a:r>
            <a:r>
              <a:rPr lang="en-US" sz="1400" dirty="0" smtClean="0"/>
              <a:t>’;</a:t>
            </a:r>
            <a:r>
              <a:rPr lang="en-US" sz="1400" dirty="0"/>
              <a:t> ($</a:t>
            </a:r>
            <a:r>
              <a:rPr lang="en-US" sz="1400" dirty="0" err="1"/>
              <a:t>scope.firstName</a:t>
            </a:r>
            <a:r>
              <a:rPr lang="en-US" sz="1400" dirty="0"/>
              <a:t> = </a:t>
            </a:r>
            <a:r>
              <a:rPr lang="en-US" sz="1400" dirty="0" smtClean="0"/>
              <a:t>‘xyz’; </a:t>
            </a:r>
            <a:r>
              <a:rPr lang="en-US" sz="1400" dirty="0" err="1" smtClean="0"/>
              <a:t>ouput</a:t>
            </a:r>
            <a:r>
              <a:rPr lang="en-US" sz="1400" dirty="0" smtClean="0"/>
              <a:t> -=&gt; </a:t>
            </a:r>
            <a:r>
              <a:rPr lang="en-US" sz="1400" dirty="0" err="1" smtClean="0"/>
              <a:t>abc</a:t>
            </a:r>
            <a:r>
              <a:rPr lang="en-US" sz="1400" dirty="0" smtClean="0"/>
              <a:t> xyz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 smtClean="0"/>
              <a:t>Angular Objects - {{</a:t>
            </a:r>
            <a:r>
              <a:rPr lang="en-US" sz="1400" dirty="0" err="1" smtClean="0"/>
              <a:t>obj.property</a:t>
            </a:r>
            <a:r>
              <a:rPr lang="en-US" sz="1400" dirty="0" smtClean="0"/>
              <a:t>}}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 smtClean="0"/>
              <a:t>Angular Array - {{ Array[0] }}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 smtClean="0"/>
              <a:t>Can use filters with expressions </a:t>
            </a:r>
            <a:r>
              <a:rPr lang="en-US" sz="1400" dirty="0"/>
              <a:t>- </a:t>
            </a:r>
            <a:r>
              <a:rPr lang="en-US" sz="1400" dirty="0" smtClean="0"/>
              <a:t>{{</a:t>
            </a:r>
            <a:r>
              <a:rPr lang="en-US" sz="1400" dirty="0" err="1" smtClean="0"/>
              <a:t>string|uppercase</a:t>
            </a:r>
            <a:r>
              <a:rPr lang="en-US" sz="1400" dirty="0" smtClean="0"/>
              <a:t>] </a:t>
            </a:r>
            <a:r>
              <a:rPr lang="en-US" sz="1400" dirty="0"/>
              <a:t>}}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1400" dirty="0" smtClean="0"/>
          </a:p>
          <a:p>
            <a:pPr marL="457200" lvl="1" indent="0"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39267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3881" y="4419600"/>
            <a:ext cx="5486400" cy="566738"/>
          </a:xfrm>
        </p:spPr>
        <p:txBody>
          <a:bodyPr/>
          <a:lstStyle/>
          <a:p>
            <a:r>
              <a:rPr lang="en-US" dirty="0" smtClean="0"/>
              <a:t>Data binding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04645" y="5029200"/>
            <a:ext cx="5486400" cy="804862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Automatic synchronization </a:t>
            </a:r>
            <a:r>
              <a:rPr lang="en-US" dirty="0"/>
              <a:t>between the model and the view</a:t>
            </a:r>
            <a:r>
              <a:rPr lang="en-US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When </a:t>
            </a:r>
            <a:r>
              <a:rPr lang="en-US" dirty="0"/>
              <a:t>data in the </a:t>
            </a:r>
            <a:r>
              <a:rPr lang="en-US" i="1" dirty="0"/>
              <a:t>model</a:t>
            </a:r>
            <a:r>
              <a:rPr lang="en-US" dirty="0"/>
              <a:t> changes, the </a:t>
            </a:r>
            <a:r>
              <a:rPr lang="en-US" i="1" dirty="0"/>
              <a:t>view</a:t>
            </a:r>
            <a:r>
              <a:rPr lang="en-US" dirty="0"/>
              <a:t> reflects the change, and when data in the </a:t>
            </a:r>
            <a:r>
              <a:rPr lang="en-US" i="1" dirty="0"/>
              <a:t>view</a:t>
            </a:r>
            <a:r>
              <a:rPr lang="en-US" dirty="0"/>
              <a:t> changes, the </a:t>
            </a:r>
            <a:r>
              <a:rPr lang="en-US" i="1" dirty="0"/>
              <a:t>model</a:t>
            </a:r>
            <a:r>
              <a:rPr lang="en-US" dirty="0"/>
              <a:t> is updated as well.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195" y="797141"/>
            <a:ext cx="5784805" cy="341191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239695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Controllers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400" dirty="0" smtClean="0">
                <a:latin typeface="+mj-lt"/>
              </a:rPr>
              <a:t>A JavaScript</a:t>
            </a:r>
            <a:r>
              <a:rPr lang="en-US" sz="1400" dirty="0">
                <a:latin typeface="+mj-lt"/>
              </a:rPr>
              <a:t> </a:t>
            </a:r>
            <a:r>
              <a:rPr lang="en-US" sz="1400" b="1" dirty="0">
                <a:latin typeface="+mj-lt"/>
              </a:rPr>
              <a:t>constructor function</a:t>
            </a:r>
            <a:r>
              <a:rPr lang="en-US" sz="1400" dirty="0">
                <a:latin typeface="+mj-lt"/>
              </a:rPr>
              <a:t> that is used to augment the </a:t>
            </a:r>
            <a:r>
              <a:rPr lang="en-US" sz="1400" dirty="0" smtClean="0">
                <a:latin typeface="+mj-lt"/>
              </a:rPr>
              <a:t>$scope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400" dirty="0" smtClean="0">
                <a:latin typeface="+mj-lt"/>
              </a:rPr>
              <a:t>Register with DOM – ng-controller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400" dirty="0" smtClean="0">
                <a:latin typeface="+mj-lt"/>
              </a:rPr>
              <a:t>Register controller with Angular module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400" dirty="0"/>
              <a:t>Roles of controllers: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00" dirty="0"/>
              <a:t>Setting up the initial state of a $scope object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00" dirty="0"/>
              <a:t>Adding Behavior/functions to a Scope Object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400" dirty="0" smtClean="0">
                <a:latin typeface="+mj-lt"/>
              </a:rPr>
              <a:t>Example:</a:t>
            </a:r>
          </a:p>
          <a:p>
            <a:pPr marL="400050" lvl="1" indent="0">
              <a:buNone/>
            </a:pPr>
            <a:r>
              <a:rPr lang="en-US" sz="1400" dirty="0" smtClean="0">
                <a:latin typeface="Adobe Garamond Pro" pitchFamily="18" charset="0"/>
                <a:cs typeface="Aldhabi" panose="01000000000000000000" pitchFamily="2" charset="-78"/>
              </a:rPr>
              <a:t>      </a:t>
            </a:r>
            <a:r>
              <a:rPr lang="en-US" sz="1400" dirty="0" err="1" smtClean="0">
                <a:latin typeface="Adobe Garamond Pro" pitchFamily="18" charset="0"/>
                <a:cs typeface="Aldhabi" panose="01000000000000000000" pitchFamily="2" charset="-78"/>
              </a:rPr>
              <a:t>var</a:t>
            </a:r>
            <a:r>
              <a:rPr lang="en-US" sz="1400" dirty="0" smtClean="0">
                <a:latin typeface="Adobe Garamond Pro" pitchFamily="18" charset="0"/>
                <a:cs typeface="Aldhabi" panose="01000000000000000000" pitchFamily="2" charset="-78"/>
              </a:rPr>
              <a:t> </a:t>
            </a:r>
            <a:r>
              <a:rPr lang="en-US" sz="1400" dirty="0" err="1">
                <a:latin typeface="Adobe Garamond Pro" pitchFamily="18" charset="0"/>
                <a:cs typeface="Aldhabi" panose="01000000000000000000" pitchFamily="2" charset="-78"/>
              </a:rPr>
              <a:t>myApp</a:t>
            </a:r>
            <a:r>
              <a:rPr lang="en-US" sz="1400" dirty="0">
                <a:latin typeface="Adobe Garamond Pro" pitchFamily="18" charset="0"/>
                <a:cs typeface="Aldhabi" panose="01000000000000000000" pitchFamily="2" charset="-78"/>
              </a:rPr>
              <a:t> = </a:t>
            </a:r>
            <a:r>
              <a:rPr lang="en-US" sz="1400" dirty="0" err="1">
                <a:latin typeface="Adobe Garamond Pro" pitchFamily="18" charset="0"/>
                <a:cs typeface="Aldhabi" panose="01000000000000000000" pitchFamily="2" charset="-78"/>
              </a:rPr>
              <a:t>angular.module</a:t>
            </a:r>
            <a:r>
              <a:rPr lang="en-US" sz="1400" dirty="0">
                <a:latin typeface="Adobe Garamond Pro" pitchFamily="18" charset="0"/>
                <a:cs typeface="Aldhabi" panose="01000000000000000000" pitchFamily="2" charset="-78"/>
              </a:rPr>
              <a:t>('spicyApp1', []); </a:t>
            </a:r>
            <a:endParaRPr lang="en-US" sz="1400" dirty="0" smtClean="0">
              <a:latin typeface="Adobe Garamond Pro" pitchFamily="18" charset="0"/>
              <a:cs typeface="Aldhabi" panose="01000000000000000000" pitchFamily="2" charset="-78"/>
            </a:endParaRPr>
          </a:p>
          <a:p>
            <a:pPr marL="400050" lvl="1" indent="0">
              <a:buNone/>
            </a:pPr>
            <a:r>
              <a:rPr lang="en-US" sz="1400" dirty="0" smtClean="0">
                <a:latin typeface="Adobe Garamond Pro" pitchFamily="18" charset="0"/>
                <a:cs typeface="Aldhabi" panose="01000000000000000000" pitchFamily="2" charset="-78"/>
              </a:rPr>
              <a:t>      </a:t>
            </a:r>
            <a:r>
              <a:rPr lang="en-US" sz="1400" dirty="0" err="1" smtClean="0">
                <a:latin typeface="Adobe Garamond Pro" pitchFamily="18" charset="0"/>
                <a:cs typeface="Aldhabi" panose="01000000000000000000" pitchFamily="2" charset="-78"/>
              </a:rPr>
              <a:t>myApp.controller</a:t>
            </a:r>
            <a:r>
              <a:rPr lang="en-US" sz="1400" dirty="0">
                <a:latin typeface="Adobe Garamond Pro" pitchFamily="18" charset="0"/>
                <a:cs typeface="Aldhabi" panose="01000000000000000000" pitchFamily="2" charset="-78"/>
              </a:rPr>
              <a:t>('</a:t>
            </a:r>
            <a:r>
              <a:rPr lang="en-US" sz="1400" dirty="0" err="1">
                <a:latin typeface="Adobe Garamond Pro" pitchFamily="18" charset="0"/>
                <a:cs typeface="Aldhabi" panose="01000000000000000000" pitchFamily="2" charset="-78"/>
              </a:rPr>
              <a:t>SpicyController</a:t>
            </a:r>
            <a:r>
              <a:rPr lang="en-US" sz="1400" dirty="0">
                <a:latin typeface="Adobe Garamond Pro" pitchFamily="18" charset="0"/>
                <a:cs typeface="Aldhabi" panose="01000000000000000000" pitchFamily="2" charset="-78"/>
              </a:rPr>
              <a:t>', ['$scope', function($scope) { </a:t>
            </a:r>
            <a:endParaRPr lang="en-US" sz="1400" dirty="0" smtClean="0">
              <a:latin typeface="Adobe Garamond Pro" pitchFamily="18" charset="0"/>
              <a:cs typeface="Aldhabi" panose="01000000000000000000" pitchFamily="2" charset="-78"/>
            </a:endParaRPr>
          </a:p>
          <a:p>
            <a:pPr marL="800100" lvl="2" indent="0">
              <a:buNone/>
            </a:pPr>
            <a:r>
              <a:rPr lang="en-US" sz="1400" dirty="0">
                <a:latin typeface="Adobe Garamond Pro" pitchFamily="18" charset="0"/>
                <a:cs typeface="Aldhabi" panose="01000000000000000000" pitchFamily="2" charset="-78"/>
              </a:rPr>
              <a:t> </a:t>
            </a:r>
            <a:r>
              <a:rPr lang="en-US" sz="1400" dirty="0" smtClean="0">
                <a:latin typeface="Adobe Garamond Pro" pitchFamily="18" charset="0"/>
                <a:cs typeface="Aldhabi" panose="01000000000000000000" pitchFamily="2" charset="-78"/>
              </a:rPr>
              <a:t>  $</a:t>
            </a:r>
            <a:r>
              <a:rPr lang="en-US" sz="1400" dirty="0" err="1" smtClean="0">
                <a:latin typeface="Adobe Garamond Pro" pitchFamily="18" charset="0"/>
                <a:cs typeface="Aldhabi" panose="01000000000000000000" pitchFamily="2" charset="-78"/>
              </a:rPr>
              <a:t>scope.firstName</a:t>
            </a:r>
            <a:r>
              <a:rPr lang="en-US" sz="1400" dirty="0" smtClean="0">
                <a:latin typeface="Adobe Garamond Pro" pitchFamily="18" charset="0"/>
                <a:cs typeface="Aldhabi" panose="01000000000000000000" pitchFamily="2" charset="-78"/>
              </a:rPr>
              <a:t>= Chandrashekhar'; </a:t>
            </a:r>
          </a:p>
          <a:p>
            <a:pPr marL="800100" lvl="2" indent="0">
              <a:buNone/>
            </a:pPr>
            <a:r>
              <a:rPr lang="en-US" sz="1400" dirty="0">
                <a:latin typeface="Adobe Garamond Pro" pitchFamily="18" charset="0"/>
                <a:cs typeface="Aldhabi" panose="01000000000000000000" pitchFamily="2" charset="-78"/>
              </a:rPr>
              <a:t> </a:t>
            </a:r>
            <a:r>
              <a:rPr lang="en-US" sz="1400" dirty="0" smtClean="0">
                <a:latin typeface="Adobe Garamond Pro" pitchFamily="18" charset="0"/>
                <a:cs typeface="Aldhabi" panose="01000000000000000000" pitchFamily="2" charset="-78"/>
              </a:rPr>
              <a:t>  $</a:t>
            </a:r>
            <a:r>
              <a:rPr lang="en-US" sz="1400" dirty="0" err="1" smtClean="0">
                <a:latin typeface="Adobe Garamond Pro" pitchFamily="18" charset="0"/>
                <a:cs typeface="Aldhabi" panose="01000000000000000000" pitchFamily="2" charset="-78"/>
              </a:rPr>
              <a:t>scope.showName</a:t>
            </a:r>
            <a:r>
              <a:rPr lang="en-US" sz="1400" dirty="0" smtClean="0">
                <a:latin typeface="Adobe Garamond Pro" pitchFamily="18" charset="0"/>
                <a:cs typeface="Aldhabi" panose="01000000000000000000" pitchFamily="2" charset="-78"/>
              </a:rPr>
              <a:t> </a:t>
            </a:r>
            <a:r>
              <a:rPr lang="en-US" sz="1400" dirty="0">
                <a:latin typeface="Adobe Garamond Pro" pitchFamily="18" charset="0"/>
                <a:cs typeface="Aldhabi" panose="01000000000000000000" pitchFamily="2" charset="-78"/>
              </a:rPr>
              <a:t>= function() { </a:t>
            </a:r>
            <a:endParaRPr lang="en-US" sz="1400" dirty="0" smtClean="0">
              <a:latin typeface="Adobe Garamond Pro" pitchFamily="18" charset="0"/>
              <a:cs typeface="Aldhabi" panose="01000000000000000000" pitchFamily="2" charset="-78"/>
            </a:endParaRPr>
          </a:p>
          <a:p>
            <a:pPr marL="800100" lvl="2" indent="0">
              <a:buNone/>
            </a:pPr>
            <a:r>
              <a:rPr lang="en-US" sz="1400" dirty="0">
                <a:latin typeface="Adobe Garamond Pro" pitchFamily="18" charset="0"/>
                <a:cs typeface="Aldhabi" panose="01000000000000000000" pitchFamily="2" charset="-78"/>
              </a:rPr>
              <a:t> </a:t>
            </a:r>
            <a:r>
              <a:rPr lang="en-US" sz="1400" dirty="0" smtClean="0">
                <a:latin typeface="Adobe Garamond Pro" pitchFamily="18" charset="0"/>
                <a:cs typeface="Aldhabi" panose="01000000000000000000" pitchFamily="2" charset="-78"/>
              </a:rPr>
              <a:t>      return $</a:t>
            </a:r>
            <a:r>
              <a:rPr lang="en-US" sz="1400" dirty="0" err="1" smtClean="0">
                <a:latin typeface="Adobe Garamond Pro" pitchFamily="18" charset="0"/>
                <a:cs typeface="Aldhabi" panose="01000000000000000000" pitchFamily="2" charset="-78"/>
              </a:rPr>
              <a:t>scope.firstName</a:t>
            </a:r>
            <a:r>
              <a:rPr lang="en-US" sz="1400" dirty="0" smtClean="0">
                <a:latin typeface="Adobe Garamond Pro" pitchFamily="18" charset="0"/>
                <a:cs typeface="Aldhabi" panose="01000000000000000000" pitchFamily="2" charset="-78"/>
              </a:rPr>
              <a:t>;</a:t>
            </a:r>
          </a:p>
          <a:p>
            <a:pPr marL="800100" lvl="2" indent="0">
              <a:buNone/>
            </a:pPr>
            <a:r>
              <a:rPr lang="en-US" sz="1400" dirty="0" smtClean="0">
                <a:latin typeface="Adobe Garamond Pro" pitchFamily="18" charset="0"/>
                <a:cs typeface="Aldhabi" panose="01000000000000000000" pitchFamily="2" charset="-78"/>
              </a:rPr>
              <a:t>  };</a:t>
            </a:r>
          </a:p>
          <a:p>
            <a:pPr marL="800100" lvl="2" indent="0">
              <a:buNone/>
            </a:pPr>
            <a:r>
              <a:rPr lang="en-US" sz="1400" dirty="0" smtClean="0">
                <a:latin typeface="Adobe Garamond Pro" pitchFamily="18" charset="0"/>
                <a:cs typeface="Aldhabi" panose="01000000000000000000" pitchFamily="2" charset="-78"/>
              </a:rPr>
              <a:t>}]);</a:t>
            </a:r>
          </a:p>
        </p:txBody>
      </p:sp>
    </p:spTree>
    <p:extLst>
      <p:ext uri="{BB962C8B-B14F-4D97-AF65-F5344CB8AC3E}">
        <p14:creationId xmlns:p14="http://schemas.microsoft.com/office/powerpoint/2010/main" val="4030481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$scope and $</a:t>
            </a:r>
            <a:r>
              <a:rPr lang="en-US" sz="2400" dirty="0" err="1" smtClean="0"/>
              <a:t>rootScope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800" dirty="0" smtClean="0"/>
              <a:t>It’s execution </a:t>
            </a:r>
            <a:r>
              <a:rPr lang="en-US" sz="1800" dirty="0"/>
              <a:t>context for </a:t>
            </a:r>
            <a:r>
              <a:rPr lang="en-US" sz="1800" dirty="0" smtClean="0"/>
              <a:t>expressions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 smtClean="0"/>
              <a:t>Acts as glue between Views and controller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 smtClean="0"/>
              <a:t>It’s controller’s responsibility to </a:t>
            </a:r>
            <a:r>
              <a:rPr lang="en-US" sz="1800" dirty="0" smtClean="0"/>
              <a:t>add </a:t>
            </a:r>
            <a:r>
              <a:rPr lang="en-US" sz="1800" dirty="0" smtClean="0"/>
              <a:t>properties and methods on $scope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Each Angular application has exactly </a:t>
            </a:r>
            <a:r>
              <a:rPr lang="en-US" sz="1800" dirty="0" smtClean="0"/>
              <a:t>one</a:t>
            </a:r>
            <a:r>
              <a:rPr lang="en-US" sz="1800" dirty="0"/>
              <a:t> </a:t>
            </a:r>
            <a:r>
              <a:rPr lang="en-US" sz="1800" dirty="0" err="1" smtClean="0"/>
              <a:t>rootScope</a:t>
            </a:r>
            <a:r>
              <a:rPr lang="en-US" sz="1800" dirty="0"/>
              <a:t> </a:t>
            </a:r>
            <a:r>
              <a:rPr lang="en-US" sz="1800" dirty="0" smtClean="0"/>
              <a:t>but can have multiple child scopes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Characteristics: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/>
              <a:t>provide APIs (</a:t>
            </a:r>
            <a:r>
              <a:rPr lang="en-US" sz="1400" dirty="0">
                <a:hlinkClick r:id="rId2"/>
              </a:rPr>
              <a:t>$watch</a:t>
            </a:r>
            <a:r>
              <a:rPr lang="en-US" sz="1400" dirty="0"/>
              <a:t>) to observe model mutations.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/>
              <a:t>provide context against which </a:t>
            </a:r>
            <a:r>
              <a:rPr lang="en-US" sz="1400" dirty="0">
                <a:hlinkClick r:id="rId3"/>
              </a:rPr>
              <a:t>expressions</a:t>
            </a:r>
            <a:r>
              <a:rPr lang="en-US" sz="1400" dirty="0"/>
              <a:t> are evaluated.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/>
              <a:t>Nested: child scopes are inherited from Parent scope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 smtClean="0"/>
              <a:t>$watch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/>
              <a:t>The $</a:t>
            </a:r>
            <a:r>
              <a:rPr lang="en-US" sz="1400" dirty="0" err="1"/>
              <a:t>scope.watch</a:t>
            </a:r>
            <a:r>
              <a:rPr lang="en-US" sz="1400" dirty="0"/>
              <a:t>() function creates a watch of some </a:t>
            </a:r>
            <a:r>
              <a:rPr lang="en-US" sz="1400" dirty="0" smtClean="0"/>
              <a:t>variable </a:t>
            </a:r>
          </a:p>
          <a:p>
            <a:pPr marL="457200" lvl="1" indent="0">
              <a:buNone/>
            </a:pPr>
            <a:r>
              <a:rPr lang="en-US" sz="1400" dirty="0"/>
              <a:t> </a:t>
            </a:r>
            <a:r>
              <a:rPr lang="en-US" sz="1400" dirty="0" smtClean="0"/>
              <a:t>      </a:t>
            </a:r>
            <a:r>
              <a:rPr lang="en-US" sz="1400" dirty="0"/>
              <a:t>$</a:t>
            </a:r>
            <a:r>
              <a:rPr lang="en-US" sz="1400" dirty="0" err="1"/>
              <a:t>scope.$watch</a:t>
            </a:r>
            <a:r>
              <a:rPr lang="en-US" sz="1400" dirty="0"/>
              <a:t>(function(scope) { return </a:t>
            </a:r>
            <a:r>
              <a:rPr lang="en-US" sz="1400" dirty="0" err="1"/>
              <a:t>scope.data.myVar</a:t>
            </a:r>
            <a:r>
              <a:rPr lang="en-US" sz="1400" dirty="0"/>
              <a:t> }, function() {} );</a:t>
            </a:r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1525576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678</TotalTime>
  <Words>479</Words>
  <Application>Microsoft Office PowerPoint</Application>
  <PresentationFormat>On-screen Show (4:3)</PresentationFormat>
  <Paragraphs>107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Angular JS</vt:lpstr>
      <vt:lpstr>Why Angular JS?</vt:lpstr>
      <vt:lpstr>Angular features</vt:lpstr>
      <vt:lpstr>Common concepts</vt:lpstr>
      <vt:lpstr>Angular First Application</vt:lpstr>
      <vt:lpstr>Expressions and interpolative Directive</vt:lpstr>
      <vt:lpstr>Data binding</vt:lpstr>
      <vt:lpstr>Controllers</vt:lpstr>
      <vt:lpstr>$scope and $rootScope</vt:lpstr>
      <vt:lpstr>Angular Events</vt:lpstr>
      <vt:lpstr>Angular in-built directives</vt:lpstr>
      <vt:lpstr>Directives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Coceptula </dc:title>
  <dc:creator>Chandrashekhar Gajai</dc:creator>
  <cp:lastModifiedBy>Chandrashekhar Gajai</cp:lastModifiedBy>
  <cp:revision>35</cp:revision>
  <dcterms:created xsi:type="dcterms:W3CDTF">2006-08-16T00:00:00Z</dcterms:created>
  <dcterms:modified xsi:type="dcterms:W3CDTF">2016-12-05T11:36:39Z</dcterms:modified>
</cp:coreProperties>
</file>