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E88356-DEF8-4BF2-919F-EAF1404181DD}">
  <a:tblStyle styleId="{3DE88356-DEF8-4BF2-919F-EAF1404181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ffbe1cd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ffbe1cd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ffbe1cd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ffbe1cd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bffbe1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ffbe1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ffbe1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ffbe1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ffbe1c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ffbe1c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ffbe1c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bffbe1c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bffbe1cd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bffbe1c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bffbe1cd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bffbe1cd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ffbe1cd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ffbe1cd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ffbe1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ffbe1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ffbe1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ffbe1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ffbe1c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ffbe1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ffbe1c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ffbe1c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ffbe1c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ffbe1c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ffbe1c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ffbe1c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ffbe1c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ffbe1c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ffbe1c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ffbe1c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608849"/>
            <a:ext cx="5361300" cy="16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Project Presentation (Washing Machine/Drier)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Presentor: Teja Tiriveedhi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555700" y="1626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2"/>
          <p:cNvPicPr preferRelativeResize="0"/>
          <p:nvPr/>
        </p:nvPicPr>
        <p:blipFill>
          <a:blip r:embed="rId3">
            <a:alphaModFix/>
          </a:blip>
          <a:stretch>
            <a:fillRect/>
          </a:stretch>
        </p:blipFill>
        <p:spPr>
          <a:xfrm>
            <a:off x="152400" y="388900"/>
            <a:ext cx="7609399" cy="377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23"/>
          <p:cNvPicPr preferRelativeResize="0"/>
          <p:nvPr/>
        </p:nvPicPr>
        <p:blipFill>
          <a:blip r:embed="rId3">
            <a:alphaModFix/>
          </a:blip>
          <a:stretch>
            <a:fillRect/>
          </a:stretch>
        </p:blipFill>
        <p:spPr>
          <a:xfrm>
            <a:off x="0" y="971500"/>
            <a:ext cx="8618500" cy="360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problems</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Getting the state machine to work, it took time to figure out how to make the switches to set the time according to the washing mode.  For example, SW 1 should set to 36 minutes and display on the seven segment, I had tough time in figuring out how to display 36 minutes and start the count down only when SW 1 is pressed. </a:t>
            </a:r>
            <a:endParaRPr sz="1400"/>
          </a:p>
          <a:p>
            <a:pPr indent="0" lvl="0" marL="0" rtl="0" algn="l">
              <a:spcBef>
                <a:spcPts val="1600"/>
              </a:spcBef>
              <a:spcAft>
                <a:spcPts val="0"/>
              </a:spcAft>
              <a:buNone/>
            </a:pPr>
            <a:r>
              <a:rPr lang="en" sz="1400"/>
              <a:t>: Figuring out how to make the decrement by having a borrow out. </a:t>
            </a:r>
            <a:endParaRPr sz="1400"/>
          </a:p>
          <a:p>
            <a:pPr indent="0" lvl="0" marL="0" rtl="0" algn="l">
              <a:spcBef>
                <a:spcPts val="1600"/>
              </a:spcBef>
              <a:spcAft>
                <a:spcPts val="1600"/>
              </a:spcAft>
              <a:buNone/>
            </a:pPr>
            <a:r>
              <a:rPr lang="en" sz="1400"/>
              <a:t>: Getting LED’s turning on at the correct instances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Got more practice with logic and state machines(case statements). Didn’t want multiple input sources working at a time. </a:t>
            </a:r>
            <a:endParaRPr/>
          </a:p>
          <a:p>
            <a:pPr indent="0" lvl="0" marL="0" rtl="0" algn="l">
              <a:spcBef>
                <a:spcPts val="1600"/>
              </a:spcBef>
              <a:spcAft>
                <a:spcPts val="0"/>
              </a:spcAft>
              <a:buNone/>
            </a:pPr>
            <a:r>
              <a:rPr lang="en"/>
              <a:t>: Got more practice working with the clock </a:t>
            </a:r>
            <a:endParaRPr/>
          </a:p>
          <a:p>
            <a:pPr indent="0" lvl="0" marL="0" rtl="0" algn="l">
              <a:spcBef>
                <a:spcPts val="1600"/>
              </a:spcBef>
              <a:spcAft>
                <a:spcPts val="1600"/>
              </a:spcAft>
              <a:buNone/>
            </a:pPr>
            <a:r>
              <a:rPr lang="en"/>
              <a:t>: Project is on the similar lines of Lab 4,5 and 8.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484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Cases/Demo </a:t>
            </a:r>
            <a:endParaRPr/>
          </a:p>
        </p:txBody>
      </p:sp>
      <p:graphicFrame>
        <p:nvGraphicFramePr>
          <p:cNvPr id="209" name="Google Shape;209;p26"/>
          <p:cNvGraphicFramePr/>
          <p:nvPr/>
        </p:nvGraphicFramePr>
        <p:xfrm>
          <a:off x="663425" y="1438825"/>
          <a:ext cx="3000000" cy="3000000"/>
        </p:xfrm>
        <a:graphic>
          <a:graphicData uri="http://schemas.openxmlformats.org/drawingml/2006/table">
            <a:tbl>
              <a:tblPr>
                <a:noFill/>
                <a:tableStyleId>{3DE88356-DEF8-4BF2-919F-EAF1404181DD}</a:tableStyleId>
              </a:tblPr>
              <a:tblGrid>
                <a:gridCol w="2413000"/>
                <a:gridCol w="2413000"/>
                <a:gridCol w="2413000"/>
              </a:tblGrid>
              <a:tr h="1002900">
                <a:tc>
                  <a:txBody>
                    <a:bodyPr/>
                    <a:lstStyle/>
                    <a:p>
                      <a:pPr indent="0" lvl="0" marL="0" rtl="0" algn="l">
                        <a:spcBef>
                          <a:spcPts val="0"/>
                        </a:spcBef>
                        <a:spcAft>
                          <a:spcPts val="0"/>
                        </a:spcAft>
                        <a:buNone/>
                      </a:pPr>
                      <a:r>
                        <a:rPr lang="en"/>
                        <a:t>Requirement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Test Case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Result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4225">
                <a:tc>
                  <a:txBody>
                    <a:bodyPr/>
                    <a:lstStyle/>
                    <a:p>
                      <a:pPr indent="0" lvl="0" marL="0" rtl="0" algn="l">
                        <a:spcBef>
                          <a:spcPts val="0"/>
                        </a:spcBef>
                        <a:spcAft>
                          <a:spcPts val="0"/>
                        </a:spcAft>
                        <a:buNone/>
                      </a:pPr>
                      <a:r>
                        <a:rPr lang="en"/>
                        <a:t>Setting of different modes using different switches to the correct time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SW 1 sets to 36 minutes. SW 2 to 40 minutes </a:t>
                      </a:r>
                      <a:endParaRPr/>
                    </a:p>
                    <a:p>
                      <a:pPr indent="0" lvl="0" marL="0" rtl="0" algn="l">
                        <a:spcBef>
                          <a:spcPts val="0"/>
                        </a:spcBef>
                        <a:spcAft>
                          <a:spcPts val="0"/>
                        </a:spcAft>
                        <a:buNone/>
                      </a:pPr>
                      <a:r>
                        <a:rPr lang="en"/>
                        <a:t>SW 3 to 45 minutes </a:t>
                      </a:r>
                      <a:endParaRPr/>
                    </a:p>
                    <a:p>
                      <a:pPr indent="0" lvl="0" marL="0" rtl="0" algn="l">
                        <a:spcBef>
                          <a:spcPts val="0"/>
                        </a:spcBef>
                        <a:spcAft>
                          <a:spcPts val="0"/>
                        </a:spcAft>
                        <a:buNone/>
                      </a:pPr>
                      <a:r>
                        <a:rPr lang="en"/>
                        <a:t>SW 4 to 60 minutes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Correct time is set. Setting happens only when the amount is also inserted.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0800">
                <a:tc>
                  <a:txBody>
                    <a:bodyPr/>
                    <a:lstStyle/>
                    <a:p>
                      <a:pPr indent="0" lvl="0" marL="0" rtl="0" algn="l">
                        <a:spcBef>
                          <a:spcPts val="0"/>
                        </a:spcBef>
                        <a:spcAft>
                          <a:spcPts val="0"/>
                        </a:spcAft>
                        <a:buNone/>
                      </a:pPr>
                      <a:r>
                        <a:rPr lang="en"/>
                        <a:t>Countdown occurs in decimal for every mode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t>No hex value is displayed on the seven segment display for any mode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2134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cases/demo </a:t>
            </a:r>
            <a:endParaRPr/>
          </a:p>
        </p:txBody>
      </p:sp>
      <p:sp>
        <p:nvSpPr>
          <p:cNvPr id="215" name="Google Shape;215;p27"/>
          <p:cNvSpPr txBox="1"/>
          <p:nvPr>
            <p:ph idx="1" type="body"/>
          </p:nvPr>
        </p:nvSpPr>
        <p:spPr>
          <a:xfrm>
            <a:off x="9612475" y="345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16" name="Google Shape;216;p27"/>
          <p:cNvGraphicFramePr/>
          <p:nvPr/>
        </p:nvGraphicFramePr>
        <p:xfrm>
          <a:off x="488725" y="675010"/>
          <a:ext cx="3000000" cy="3000000"/>
        </p:xfrm>
        <a:graphic>
          <a:graphicData uri="http://schemas.openxmlformats.org/drawingml/2006/table">
            <a:tbl>
              <a:tblPr>
                <a:noFill/>
                <a:tableStyleId>{3DE88356-DEF8-4BF2-919F-EAF1404181DD}</a:tableStyleId>
              </a:tblPr>
              <a:tblGrid>
                <a:gridCol w="1242000"/>
                <a:gridCol w="2829900"/>
                <a:gridCol w="3347850"/>
              </a:tblGrid>
              <a:tr h="1009550">
                <a:tc>
                  <a:txBody>
                    <a:bodyPr/>
                    <a:lstStyle/>
                    <a:p>
                      <a:pPr indent="0" lvl="0" marL="0" rtl="0" algn="l">
                        <a:spcBef>
                          <a:spcPts val="0"/>
                        </a:spcBef>
                        <a:spcAft>
                          <a:spcPts val="0"/>
                        </a:spcAft>
                        <a:buNone/>
                      </a:pPr>
                      <a:r>
                        <a:rPr lang="en"/>
                        <a:t>Requirement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Test Case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Result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10575">
                <a:tc>
                  <a:txBody>
                    <a:bodyPr/>
                    <a:lstStyle/>
                    <a:p>
                      <a:pPr indent="0" lvl="0" marL="0" rtl="0" algn="l">
                        <a:spcBef>
                          <a:spcPts val="0"/>
                        </a:spcBef>
                        <a:spcAft>
                          <a:spcPts val="0"/>
                        </a:spcAft>
                        <a:buNone/>
                      </a:pPr>
                      <a:r>
                        <a:rPr lang="en"/>
                        <a:t>Can’t change the mode or can’t turn it off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When switches are being modified the values of seven segment display should still decrement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When switches are being modified, the countdown still occurs however, LED’s don’t display the washing machine cycle completion.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84800">
                <a:tc>
                  <a:txBody>
                    <a:bodyPr/>
                    <a:lstStyle/>
                    <a:p>
                      <a:pPr indent="0" lvl="0" marL="0" rtl="0" algn="l">
                        <a:spcBef>
                          <a:spcPts val="0"/>
                        </a:spcBef>
                        <a:spcAft>
                          <a:spcPts val="0"/>
                        </a:spcAft>
                        <a:buNone/>
                      </a:pPr>
                      <a:r>
                        <a:rPr lang="en"/>
                        <a:t>LED’s turn on correctly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t>LED’s turn on when the switch inputs are high after each washing stage is complete. </a:t>
                      </a:r>
                      <a:endParaRPr/>
                    </a:p>
                    <a:p>
                      <a:pPr indent="0" lvl="0" marL="0" rtl="0" algn="l">
                        <a:spcBef>
                          <a:spcPts val="0"/>
                        </a:spcBef>
                        <a:spcAft>
                          <a:spcPts val="0"/>
                        </a:spcAft>
                        <a:buClr>
                          <a:srgbClr val="000000"/>
                        </a:buClr>
                        <a:buSzPts val="1100"/>
                        <a:buFont typeface="Arial"/>
                        <a:buNone/>
                      </a:pPr>
                      <a:r>
                        <a:rPr lang="en"/>
                        <a:t>LED 1 turns on for all the modes to indicate that wash cycle is complete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Clr>
                          <a:srgbClr val="000000"/>
                        </a:buClr>
                        <a:buSzPts val="1100"/>
                        <a:buFont typeface="Arial"/>
                        <a:buNone/>
                      </a:pPr>
                      <a:r>
                        <a:rPr lang="en"/>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Pass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368875"/>
            <a:ext cx="75057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cases/demo </a:t>
            </a:r>
            <a:r>
              <a:rPr lang="en" sz="1400">
                <a:solidFill>
                  <a:srgbClr val="000000"/>
                </a:solidFill>
                <a:latin typeface="Arial"/>
                <a:ea typeface="Arial"/>
                <a:cs typeface="Arial"/>
                <a:sym typeface="Arial"/>
              </a:rPr>
              <a:t> </a:t>
            </a:r>
            <a:endParaRPr/>
          </a:p>
        </p:txBody>
      </p:sp>
      <p:graphicFrame>
        <p:nvGraphicFramePr>
          <p:cNvPr id="222" name="Google Shape;222;p28"/>
          <p:cNvGraphicFramePr/>
          <p:nvPr/>
        </p:nvGraphicFramePr>
        <p:xfrm>
          <a:off x="819150" y="910375"/>
          <a:ext cx="3000000" cy="3000000"/>
        </p:xfrm>
        <a:graphic>
          <a:graphicData uri="http://schemas.openxmlformats.org/drawingml/2006/table">
            <a:tbl>
              <a:tblPr>
                <a:noFill/>
                <a:tableStyleId>{3DE88356-DEF8-4BF2-919F-EAF1404181DD}</a:tableStyleId>
              </a:tblPr>
              <a:tblGrid>
                <a:gridCol w="2413000"/>
                <a:gridCol w="2413000"/>
                <a:gridCol w="2413000"/>
              </a:tblGrid>
              <a:tr h="2659950">
                <a:tc>
                  <a:txBody>
                    <a:bodyPr/>
                    <a:lstStyle/>
                    <a:p>
                      <a:pPr indent="0" lvl="0" marL="0" rtl="0" algn="l">
                        <a:spcBef>
                          <a:spcPts val="0"/>
                        </a:spcBef>
                        <a:spcAft>
                          <a:spcPts val="0"/>
                        </a:spcAft>
                        <a:buNone/>
                      </a:pPr>
                      <a:r>
                        <a:rPr lang="en"/>
                        <a:t>LED’s turn on correctly </a:t>
                      </a:r>
                      <a:endParaRPr/>
                    </a:p>
                  </a:txBody>
                  <a:tcPr marT="91425" marB="91425" marR="91425" marL="91425"/>
                </a:tc>
                <a:tc>
                  <a:txBody>
                    <a:bodyPr/>
                    <a:lstStyle/>
                    <a:p>
                      <a:pPr indent="0" lvl="0" marL="0" rtl="0" algn="l">
                        <a:spcBef>
                          <a:spcPts val="0"/>
                        </a:spcBef>
                        <a:spcAft>
                          <a:spcPts val="0"/>
                        </a:spcAft>
                        <a:buNone/>
                      </a:pPr>
                      <a:r>
                        <a:rPr lang="en"/>
                        <a:t>LED 2 turns on for all the modes to indicate that rinse cycle is complete</a:t>
                      </a:r>
                      <a:endParaRPr/>
                    </a:p>
                    <a:p>
                      <a:pPr indent="0" lvl="0" marL="0" rtl="0" algn="l">
                        <a:spcBef>
                          <a:spcPts val="0"/>
                        </a:spcBef>
                        <a:spcAft>
                          <a:spcPts val="0"/>
                        </a:spcAft>
                        <a:buNone/>
                      </a:pPr>
                      <a:r>
                        <a:rPr lang="en"/>
                        <a:t>LED 3 turns on when the dollar amount is reset to zero to indicate the whole cycle including the spin is complete </a:t>
                      </a:r>
                      <a:endParaRPr/>
                    </a:p>
                    <a:p>
                      <a:pPr indent="0" lvl="0" marL="0" rtl="0" algn="l">
                        <a:spcBef>
                          <a:spcPts val="0"/>
                        </a:spcBef>
                        <a:spcAft>
                          <a:spcPts val="0"/>
                        </a:spcAft>
                        <a:buNone/>
                      </a:pPr>
                      <a:r>
                        <a:rPr lang="en"/>
                        <a:t>LED 0 turns on once the drier mode has begun and LED 4 turns on once the drier mode is completed. </a:t>
                      </a:r>
                      <a:endParaRPr/>
                    </a:p>
                  </a:txBody>
                  <a:tcPr marT="91425" marB="91425" marR="91425" marL="91425"/>
                </a:tc>
                <a:tc>
                  <a:txBody>
                    <a:bodyPr/>
                    <a:lstStyle/>
                    <a:p>
                      <a:pPr indent="0" lvl="0" marL="0" rtl="0" algn="l">
                        <a:spcBef>
                          <a:spcPts val="0"/>
                        </a:spcBef>
                        <a:spcAft>
                          <a:spcPts val="0"/>
                        </a:spcAft>
                        <a:buNone/>
                      </a:pPr>
                      <a:r>
                        <a:rPr lang="en"/>
                        <a:t>Pass, however they are times when the LED’s are on when the SW input is low. </a:t>
                      </a:r>
                      <a:endParaRPr/>
                    </a:p>
                  </a:txBody>
                  <a:tcPr marT="91425" marB="91425" marR="91425" marL="91425"/>
                </a:tc>
              </a:tr>
              <a:tr h="772100">
                <a:tc>
                  <a:txBody>
                    <a:bodyPr/>
                    <a:lstStyle/>
                    <a:p>
                      <a:pPr indent="0" lvl="0" marL="0" rtl="0" algn="l">
                        <a:spcBef>
                          <a:spcPts val="0"/>
                        </a:spcBef>
                        <a:spcAft>
                          <a:spcPts val="0"/>
                        </a:spcAft>
                        <a:buNone/>
                      </a:pPr>
                      <a:r>
                        <a:rPr lang="en"/>
                        <a:t>Dollar amount resets successfully </a:t>
                      </a:r>
                      <a:endParaRPr/>
                    </a:p>
                  </a:txBody>
                  <a:tcPr marT="91425" marB="91425" marR="91425" marL="91425"/>
                </a:tc>
                <a:tc>
                  <a:txBody>
                    <a:bodyPr/>
                    <a:lstStyle/>
                    <a:p>
                      <a:pPr indent="0" lvl="0" marL="0" rtl="0" algn="l">
                        <a:spcBef>
                          <a:spcPts val="0"/>
                        </a:spcBef>
                        <a:spcAft>
                          <a:spcPts val="0"/>
                        </a:spcAft>
                        <a:buNone/>
                      </a:pPr>
                      <a:r>
                        <a:rPr lang="en"/>
                        <a:t>AN[5] should display 0. It should also be able to go from 2 to 0.</a:t>
                      </a:r>
                      <a:endParaRPr/>
                    </a:p>
                  </a:txBody>
                  <a:tcPr marT="91425" marB="91425" marR="91425" marL="91425"/>
                </a:tc>
                <a:tc>
                  <a:txBody>
                    <a:bodyPr/>
                    <a:lstStyle/>
                    <a:p>
                      <a:pPr indent="0" lvl="0" marL="0" rtl="0" algn="l">
                        <a:spcBef>
                          <a:spcPts val="0"/>
                        </a:spcBef>
                        <a:spcAft>
                          <a:spcPts val="0"/>
                        </a:spcAft>
                        <a:buNone/>
                      </a:pPr>
                      <a:r>
                        <a:rPr lang="en"/>
                        <a:t>Pass,</a:t>
                      </a:r>
                      <a:r>
                        <a:rPr lang="en"/>
                        <a:t>Does reset, however one minute hand keeps decrementing </a:t>
                      </a:r>
                      <a:endParaRPr/>
                    </a:p>
                  </a:txBody>
                  <a:tcPr marT="91425" marB="91425" marR="91425" marL="91425"/>
                </a:tc>
              </a:tr>
              <a:tr h="485625">
                <a:tc>
                  <a:txBody>
                    <a:bodyPr/>
                    <a:lstStyle/>
                    <a:p>
                      <a:pPr indent="0" lvl="0" marL="0" rtl="0" algn="l">
                        <a:spcBef>
                          <a:spcPts val="0"/>
                        </a:spcBef>
                        <a:spcAft>
                          <a:spcPts val="0"/>
                        </a:spcAft>
                        <a:buNone/>
                      </a:pPr>
                      <a:r>
                        <a:rPr lang="en"/>
                        <a:t>Drier operates only on high temperature </a:t>
                      </a:r>
                      <a:endParaRPr/>
                    </a:p>
                  </a:txBody>
                  <a:tcPr marT="91425" marB="91425" marR="91425" marL="91425"/>
                </a:tc>
                <a:tc>
                  <a:txBody>
                    <a:bodyPr/>
                    <a:lstStyle/>
                    <a:p>
                      <a:pPr indent="0" lvl="0" marL="0" rtl="0" algn="l">
                        <a:spcBef>
                          <a:spcPts val="0"/>
                        </a:spcBef>
                        <a:spcAft>
                          <a:spcPts val="0"/>
                        </a:spcAft>
                        <a:buNone/>
                      </a:pPr>
                      <a:r>
                        <a:rPr lang="en"/>
                        <a:t>Timer only sets up when BTND and SW[4] is high</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additions/future development</a:t>
            </a:r>
            <a:endParaRPr/>
          </a:p>
        </p:txBody>
      </p:sp>
      <p:sp>
        <p:nvSpPr>
          <p:cNvPr id="228" name="Google Shape;228;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 so that user can add cents,dimes and nickels coins</a:t>
            </a:r>
            <a:endParaRPr/>
          </a:p>
          <a:p>
            <a:pPr indent="0" lvl="0" marL="0" rtl="0" algn="l">
              <a:spcBef>
                <a:spcPts val="1600"/>
              </a:spcBef>
              <a:spcAft>
                <a:spcPts val="1600"/>
              </a:spcAft>
              <a:buNone/>
            </a:pPr>
            <a:r>
              <a:rPr lang="en"/>
              <a:t>Add a Buzzer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t>
            </a:r>
            <a:endParaRPr/>
          </a:p>
        </p:txBody>
      </p:sp>
      <p:sp>
        <p:nvSpPr>
          <p:cNvPr id="135" name="Google Shape;135;p14"/>
          <p:cNvSpPr txBox="1"/>
          <p:nvPr>
            <p:ph idx="1" type="body"/>
          </p:nvPr>
        </p:nvSpPr>
        <p:spPr>
          <a:xfrm>
            <a:off x="819150" y="1488400"/>
            <a:ext cx="7505700" cy="3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JT Industries has been assigned to build a washing machine that works on a FPGA board. The washing machine would have different washing options suitable for different clothes and temperatures. </a:t>
            </a:r>
            <a:endParaRPr sz="2400">
              <a:solidFill>
                <a:srgbClr val="000000"/>
              </a:solidFill>
              <a:latin typeface="Arial"/>
              <a:ea typeface="Arial"/>
              <a:cs typeface="Arial"/>
              <a:sym typeface="Arial"/>
            </a:endParaRPr>
          </a:p>
          <a:p>
            <a:pPr indent="0" lvl="0" marL="0" rtl="0" algn="l">
              <a:spcBef>
                <a:spcPts val="1600"/>
              </a:spcBef>
              <a:spcAft>
                <a:spcPts val="1600"/>
              </a:spcAft>
              <a:buNone/>
            </a:pPr>
            <a:r>
              <a:rPr lang="en" sz="2400">
                <a:solidFill>
                  <a:srgbClr val="000000"/>
                </a:solidFill>
                <a:latin typeface="Arial"/>
                <a:ea typeface="Arial"/>
                <a:cs typeface="Arial"/>
                <a:sym typeface="Arial"/>
              </a:rPr>
              <a:t>Requirements for this washing machine are presented on the next slide </a:t>
            </a:r>
            <a:endParaRPr sz="2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99925"/>
            <a:ext cx="75057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41" name="Google Shape;141;p15"/>
          <p:cNvSpPr txBox="1"/>
          <p:nvPr>
            <p:ph idx="1" type="body"/>
          </p:nvPr>
        </p:nvSpPr>
        <p:spPr>
          <a:xfrm>
            <a:off x="819150" y="1047925"/>
            <a:ext cx="7505700" cy="390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The washing machine shall have three different washing modes </a:t>
            </a:r>
            <a:endParaRPr/>
          </a:p>
          <a:p>
            <a:pPr indent="0" lvl="0" marL="0" rtl="0" algn="l">
              <a:spcBef>
                <a:spcPts val="1600"/>
              </a:spcBef>
              <a:spcAft>
                <a:spcPts val="0"/>
              </a:spcAft>
              <a:buNone/>
            </a:pPr>
            <a:r>
              <a:rPr lang="en"/>
              <a:t>: Delicates</a:t>
            </a:r>
            <a:endParaRPr/>
          </a:p>
          <a:p>
            <a:pPr indent="0" lvl="0" marL="0" rtl="0" algn="l">
              <a:spcBef>
                <a:spcPts val="1600"/>
              </a:spcBef>
              <a:spcAft>
                <a:spcPts val="0"/>
              </a:spcAft>
              <a:buNone/>
            </a:pPr>
            <a:r>
              <a:rPr lang="en"/>
              <a:t>: Normal </a:t>
            </a:r>
            <a:endParaRPr/>
          </a:p>
          <a:p>
            <a:pPr indent="0" lvl="0" marL="0" rtl="0" algn="l">
              <a:spcBef>
                <a:spcPts val="1600"/>
              </a:spcBef>
              <a:spcAft>
                <a:spcPts val="0"/>
              </a:spcAft>
              <a:buNone/>
            </a:pPr>
            <a:r>
              <a:rPr lang="en"/>
              <a:t>: Power Wash </a:t>
            </a:r>
            <a:endParaRPr/>
          </a:p>
          <a:p>
            <a:pPr indent="-311150" lvl="0" marL="457200" rtl="0" algn="l">
              <a:spcBef>
                <a:spcPts val="1600"/>
              </a:spcBef>
              <a:spcAft>
                <a:spcPts val="0"/>
              </a:spcAft>
              <a:buSzPts val="1300"/>
              <a:buAutoNum type="arabicParenR"/>
            </a:pPr>
            <a:r>
              <a:rPr lang="en"/>
              <a:t>Switches will be used to set the different modes. Users can only select one mode, once the mode is chosen, the mode cannot be changed when the wash cycle is running. The machine can’t be turned off in the middle or reset. </a:t>
            </a:r>
            <a:endParaRPr/>
          </a:p>
          <a:p>
            <a:pPr indent="0" lvl="0" marL="457200" rtl="0" algn="l">
              <a:spcBef>
                <a:spcPts val="1600"/>
              </a:spcBef>
              <a:spcAft>
                <a:spcPts val="0"/>
              </a:spcAft>
              <a:buNone/>
            </a:pPr>
            <a:r>
              <a:rPr lang="en"/>
              <a:t>: SW 1 shall set to delicates </a:t>
            </a:r>
            <a:endParaRPr/>
          </a:p>
          <a:p>
            <a:pPr indent="0" lvl="0" marL="457200" rtl="0" algn="l">
              <a:spcBef>
                <a:spcPts val="1600"/>
              </a:spcBef>
              <a:spcAft>
                <a:spcPts val="0"/>
              </a:spcAft>
              <a:buNone/>
            </a:pPr>
            <a:r>
              <a:rPr lang="en"/>
              <a:t>:SW 2 shall set to Normal </a:t>
            </a:r>
            <a:endParaRPr/>
          </a:p>
          <a:p>
            <a:pPr indent="457200" lvl="0" marL="0" rtl="0" algn="l">
              <a:spcBef>
                <a:spcPts val="1600"/>
              </a:spcBef>
              <a:spcAft>
                <a:spcPts val="1600"/>
              </a:spcAft>
              <a:buNone/>
            </a:pPr>
            <a:r>
              <a:rPr lang="en"/>
              <a:t>:SW 3 shall set to Power Wash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(Continued) </a:t>
            </a:r>
            <a:endParaRPr/>
          </a:p>
        </p:txBody>
      </p:sp>
      <p:sp>
        <p:nvSpPr>
          <p:cNvPr id="147" name="Google Shape;147;p16"/>
          <p:cNvSpPr txBox="1"/>
          <p:nvPr>
            <p:ph idx="1" type="body"/>
          </p:nvPr>
        </p:nvSpPr>
        <p:spPr>
          <a:xfrm>
            <a:off x="819150" y="1990725"/>
            <a:ext cx="75057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Users shall also have the option to choose the temperatures. The temperatures will be set based on the amount inputted. </a:t>
            </a:r>
            <a:endParaRPr/>
          </a:p>
          <a:p>
            <a:pPr indent="0" lvl="0" marL="0" rtl="0" algn="l">
              <a:spcBef>
                <a:spcPts val="1600"/>
              </a:spcBef>
              <a:spcAft>
                <a:spcPts val="0"/>
              </a:spcAft>
              <a:buNone/>
            </a:pPr>
            <a:r>
              <a:rPr lang="en"/>
              <a:t>: 1.0 Dollar shall set to cold temperature</a:t>
            </a:r>
            <a:endParaRPr/>
          </a:p>
          <a:p>
            <a:pPr indent="0" lvl="0" marL="0" rtl="0" algn="l">
              <a:spcBef>
                <a:spcPts val="1600"/>
              </a:spcBef>
              <a:spcAft>
                <a:spcPts val="0"/>
              </a:spcAft>
              <a:buNone/>
            </a:pPr>
            <a:r>
              <a:rPr lang="en"/>
              <a:t>: 2.0 Dollar shall set to high temperature</a:t>
            </a:r>
            <a:endParaRPr/>
          </a:p>
          <a:p>
            <a:pPr indent="0" lvl="0" marL="0" rtl="0" algn="l">
              <a:spcBef>
                <a:spcPts val="1600"/>
              </a:spcBef>
              <a:spcAft>
                <a:spcPts val="0"/>
              </a:spcAft>
              <a:buNone/>
            </a:pPr>
            <a:r>
              <a:rPr lang="en"/>
              <a:t>: BTNU shall enter the amount to one dollar</a:t>
            </a:r>
            <a:endParaRPr/>
          </a:p>
          <a:p>
            <a:pPr indent="0" lvl="0" marL="0" rtl="0" algn="l">
              <a:spcBef>
                <a:spcPts val="1600"/>
              </a:spcBef>
              <a:spcAft>
                <a:spcPts val="0"/>
              </a:spcAft>
              <a:buNone/>
            </a:pPr>
            <a:r>
              <a:rPr lang="en"/>
              <a:t>: BTND shall enter the amount to two dollars </a:t>
            </a:r>
            <a:endParaRPr/>
          </a:p>
          <a:p>
            <a:pPr indent="0" lvl="0" marL="0" rtl="0" algn="l">
              <a:spcBef>
                <a:spcPts val="1600"/>
              </a:spcBef>
              <a:spcAft>
                <a:spcPts val="0"/>
              </a:spcAft>
              <a:buNone/>
            </a:pPr>
            <a:r>
              <a:rPr lang="en"/>
              <a:t>: The time shall be set only and wash cycle starts only when the respective switches are high and the amount is entered.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(Continued)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The washing modes shall be divided into the following wash cycles with the following times </a:t>
            </a:r>
            <a:endParaRPr/>
          </a:p>
          <a:p>
            <a:pPr indent="0" lvl="0" marL="0" rtl="0" algn="l">
              <a:spcBef>
                <a:spcPts val="1600"/>
              </a:spcBef>
              <a:spcAft>
                <a:spcPts val="0"/>
              </a:spcAft>
              <a:buNone/>
            </a:pPr>
            <a:r>
              <a:rPr lang="en"/>
              <a:t>: </a:t>
            </a:r>
            <a:r>
              <a:rPr lang="en" sz="1100">
                <a:solidFill>
                  <a:srgbClr val="000000"/>
                </a:solidFill>
                <a:latin typeface="Arial"/>
                <a:ea typeface="Arial"/>
                <a:cs typeface="Arial"/>
                <a:sym typeface="Arial"/>
              </a:rPr>
              <a:t>Delicates : 36 minutes ,with the following divisions, Wash:7 min, Rinse: 11 min, Spin: 18 min</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Normal: 40 minutes, with the following divisions. Wash:11 min, Rinse: 11 min, Spin:18 min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Power wash: 45 minutes, with the following divisions  Wash:16 min, Rinse: 11 min, Spin: 18 min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rPr lang="en"/>
              <a:t>Switches will be used to set the time. For example,  SW 1 is being used to set the mode to delicates so SW 1 would set the washing machine time to 36 minutes.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Requirements(Continued)</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LED’s shall turn on after each stage in washing cycle is completed. </a:t>
            </a:r>
            <a:endParaRPr/>
          </a:p>
          <a:p>
            <a:pPr indent="0" lvl="0" marL="0" rtl="0" algn="l">
              <a:spcBef>
                <a:spcPts val="1600"/>
              </a:spcBef>
              <a:spcAft>
                <a:spcPts val="0"/>
              </a:spcAft>
              <a:buNone/>
            </a:pPr>
            <a:r>
              <a:rPr lang="en"/>
              <a:t>LED[1] turns on after wash is completed</a:t>
            </a:r>
            <a:endParaRPr/>
          </a:p>
          <a:p>
            <a:pPr indent="0" lvl="0" marL="0" rtl="0" algn="l">
              <a:spcBef>
                <a:spcPts val="1600"/>
              </a:spcBef>
              <a:spcAft>
                <a:spcPts val="0"/>
              </a:spcAft>
              <a:buNone/>
            </a:pPr>
            <a:r>
              <a:rPr lang="en"/>
              <a:t>LED[2] turns on after rinse is completed</a:t>
            </a:r>
            <a:endParaRPr/>
          </a:p>
          <a:p>
            <a:pPr indent="0" lvl="0" marL="0" rtl="0" algn="l">
              <a:spcBef>
                <a:spcPts val="1600"/>
              </a:spcBef>
              <a:spcAft>
                <a:spcPts val="0"/>
              </a:spcAft>
              <a:buNone/>
            </a:pPr>
            <a:r>
              <a:rPr lang="en"/>
              <a:t>LED[3] turns on after the spin is completed which means the whole wash cycle is completed</a:t>
            </a:r>
            <a:endParaRPr/>
          </a:p>
          <a:p>
            <a:pPr indent="0" lvl="0" marL="0" rtl="0" algn="l">
              <a:spcBef>
                <a:spcPts val="1600"/>
              </a:spcBef>
              <a:spcAft>
                <a:spcPts val="1600"/>
              </a:spcAft>
              <a:buNone/>
            </a:pPr>
            <a:r>
              <a:rPr lang="en"/>
              <a:t>Users shall see the completion of each stage when the SW inputted for the mode is high only.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(Continued)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AN[5] shall display the amount entered. AN[6] and AN[7] would display the washing machine cycle time. </a:t>
            </a:r>
            <a:endParaRPr/>
          </a:p>
          <a:p>
            <a:pPr indent="0" lvl="0" marL="0" rtl="0" algn="l">
              <a:spcBef>
                <a:spcPts val="1600"/>
              </a:spcBef>
              <a:spcAft>
                <a:spcPts val="1600"/>
              </a:spcAft>
              <a:buNone/>
            </a:pPr>
            <a:r>
              <a:rPr lang="en"/>
              <a:t>7) Once all the washing cycles are completed, AN[5](dollar amount) would reset to zero and it would never set the timer again as per the washing machine mode.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(Continued)</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SW 4 shall set to drier mode. Drier time is 60 minutes. LED[0] would turn on to indicate the start of the drier and LED[1]  would turn on to indicate the end of the drier. </a:t>
            </a:r>
            <a:endParaRPr/>
          </a:p>
          <a:p>
            <a:pPr indent="0" lvl="0" marL="0" rtl="0" algn="l">
              <a:spcBef>
                <a:spcPts val="1600"/>
              </a:spcBef>
              <a:spcAft>
                <a:spcPts val="0"/>
              </a:spcAft>
              <a:buNone/>
            </a:pPr>
            <a:r>
              <a:rPr lang="en"/>
              <a:t>Users shall see the start and end cycle of the drier when the SW inputted for the mode is high only. </a:t>
            </a:r>
            <a:endParaRPr/>
          </a:p>
          <a:p>
            <a:pPr indent="0" lvl="0" marL="0" rtl="0" algn="l">
              <a:spcBef>
                <a:spcPts val="1600"/>
              </a:spcBef>
              <a:spcAft>
                <a:spcPts val="0"/>
              </a:spcAft>
              <a:buNone/>
            </a:pPr>
            <a:r>
              <a:rPr lang="en"/>
              <a:t>Drier would operate only on high temperature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543175" y="255975"/>
            <a:ext cx="7505700" cy="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1"/>
          <p:cNvPicPr preferRelativeResize="0"/>
          <p:nvPr/>
        </p:nvPicPr>
        <p:blipFill>
          <a:blip r:embed="rId3">
            <a:alphaModFix/>
          </a:blip>
          <a:stretch>
            <a:fillRect/>
          </a:stretch>
        </p:blipFill>
        <p:spPr>
          <a:xfrm>
            <a:off x="179300" y="915800"/>
            <a:ext cx="9091550" cy="40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