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2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E573ABB-9103-4EAA-91DA-FA99FDCDB5E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43AA9B9-09D8-496A-BE7B-8FF15167B2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458200" cy="1222375"/>
          </a:xfrm>
        </p:spPr>
        <p:txBody>
          <a:bodyPr/>
          <a:lstStyle/>
          <a:p>
            <a:pPr algn="r"/>
            <a:r>
              <a:rPr lang="en-US" dirty="0">
                <a:latin typeface="Algerian" pitchFamily="82" charset="0"/>
              </a:rPr>
              <a:t>Wells</a:t>
            </a:r>
            <a:r>
              <a:rPr lang="en-US" dirty="0">
                <a:latin typeface="Book Antiqua" pitchFamily="18" charset="0"/>
              </a:rPr>
              <a:t> Fargo </a:t>
            </a:r>
            <a:r>
              <a:rPr lang="en-US" dirty="0" err="1">
                <a:latin typeface="Book Antiqua" pitchFamily="18" charset="0"/>
              </a:rPr>
              <a:t>Hackathon</a:t>
            </a:r>
            <a:r>
              <a:rPr lang="en-US" dirty="0">
                <a:latin typeface="Book Antiqua" pitchFamily="18" charset="0"/>
              </a:rPr>
              <a:t>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458200" cy="91440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Book Antiqua" pitchFamily="18" charset="0"/>
              </a:rPr>
              <a:t> Identify 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Diversely</a:t>
            </a:r>
            <a:r>
              <a:rPr lang="en-US" b="1" dirty="0">
                <a:latin typeface="Book Antiqua" pitchFamily="18" charset="0"/>
              </a:rPr>
              <a:t> Owned/Led Businesses </a:t>
            </a:r>
          </a:p>
          <a:p>
            <a:pPr algn="r"/>
            <a:r>
              <a:rPr lang="en-US" b="1" dirty="0">
                <a:latin typeface="Book Antiqua" pitchFamily="18" charset="0"/>
              </a:rPr>
              <a:t> - Team Players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Purpose of this project is to collect Diversity data of various organizations. 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 err="1">
                <a:latin typeface="Andalus" pitchFamily="18" charset="-78"/>
                <a:cs typeface="Andalus" pitchFamily="18" charset="-78"/>
              </a:rPr>
              <a:t>TeamPlayers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(Hackathon team) researched that instead of web scraping, we can get the same and even more detailed info from D&amp;B through APIs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D&amp;B team presented a quick demo on how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diversifyinfo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API works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25 different diversity classifications were captured with this API. 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Other business units from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WellsFargo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were already using D&amp;B APIs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Diversity Classifications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717EC3-2BD0-6A75-49E7-069F0946F6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762999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42271677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71472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929481789"/>
                    </a:ext>
                  </a:extLst>
                </a:gridCol>
              </a:tblGrid>
              <a:tr h="8782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is8ACertifiedBusiness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ownershipPrimaryEthnicityType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classificationDetails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182745800"/>
                  </a:ext>
                </a:extLst>
              </a:tr>
              <a:tr h="8782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isWomanOwned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isMinorityServingInstitution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isSmallDisadvantagedBusiness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805670277"/>
                  </a:ext>
                </a:extLst>
              </a:tr>
              <a:tr h="8782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isMinorityOwned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isLGBTQOwned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isFederalHUBCertified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513218312"/>
                  </a:ext>
                </a:extLst>
              </a:tr>
              <a:tr h="8782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isVeteranOwned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isAlaskanNativeCorporation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isStateHUBCertified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535912118"/>
                  </a:ext>
                </a:extLst>
              </a:tr>
              <a:tr h="1668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isVietnamVeteranOwned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isCertifiedSmallBusiness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isMinorityBusinessEnterprise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91243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Diversity Classifications                </a:t>
            </a:r>
            <a:r>
              <a:rPr lang="en-US" sz="1100" dirty="0">
                <a:latin typeface="Algerian" pitchFamily="82" charset="0"/>
              </a:rPr>
              <a:t>contd..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5920F38-3C15-4388-B1C3-767677177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94179"/>
              </p:ext>
            </p:extLst>
          </p:nvPr>
        </p:nvGraphicFramePr>
        <p:xfrm>
          <a:off x="76200" y="1295400"/>
          <a:ext cx="8991600" cy="510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7721">
                  <a:extLst>
                    <a:ext uri="{9D8B030D-6E8A-4147-A177-3AD203B41FA5}">
                      <a16:colId xmlns:a16="http://schemas.microsoft.com/office/drawing/2014/main" val="3793870975"/>
                    </a:ext>
                  </a:extLst>
                </a:gridCol>
                <a:gridCol w="5103879">
                  <a:extLst>
                    <a:ext uri="{9D8B030D-6E8A-4147-A177-3AD203B41FA5}">
                      <a16:colId xmlns:a16="http://schemas.microsoft.com/office/drawing/2014/main" val="778073509"/>
                    </a:ext>
                  </a:extLst>
                </a:gridCol>
              </a:tblGrid>
              <a:tr h="1021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isServiceDisabledVeteranOwned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isDisabledVeteranBusinessEnterprise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232679915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isVeteranBusinessEnterprise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isDisadvantagedVeteranBusinessEnterprise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383583123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isWomanOwnedBusinessEnterprise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isDisadvantagedBusinessEnterprise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977797581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isWomanOwnedSmallBusiness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isLocalDisadvantagedBusinessEnterprise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850242619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isDisabledOwned</a:t>
                      </a:r>
                      <a:endParaRPr lang="en-US" sz="1800" b="0" i="0" u="none" strike="noStrike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isAirportConcessionDisadvantagedBusinessEnterprise</a:t>
                      </a:r>
                      <a:endParaRPr lang="en-US" sz="1800" b="0" i="0" u="none" strike="noStrike" dirty="0">
                        <a:solidFill>
                          <a:srgbClr val="002E4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350476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Team developed python script to automate the diversity Info data collection from D&amp;B. 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Automated script takes input as an excel with first column as DUNS numbers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It makes a DNB Data Blocks(API) call and gets JSON result (Team do not have license to call the API. Hence, used sample JSON output from D&amp;B to simulate </a:t>
            </a:r>
            <a:r>
              <a:rPr lang="en-US">
                <a:latin typeface="Andalus" pitchFamily="18" charset="-78"/>
                <a:cs typeface="Andalus" pitchFamily="18" charset="-78"/>
              </a:rPr>
              <a:t>the script)</a:t>
            </a:r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Result will be converted to expected excel format and placed in the same folder where script and input file were located. 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This resulting output file will contain details of women owned, minority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ownder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or diverse owned along with description of what diverse segments that the owner identifies with. </a:t>
            </a: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  <a:p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24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Additional details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52640"/>
              </p:ext>
            </p:extLst>
          </p:nvPr>
        </p:nvGraphicFramePr>
        <p:xfrm>
          <a:off x="533400" y="1600198"/>
          <a:ext cx="8458200" cy="51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203">
                <a:tc>
                  <a:txBody>
                    <a:bodyPr/>
                    <a:lstStyle/>
                    <a:p>
                      <a:endParaRPr lang="en-US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API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https://plus.dnb.com/v1/data/duns/{dunsNumber}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30"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HTTP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406"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The Data Block API</a:t>
                      </a:r>
                      <a:r>
                        <a:rPr lang="en-US" baseline="0" dirty="0">
                          <a:latin typeface="Andalus" pitchFamily="18" charset="-78"/>
                          <a:cs typeface="Andalus" pitchFamily="18" charset="-78"/>
                        </a:rPr>
                        <a:t> is intended to vend Data Blocks to customers </a:t>
                      </a:r>
                      <a:r>
                        <a:rPr lang="en-US" baseline="0" dirty="0" err="1">
                          <a:latin typeface="Andalus" pitchFamily="18" charset="-78"/>
                          <a:cs typeface="Andalus" pitchFamily="18" charset="-78"/>
                        </a:rPr>
                        <a:t>transactionally</a:t>
                      </a:r>
                      <a:r>
                        <a:rPr lang="en-US" baseline="0" dirty="0">
                          <a:latin typeface="Andalus" pitchFamily="18" charset="-78"/>
                          <a:cs typeface="Andalus" pitchFamily="18" charset="-78"/>
                        </a:rPr>
                        <a:t> based on a request for a single DUNS</a:t>
                      </a:r>
                      <a:endParaRPr lang="en-US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203"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Produces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Application/</a:t>
                      </a:r>
                      <a:r>
                        <a:rPr lang="en-US" dirty="0" err="1">
                          <a:latin typeface="Andalus" pitchFamily="18" charset="-78"/>
                          <a:cs typeface="Andalus" pitchFamily="18" charset="-78"/>
                        </a:rPr>
                        <a:t>json</a:t>
                      </a:r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; </a:t>
                      </a:r>
                      <a:r>
                        <a:rPr lang="en-US" dirty="0" err="1">
                          <a:latin typeface="Andalus" pitchFamily="18" charset="-78"/>
                          <a:cs typeface="Andalus" pitchFamily="18" charset="-78"/>
                        </a:rPr>
                        <a:t>charset</a:t>
                      </a:r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=utf-8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158"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Spec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ndalus" pitchFamily="18" charset="-78"/>
                          <a:cs typeface="Andalus" pitchFamily="18" charset="-78"/>
                        </a:rPr>
                        <a:t>Attached document has detailed description of each value that is returned by the API</a:t>
                      </a:r>
                    </a:p>
                    <a:p>
                      <a:endParaRPr lang="en-US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495900-01F7-C0D7-C7D4-820FE476C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37373"/>
              </p:ext>
            </p:extLst>
          </p:nvPr>
        </p:nvGraphicFramePr>
        <p:xfrm>
          <a:off x="5943600" y="5629275"/>
          <a:ext cx="2895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Worksheet" showAsIcon="1" r:id="rId3" imgW="914563" imgH="771697" progId="Excel.Sheet.12">
                  <p:embed/>
                </p:oleObj>
              </mc:Choice>
              <mc:Fallback>
                <p:oleObj name="Worksheet" showAsIcon="1" r:id="rId3" imgW="914563" imgH="7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5629275"/>
                        <a:ext cx="28956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328</TotalTime>
  <Words>314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Andalus</vt:lpstr>
      <vt:lpstr>Arial</vt:lpstr>
      <vt:lpstr>Book Antiqua</vt:lpstr>
      <vt:lpstr>Franklin Gothic Book</vt:lpstr>
      <vt:lpstr>Franklin Gothic Medium</vt:lpstr>
      <vt:lpstr>Wingdings 2</vt:lpstr>
      <vt:lpstr>Trek</vt:lpstr>
      <vt:lpstr>Worksheet</vt:lpstr>
      <vt:lpstr>Wells Fargo Hackathon 2022</vt:lpstr>
      <vt:lpstr>Solution APPROACH</vt:lpstr>
      <vt:lpstr>Diversity Classifications</vt:lpstr>
      <vt:lpstr>Diversity Classifications                contd..</vt:lpstr>
      <vt:lpstr>SOLUTION</vt:lpstr>
      <vt:lpstr>Additional details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Language arts Authors Purpose</dc:creator>
  <cp:lastModifiedBy>ChandraSekhar Bavisetti</cp:lastModifiedBy>
  <cp:revision>27</cp:revision>
  <dcterms:created xsi:type="dcterms:W3CDTF">2022-05-15T16:06:04Z</dcterms:created>
  <dcterms:modified xsi:type="dcterms:W3CDTF">2022-05-16T20:43:59Z</dcterms:modified>
</cp:coreProperties>
</file>