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3" r:id="rId17"/>
    <p:sldId id="271" r:id="rId18"/>
    <p:sldId id="275" r:id="rId19"/>
    <p:sldId id="272" r:id="rId20"/>
    <p:sldId id="277" r:id="rId21"/>
    <p:sldId id="278" r:id="rId22"/>
    <p:sldId id="279" r:id="rId23"/>
    <p:sldId id="281" r:id="rId24"/>
    <p:sldId id="282" r:id="rId25"/>
    <p:sldId id="284" r:id="rId26"/>
    <p:sldId id="283" r:id="rId27"/>
  </p:sldIdLst>
  <p:sldSz cx="12188825" cy="6858000"/>
  <p:notesSz cx="6858000" cy="9144000"/>
  <p:embeddedFontLst>
    <p:embeddedFont>
      <p:font typeface="Cambria" panose="02040503050406030204" pitchFamily="18"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35965D-6DF9-46B6-9BC5-7FE35A52E021}">
  <a:tblStyle styleId="{7C35965D-6DF9-46B6-9BC5-7FE35A52E021}"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5FF"/>
          </a:solidFill>
        </a:fill>
      </a:tcStyle>
    </a:wholeTbl>
    <a:band1H>
      <a:tcTxStyle/>
      <a:tcStyle>
        <a:tcBdr/>
        <a:fill>
          <a:solidFill>
            <a:srgbClr val="D0EAFF"/>
          </a:solidFill>
        </a:fill>
      </a:tcStyle>
    </a:band1H>
    <a:band2H>
      <a:tcTxStyle/>
      <a:tcStyle>
        <a:tcBdr/>
      </a:tcStyle>
    </a:band2H>
    <a:band1V>
      <a:tcTxStyle/>
      <a:tcStyle>
        <a:tcBdr/>
        <a:fill>
          <a:solidFill>
            <a:srgbClr val="D0EAFF"/>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pos="383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AFFB0FA2-5515-33BE-9673-138AF811151C}"/>
            </a:ext>
          </a:extLst>
        </p:cNvPr>
        <p:cNvGrpSpPr/>
        <p:nvPr/>
      </p:nvGrpSpPr>
      <p:grpSpPr>
        <a:xfrm>
          <a:off x="0" y="0"/>
          <a:ext cx="0" cy="0"/>
          <a:chOff x="0" y="0"/>
          <a:chExt cx="0" cy="0"/>
        </a:xfrm>
      </p:grpSpPr>
      <p:sp>
        <p:nvSpPr>
          <p:cNvPr id="234" name="Google Shape;234;p27:notes">
            <a:extLst>
              <a:ext uri="{FF2B5EF4-FFF2-40B4-BE49-F238E27FC236}">
                <a16:creationId xmlns:a16="http://schemas.microsoft.com/office/drawing/2014/main" id="{FA416EE8-396B-7304-A6CE-603DEB4F4CB2}"/>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7:notes">
            <a:extLst>
              <a:ext uri="{FF2B5EF4-FFF2-40B4-BE49-F238E27FC236}">
                <a16:creationId xmlns:a16="http://schemas.microsoft.com/office/drawing/2014/main" id="{023AAD70-D04D-6330-5DBE-6B63B3FB6C4F}"/>
              </a:ext>
            </a:extLst>
          </p:cNvPr>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1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065214" y="1828800"/>
            <a:ext cx="8229600" cy="28956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065213" y="4800600"/>
            <a:ext cx="8229600" cy="1219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4032208" y="-604796"/>
            <a:ext cx="4114801" cy="91343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72" name="Google Shape;72;p11"/>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7085013" y="2438400"/>
            <a:ext cx="5638800" cy="15240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398712" y="-495299"/>
            <a:ext cx="5638800" cy="73913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78" name="Google Shape;78;p12"/>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30200" algn="l">
              <a:lnSpc>
                <a:spcPct val="90000"/>
              </a:lnSpc>
              <a:spcBef>
                <a:spcPts val="600"/>
              </a:spcBef>
              <a:spcAft>
                <a:spcPts val="0"/>
              </a:spcAft>
              <a:buSzPts val="1600"/>
              <a:buChar char="•"/>
              <a:defRPr/>
            </a:lvl5pPr>
            <a:lvl6pPr marL="2743200" lvl="5" indent="-330200" algn="l">
              <a:spcBef>
                <a:spcPts val="600"/>
              </a:spcBef>
              <a:spcAft>
                <a:spcPts val="0"/>
              </a:spcAft>
              <a:buSzPts val="16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0"/>
              </a:spcAft>
              <a:buSzPts val="1800"/>
              <a:buChar char="•"/>
              <a:defRPr/>
            </a:lvl9pPr>
          </a:lstStyle>
          <a:p>
            <a:endParaRPr/>
          </a:p>
        </p:txBody>
      </p:sp>
      <p:sp>
        <p:nvSpPr>
          <p:cNvPr id="21" name="Google Shape;21;p3"/>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059614" y="2514600"/>
            <a:ext cx="8692399" cy="28194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4800"/>
              <a:buFont typeface="Corbe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065213" y="5410200"/>
            <a:ext cx="8687333" cy="6096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000"/>
              <a:buNone/>
              <a:defRPr sz="2000" cap="none">
                <a:solidFill>
                  <a:schemeClr val="accent1"/>
                </a:solidFill>
              </a:defRPr>
            </a:lvl1pPr>
            <a:lvl2pPr marL="914400" lvl="1" indent="-228600" algn="l">
              <a:lnSpc>
                <a:spcPct val="90000"/>
              </a:lnSpc>
              <a:spcBef>
                <a:spcPts val="1200"/>
              </a:spcBef>
              <a:spcAft>
                <a:spcPts val="0"/>
              </a:spcAft>
              <a:buSzPts val="1800"/>
              <a:buNone/>
              <a:defRPr sz="1800">
                <a:solidFill>
                  <a:schemeClr val="lt1"/>
                </a:solidFill>
              </a:defRPr>
            </a:lvl2pPr>
            <a:lvl3pPr marL="1371600" lvl="2" indent="-228600" algn="l">
              <a:lnSpc>
                <a:spcPct val="90000"/>
              </a:lnSpc>
              <a:spcBef>
                <a:spcPts val="600"/>
              </a:spcBef>
              <a:spcAft>
                <a:spcPts val="0"/>
              </a:spcAft>
              <a:buSzPts val="1600"/>
              <a:buNone/>
              <a:defRPr sz="1600">
                <a:solidFill>
                  <a:schemeClr val="lt1"/>
                </a:solidFill>
              </a:defRPr>
            </a:lvl3pPr>
            <a:lvl4pPr marL="1828800" lvl="3" indent="-228600" algn="l">
              <a:lnSpc>
                <a:spcPct val="90000"/>
              </a:lnSpc>
              <a:spcBef>
                <a:spcPts val="600"/>
              </a:spcBef>
              <a:spcAft>
                <a:spcPts val="0"/>
              </a:spcAft>
              <a:buSzPts val="1400"/>
              <a:buNone/>
              <a:defRPr sz="1400">
                <a:solidFill>
                  <a:schemeClr val="lt1"/>
                </a:solidFill>
              </a:defRPr>
            </a:lvl4pPr>
            <a:lvl5pPr marL="2286000" lvl="4" indent="-228600" algn="l">
              <a:lnSpc>
                <a:spcPct val="90000"/>
              </a:lnSpc>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0"/>
              </a:spcAft>
              <a:buSzPts val="1400"/>
              <a:buNone/>
              <a:defRPr sz="1400">
                <a:solidFill>
                  <a:schemeClr val="lt1"/>
                </a:solidFill>
              </a:defRPr>
            </a:lvl9pPr>
          </a:lstStyle>
          <a:p>
            <a:endParaRPr/>
          </a:p>
        </p:txBody>
      </p:sp>
      <p:sp>
        <p:nvSpPr>
          <p:cNvPr id="27" name="Google Shape;27;p4"/>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504781" y="1905001"/>
            <a:ext cx="4419599" cy="41148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33" name="Google Shape;33;p5"/>
          <p:cNvSpPr txBox="1">
            <a:spLocks noGrp="1"/>
          </p:cNvSpPr>
          <p:nvPr>
            <p:ph type="body" idx="2"/>
          </p:nvPr>
        </p:nvSpPr>
        <p:spPr>
          <a:xfrm>
            <a:off x="6229183" y="1905001"/>
            <a:ext cx="4419600" cy="41148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34" name="Google Shape;34;p5"/>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522411" y="1905000"/>
            <a:ext cx="4416552"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000"/>
              <a:buNone/>
              <a:defRPr sz="2000" b="0" cap="none">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0"/>
              </a:spcAft>
              <a:buSzPts val="1600"/>
              <a:buNone/>
              <a:defRPr sz="1600" b="1"/>
            </a:lvl9pPr>
          </a:lstStyle>
          <a:p>
            <a:endParaRPr/>
          </a:p>
        </p:txBody>
      </p:sp>
      <p:sp>
        <p:nvSpPr>
          <p:cNvPr id="40" name="Google Shape;40;p6"/>
          <p:cNvSpPr txBox="1">
            <a:spLocks noGrp="1"/>
          </p:cNvSpPr>
          <p:nvPr>
            <p:ph type="body" idx="2"/>
          </p:nvPr>
        </p:nvSpPr>
        <p:spPr>
          <a:xfrm>
            <a:off x="1522411" y="2743201"/>
            <a:ext cx="4416552" cy="32766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41" name="Google Shape;41;p6"/>
          <p:cNvSpPr txBox="1">
            <a:spLocks noGrp="1"/>
          </p:cNvSpPr>
          <p:nvPr>
            <p:ph type="body" idx="3"/>
          </p:nvPr>
        </p:nvSpPr>
        <p:spPr>
          <a:xfrm>
            <a:off x="6249861" y="1905000"/>
            <a:ext cx="4416552" cy="7620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000"/>
              <a:buNone/>
              <a:defRPr sz="2000" b="0" cap="none">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0"/>
              </a:spcAft>
              <a:buSzPts val="1600"/>
              <a:buNone/>
              <a:defRPr sz="1600" b="1"/>
            </a:lvl9pPr>
          </a:lstStyle>
          <a:p>
            <a:endParaRPr/>
          </a:p>
        </p:txBody>
      </p:sp>
      <p:sp>
        <p:nvSpPr>
          <p:cNvPr id="42" name="Google Shape;42;p6"/>
          <p:cNvSpPr txBox="1">
            <a:spLocks noGrp="1"/>
          </p:cNvSpPr>
          <p:nvPr>
            <p:ph type="body" idx="4"/>
          </p:nvPr>
        </p:nvSpPr>
        <p:spPr>
          <a:xfrm>
            <a:off x="6249861" y="2743201"/>
            <a:ext cx="4416552" cy="32766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43" name="Google Shape;43;p6"/>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055604" y="1905000"/>
            <a:ext cx="3596607" cy="2667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Corbel"/>
              <a:buNone/>
              <a:defRPr sz="36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1065213" y="4648200"/>
            <a:ext cx="358139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800"/>
              <a:buNone/>
              <a:defRPr sz="1800"/>
            </a:lvl1pPr>
            <a:lvl2pPr marL="914400" lvl="1" indent="-228600" algn="l">
              <a:lnSpc>
                <a:spcPct val="90000"/>
              </a:lnSpc>
              <a:spcBef>
                <a:spcPts val="1200"/>
              </a:spcBef>
              <a:spcAft>
                <a:spcPts val="0"/>
              </a:spcAft>
              <a:buSzPts val="1200"/>
              <a:buNone/>
              <a:defRPr sz="1200"/>
            </a:lvl2pPr>
            <a:lvl3pPr marL="1371600" lvl="2" indent="-228600" algn="l">
              <a:lnSpc>
                <a:spcPct val="90000"/>
              </a:lnSpc>
              <a:spcBef>
                <a:spcPts val="600"/>
              </a:spcBef>
              <a:spcAft>
                <a:spcPts val="0"/>
              </a:spcAft>
              <a:buSzPts val="1000"/>
              <a:buNone/>
              <a:defRPr sz="1000"/>
            </a:lvl3pPr>
            <a:lvl4pPr marL="1828800" lvl="3" indent="-228600" algn="l">
              <a:lnSpc>
                <a:spcPct val="90000"/>
              </a:lnSpc>
              <a:spcBef>
                <a:spcPts val="600"/>
              </a:spcBef>
              <a:spcAft>
                <a:spcPts val="0"/>
              </a:spcAft>
              <a:buSzPts val="900"/>
              <a:buNone/>
              <a:defRPr sz="900"/>
            </a:lvl4pPr>
            <a:lvl5pPr marL="2286000" lvl="4" indent="-228600" algn="l">
              <a:lnSpc>
                <a:spcPct val="90000"/>
              </a:lnSpc>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0"/>
              </a:spcAft>
              <a:buSzPts val="900"/>
              <a:buNone/>
              <a:defRPr sz="900"/>
            </a:lvl9pPr>
          </a:lstStyle>
          <a:p>
            <a:endParaRPr/>
          </a:p>
        </p:txBody>
      </p:sp>
      <p:sp>
        <p:nvSpPr>
          <p:cNvPr id="58" name="Google Shape;58;p9"/>
          <p:cNvSpPr txBox="1">
            <a:spLocks noGrp="1"/>
          </p:cNvSpPr>
          <p:nvPr>
            <p:ph type="body" idx="2"/>
          </p:nvPr>
        </p:nvSpPr>
        <p:spPr>
          <a:xfrm>
            <a:off x="4951414" y="685800"/>
            <a:ext cx="64008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SzPts val="2400"/>
              <a:buChar char="•"/>
              <a:defRPr sz="2400"/>
            </a:lvl1pPr>
            <a:lvl2pPr marL="914400" lvl="1" indent="-355600" algn="l">
              <a:lnSpc>
                <a:spcPct val="90000"/>
              </a:lnSpc>
              <a:spcBef>
                <a:spcPts val="1200"/>
              </a:spcBef>
              <a:spcAft>
                <a:spcPts val="0"/>
              </a:spcAft>
              <a:buSzPts val="2000"/>
              <a:buChar char="•"/>
              <a:defRPr sz="2000"/>
            </a:lvl2pPr>
            <a:lvl3pPr marL="1371600" lvl="2" indent="-342900" algn="l">
              <a:lnSpc>
                <a:spcPct val="90000"/>
              </a:lnSpc>
              <a:spcBef>
                <a:spcPts val="600"/>
              </a:spcBef>
              <a:spcAft>
                <a:spcPts val="0"/>
              </a:spcAft>
              <a:buSzPts val="1800"/>
              <a:buChar char="•"/>
              <a:defRPr sz="1800"/>
            </a:lvl3pPr>
            <a:lvl4pPr marL="1828800" lvl="3" indent="-330200" algn="l">
              <a:lnSpc>
                <a:spcPct val="90000"/>
              </a:lnSpc>
              <a:spcBef>
                <a:spcPts val="600"/>
              </a:spcBef>
              <a:spcAft>
                <a:spcPts val="0"/>
              </a:spcAft>
              <a:buSzPts val="1600"/>
              <a:buChar char="•"/>
              <a:defRPr sz="1600"/>
            </a:lvl4pPr>
            <a:lvl5pPr marL="2286000" lvl="4" indent="-330200" algn="l">
              <a:lnSpc>
                <a:spcPct val="90000"/>
              </a:lnSpc>
              <a:spcBef>
                <a:spcPts val="600"/>
              </a:spcBef>
              <a:spcAft>
                <a:spcPts val="0"/>
              </a:spcAft>
              <a:buSzPts val="1600"/>
              <a:buChar char="•"/>
              <a:defRPr sz="1600"/>
            </a:lvl5pPr>
            <a:lvl6pPr marL="2743200" lvl="5" indent="-330200" algn="l">
              <a:spcBef>
                <a:spcPts val="600"/>
              </a:spcBef>
              <a:spcAft>
                <a:spcPts val="0"/>
              </a:spcAft>
              <a:buSzPts val="1600"/>
              <a:buChar char="•"/>
              <a:defRPr sz="1600"/>
            </a:lvl6pPr>
            <a:lvl7pPr marL="3200400" lvl="6" indent="-330200" algn="l">
              <a:spcBef>
                <a:spcPts val="600"/>
              </a:spcBef>
              <a:spcAft>
                <a:spcPts val="0"/>
              </a:spcAft>
              <a:buSzPts val="1600"/>
              <a:buChar char="•"/>
              <a:defRPr sz="1600"/>
            </a:lvl7pPr>
            <a:lvl8pPr marL="3657600" lvl="7" indent="-330200" algn="l">
              <a:spcBef>
                <a:spcPts val="600"/>
              </a:spcBef>
              <a:spcAft>
                <a:spcPts val="0"/>
              </a:spcAft>
              <a:buSzPts val="1600"/>
              <a:buChar char="•"/>
              <a:defRPr sz="1600"/>
            </a:lvl8pPr>
            <a:lvl9pPr marL="4114800" lvl="8" indent="-330200" algn="l">
              <a:spcBef>
                <a:spcPts val="600"/>
              </a:spcBef>
              <a:spcAft>
                <a:spcPts val="0"/>
              </a:spcAft>
              <a:buSzPts val="1600"/>
              <a:buChar char="•"/>
              <a:defRPr sz="1600"/>
            </a:lvl9pPr>
          </a:lstStyle>
          <a:p>
            <a:endParaRPr/>
          </a:p>
        </p:txBody>
      </p:sp>
      <p:sp>
        <p:nvSpPr>
          <p:cNvPr id="59" name="Google Shape;59;p9"/>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055604" y="1905000"/>
            <a:ext cx="3596607" cy="2667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Corbel"/>
              <a:buNone/>
              <a:defRPr sz="3600" b="0"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1065213" y="4648200"/>
            <a:ext cx="358139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800"/>
              <a:buNone/>
              <a:defRPr sz="1800"/>
            </a:lvl1pPr>
            <a:lvl2pPr marL="914400" lvl="1" indent="-228600" algn="l">
              <a:lnSpc>
                <a:spcPct val="90000"/>
              </a:lnSpc>
              <a:spcBef>
                <a:spcPts val="1200"/>
              </a:spcBef>
              <a:spcAft>
                <a:spcPts val="0"/>
              </a:spcAft>
              <a:buSzPts val="1200"/>
              <a:buNone/>
              <a:defRPr sz="1200"/>
            </a:lvl2pPr>
            <a:lvl3pPr marL="1371600" lvl="2" indent="-228600" algn="l">
              <a:lnSpc>
                <a:spcPct val="90000"/>
              </a:lnSpc>
              <a:spcBef>
                <a:spcPts val="600"/>
              </a:spcBef>
              <a:spcAft>
                <a:spcPts val="0"/>
              </a:spcAft>
              <a:buSzPts val="1000"/>
              <a:buNone/>
              <a:defRPr sz="1000"/>
            </a:lvl3pPr>
            <a:lvl4pPr marL="1828800" lvl="3" indent="-228600" algn="l">
              <a:lnSpc>
                <a:spcPct val="90000"/>
              </a:lnSpc>
              <a:spcBef>
                <a:spcPts val="600"/>
              </a:spcBef>
              <a:spcAft>
                <a:spcPts val="0"/>
              </a:spcAft>
              <a:buSzPts val="900"/>
              <a:buNone/>
              <a:defRPr sz="900"/>
            </a:lvl4pPr>
            <a:lvl5pPr marL="2286000" lvl="4" indent="-228600" algn="l">
              <a:lnSpc>
                <a:spcPct val="90000"/>
              </a:lnSpc>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0"/>
              </a:spcAft>
              <a:buSzPts val="900"/>
              <a:buNone/>
              <a:defRPr sz="900"/>
            </a:lvl9pPr>
          </a:lstStyle>
          <a:p>
            <a:endParaRPr/>
          </a:p>
        </p:txBody>
      </p:sp>
      <p:sp>
        <p:nvSpPr>
          <p:cNvPr id="65" name="Google Shape;65;p10" descr="An empty placeholder to add an image. Click on the placeholder and select the image that you wish to add."/>
          <p:cNvSpPr>
            <a:spLocks noGrp="1"/>
          </p:cNvSpPr>
          <p:nvPr>
            <p:ph type="pic" idx="2"/>
          </p:nvPr>
        </p:nvSpPr>
        <p:spPr>
          <a:xfrm>
            <a:off x="4951414" y="685800"/>
            <a:ext cx="6400799" cy="5334000"/>
          </a:xfrm>
          <a:prstGeom prst="rect">
            <a:avLst/>
          </a:prstGeom>
          <a:solidFill>
            <a:schemeClr val="dk2"/>
          </a:solidFill>
          <a:ln w="76200" cap="flat" cmpd="sng">
            <a:solidFill>
              <a:schemeClr val="lt1"/>
            </a:solidFill>
            <a:prstDash val="solid"/>
            <a:miter lim="800000"/>
            <a:headEnd type="none" w="sm" len="sm"/>
            <a:tailEnd type="none" w="sm" len="sm"/>
          </a:ln>
        </p:spPr>
      </p:sp>
      <p:sp>
        <p:nvSpPr>
          <p:cNvPr id="66" name="Google Shape;66;p10"/>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3600"/>
              <a:buFont typeface="Corbel"/>
              <a:buNone/>
              <a:defRPr sz="36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800"/>
              </a:spcBef>
              <a:spcAft>
                <a:spcPts val="0"/>
              </a:spcAft>
              <a:buClr>
                <a:schemeClr val="accent1"/>
              </a:buClr>
              <a:buSzPts val="2400"/>
              <a:buFont typeface="Arial"/>
              <a:buChar char="•"/>
              <a:defRPr sz="2400" b="0" i="0" u="none" strike="noStrike" cap="none">
                <a:solidFill>
                  <a:schemeClr val="lt1"/>
                </a:solidFill>
                <a:latin typeface="Corbel"/>
                <a:ea typeface="Corbel"/>
                <a:cs typeface="Corbel"/>
                <a:sym typeface="Corbel"/>
              </a:defRPr>
            </a:lvl1pPr>
            <a:lvl2pPr marL="914400" marR="0" lvl="1"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lt1"/>
                </a:solidFill>
                <a:latin typeface="Corbel"/>
                <a:ea typeface="Corbel"/>
                <a:cs typeface="Corbel"/>
                <a:sym typeface="Corbel"/>
              </a:defRPr>
            </a:lvl2pPr>
            <a:lvl3pPr marL="1371600" marR="0" lvl="2" indent="-342900" algn="l" rtl="0">
              <a:lnSpc>
                <a:spcPct val="90000"/>
              </a:lnSpc>
              <a:spcBef>
                <a:spcPts val="600"/>
              </a:spcBef>
              <a:spcAft>
                <a:spcPts val="0"/>
              </a:spcAft>
              <a:buClr>
                <a:schemeClr val="accent1"/>
              </a:buClr>
              <a:buSzPts val="1800"/>
              <a:buFont typeface="Arial"/>
              <a:buChar char="•"/>
              <a:defRPr sz="1800" b="0" i="0" u="none" strike="noStrike" cap="none">
                <a:solidFill>
                  <a:schemeClr val="lt1"/>
                </a:solidFill>
                <a:latin typeface="Corbel"/>
                <a:ea typeface="Corbel"/>
                <a:cs typeface="Corbel"/>
                <a:sym typeface="Corbel"/>
              </a:defRPr>
            </a:lvl3pPr>
            <a:lvl4pPr marL="1828800" marR="0" lvl="3"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4pPr>
            <a:lvl5pPr marL="2286000" marR="0" lvl="4"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5pPr>
            <a:lvl6pPr marL="2743200" marR="0" lvl="5"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6pPr>
            <a:lvl7pPr marL="3200400" marR="0" lvl="6"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7pPr>
            <a:lvl8pPr marL="3657600" marR="0" lvl="7"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8pPr>
            <a:lvl9pPr marL="4114800" marR="0" lvl="8" indent="-330200" algn="l" rtl="0">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9pPr>
          </a:lstStyle>
          <a:p>
            <a:endParaRPr/>
          </a:p>
        </p:txBody>
      </p:sp>
      <p:sp>
        <p:nvSpPr>
          <p:cNvPr id="12" name="Google Shape;12;p1"/>
          <p:cNvSpPr txBox="1">
            <a:spLocks noGrp="1"/>
          </p:cNvSpPr>
          <p:nvPr>
            <p:ph type="ftr" idx="11"/>
          </p:nvPr>
        </p:nvSpPr>
        <p:spPr>
          <a:xfrm>
            <a:off x="1522413" y="6400800"/>
            <a:ext cx="6553199" cy="27622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8226422" y="6400800"/>
            <a:ext cx="1449389" cy="27622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4" name="Google Shape;14;p1"/>
          <p:cNvSpPr txBox="1">
            <a:spLocks noGrp="1"/>
          </p:cNvSpPr>
          <p:nvPr>
            <p:ph type="sldNum" idx="12"/>
          </p:nvPr>
        </p:nvSpPr>
        <p:spPr>
          <a:xfrm>
            <a:off x="9828211" y="6400800"/>
            <a:ext cx="838201" cy="27622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Corbel"/>
                <a:ea typeface="Corbel"/>
                <a:cs typeface="Corbel"/>
                <a:sym typeface="Corbel"/>
              </a:defRPr>
            </a:lvl1pPr>
            <a:lvl2pPr marL="0" marR="0" lvl="1" indent="0" algn="r" rtl="0">
              <a:spcBef>
                <a:spcPts val="0"/>
              </a:spcBef>
              <a:buNone/>
              <a:defRPr sz="1100" b="0" i="0" u="none" strike="noStrike" cap="none">
                <a:solidFill>
                  <a:schemeClr val="lt1"/>
                </a:solidFill>
                <a:latin typeface="Corbel"/>
                <a:ea typeface="Corbel"/>
                <a:cs typeface="Corbel"/>
                <a:sym typeface="Corbel"/>
              </a:defRPr>
            </a:lvl2pPr>
            <a:lvl3pPr marL="0" marR="0" lvl="2" indent="0" algn="r" rtl="0">
              <a:spcBef>
                <a:spcPts val="0"/>
              </a:spcBef>
              <a:buNone/>
              <a:defRPr sz="1100" b="0" i="0" u="none" strike="noStrike" cap="none">
                <a:solidFill>
                  <a:schemeClr val="lt1"/>
                </a:solidFill>
                <a:latin typeface="Corbel"/>
                <a:ea typeface="Corbel"/>
                <a:cs typeface="Corbel"/>
                <a:sym typeface="Corbel"/>
              </a:defRPr>
            </a:lvl3pPr>
            <a:lvl4pPr marL="0" marR="0" lvl="3" indent="0" algn="r" rtl="0">
              <a:spcBef>
                <a:spcPts val="0"/>
              </a:spcBef>
              <a:buNone/>
              <a:defRPr sz="1100" b="0" i="0" u="none" strike="noStrike" cap="none">
                <a:solidFill>
                  <a:schemeClr val="lt1"/>
                </a:solidFill>
                <a:latin typeface="Corbel"/>
                <a:ea typeface="Corbel"/>
                <a:cs typeface="Corbel"/>
                <a:sym typeface="Corbel"/>
              </a:defRPr>
            </a:lvl4pPr>
            <a:lvl5pPr marL="0" marR="0" lvl="4" indent="0" algn="r" rtl="0">
              <a:spcBef>
                <a:spcPts val="0"/>
              </a:spcBef>
              <a:buNone/>
              <a:defRPr sz="1100" b="0" i="0" u="none" strike="noStrike" cap="none">
                <a:solidFill>
                  <a:schemeClr val="lt1"/>
                </a:solidFill>
                <a:latin typeface="Corbel"/>
                <a:ea typeface="Corbel"/>
                <a:cs typeface="Corbel"/>
                <a:sym typeface="Corbel"/>
              </a:defRPr>
            </a:lvl5pPr>
            <a:lvl6pPr marL="0" marR="0" lvl="5" indent="0" algn="r" rtl="0">
              <a:spcBef>
                <a:spcPts val="0"/>
              </a:spcBef>
              <a:buNone/>
              <a:defRPr sz="1100" b="0" i="0" u="none" strike="noStrike" cap="none">
                <a:solidFill>
                  <a:schemeClr val="lt1"/>
                </a:solidFill>
                <a:latin typeface="Corbel"/>
                <a:ea typeface="Corbel"/>
                <a:cs typeface="Corbel"/>
                <a:sym typeface="Corbel"/>
              </a:defRPr>
            </a:lvl6pPr>
            <a:lvl7pPr marL="0" marR="0" lvl="6" indent="0" algn="r" rtl="0">
              <a:spcBef>
                <a:spcPts val="0"/>
              </a:spcBef>
              <a:buNone/>
              <a:defRPr sz="1100" b="0" i="0" u="none" strike="noStrike" cap="none">
                <a:solidFill>
                  <a:schemeClr val="lt1"/>
                </a:solidFill>
                <a:latin typeface="Corbel"/>
                <a:ea typeface="Corbel"/>
                <a:cs typeface="Corbel"/>
                <a:sym typeface="Corbel"/>
              </a:defRPr>
            </a:lvl7pPr>
            <a:lvl8pPr marL="0" marR="0" lvl="7" indent="0" algn="r" rtl="0">
              <a:spcBef>
                <a:spcPts val="0"/>
              </a:spcBef>
              <a:buNone/>
              <a:defRPr sz="1100" b="0" i="0" u="none" strike="noStrike" cap="none">
                <a:solidFill>
                  <a:schemeClr val="lt1"/>
                </a:solidFill>
                <a:latin typeface="Corbel"/>
                <a:ea typeface="Corbel"/>
                <a:cs typeface="Corbel"/>
                <a:sym typeface="Corbel"/>
              </a:defRPr>
            </a:lvl8pPr>
            <a:lvl9pPr marL="0" marR="0" lvl="8" indent="0" algn="r" rtl="0">
              <a:spcBef>
                <a:spcPts val="0"/>
              </a:spcBef>
              <a:buNone/>
              <a:defRPr sz="11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912093" y="2202083"/>
            <a:ext cx="8229600" cy="762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0000"/>
              </a:lnSpc>
              <a:spcBef>
                <a:spcPts val="0"/>
              </a:spcBef>
              <a:spcAft>
                <a:spcPts val="0"/>
              </a:spcAft>
              <a:buClr>
                <a:schemeClr val="lt1"/>
              </a:buClr>
              <a:buSzPct val="100000"/>
              <a:buFont typeface="Cambria"/>
              <a:buNone/>
            </a:pPr>
            <a:br>
              <a:rPr lang="en-US" sz="4800" dirty="0">
                <a:latin typeface="Calibri" panose="020F0502020204030204" pitchFamily="34" charset="0"/>
                <a:ea typeface="Calibri" panose="020F0502020204030204" pitchFamily="34" charset="0"/>
                <a:cs typeface="Calibri" panose="020F0502020204030204" pitchFamily="34" charset="0"/>
                <a:sym typeface="Cambria"/>
              </a:rPr>
            </a:br>
            <a:r>
              <a:rPr lang="en-US" sz="3100" dirty="0">
                <a:latin typeface="Calibri" panose="020F0502020204030204" pitchFamily="34" charset="0"/>
                <a:ea typeface="Calibri" panose="020F0502020204030204" pitchFamily="34" charset="0"/>
                <a:cs typeface="Calibri" panose="020F0502020204030204" pitchFamily="34" charset="0"/>
                <a:sym typeface="Cambria"/>
              </a:rPr>
              <a:t>STOCK PRICE PREDICTING USING BIDIRECTIONAL LSTM, GRU, RNN</a:t>
            </a:r>
            <a:endParaRPr sz="4800" dirty="0">
              <a:latin typeface="Calibri" panose="020F0502020204030204" pitchFamily="34" charset="0"/>
              <a:ea typeface="Calibri" panose="020F0502020204030204" pitchFamily="34" charset="0"/>
              <a:cs typeface="Calibri" panose="020F0502020204030204" pitchFamily="34" charset="0"/>
              <a:sym typeface="Cambria"/>
            </a:endParaRPr>
          </a:p>
        </p:txBody>
      </p:sp>
      <p:pic>
        <p:nvPicPr>
          <p:cNvPr id="86" name="Google Shape;86;p13"/>
          <p:cNvPicPr preferRelativeResize="0"/>
          <p:nvPr/>
        </p:nvPicPr>
        <p:blipFill rotWithShape="1">
          <a:blip r:embed="rId3">
            <a:alphaModFix/>
          </a:blip>
          <a:srcRect/>
          <a:stretch/>
        </p:blipFill>
        <p:spPr>
          <a:xfrm>
            <a:off x="10361612" y="423675"/>
            <a:ext cx="1522609" cy="1157654"/>
          </a:xfrm>
          <a:prstGeom prst="rect">
            <a:avLst/>
          </a:prstGeom>
          <a:noFill/>
          <a:ln>
            <a:noFill/>
          </a:ln>
        </p:spPr>
      </p:pic>
      <p:sp>
        <p:nvSpPr>
          <p:cNvPr id="87" name="Google Shape;87;p13"/>
          <p:cNvSpPr/>
          <p:nvPr/>
        </p:nvSpPr>
        <p:spPr>
          <a:xfrm>
            <a:off x="227011" y="4655403"/>
            <a:ext cx="6576911"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lt1"/>
                </a:solidFill>
                <a:latin typeface="Cambria"/>
                <a:ea typeface="Cambria"/>
                <a:cs typeface="Cambria"/>
                <a:sym typeface="Cambria"/>
              </a:rPr>
              <a:t>Team Members with Roll No: </a:t>
            </a:r>
            <a:r>
              <a:rPr lang="en-US" sz="1800" dirty="0">
                <a:solidFill>
                  <a:schemeClr val="lt1"/>
                </a:solidFill>
                <a:latin typeface="Cambria"/>
                <a:ea typeface="Cambria"/>
                <a:cs typeface="Cambria"/>
                <a:sym typeface="Cambria"/>
              </a:rPr>
              <a:t>221501177   VISHAL R</a:t>
            </a:r>
          </a:p>
          <a:p>
            <a:pPr marL="0" marR="0" lvl="0" indent="0" algn="l" rtl="0">
              <a:spcBef>
                <a:spcPts val="0"/>
              </a:spcBef>
              <a:spcAft>
                <a:spcPts val="0"/>
              </a:spcAft>
              <a:buNone/>
            </a:pPr>
            <a:r>
              <a:rPr lang="en-US" sz="1800" dirty="0">
                <a:solidFill>
                  <a:schemeClr val="lt1"/>
                </a:solidFill>
                <a:latin typeface="Cambria"/>
                <a:ea typeface="Cambria"/>
                <a:cs typeface="Cambria"/>
                <a:sym typeface="Cambria"/>
              </a:rPr>
              <a:t>                                                         221501514   CHANDREESHWAR K</a:t>
            </a:r>
            <a:endParaRPr sz="1800" dirty="0">
              <a:solidFill>
                <a:schemeClr val="lt1"/>
              </a:solidFill>
              <a:latin typeface="Cambria"/>
              <a:ea typeface="Cambria"/>
              <a:cs typeface="Cambria"/>
              <a:sym typeface="Cambria"/>
            </a:endParaRPr>
          </a:p>
          <a:p>
            <a:pPr marL="0" marR="0" lvl="0" indent="0" algn="l" rtl="0">
              <a:spcBef>
                <a:spcPts val="0"/>
              </a:spcBef>
              <a:spcAft>
                <a:spcPts val="0"/>
              </a:spcAft>
              <a:buNone/>
            </a:pPr>
            <a:endParaRPr sz="1800" dirty="0">
              <a:solidFill>
                <a:schemeClr val="lt1"/>
              </a:solidFill>
              <a:latin typeface="Cambria"/>
              <a:ea typeface="Cambria"/>
              <a:cs typeface="Cambria"/>
              <a:sym typeface="Cambria"/>
            </a:endParaRPr>
          </a:p>
          <a:p>
            <a:pPr marL="0" marR="0" lvl="0" indent="0" algn="l" rtl="0">
              <a:spcBef>
                <a:spcPts val="0"/>
              </a:spcBef>
              <a:spcAft>
                <a:spcPts val="0"/>
              </a:spcAft>
              <a:buNone/>
            </a:pPr>
            <a:r>
              <a:rPr lang="en-US" sz="1800" dirty="0">
                <a:solidFill>
                  <a:schemeClr val="lt1"/>
                </a:solidFill>
                <a:latin typeface="Cambria"/>
                <a:ea typeface="Cambria"/>
                <a:cs typeface="Cambria"/>
                <a:sym typeface="Cambria"/>
              </a:rPr>
              <a:t>Mentor Name:  </a:t>
            </a:r>
            <a:endParaRPr dirty="0"/>
          </a:p>
        </p:txBody>
      </p:sp>
      <p:sp>
        <p:nvSpPr>
          <p:cNvPr id="88" name="Google Shape;88;p13"/>
          <p:cNvSpPr txBox="1"/>
          <p:nvPr/>
        </p:nvSpPr>
        <p:spPr>
          <a:xfrm>
            <a:off x="912812" y="381000"/>
            <a:ext cx="8592283"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88BDFE"/>
                </a:solidFill>
                <a:latin typeface="Cambria"/>
                <a:ea typeface="Cambria"/>
                <a:cs typeface="Cambria"/>
                <a:sym typeface="Cambria"/>
              </a:rPr>
              <a:t>Department of Artificial Intelligence &amp; Machine Learning</a:t>
            </a:r>
            <a:endParaRPr/>
          </a:p>
          <a:p>
            <a:pPr marL="0" marR="0" lvl="0" indent="0" algn="ctr" rtl="0">
              <a:spcBef>
                <a:spcPts val="0"/>
              </a:spcBef>
              <a:spcAft>
                <a:spcPts val="0"/>
              </a:spcAft>
              <a:buNone/>
            </a:pPr>
            <a:endParaRPr sz="2400">
              <a:solidFill>
                <a:srgbClr val="F2F2F2"/>
              </a:solidFill>
              <a:latin typeface="Cambria"/>
              <a:ea typeface="Cambria"/>
              <a:cs typeface="Cambria"/>
              <a:sym typeface="Cambria"/>
            </a:endParaRPr>
          </a:p>
          <a:p>
            <a:pPr marL="0" marR="0" lvl="0" indent="0" algn="ctr" rtl="0">
              <a:spcBef>
                <a:spcPts val="0"/>
              </a:spcBef>
              <a:spcAft>
                <a:spcPts val="0"/>
              </a:spcAft>
              <a:buNone/>
            </a:pPr>
            <a:r>
              <a:rPr lang="en-US" sz="2400" b="1">
                <a:solidFill>
                  <a:srgbClr val="88BDFE"/>
                </a:solidFill>
                <a:latin typeface="Cambria"/>
                <a:ea typeface="Cambria"/>
                <a:cs typeface="Cambria"/>
                <a:sym typeface="Cambria"/>
              </a:rPr>
              <a:t>AI19541 – FUNDAMENTALS OF DEEP LEARNING</a:t>
            </a:r>
            <a:endParaRPr sz="2400" b="1">
              <a:solidFill>
                <a:srgbClr val="88BDFE"/>
              </a:solidFill>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EXISTING SYSTEM </a:t>
            </a:r>
            <a:endParaRPr b="1" i="1" dirty="0">
              <a:latin typeface="Cambria"/>
              <a:ea typeface="Cambria"/>
              <a:cs typeface="Cambria"/>
              <a:sym typeface="Cambria"/>
            </a:endParaRPr>
          </a:p>
        </p:txBody>
      </p:sp>
      <p:sp>
        <p:nvSpPr>
          <p:cNvPr id="140" name="Google Shape;140;p22"/>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rmAutofit/>
          </a:bodyPr>
          <a:lstStyle/>
          <a:p>
            <a:pPr marL="114300" indent="0">
              <a:buNone/>
            </a:pPr>
            <a:r>
              <a:rPr lang="en-US" sz="1800" dirty="0">
                <a:latin typeface="Times New Roman" panose="02020603050405020304" pitchFamily="18" charset="0"/>
                <a:cs typeface="Times New Roman" panose="02020603050405020304" pitchFamily="18" charset="0"/>
              </a:rPr>
              <a:t>Traditional stock price prediction systems often rely on statistical methods such as moving averages, ARIMA (</a:t>
            </a:r>
            <a:r>
              <a:rPr lang="en-US" sz="1800" dirty="0" err="1">
                <a:latin typeface="Times New Roman" panose="02020603050405020304" pitchFamily="18" charset="0"/>
                <a:cs typeface="Times New Roman" panose="02020603050405020304" pitchFamily="18" charset="0"/>
              </a:rPr>
              <a:t>AutoRegressive</a:t>
            </a:r>
            <a:r>
              <a:rPr lang="en-US" sz="1800" dirty="0">
                <a:latin typeface="Times New Roman" panose="02020603050405020304" pitchFamily="18" charset="0"/>
                <a:cs typeface="Times New Roman" panose="02020603050405020304" pitchFamily="18" charset="0"/>
              </a:rPr>
              <a:t> Integrated Moving Average), and econometric models. While these methods can provide insights into general trends, they are limited in their ability to capture complex, non-linear relationships in financial data. Moreover, these methods typically only consider historical prices and fail to account for broader market conditions, news events, or intricate temporal dependencies in stock data. As a result, traditional systems often yield suboptimal predictive performance, leading to less accurate </a:t>
            </a:r>
            <a:r>
              <a:rPr lang="en-US" sz="1800" dirty="0" err="1">
                <a:latin typeface="Times New Roman" panose="02020603050405020304" pitchFamily="18" charset="0"/>
                <a:cs typeface="Times New Roman" panose="02020603050405020304" pitchFamily="18" charset="0"/>
              </a:rPr>
              <a:t>forecasts.In</a:t>
            </a:r>
            <a:r>
              <a:rPr lang="en-US" sz="1800" dirty="0">
                <a:latin typeface="Times New Roman" panose="02020603050405020304" pitchFamily="18" charset="0"/>
                <a:cs typeface="Times New Roman" panose="02020603050405020304" pitchFamily="18" charset="0"/>
              </a:rPr>
              <a:t> recent years, machine learning models, particularly neural networks, have been introduced to improve prediction accuracy, but many systems still rely on simple architectures, like shallow feed-forward networks, that do not fully exploit the temporal dynamics of stock data. These limitations highlight the need for more advanced models that can better handle sequential data and non-linear patterns inherent in financial markets. </a:t>
            </a:r>
            <a:endParaRPr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1522413" y="-645160"/>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SCOPE AND LIMITATIONS</a:t>
            </a:r>
            <a:endParaRPr b="1" i="1" dirty="0">
              <a:latin typeface="Cambria"/>
              <a:ea typeface="Cambria"/>
              <a:cs typeface="Cambria"/>
              <a:sym typeface="Cambria"/>
            </a:endParaRPr>
          </a:p>
        </p:txBody>
      </p:sp>
      <p:sp>
        <p:nvSpPr>
          <p:cNvPr id="146" name="Google Shape;146;p23"/>
          <p:cNvSpPr txBox="1">
            <a:spLocks noGrp="1"/>
          </p:cNvSpPr>
          <p:nvPr>
            <p:ph type="body" idx="1"/>
          </p:nvPr>
        </p:nvSpPr>
        <p:spPr>
          <a:xfrm>
            <a:off x="365760" y="533399"/>
            <a:ext cx="11419839" cy="566420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Scope:</a:t>
            </a:r>
          </a:p>
          <a:p>
            <a:pPr marL="0" lvl="0" indent="0" algn="l" rtl="0">
              <a:lnSpc>
                <a:spcPct val="115000"/>
              </a:lnSpc>
              <a:spcBef>
                <a:spcPts val="120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Sequential Data Modeling: </a:t>
            </a:r>
            <a:r>
              <a:rPr lang="en-US" sz="1800" dirty="0">
                <a:latin typeface="Times New Roman"/>
                <a:ea typeface="Times New Roman"/>
                <a:cs typeface="Times New Roman"/>
                <a:sym typeface="Times New Roman"/>
              </a:rPr>
              <a:t>The model leverages Bidirectional LSTM, GRU, and RNN to capture both forward and backward dependencies in stock price data, improving the ability to model complex temporal relationships. </a:t>
            </a:r>
          </a:p>
          <a:p>
            <a:pPr marL="0" lvl="0" indent="0" algn="l" rtl="0">
              <a:lnSpc>
                <a:spcPct val="115000"/>
              </a:lnSpc>
              <a:spcBef>
                <a:spcPts val="120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Multi-Day Forecasting: </a:t>
            </a:r>
            <a:r>
              <a:rPr lang="en-US" sz="1800" dirty="0">
                <a:latin typeface="Times New Roman"/>
                <a:ea typeface="Times New Roman"/>
                <a:cs typeface="Times New Roman"/>
                <a:sym typeface="Times New Roman"/>
              </a:rPr>
              <a:t>The model aims to provide accurate short- to mid-term stock price predictions (e.g., over the next 3-7 days), helping investors anticipate market movements. </a:t>
            </a:r>
          </a:p>
          <a:p>
            <a:pPr marL="0" lvl="0" indent="0" algn="l" rtl="0">
              <a:lnSpc>
                <a:spcPct val="115000"/>
              </a:lnSpc>
              <a:spcBef>
                <a:spcPts val="1200"/>
              </a:spcBef>
              <a:spcAft>
                <a:spcPts val="0"/>
              </a:spcAft>
              <a:buClr>
                <a:schemeClr val="dk1"/>
              </a:buClr>
              <a:buSzPts val="1100"/>
              <a:buFont typeface="Arial"/>
              <a:buNone/>
            </a:pPr>
            <a:r>
              <a:rPr lang="en-US" sz="1800" b="1" dirty="0">
                <a:latin typeface="Times New Roman"/>
                <a:ea typeface="Times New Roman"/>
                <a:cs typeface="Times New Roman"/>
                <a:sym typeface="Times New Roman"/>
              </a:rPr>
              <a:t>Comprehensive Feature Analysis: </a:t>
            </a:r>
            <a:r>
              <a:rPr lang="en-US" sz="1800" dirty="0">
                <a:latin typeface="Times New Roman"/>
                <a:ea typeface="Times New Roman"/>
                <a:cs typeface="Times New Roman"/>
                <a:sym typeface="Times New Roman"/>
              </a:rPr>
              <a:t>Integrates various input features such as historical stock prices, trading volumes, and technical indicators (e.g., moving averages) to enhance predictive performance.</a:t>
            </a:r>
          </a:p>
          <a:p>
            <a:pPr marL="0" lvl="0" indent="0" algn="l" rtl="0">
              <a:lnSpc>
                <a:spcPct val="115000"/>
              </a:lnSpc>
              <a:spcBef>
                <a:spcPts val="1200"/>
              </a:spcBef>
              <a:spcAft>
                <a:spcPts val="0"/>
              </a:spcAft>
              <a:buNone/>
            </a:pPr>
            <a:r>
              <a:rPr lang="en-US" sz="1800" b="1" dirty="0">
                <a:latin typeface="Times New Roman"/>
                <a:ea typeface="Times New Roman"/>
                <a:cs typeface="Times New Roman"/>
                <a:sym typeface="Times New Roman"/>
              </a:rPr>
              <a:t>Limitations:</a:t>
            </a:r>
            <a:endParaRPr sz="1800" b="1"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b="1" dirty="0">
                <a:latin typeface="Times New Roman"/>
                <a:ea typeface="Times New Roman"/>
                <a:cs typeface="Times New Roman"/>
                <a:sym typeface="Times New Roman"/>
              </a:rPr>
              <a:t>Data Sensitivity: </a:t>
            </a:r>
            <a:r>
              <a:rPr lang="en-US" sz="1800" dirty="0">
                <a:latin typeface="Times New Roman"/>
                <a:ea typeface="Times New Roman"/>
                <a:cs typeface="Times New Roman"/>
                <a:sym typeface="Times New Roman"/>
              </a:rPr>
              <a:t>The accuracy of predictions depends heavily on the availability and quality of historical stock price data, with missing or noisy data adversely impacting performance. </a:t>
            </a:r>
          </a:p>
          <a:p>
            <a:pPr marL="0" lvl="0" indent="0" algn="l" rtl="0">
              <a:lnSpc>
                <a:spcPct val="115000"/>
              </a:lnSpc>
              <a:spcBef>
                <a:spcPts val="1200"/>
              </a:spcBef>
              <a:spcAft>
                <a:spcPts val="0"/>
              </a:spcAft>
              <a:buNone/>
            </a:pPr>
            <a:r>
              <a:rPr lang="en-US" sz="1800" b="1" dirty="0">
                <a:latin typeface="Times New Roman"/>
                <a:ea typeface="Times New Roman"/>
                <a:cs typeface="Times New Roman"/>
                <a:sym typeface="Times New Roman"/>
              </a:rPr>
              <a:t>Limited Contextual Understanding: </a:t>
            </a:r>
            <a:r>
              <a:rPr lang="en-US" sz="1800" dirty="0">
                <a:latin typeface="Times New Roman"/>
                <a:ea typeface="Times New Roman"/>
                <a:cs typeface="Times New Roman"/>
                <a:sym typeface="Times New Roman"/>
              </a:rPr>
              <a:t>Unlike transformer models, Bidirectional LSTM, GRU, and RNN do not natively capture contextual information from external sources like news or social media, potentially limiting the model’s adaptability to sudden market shifts. </a:t>
            </a:r>
          </a:p>
          <a:p>
            <a:pPr marL="0" lvl="0" indent="0" algn="l" rtl="0">
              <a:lnSpc>
                <a:spcPct val="115000"/>
              </a:lnSpc>
              <a:spcBef>
                <a:spcPts val="1200"/>
              </a:spcBef>
              <a:spcAft>
                <a:spcPts val="0"/>
              </a:spcAft>
              <a:buNone/>
            </a:pPr>
            <a:r>
              <a:rPr lang="en-US" sz="1800" b="1" dirty="0">
                <a:latin typeface="Times New Roman"/>
                <a:ea typeface="Times New Roman"/>
                <a:cs typeface="Times New Roman"/>
                <a:sym typeface="Times New Roman"/>
              </a:rPr>
              <a:t>Training Time and Complexity: </a:t>
            </a:r>
            <a:r>
              <a:rPr lang="en-US" sz="1800" dirty="0">
                <a:latin typeface="Times New Roman"/>
                <a:ea typeface="Times New Roman"/>
                <a:cs typeface="Times New Roman"/>
                <a:sym typeface="Times New Roman"/>
              </a:rPr>
              <a:t>Bidirectional models increase computational costs, requiring longer training times and higher memory usage, which can be resource-intensive when predicting for large datasets or over extended periods.</a:t>
            </a:r>
            <a:endParaRPr sz="1800" dirty="0">
              <a:latin typeface="Times New Roman"/>
              <a:ea typeface="Times New Roman"/>
              <a:cs typeface="Times New Roman"/>
              <a:sym typeface="Times New Roman"/>
            </a:endParaRPr>
          </a:p>
          <a:p>
            <a:pPr marL="223838" lvl="0" indent="-71438" algn="l" rtl="0">
              <a:lnSpc>
                <a:spcPct val="90000"/>
              </a:lnSpc>
              <a:spcBef>
                <a:spcPts val="1200"/>
              </a:spcBef>
              <a:spcAft>
                <a:spcPts val="0"/>
              </a:spcAft>
              <a:buSzPts val="2400"/>
              <a:buNone/>
            </a:pPr>
            <a:endParaRPr sz="14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2284412" y="2209800"/>
            <a:ext cx="8692399" cy="1143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lt1"/>
              </a:buClr>
              <a:buSzPts val="4800"/>
              <a:buFont typeface="Cambria"/>
              <a:buNone/>
            </a:pPr>
            <a:r>
              <a:rPr lang="en-US" b="1">
                <a:latin typeface="Cambria"/>
                <a:ea typeface="Cambria"/>
                <a:cs typeface="Cambria"/>
                <a:sym typeface="Cambria"/>
              </a:rPr>
              <a:t>SECOND REVIEW</a:t>
            </a:r>
            <a:endParaRPr b="1">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789908" y="390832"/>
            <a:ext cx="10820399" cy="68387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28571"/>
              <a:buFont typeface="Cambria"/>
              <a:buNone/>
            </a:pPr>
            <a:r>
              <a:rPr lang="en-US" b="1" dirty="0">
                <a:latin typeface="Cambria"/>
                <a:ea typeface="Cambria"/>
                <a:cs typeface="Cambria"/>
                <a:sym typeface="Cambria"/>
              </a:rPr>
              <a:t>LITERATURE REVIEW </a:t>
            </a:r>
            <a:br>
              <a:rPr lang="en-US" b="1" dirty="0">
                <a:latin typeface="Cambria"/>
                <a:ea typeface="Cambria"/>
                <a:cs typeface="Cambria"/>
                <a:sym typeface="Cambria"/>
              </a:rPr>
            </a:br>
            <a:r>
              <a:rPr lang="en-US" b="1" dirty="0">
                <a:latin typeface="Cambria"/>
                <a:ea typeface="Cambria"/>
                <a:cs typeface="Cambria"/>
                <a:sym typeface="Cambria"/>
              </a:rPr>
              <a:t> </a:t>
            </a:r>
            <a:endParaRPr sz="2800" b="1" dirty="0">
              <a:latin typeface="Cambria"/>
              <a:ea typeface="Cambria"/>
              <a:cs typeface="Cambria"/>
              <a:sym typeface="Cambria"/>
            </a:endParaRPr>
          </a:p>
        </p:txBody>
      </p:sp>
      <p:graphicFrame>
        <p:nvGraphicFramePr>
          <p:cNvPr id="163" name="Google Shape;163;p26"/>
          <p:cNvGraphicFramePr/>
          <p:nvPr>
            <p:extLst>
              <p:ext uri="{D42A27DB-BD31-4B8C-83A1-F6EECF244321}">
                <p14:modId xmlns:p14="http://schemas.microsoft.com/office/powerpoint/2010/main" val="3752206726"/>
              </p:ext>
            </p:extLst>
          </p:nvPr>
        </p:nvGraphicFramePr>
        <p:xfrm>
          <a:off x="473938" y="841094"/>
          <a:ext cx="11277575" cy="5348251"/>
        </p:xfrm>
        <a:graphic>
          <a:graphicData uri="http://schemas.openxmlformats.org/drawingml/2006/table">
            <a:tbl>
              <a:tblPr firstRow="1" bandRow="1">
                <a:noFill/>
                <a:tableStyleId>{7C35965D-6DF9-46B6-9BC5-7FE35A52E021}</a:tableStyleId>
              </a:tblPr>
              <a:tblGrid>
                <a:gridCol w="2919502">
                  <a:extLst>
                    <a:ext uri="{9D8B030D-6E8A-4147-A177-3AD203B41FA5}">
                      <a16:colId xmlns:a16="http://schemas.microsoft.com/office/drawing/2014/main" val="20000"/>
                    </a:ext>
                  </a:extLst>
                </a:gridCol>
                <a:gridCol w="1609723">
                  <a:extLst>
                    <a:ext uri="{9D8B030D-6E8A-4147-A177-3AD203B41FA5}">
                      <a16:colId xmlns:a16="http://schemas.microsoft.com/office/drawing/2014/main" val="20001"/>
                    </a:ext>
                  </a:extLst>
                </a:gridCol>
                <a:gridCol w="2544625">
                  <a:extLst>
                    <a:ext uri="{9D8B030D-6E8A-4147-A177-3AD203B41FA5}">
                      <a16:colId xmlns:a16="http://schemas.microsoft.com/office/drawing/2014/main" val="20002"/>
                    </a:ext>
                  </a:extLst>
                </a:gridCol>
                <a:gridCol w="2130200">
                  <a:extLst>
                    <a:ext uri="{9D8B030D-6E8A-4147-A177-3AD203B41FA5}">
                      <a16:colId xmlns:a16="http://schemas.microsoft.com/office/drawing/2014/main" val="20003"/>
                    </a:ext>
                  </a:extLst>
                </a:gridCol>
                <a:gridCol w="2073525">
                  <a:extLst>
                    <a:ext uri="{9D8B030D-6E8A-4147-A177-3AD203B41FA5}">
                      <a16:colId xmlns:a16="http://schemas.microsoft.com/office/drawing/2014/main" val="20004"/>
                    </a:ext>
                  </a:extLst>
                </a:gridCol>
              </a:tblGrid>
              <a:tr h="844725">
                <a:tc>
                  <a:txBody>
                    <a:bodyPr/>
                    <a:lstStyle/>
                    <a:p>
                      <a:pPr marL="0" marR="0" lvl="0" indent="0" algn="ctr" rtl="0">
                        <a:spcBef>
                          <a:spcPts val="0"/>
                        </a:spcBef>
                        <a:spcAft>
                          <a:spcPts val="0"/>
                        </a:spcAft>
                        <a:buNone/>
                      </a:pPr>
                      <a:r>
                        <a:rPr lang="en-US" sz="1800" dirty="0">
                          <a:solidFill>
                            <a:schemeClr val="lt1"/>
                          </a:solidFill>
                          <a:latin typeface="Cambria"/>
                          <a:ea typeface="Cambria"/>
                          <a:cs typeface="Cambria"/>
                          <a:sym typeface="Cambria"/>
                        </a:rPr>
                        <a:t>Paper Title</a:t>
                      </a:r>
                      <a:endParaRPr dirty="0"/>
                    </a:p>
                  </a:txBody>
                  <a:tcPr marL="91450" marR="91450" marT="45725" marB="45725" anchor="ctr"/>
                </a:tc>
                <a:tc>
                  <a:txBody>
                    <a:bodyPr/>
                    <a:lstStyle/>
                    <a:p>
                      <a:pPr marL="0" marR="0" lvl="0" indent="0" algn="ctr" rtl="0">
                        <a:spcBef>
                          <a:spcPts val="0"/>
                        </a:spcBef>
                        <a:spcAft>
                          <a:spcPts val="0"/>
                        </a:spcAft>
                        <a:buNone/>
                      </a:pPr>
                      <a:r>
                        <a:rPr lang="en-US" sz="1800">
                          <a:solidFill>
                            <a:schemeClr val="lt1"/>
                          </a:solidFill>
                          <a:latin typeface="Cambria"/>
                          <a:ea typeface="Cambria"/>
                          <a:cs typeface="Cambria"/>
                          <a:sym typeface="Cambria"/>
                        </a:rPr>
                        <a:t>Author &amp; year</a:t>
                      </a:r>
                      <a:endParaRPr/>
                    </a:p>
                  </a:txBody>
                  <a:tcPr marL="91450" marR="91450" marT="45725" marB="45725" anchor="ctr"/>
                </a:tc>
                <a:tc>
                  <a:txBody>
                    <a:bodyPr/>
                    <a:lstStyle/>
                    <a:p>
                      <a:pPr marL="0" marR="0" lvl="0" indent="0" algn="ctr" rtl="0">
                        <a:spcBef>
                          <a:spcPts val="0"/>
                        </a:spcBef>
                        <a:spcAft>
                          <a:spcPts val="0"/>
                        </a:spcAft>
                        <a:buNone/>
                      </a:pPr>
                      <a:r>
                        <a:rPr lang="en-US" sz="1800" dirty="0">
                          <a:solidFill>
                            <a:schemeClr val="lt1"/>
                          </a:solidFill>
                          <a:latin typeface="Cambria"/>
                          <a:ea typeface="Cambria"/>
                          <a:cs typeface="Cambria"/>
                          <a:sym typeface="Cambria"/>
                        </a:rPr>
                        <a:t>Methodology</a:t>
                      </a:r>
                      <a:endParaRPr dirty="0"/>
                    </a:p>
                  </a:txBody>
                  <a:tcPr marL="91450" marR="91450" marT="45725" marB="45725" anchor="ctr"/>
                </a:tc>
                <a:tc>
                  <a:txBody>
                    <a:bodyPr/>
                    <a:lstStyle/>
                    <a:p>
                      <a:pPr marL="0" marR="0" lvl="0" indent="0" algn="ctr" rtl="0">
                        <a:spcBef>
                          <a:spcPts val="0"/>
                        </a:spcBef>
                        <a:spcAft>
                          <a:spcPts val="0"/>
                        </a:spcAft>
                        <a:buNone/>
                      </a:pPr>
                      <a:r>
                        <a:rPr lang="en-US" sz="1800">
                          <a:solidFill>
                            <a:schemeClr val="lt1"/>
                          </a:solidFill>
                          <a:latin typeface="Cambria"/>
                          <a:ea typeface="Cambria"/>
                          <a:cs typeface="Cambria"/>
                          <a:sym typeface="Cambria"/>
                        </a:rPr>
                        <a:t>Inference</a:t>
                      </a:r>
                      <a:endParaRPr/>
                    </a:p>
                  </a:txBody>
                  <a:tcPr marL="91450" marR="91450" marT="45725" marB="45725" anchor="ctr"/>
                </a:tc>
                <a:tc>
                  <a:txBody>
                    <a:bodyPr/>
                    <a:lstStyle/>
                    <a:p>
                      <a:pPr marL="0" marR="0" lvl="0" indent="0" algn="ctr" rtl="0">
                        <a:lnSpc>
                          <a:spcPct val="100000"/>
                        </a:lnSpc>
                        <a:spcBef>
                          <a:spcPts val="0"/>
                        </a:spcBef>
                        <a:spcAft>
                          <a:spcPts val="0"/>
                        </a:spcAft>
                        <a:buClr>
                          <a:schemeClr val="lt1"/>
                        </a:buClr>
                        <a:buSzPts val="1800"/>
                        <a:buFont typeface="Corbel"/>
                        <a:buNone/>
                      </a:pPr>
                      <a:endParaRPr sz="1800">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Limitations</a:t>
                      </a:r>
                      <a:endParaRPr sz="1800">
                        <a:solidFill>
                          <a:schemeClr val="lt1"/>
                        </a:solidFill>
                        <a:latin typeface="Cambria"/>
                        <a:ea typeface="Cambria"/>
                        <a:cs typeface="Cambria"/>
                        <a:sym typeface="Cambria"/>
                      </a:endParaRPr>
                    </a:p>
                    <a:p>
                      <a:pPr marL="0" marR="0" lvl="0" indent="0" algn="ctr" rtl="0">
                        <a:spcBef>
                          <a:spcPts val="0"/>
                        </a:spcBef>
                        <a:spcAft>
                          <a:spcPts val="0"/>
                        </a:spcAft>
                        <a:buNone/>
                      </a:pPr>
                      <a:endParaRPr sz="1800">
                        <a:solidFill>
                          <a:schemeClr val="lt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683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Stock Price Prediction Using Bidirectional LSTM</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IN" dirty="0"/>
                        <a:t>Smith et al., 2020</a:t>
                      </a:r>
                      <a:endParaRPr sz="1400" dirty="0">
                        <a:solidFill>
                          <a:schemeClr val="tx1"/>
                        </a:solidFill>
                      </a:endParaRPr>
                    </a:p>
                  </a:txBody>
                  <a:tcPr marL="91450" marR="91450" marT="45725" marB="45725" anchor="ctr"/>
                </a:tc>
                <a:tc>
                  <a:txBody>
                    <a:bodyPr/>
                    <a:lstStyle/>
                    <a:p>
                      <a:pPr marL="0" marR="0" lvl="0" indent="0" algn="l" rtl="0">
                        <a:spcBef>
                          <a:spcPts val="0"/>
                        </a:spcBef>
                        <a:spcAft>
                          <a:spcPts val="0"/>
                        </a:spcAft>
                        <a:buNone/>
                      </a:pPr>
                      <a:r>
                        <a:rPr lang="en-US" dirty="0"/>
                        <a:t>Bidirectional LSTM model for analyzing sequential stock market data.</a:t>
                      </a:r>
                      <a:r>
                        <a:rPr lang="en-US" sz="1400" dirty="0"/>
                        <a:t>.</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dirty="0"/>
                        <a:t>Captures long-term dependencies and trends effectively in financial datasets.</a:t>
                      </a:r>
                      <a:endParaRPr sz="1400" dirty="0">
                        <a:solidFill>
                          <a:schemeClr val="accent6"/>
                        </a:solidFill>
                      </a:endParaRPr>
                    </a:p>
                  </a:txBody>
                  <a:tcPr marL="91450" marR="91450" marT="45725" marB="45725" anchor="ctr"/>
                </a:tc>
                <a:tc>
                  <a:txBody>
                    <a:bodyPr/>
                    <a:lstStyle/>
                    <a:p>
                      <a:r>
                        <a:rPr lang="en-US" dirty="0"/>
                        <a:t>High training time and requires large datasets.</a:t>
                      </a:r>
                    </a:p>
                  </a:txBody>
                  <a:tcPr anchor="ctr"/>
                </a:tc>
                <a:extLst>
                  <a:ext uri="{0D108BD9-81ED-4DB2-BD59-A6C34878D82A}">
                    <a16:rowId xmlns:a16="http://schemas.microsoft.com/office/drawing/2014/main" val="10001"/>
                  </a:ext>
                </a:extLst>
              </a:tr>
              <a:tr h="683621">
                <a:tc>
                  <a:txBody>
                    <a:bodyPr/>
                    <a:lstStyle/>
                    <a:p>
                      <a:r>
                        <a:rPr lang="en-US" dirty="0"/>
                        <a:t>GRU for Stock Market Forecasting</a:t>
                      </a:r>
                    </a:p>
                  </a:txBody>
                  <a:tcPr anchor="ctr"/>
                </a:tc>
                <a:tc>
                  <a:txBody>
                    <a:bodyPr/>
                    <a:lstStyle/>
                    <a:p>
                      <a:r>
                        <a:rPr lang="en-IN" dirty="0"/>
                        <a:t>Lee et al., 2021</a:t>
                      </a:r>
                    </a:p>
                  </a:txBody>
                  <a:tcPr anchor="ctr"/>
                </a:tc>
                <a:tc>
                  <a:txBody>
                    <a:bodyPr/>
                    <a:lstStyle/>
                    <a:p>
                      <a:r>
                        <a:rPr lang="en-US" dirty="0"/>
                        <a:t>GRU model to handle sequential dependencies with fewer parameters than LSTM.</a:t>
                      </a:r>
                    </a:p>
                  </a:txBody>
                  <a:tcPr anchor="ctr"/>
                </a:tc>
                <a:tc>
                  <a:txBody>
                    <a:bodyPr/>
                    <a:lstStyle/>
                    <a:p>
                      <a:r>
                        <a:rPr lang="en-US" dirty="0"/>
                        <a:t>Efficient in capturing temporal patterns with reduced computational overhead.</a:t>
                      </a:r>
                    </a:p>
                  </a:txBody>
                  <a:tcPr anchor="ctr"/>
                </a:tc>
                <a:tc>
                  <a:txBody>
                    <a:bodyPr/>
                    <a:lstStyle/>
                    <a:p>
                      <a:r>
                        <a:rPr lang="en-US" dirty="0"/>
                        <a:t>May struggle with highly volatile and noisy data.</a:t>
                      </a:r>
                    </a:p>
                  </a:txBody>
                  <a:tcPr anchor="ctr"/>
                </a:tc>
                <a:extLst>
                  <a:ext uri="{0D108BD9-81ED-4DB2-BD59-A6C34878D82A}">
                    <a16:rowId xmlns:a16="http://schemas.microsoft.com/office/drawing/2014/main" val="10002"/>
                  </a:ext>
                </a:extLst>
              </a:tr>
              <a:tr h="631036">
                <a:tc>
                  <a:txBody>
                    <a:bodyPr/>
                    <a:lstStyle/>
                    <a:p>
                      <a:r>
                        <a:rPr lang="en-US" dirty="0"/>
                        <a:t>Stock Trend Prediction Using RNN</a:t>
                      </a:r>
                    </a:p>
                  </a:txBody>
                  <a:tcPr anchor="ctr"/>
                </a:tc>
                <a:tc>
                  <a:txBody>
                    <a:bodyPr/>
                    <a:lstStyle/>
                    <a:p>
                      <a:r>
                        <a:rPr lang="en-IN" dirty="0"/>
                        <a:t>Kumar et al., 2019</a:t>
                      </a:r>
                    </a:p>
                  </a:txBody>
                  <a:tcPr anchor="ctr"/>
                </a:tc>
                <a:tc>
                  <a:txBody>
                    <a:bodyPr/>
                    <a:lstStyle/>
                    <a:p>
                      <a:r>
                        <a:rPr lang="en-US" dirty="0"/>
                        <a:t>RNN model for time-series stock market prediction.</a:t>
                      </a:r>
                    </a:p>
                  </a:txBody>
                  <a:tcPr anchor="ctr"/>
                </a:tc>
                <a:tc>
                  <a:txBody>
                    <a:bodyPr/>
                    <a:lstStyle/>
                    <a:p>
                      <a:r>
                        <a:rPr lang="en-US" dirty="0"/>
                        <a:t>Suitable for short-term trends and small datasets.</a:t>
                      </a:r>
                    </a:p>
                  </a:txBody>
                  <a:tcPr anchor="ctr"/>
                </a:tc>
                <a:tc>
                  <a:txBody>
                    <a:bodyPr/>
                    <a:lstStyle/>
                    <a:p>
                      <a:r>
                        <a:rPr lang="en-US" dirty="0"/>
                        <a:t>Suffers from vanishing gradient issues for longer sequences.</a:t>
                      </a:r>
                    </a:p>
                  </a:txBody>
                  <a:tcPr anchor="ctr"/>
                </a:tc>
                <a:extLst>
                  <a:ext uri="{0D108BD9-81ED-4DB2-BD59-A6C34878D82A}">
                    <a16:rowId xmlns:a16="http://schemas.microsoft.com/office/drawing/2014/main" val="10003"/>
                  </a:ext>
                </a:extLst>
              </a:tr>
              <a:tr h="867671">
                <a:tc>
                  <a:txBody>
                    <a:bodyPr/>
                    <a:lstStyle/>
                    <a:p>
                      <a:r>
                        <a:rPr lang="en-US" b="0" dirty="0"/>
                        <a:t>Stock Price Prediction Using LSTM and Sentiment Analysis</a:t>
                      </a:r>
                    </a:p>
                  </a:txBody>
                  <a:tcPr anchor="ctr"/>
                </a:tc>
                <a:tc>
                  <a:txBody>
                    <a:bodyPr/>
                    <a:lstStyle/>
                    <a:p>
                      <a:r>
                        <a:rPr lang="en-IN" dirty="0"/>
                        <a:t>Kim et al., 2020</a:t>
                      </a:r>
                    </a:p>
                  </a:txBody>
                  <a:tcPr anchor="ctr"/>
                </a:tc>
                <a:tc>
                  <a:txBody>
                    <a:bodyPr/>
                    <a:lstStyle/>
                    <a:p>
                      <a:r>
                        <a:rPr lang="en-US" dirty="0"/>
                        <a:t>Combines LSTM with sentiment analysis to predict stock price movements based on news.</a:t>
                      </a:r>
                    </a:p>
                  </a:txBody>
                  <a:tcPr anchor="ctr"/>
                </a:tc>
                <a:tc>
                  <a:txBody>
                    <a:bodyPr/>
                    <a:lstStyle/>
                    <a:p>
                      <a:r>
                        <a:rPr lang="en-US" dirty="0"/>
                        <a:t>Shows that sentiment from news data influences stock price fluctuations.</a:t>
                      </a:r>
                    </a:p>
                  </a:txBody>
                  <a:tcPr anchor="ctr"/>
                </a:tc>
                <a:tc>
                  <a:txBody>
                    <a:bodyPr/>
                    <a:lstStyle/>
                    <a:p>
                      <a:r>
                        <a:rPr lang="en-US" dirty="0"/>
                        <a:t>Focuses solely on short-term movements, lacks long-term forecasting.</a:t>
                      </a:r>
                    </a:p>
                  </a:txBody>
                  <a:tcPr anchor="ctr"/>
                </a:tc>
                <a:extLst>
                  <a:ext uri="{0D108BD9-81ED-4DB2-BD59-A6C34878D82A}">
                    <a16:rowId xmlns:a16="http://schemas.microsoft.com/office/drawing/2014/main" val="10004"/>
                  </a:ext>
                </a:extLst>
              </a:tr>
              <a:tr h="749438">
                <a:tc>
                  <a:txBody>
                    <a:bodyPr/>
                    <a:lstStyle/>
                    <a:p>
                      <a:r>
                        <a:rPr lang="en-US" b="1" dirty="0"/>
                        <a:t>Deep Learning for Time Series Forecasting: Review, Challenges, and Opportunities</a:t>
                      </a:r>
                    </a:p>
                  </a:txBody>
                  <a:tcPr anchor="ctr"/>
                </a:tc>
                <a:tc>
                  <a:txBody>
                    <a:bodyPr/>
                    <a:lstStyle/>
                    <a:p>
                      <a:r>
                        <a:rPr lang="en-IN" dirty="0"/>
                        <a:t>Fawaz et al., 2020</a:t>
                      </a:r>
                    </a:p>
                  </a:txBody>
                  <a:tcPr anchor="ctr"/>
                </a:tc>
                <a:tc>
                  <a:txBody>
                    <a:bodyPr/>
                    <a:lstStyle/>
                    <a:p>
                      <a:r>
                        <a:rPr lang="en-US" dirty="0"/>
                        <a:t>Reviews deep learning techniques for time-series forecasting.</a:t>
                      </a:r>
                    </a:p>
                  </a:txBody>
                  <a:tcPr anchor="ctr"/>
                </a:tc>
                <a:tc>
                  <a:txBody>
                    <a:bodyPr/>
                    <a:lstStyle/>
                    <a:p>
                      <a:r>
                        <a:rPr lang="en-US" dirty="0"/>
                        <a:t>Demonstrates improved accuracy with increased layers for feature extraction.</a:t>
                      </a:r>
                    </a:p>
                  </a:txBody>
                  <a:tcPr anchor="ctr"/>
                </a:tc>
                <a:tc>
                  <a:txBody>
                    <a:bodyPr/>
                    <a:lstStyle/>
                    <a:p>
                      <a:r>
                        <a:rPr lang="en-US" dirty="0"/>
                        <a:t>High computational cost due to deeper networks.</a:t>
                      </a:r>
                    </a:p>
                  </a:txBody>
                  <a:tcPr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809573" y="125361"/>
            <a:ext cx="10820399" cy="838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ct val="128571"/>
              <a:buFont typeface="Cambria"/>
              <a:buNone/>
            </a:pPr>
            <a:r>
              <a:rPr lang="en-US" sz="3200" b="1" dirty="0">
                <a:latin typeface="Cambria"/>
                <a:ea typeface="Cambria"/>
                <a:cs typeface="Cambria"/>
                <a:sym typeface="Cambria"/>
              </a:rPr>
              <a:t>LITERATURE REVIEW </a:t>
            </a:r>
            <a:br>
              <a:rPr lang="en-US" sz="3200" b="1" dirty="0">
                <a:latin typeface="Cambria"/>
                <a:ea typeface="Cambria"/>
                <a:cs typeface="Cambria"/>
                <a:sym typeface="Cambria"/>
              </a:rPr>
            </a:br>
            <a:r>
              <a:rPr lang="en-US" sz="3200" b="1" dirty="0">
                <a:latin typeface="Cambria"/>
                <a:ea typeface="Cambria"/>
                <a:cs typeface="Cambria"/>
                <a:sym typeface="Cambria"/>
              </a:rPr>
              <a:t> </a:t>
            </a:r>
            <a:endParaRPr sz="3200" b="1" dirty="0">
              <a:latin typeface="Cambria"/>
              <a:ea typeface="Cambria"/>
              <a:cs typeface="Cambria"/>
              <a:sym typeface="Cambria"/>
            </a:endParaRPr>
          </a:p>
        </p:txBody>
      </p:sp>
      <p:graphicFrame>
        <p:nvGraphicFramePr>
          <p:cNvPr id="157" name="Google Shape;157;p25"/>
          <p:cNvGraphicFramePr/>
          <p:nvPr>
            <p:extLst>
              <p:ext uri="{D42A27DB-BD31-4B8C-83A1-F6EECF244321}">
                <p14:modId xmlns:p14="http://schemas.microsoft.com/office/powerpoint/2010/main" val="3293128391"/>
              </p:ext>
            </p:extLst>
          </p:nvPr>
        </p:nvGraphicFramePr>
        <p:xfrm>
          <a:off x="564297" y="600809"/>
          <a:ext cx="11184008" cy="5454571"/>
        </p:xfrm>
        <a:graphic>
          <a:graphicData uri="http://schemas.openxmlformats.org/drawingml/2006/table">
            <a:tbl>
              <a:tblPr firstRow="1" bandRow="1">
                <a:noFill/>
                <a:tableStyleId>{7C35965D-6DF9-46B6-9BC5-7FE35A52E021}</a:tableStyleId>
              </a:tblPr>
              <a:tblGrid>
                <a:gridCol w="2644699">
                  <a:extLst>
                    <a:ext uri="{9D8B030D-6E8A-4147-A177-3AD203B41FA5}">
                      <a16:colId xmlns:a16="http://schemas.microsoft.com/office/drawing/2014/main" val="20000"/>
                    </a:ext>
                  </a:extLst>
                </a:gridCol>
                <a:gridCol w="1846948">
                  <a:extLst>
                    <a:ext uri="{9D8B030D-6E8A-4147-A177-3AD203B41FA5}">
                      <a16:colId xmlns:a16="http://schemas.microsoft.com/office/drawing/2014/main" val="20001"/>
                    </a:ext>
                  </a:extLst>
                </a:gridCol>
                <a:gridCol w="2523513">
                  <a:extLst>
                    <a:ext uri="{9D8B030D-6E8A-4147-A177-3AD203B41FA5}">
                      <a16:colId xmlns:a16="http://schemas.microsoft.com/office/drawing/2014/main" val="20002"/>
                    </a:ext>
                  </a:extLst>
                </a:gridCol>
                <a:gridCol w="2112526">
                  <a:extLst>
                    <a:ext uri="{9D8B030D-6E8A-4147-A177-3AD203B41FA5}">
                      <a16:colId xmlns:a16="http://schemas.microsoft.com/office/drawing/2014/main" val="20003"/>
                    </a:ext>
                  </a:extLst>
                </a:gridCol>
                <a:gridCol w="2056322">
                  <a:extLst>
                    <a:ext uri="{9D8B030D-6E8A-4147-A177-3AD203B41FA5}">
                      <a16:colId xmlns:a16="http://schemas.microsoft.com/office/drawing/2014/main" val="20004"/>
                    </a:ext>
                  </a:extLst>
                </a:gridCol>
              </a:tblGrid>
              <a:tr h="1126698">
                <a:tc>
                  <a:txBody>
                    <a:bodyPr/>
                    <a:lstStyle/>
                    <a:p>
                      <a:pPr marL="0" marR="0" lvl="0" indent="0" algn="ctr" rtl="0">
                        <a:spcBef>
                          <a:spcPts val="0"/>
                        </a:spcBef>
                        <a:spcAft>
                          <a:spcPts val="0"/>
                        </a:spcAft>
                        <a:buNone/>
                      </a:pPr>
                      <a:r>
                        <a:rPr lang="en-US" sz="1800" u="none" strike="noStrike" cap="none">
                          <a:solidFill>
                            <a:schemeClr val="lt1"/>
                          </a:solidFill>
                          <a:latin typeface="Cambria"/>
                          <a:ea typeface="Cambria"/>
                          <a:cs typeface="Cambria"/>
                          <a:sym typeface="Cambria"/>
                        </a:rPr>
                        <a:t>Paper Title</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solidFill>
                            <a:schemeClr val="lt1"/>
                          </a:solidFill>
                          <a:latin typeface="Cambria"/>
                          <a:ea typeface="Cambria"/>
                          <a:cs typeface="Cambria"/>
                          <a:sym typeface="Cambria"/>
                        </a:rPr>
                        <a:t>Author &amp; year</a:t>
                      </a:r>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solidFill>
                            <a:schemeClr val="lt1"/>
                          </a:solidFill>
                          <a:latin typeface="Cambria"/>
                          <a:ea typeface="Cambria"/>
                          <a:cs typeface="Cambria"/>
                          <a:sym typeface="Cambria"/>
                        </a:rPr>
                        <a:t>Methodology</a:t>
                      </a:r>
                      <a:endParaRPr dirty="0"/>
                    </a:p>
                  </a:txBody>
                  <a:tcPr marL="91450" marR="91450" marT="45725" marB="45725" anchor="ctr"/>
                </a:tc>
                <a:tc>
                  <a:txBody>
                    <a:bodyPr/>
                    <a:lstStyle/>
                    <a:p>
                      <a:pPr marL="0" marR="0" lvl="0" indent="0" algn="ctr" rtl="0">
                        <a:spcBef>
                          <a:spcPts val="0"/>
                        </a:spcBef>
                        <a:spcAft>
                          <a:spcPts val="0"/>
                        </a:spcAft>
                        <a:buNone/>
                      </a:pPr>
                      <a:r>
                        <a:rPr lang="en-US" sz="1800" u="none" strike="noStrike" cap="none">
                          <a:solidFill>
                            <a:schemeClr val="lt1"/>
                          </a:solidFill>
                          <a:latin typeface="Cambria"/>
                          <a:ea typeface="Cambria"/>
                          <a:cs typeface="Cambria"/>
                          <a:sym typeface="Cambria"/>
                        </a:rPr>
                        <a:t>Inference</a:t>
                      </a:r>
                      <a:endParaRPr/>
                    </a:p>
                  </a:txBody>
                  <a:tcPr marL="91450" marR="91450" marT="45725" marB="45725" anchor="ctr"/>
                </a:tc>
                <a:tc>
                  <a:txBody>
                    <a:bodyPr/>
                    <a:lstStyle/>
                    <a:p>
                      <a:pPr marL="0" marR="0" lvl="0" indent="0" algn="ctr" rtl="0">
                        <a:lnSpc>
                          <a:spcPct val="100000"/>
                        </a:lnSpc>
                        <a:spcBef>
                          <a:spcPts val="0"/>
                        </a:spcBef>
                        <a:spcAft>
                          <a:spcPts val="0"/>
                        </a:spcAft>
                        <a:buClr>
                          <a:schemeClr val="lt1"/>
                        </a:buClr>
                        <a:buSzPts val="1800"/>
                        <a:buFont typeface="Corbel"/>
                        <a:buNone/>
                      </a:pPr>
                      <a:endParaRPr sz="1800" u="none" strike="noStrike" cap="none">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chemeClr val="lt1"/>
                        </a:buClr>
                        <a:buSzPts val="1800"/>
                        <a:buFont typeface="Cambria"/>
                        <a:buNone/>
                      </a:pPr>
                      <a:r>
                        <a:rPr lang="en-US" sz="1800" u="none" strike="noStrike" cap="none">
                          <a:solidFill>
                            <a:schemeClr val="lt1"/>
                          </a:solidFill>
                          <a:latin typeface="Cambria"/>
                          <a:ea typeface="Cambria"/>
                          <a:cs typeface="Cambria"/>
                          <a:sym typeface="Cambria"/>
                        </a:rPr>
                        <a:t>Limitations</a:t>
                      </a:r>
                      <a:endParaRPr sz="1800" u="none" strike="noStrike" cap="none">
                        <a:solidFill>
                          <a:schemeClr val="lt1"/>
                        </a:solidFill>
                        <a:latin typeface="Cambria"/>
                        <a:ea typeface="Cambria"/>
                        <a:cs typeface="Cambria"/>
                        <a:sym typeface="Cambria"/>
                      </a:endParaRPr>
                    </a:p>
                    <a:p>
                      <a:pPr marL="0" marR="0" lvl="0" indent="0" algn="ctr" rtl="0">
                        <a:spcBef>
                          <a:spcPts val="0"/>
                        </a:spcBef>
                        <a:spcAft>
                          <a:spcPts val="0"/>
                        </a:spcAft>
                        <a:buNone/>
                      </a:pPr>
                      <a:endParaRPr sz="1800" u="none" strike="noStrike" cap="none">
                        <a:solidFill>
                          <a:schemeClr val="lt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924253">
                <a:tc>
                  <a:txBody>
                    <a:bodyPr/>
                    <a:lstStyle/>
                    <a:p>
                      <a:r>
                        <a:rPr lang="en-US" dirty="0"/>
                        <a:t>Financial Time-Series Forecasting with Transformer-Based Models</a:t>
                      </a:r>
                    </a:p>
                  </a:txBody>
                  <a:tcPr anchor="ctr"/>
                </a:tc>
                <a:tc>
                  <a:txBody>
                    <a:bodyPr/>
                    <a:lstStyle/>
                    <a:p>
                      <a:r>
                        <a:rPr lang="en-IN" dirty="0"/>
                        <a:t>Wu et al., 2021</a:t>
                      </a:r>
                    </a:p>
                  </a:txBody>
                  <a:tcPr anchor="ctr"/>
                </a:tc>
                <a:tc>
                  <a:txBody>
                    <a:bodyPr/>
                    <a:lstStyle/>
                    <a:p>
                      <a:r>
                        <a:rPr lang="en-US" dirty="0"/>
                        <a:t>Applies transformer models for financial time-series forecasting, compares with LSTM and GRU.</a:t>
                      </a:r>
                    </a:p>
                  </a:txBody>
                  <a:tcPr anchor="ctr"/>
                </a:tc>
                <a:tc>
                  <a:txBody>
                    <a:bodyPr/>
                    <a:lstStyle/>
                    <a:p>
                      <a:r>
                        <a:rPr lang="en-US" dirty="0"/>
                        <a:t>Transformer models outperform traditional RNN-based approaches.</a:t>
                      </a:r>
                    </a:p>
                  </a:txBody>
                  <a:tcPr anchor="ctr"/>
                </a:tc>
                <a:tc>
                  <a:txBody>
                    <a:bodyPr/>
                    <a:lstStyle/>
                    <a:p>
                      <a:r>
                        <a:rPr lang="en-US" dirty="0"/>
                        <a:t>High computational cost and overfitting issues with small datasets.</a:t>
                      </a:r>
                    </a:p>
                  </a:txBody>
                  <a:tcPr anchor="ctr"/>
                </a:tc>
                <a:extLst>
                  <a:ext uri="{0D108BD9-81ED-4DB2-BD59-A6C34878D82A}">
                    <a16:rowId xmlns:a16="http://schemas.microsoft.com/office/drawing/2014/main" val="10001"/>
                  </a:ext>
                </a:extLst>
              </a:tr>
              <a:tr h="903933">
                <a:tc>
                  <a:txBody>
                    <a:bodyPr/>
                    <a:lstStyle/>
                    <a:p>
                      <a:r>
                        <a:rPr lang="en-US" dirty="0"/>
                        <a:t>Multimodal Stock Price Prediction Using Financial News and Time-Series Data</a:t>
                      </a:r>
                    </a:p>
                  </a:txBody>
                  <a:tcPr anchor="ctr"/>
                </a:tc>
                <a:tc>
                  <a:txBody>
                    <a:bodyPr/>
                    <a:lstStyle/>
                    <a:p>
                      <a:r>
                        <a:rPr lang="en-IN" dirty="0"/>
                        <a:t>Yang et al., 2021</a:t>
                      </a:r>
                    </a:p>
                  </a:txBody>
                  <a:tcPr anchor="ctr"/>
                </a:tc>
                <a:tc>
                  <a:txBody>
                    <a:bodyPr/>
                    <a:lstStyle/>
                    <a:p>
                      <a:r>
                        <a:rPr lang="en-US" dirty="0"/>
                        <a:t>Integrates financial news and time-series stock data for prediction using BERT and LSTM.</a:t>
                      </a:r>
                    </a:p>
                  </a:txBody>
                  <a:tcPr anchor="ctr"/>
                </a:tc>
                <a:tc>
                  <a:txBody>
                    <a:bodyPr/>
                    <a:lstStyle/>
                    <a:p>
                      <a:r>
                        <a:rPr lang="en-US" dirty="0"/>
                        <a:t>Multimodal approach improves predictive accuracy.</a:t>
                      </a:r>
                    </a:p>
                  </a:txBody>
                  <a:tcPr anchor="ctr"/>
                </a:tc>
                <a:tc>
                  <a:txBody>
                    <a:bodyPr/>
                    <a:lstStyle/>
                    <a:p>
                      <a:r>
                        <a:rPr lang="en-US" dirty="0"/>
                        <a:t>Limited scalability to real-time prediction.</a:t>
                      </a:r>
                    </a:p>
                  </a:txBody>
                  <a:tcPr anchor="ctr"/>
                </a:tc>
                <a:extLst>
                  <a:ext uri="{0D108BD9-81ED-4DB2-BD59-A6C34878D82A}">
                    <a16:rowId xmlns:a16="http://schemas.microsoft.com/office/drawing/2014/main" val="10002"/>
                  </a:ext>
                </a:extLst>
              </a:tr>
              <a:tr h="975053">
                <a:tc>
                  <a:txBody>
                    <a:bodyPr/>
                    <a:lstStyle/>
                    <a:p>
                      <a:r>
                        <a:rPr lang="en-US" dirty="0"/>
                        <a:t>Efficient Time-Series Forecasting Using Informer: Case Study on Financial Data</a:t>
                      </a:r>
                    </a:p>
                  </a:txBody>
                  <a:tcPr anchor="ctr"/>
                </a:tc>
                <a:tc>
                  <a:txBody>
                    <a:bodyPr/>
                    <a:lstStyle/>
                    <a:p>
                      <a:r>
                        <a:rPr lang="en-IN" dirty="0"/>
                        <a:t>Liu et al., 2022</a:t>
                      </a:r>
                    </a:p>
                  </a:txBody>
                  <a:tcPr anchor="ctr"/>
                </a:tc>
                <a:tc>
                  <a:txBody>
                    <a:bodyPr/>
                    <a:lstStyle/>
                    <a:p>
                      <a:r>
                        <a:rPr lang="en-US" dirty="0"/>
                        <a:t>Applies Informer to financial datasets, demonstrating scalability for large datasets.</a:t>
                      </a:r>
                    </a:p>
                  </a:txBody>
                  <a:tcPr anchor="ctr"/>
                </a:tc>
                <a:tc>
                  <a:txBody>
                    <a:bodyPr/>
                    <a:lstStyle/>
                    <a:p>
                      <a:r>
                        <a:rPr lang="en-US" dirty="0"/>
                        <a:t>Informer improves both computational efficiency and accuracy for large-scale forecasting.</a:t>
                      </a:r>
                    </a:p>
                  </a:txBody>
                  <a:tcPr anchor="ctr"/>
                </a:tc>
                <a:tc>
                  <a:txBody>
                    <a:bodyPr/>
                    <a:lstStyle/>
                    <a:p>
                      <a:r>
                        <a:rPr lang="en-US" dirty="0"/>
                        <a:t>Lacks interpretability compared to models like TFT.</a:t>
                      </a:r>
                    </a:p>
                  </a:txBody>
                  <a:tcPr anchor="ctr"/>
                </a:tc>
                <a:extLst>
                  <a:ext uri="{0D108BD9-81ED-4DB2-BD59-A6C34878D82A}">
                    <a16:rowId xmlns:a16="http://schemas.microsoft.com/office/drawing/2014/main" val="10003"/>
                  </a:ext>
                </a:extLst>
              </a:tr>
              <a:tr h="702043">
                <a:tc>
                  <a:txBody>
                    <a:bodyPr/>
                    <a:lstStyle/>
                    <a:p>
                      <a:r>
                        <a:rPr lang="en-US" dirty="0"/>
                        <a:t>Stock Price Prediction Using Deep RNN</a:t>
                      </a:r>
                    </a:p>
                  </a:txBody>
                  <a:tcPr anchor="ctr"/>
                </a:tc>
                <a:tc>
                  <a:txBody>
                    <a:bodyPr/>
                    <a:lstStyle/>
                    <a:p>
                      <a:pPr marL="0" marR="0" lvl="0" indent="0" algn="l" rtl="0">
                        <a:spcBef>
                          <a:spcPts val="0"/>
                        </a:spcBef>
                        <a:spcAft>
                          <a:spcPts val="0"/>
                        </a:spcAft>
                        <a:buNone/>
                      </a:pPr>
                      <a:r>
                        <a:rPr lang="en-IN" sz="1400" dirty="0"/>
                        <a:t>Sharma et al., 2021</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sz="1400" dirty="0"/>
                        <a:t>RNNs trained with momentum and volatility features.</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sz="1400" dirty="0"/>
                        <a:t>Captures short-term price fluctuations effectively.</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sz="1400" dirty="0"/>
                        <a:t>Struggles with long-term trend predictions due to vanishing gradients.</a:t>
                      </a:r>
                      <a:endParaRPr sz="1400" dirty="0">
                        <a:solidFill>
                          <a:schemeClr val="accent6"/>
                        </a:solidFill>
                      </a:endParaRPr>
                    </a:p>
                  </a:txBody>
                  <a:tcPr marL="91450" marR="91450" marT="45725" marB="45725" anchor="ctr"/>
                </a:tc>
                <a:extLst>
                  <a:ext uri="{0D108BD9-81ED-4DB2-BD59-A6C34878D82A}">
                    <a16:rowId xmlns:a16="http://schemas.microsoft.com/office/drawing/2014/main" val="10004"/>
                  </a:ext>
                </a:extLst>
              </a:tr>
              <a:tr h="702043">
                <a:tc>
                  <a:txBody>
                    <a:bodyPr/>
                    <a:lstStyle/>
                    <a:p>
                      <a:pPr marL="0" marR="0" lvl="0" indent="0" algn="l" rtl="0">
                        <a:spcBef>
                          <a:spcPts val="0"/>
                        </a:spcBef>
                        <a:spcAft>
                          <a:spcPts val="0"/>
                        </a:spcAft>
                        <a:buNone/>
                      </a:pPr>
                      <a:r>
                        <a:rPr lang="en-US" sz="1400" dirty="0"/>
                        <a:t>Ensemble Learning with LSTM and GRU</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IN" sz="1400" dirty="0"/>
                        <a:t>Gupta et al., 2022</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sz="1400" dirty="0"/>
                        <a:t>Combines predictions of LSTM and GRU models for enhanced accuracy.</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sz="1400" dirty="0"/>
                        <a:t>Ensemble approach improves robustness and reduces bias.</a:t>
                      </a:r>
                      <a:endParaRPr sz="1400" dirty="0">
                        <a:solidFill>
                          <a:schemeClr val="accent6"/>
                        </a:solidFill>
                      </a:endParaRPr>
                    </a:p>
                  </a:txBody>
                  <a:tcPr marL="91450" marR="91450" marT="45725" marB="45725" anchor="ctr"/>
                </a:tc>
                <a:tc>
                  <a:txBody>
                    <a:bodyPr/>
                    <a:lstStyle/>
                    <a:p>
                      <a:pPr marL="0" marR="0" lvl="0" indent="0" algn="l" rtl="0">
                        <a:spcBef>
                          <a:spcPts val="0"/>
                        </a:spcBef>
                        <a:spcAft>
                          <a:spcPts val="0"/>
                        </a:spcAft>
                        <a:buNone/>
                      </a:pPr>
                      <a:r>
                        <a:rPr lang="en-US" sz="1400" dirty="0"/>
                        <a:t>High computational complexity in ensemble model training.</a:t>
                      </a:r>
                      <a:endParaRPr sz="1400" dirty="0">
                        <a:solidFill>
                          <a:schemeClr val="accent6"/>
                        </a:solidFill>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1522413" y="-147320"/>
            <a:ext cx="9144001" cy="838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SUMMARY </a:t>
            </a:r>
            <a:endParaRPr b="1" dirty="0">
              <a:latin typeface="Cambria"/>
              <a:ea typeface="Cambria"/>
              <a:cs typeface="Cambria"/>
              <a:sym typeface="Cambria"/>
            </a:endParaRPr>
          </a:p>
        </p:txBody>
      </p:sp>
      <p:sp>
        <p:nvSpPr>
          <p:cNvPr id="169" name="Google Shape;169;p27"/>
          <p:cNvSpPr txBox="1">
            <a:spLocks noGrp="1"/>
          </p:cNvSpPr>
          <p:nvPr>
            <p:ph type="body" idx="1"/>
          </p:nvPr>
        </p:nvSpPr>
        <p:spPr>
          <a:xfrm>
            <a:off x="335280" y="1173479"/>
            <a:ext cx="11633199" cy="547116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400"/>
              <a:buNone/>
            </a:pPr>
            <a:r>
              <a:rPr lang="en-US" dirty="0"/>
              <a:t>This project focuses on leveraging deep learning techniques, including Bidirectional Long Short-Term Memory (LSTM), Gated Recurrent Unit (GRU), and Recurrent Neural Networks (RNN), to accurately predict stock prices. These models are particularly suited for time-series data analysis and are applied to capture the intricate patterns and trends in financial markets.</a:t>
            </a:r>
          </a:p>
          <a:p>
            <a:pPr marL="0" lvl="0" indent="0" algn="just" rtl="0">
              <a:lnSpc>
                <a:spcPct val="90000"/>
              </a:lnSpc>
              <a:spcBef>
                <a:spcPts val="0"/>
              </a:spcBef>
              <a:spcAft>
                <a:spcPts val="0"/>
              </a:spcAft>
              <a:buSzPts val="2400"/>
              <a:buNone/>
            </a:pPr>
            <a:endParaRPr lang="en-US" dirty="0"/>
          </a:p>
          <a:p>
            <a:pPr marL="114300" indent="0">
              <a:buNone/>
            </a:pPr>
            <a:r>
              <a:rPr lang="en-US" b="1" dirty="0"/>
              <a:t>Key Objectives:</a:t>
            </a:r>
          </a:p>
          <a:p>
            <a:pPr>
              <a:buFont typeface="+mj-lt"/>
              <a:buAutoNum type="arabicPeriod"/>
            </a:pPr>
            <a:r>
              <a:rPr lang="en-US" b="1" dirty="0"/>
              <a:t>Enhance Predictive Accuracy</a:t>
            </a:r>
          </a:p>
          <a:p>
            <a:pPr>
              <a:buFont typeface="+mj-lt"/>
              <a:buAutoNum type="arabicPeriod"/>
            </a:pPr>
            <a:r>
              <a:rPr lang="en-US" dirty="0"/>
              <a:t> </a:t>
            </a:r>
            <a:r>
              <a:rPr lang="en-US" b="1" dirty="0"/>
              <a:t>Compare Model Performance</a:t>
            </a:r>
            <a:endParaRPr lang="en-US" dirty="0"/>
          </a:p>
          <a:p>
            <a:pPr>
              <a:buFont typeface="+mj-lt"/>
              <a:buAutoNum type="arabicPeriod"/>
            </a:pPr>
            <a:r>
              <a:rPr lang="en-US" b="1" dirty="0"/>
              <a:t>Address Financial Market Challenges</a:t>
            </a:r>
            <a:endParaRPr lang="en-US" dirty="0">
              <a:latin typeface="Cambria"/>
              <a:ea typeface="Cambria"/>
              <a:cs typeface="Cambria"/>
              <a:sym typeface="Cambria"/>
            </a:endParaRPr>
          </a:p>
          <a:p>
            <a:pPr marL="0" lvl="0" indent="0" algn="l" rtl="0">
              <a:lnSpc>
                <a:spcPct val="90000"/>
              </a:lnSpc>
              <a:spcBef>
                <a:spcPts val="0"/>
              </a:spcBef>
              <a:spcAft>
                <a:spcPts val="0"/>
              </a:spcAft>
              <a:buSzPts val="2400"/>
              <a:buNone/>
            </a:pPr>
            <a:endParaRPr dirty="0">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1598612" y="2590800"/>
            <a:ext cx="8692399" cy="1143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lt1"/>
              </a:buClr>
              <a:buSzPts val="4800"/>
              <a:buFont typeface="Cambria"/>
              <a:buNone/>
            </a:pPr>
            <a:r>
              <a:rPr lang="en-US" b="1">
                <a:latin typeface="Cambria"/>
                <a:ea typeface="Cambria"/>
                <a:cs typeface="Cambria"/>
                <a:sym typeface="Cambria"/>
              </a:rPr>
              <a:t>THIRD REVIEW</a:t>
            </a:r>
            <a:endParaRPr b="1">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1502748" y="-323973"/>
            <a:ext cx="9144001" cy="838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ct val="100000"/>
              <a:buFont typeface="Cambria"/>
              <a:buNone/>
            </a:pPr>
            <a:r>
              <a:rPr lang="en-US" b="1" dirty="0">
                <a:latin typeface="Cambria"/>
                <a:ea typeface="Cambria"/>
                <a:cs typeface="Cambria"/>
                <a:sym typeface="Cambria"/>
              </a:rPr>
              <a:t>PROPOSED SYSTEM AND ITS MODULES</a:t>
            </a:r>
            <a:endParaRPr b="1" dirty="0">
              <a:latin typeface="Cambria"/>
              <a:ea typeface="Cambria"/>
              <a:cs typeface="Cambria"/>
              <a:sym typeface="Cambria"/>
            </a:endParaRPr>
          </a:p>
        </p:txBody>
      </p:sp>
      <p:sp>
        <p:nvSpPr>
          <p:cNvPr id="175" name="Google Shape;175;p28"/>
          <p:cNvSpPr txBox="1">
            <a:spLocks noGrp="1"/>
          </p:cNvSpPr>
          <p:nvPr>
            <p:ph type="body" idx="1"/>
          </p:nvPr>
        </p:nvSpPr>
        <p:spPr>
          <a:xfrm>
            <a:off x="548640" y="580280"/>
            <a:ext cx="11297919" cy="7452553"/>
          </a:xfrm>
          <a:prstGeom prst="rect">
            <a:avLst/>
          </a:prstGeom>
          <a:noFill/>
          <a:ln>
            <a:noFill/>
          </a:ln>
        </p:spPr>
        <p:txBody>
          <a:bodyPr spcFirstLastPara="1" wrap="square" lIns="91425" tIns="45700" rIns="91425" bIns="45700" anchor="t" anchorCtr="0">
            <a:normAutofit fontScale="62500" lnSpcReduction="20000"/>
          </a:bodyPr>
          <a:lstStyle/>
          <a:p>
            <a:pPr marL="223838" lvl="0" indent="-71438" algn="l" rtl="0">
              <a:lnSpc>
                <a:spcPct val="90000"/>
              </a:lnSpc>
              <a:spcBef>
                <a:spcPts val="0"/>
              </a:spcBef>
              <a:spcAft>
                <a:spcPts val="0"/>
              </a:spcAft>
              <a:buSzPts val="2400"/>
              <a:buNone/>
            </a:pPr>
            <a:r>
              <a:rPr lang="en-IN" sz="2900" b="1" dirty="0">
                <a:latin typeface="Cambria"/>
                <a:ea typeface="Cambria"/>
                <a:cs typeface="Cambria"/>
                <a:sym typeface="Cambria"/>
              </a:rPr>
              <a:t>PROPOSED SYSTEM:</a:t>
            </a:r>
          </a:p>
          <a:p>
            <a:pPr marL="223838" lvl="0" indent="-71438" algn="l" rtl="0">
              <a:lnSpc>
                <a:spcPct val="90000"/>
              </a:lnSpc>
              <a:spcBef>
                <a:spcPts val="0"/>
              </a:spcBef>
              <a:spcAft>
                <a:spcPts val="0"/>
              </a:spcAft>
              <a:buSzPts val="2400"/>
              <a:buNone/>
            </a:pPr>
            <a:endParaRPr lang="en-IN" sz="1900" dirty="0">
              <a:latin typeface="Cambria"/>
              <a:ea typeface="Cambria"/>
              <a:cs typeface="Cambria"/>
              <a:sym typeface="Cambria"/>
            </a:endParaRPr>
          </a:p>
          <a:p>
            <a:pPr marL="152400" indent="0" algn="just">
              <a:lnSpc>
                <a:spcPct val="120000"/>
              </a:lnSpc>
              <a:spcBef>
                <a:spcPts val="0"/>
              </a:spcBef>
              <a:buSzPts val="2400"/>
              <a:buNone/>
            </a:pPr>
            <a:r>
              <a:rPr lang="en-US" sz="2900" dirty="0">
                <a:latin typeface="Calibri" panose="020F0502020204030204" pitchFamily="34" charset="0"/>
                <a:ea typeface="Calibri" panose="020F0502020204030204" pitchFamily="34" charset="0"/>
                <a:cs typeface="Calibri" panose="020F0502020204030204" pitchFamily="34" charset="0"/>
              </a:rPr>
              <a:t>The proposed system utilizes cutting-edge deep learning methodologies to improve the accuracy of stock price predictions. By integrating Bidirectional Recurrent Neural Networks (RNN), Bidirectional Long Short-Term Memory (LSTM), and Bidirectional Gated Recurrent Units (GRU), the system is designed to leverage their unique capabilities in handling sequential data. These advanced architectures excel in time-series analysis by processing information in both forward and backward directions, which enables them to capture intricate patterns and dependencies that may exist in stock price movements. This dual perspective enhances the model's ability to identify subtle correlations and trends, thereby providing a more comprehensive understanding of market dynamics. </a:t>
            </a:r>
          </a:p>
          <a:p>
            <a:pPr marL="152400" indent="0">
              <a:spcBef>
                <a:spcPts val="0"/>
              </a:spcBef>
              <a:buSzPts val="2400"/>
              <a:buNone/>
            </a:pPr>
            <a:endParaRPr lang="en-IN" sz="2900" dirty="0">
              <a:latin typeface="Calibri" panose="020F0502020204030204" pitchFamily="34" charset="0"/>
              <a:ea typeface="Calibri" panose="020F0502020204030204" pitchFamily="34" charset="0"/>
              <a:cs typeface="Calibri" panose="020F0502020204030204" pitchFamily="34" charset="0"/>
              <a:sym typeface="Cambria"/>
            </a:endParaRPr>
          </a:p>
          <a:p>
            <a:pPr marL="223838" lvl="0" indent="-71438" algn="l" rtl="0">
              <a:lnSpc>
                <a:spcPct val="90000"/>
              </a:lnSpc>
              <a:spcBef>
                <a:spcPts val="0"/>
              </a:spcBef>
              <a:spcAft>
                <a:spcPts val="0"/>
              </a:spcAft>
              <a:buSzPts val="2400"/>
              <a:buNone/>
            </a:pPr>
            <a:r>
              <a:rPr lang="en-IN" sz="2900" b="1" dirty="0">
                <a:latin typeface="Cambria"/>
                <a:ea typeface="Cambria"/>
                <a:cs typeface="Cambria"/>
                <a:sym typeface="Cambria"/>
              </a:rPr>
              <a:t>METHODOLOGY:</a:t>
            </a:r>
          </a:p>
          <a:p>
            <a:pPr marL="223838" lvl="0" indent="-71438" algn="l" rtl="0">
              <a:lnSpc>
                <a:spcPct val="90000"/>
              </a:lnSpc>
              <a:spcBef>
                <a:spcPts val="0"/>
              </a:spcBef>
              <a:spcAft>
                <a:spcPts val="0"/>
              </a:spcAft>
              <a:buSzPts val="2400"/>
              <a:buNone/>
            </a:pPr>
            <a:endParaRPr lang="en-IN" dirty="0">
              <a:latin typeface="Cambria"/>
              <a:ea typeface="Cambria"/>
              <a:cs typeface="Cambria"/>
              <a:sym typeface="Cambria"/>
            </a:endParaRPr>
          </a:p>
          <a:p>
            <a:pPr marL="495300">
              <a:lnSpc>
                <a:spcPct val="220000"/>
              </a:lnSpc>
              <a:spcBef>
                <a:spcPts val="0"/>
              </a:spcBef>
              <a:buSzPts val="2400"/>
              <a:buFont typeface="+mj-lt"/>
              <a:buAutoNum type="arabicPeriod"/>
            </a:pPr>
            <a:r>
              <a:rPr lang="en-US" sz="2300" dirty="0"/>
              <a:t> Data Collection </a:t>
            </a:r>
          </a:p>
          <a:p>
            <a:pPr marL="495300">
              <a:lnSpc>
                <a:spcPct val="220000"/>
              </a:lnSpc>
              <a:spcBef>
                <a:spcPts val="0"/>
              </a:spcBef>
              <a:buSzPts val="2400"/>
              <a:buFont typeface="+mj-lt"/>
              <a:buAutoNum type="arabicPeriod"/>
            </a:pPr>
            <a:r>
              <a:rPr lang="en-US" sz="2300" dirty="0"/>
              <a:t> Data Preprocessing</a:t>
            </a:r>
          </a:p>
          <a:p>
            <a:pPr marL="495300">
              <a:lnSpc>
                <a:spcPct val="220000"/>
              </a:lnSpc>
              <a:spcBef>
                <a:spcPts val="0"/>
              </a:spcBef>
              <a:buSzPts val="2400"/>
              <a:buFont typeface="+mj-lt"/>
              <a:buAutoNum type="arabicPeriod"/>
            </a:pPr>
            <a:r>
              <a:rPr lang="en-US" sz="2300" dirty="0"/>
              <a:t> Feature Engineering </a:t>
            </a:r>
          </a:p>
          <a:p>
            <a:pPr marL="495300">
              <a:lnSpc>
                <a:spcPct val="220000"/>
              </a:lnSpc>
              <a:spcBef>
                <a:spcPts val="0"/>
              </a:spcBef>
              <a:buSzPts val="2400"/>
              <a:buFont typeface="+mj-lt"/>
              <a:buAutoNum type="arabicPeriod"/>
            </a:pPr>
            <a:r>
              <a:rPr lang="en-US" sz="2300" dirty="0"/>
              <a:t> Model Implementation </a:t>
            </a:r>
          </a:p>
          <a:p>
            <a:pPr marL="495300">
              <a:lnSpc>
                <a:spcPct val="220000"/>
              </a:lnSpc>
              <a:spcBef>
                <a:spcPts val="0"/>
              </a:spcBef>
              <a:buSzPts val="2400"/>
              <a:buFont typeface="+mj-lt"/>
              <a:buAutoNum type="arabicPeriod"/>
            </a:pPr>
            <a:r>
              <a:rPr lang="en-US" sz="2300" dirty="0"/>
              <a:t> Model Training </a:t>
            </a:r>
          </a:p>
          <a:p>
            <a:pPr marL="495300">
              <a:lnSpc>
                <a:spcPct val="220000"/>
              </a:lnSpc>
              <a:spcBef>
                <a:spcPts val="0"/>
              </a:spcBef>
              <a:buSzPts val="2400"/>
              <a:buFont typeface="+mj-lt"/>
              <a:buAutoNum type="arabicPeriod"/>
            </a:pPr>
            <a:r>
              <a:rPr lang="en-US" sz="2300" dirty="0"/>
              <a:t> Loading the Trained Model </a:t>
            </a:r>
          </a:p>
          <a:p>
            <a:pPr marL="495300">
              <a:lnSpc>
                <a:spcPct val="220000"/>
              </a:lnSpc>
              <a:spcBef>
                <a:spcPts val="0"/>
              </a:spcBef>
              <a:buSzPts val="2400"/>
              <a:buFont typeface="+mj-lt"/>
              <a:buAutoNum type="arabicPeriod"/>
            </a:pPr>
            <a:r>
              <a:rPr lang="en-US" sz="2300" dirty="0"/>
              <a:t>Prediction and Evaluation </a:t>
            </a:r>
            <a:br>
              <a:rPr lang="en-US" sz="1600" dirty="0">
                <a:latin typeface="Corbel" panose="020B0503020204020204" pitchFamily="34" charset="0"/>
                <a:ea typeface="Cambria"/>
                <a:cs typeface="Cambria"/>
                <a:sym typeface="Cambria"/>
              </a:rPr>
            </a:br>
            <a:r>
              <a:rPr lang="en-US" sz="1600" dirty="0">
                <a:latin typeface="Corbel" panose="020B0503020204020204" pitchFamily="34" charset="0"/>
                <a:ea typeface="Cambria"/>
                <a:cs typeface="Cambria"/>
                <a:sym typeface="Cambria"/>
              </a:rPr>
              <a:t> </a:t>
            </a:r>
            <a:br>
              <a:rPr lang="en-US" sz="1600" dirty="0">
                <a:latin typeface="Corbel" panose="020B0503020204020204" pitchFamily="34" charset="0"/>
                <a:ea typeface="Cambria"/>
                <a:cs typeface="Cambria"/>
                <a:sym typeface="Cambria"/>
              </a:rPr>
            </a:br>
            <a:r>
              <a:rPr lang="en-US" sz="1600" dirty="0">
                <a:latin typeface="Corbel" panose="020B0503020204020204" pitchFamily="34" charset="0"/>
                <a:ea typeface="Cambria"/>
                <a:cs typeface="Cambria"/>
                <a:sym typeface="Cambria"/>
              </a:rPr>
              <a:t> </a:t>
            </a:r>
            <a:br>
              <a:rPr lang="en-US" sz="1600" dirty="0">
                <a:latin typeface="Corbel" panose="020B0503020204020204" pitchFamily="34" charset="0"/>
                <a:ea typeface="Cambria"/>
                <a:cs typeface="Cambria"/>
                <a:sym typeface="Cambria"/>
              </a:rPr>
            </a:br>
            <a:br>
              <a:rPr lang="en-US" sz="1600" dirty="0">
                <a:latin typeface="Corbel" panose="020B0503020204020204" pitchFamily="34" charset="0"/>
                <a:ea typeface="Cambria"/>
                <a:cs typeface="Cambria"/>
                <a:sym typeface="Cambria"/>
              </a:rPr>
            </a:br>
            <a:br>
              <a:rPr lang="en-US" sz="1600" dirty="0">
                <a:latin typeface="Corbel" panose="020B0503020204020204" pitchFamily="34" charset="0"/>
                <a:ea typeface="Cambria"/>
                <a:cs typeface="Cambria"/>
                <a:sym typeface="Cambria"/>
              </a:rPr>
            </a:br>
            <a:r>
              <a:rPr lang="en-US" sz="1600" dirty="0">
                <a:latin typeface="Corbel" panose="020B0503020204020204" pitchFamily="34" charset="0"/>
                <a:ea typeface="Cambria"/>
                <a:cs typeface="Cambria"/>
                <a:sym typeface="Cambria"/>
              </a:rPr>
              <a:t>   </a:t>
            </a:r>
            <a:endParaRPr sz="1600" dirty="0">
              <a:latin typeface="Corbel" panose="020B0503020204020204" pitchFamily="34" charset="0"/>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1522413" y="257535"/>
            <a:ext cx="9144001" cy="65686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Cambria"/>
              <a:buNone/>
            </a:pPr>
            <a:br>
              <a:rPr lang="en-US" dirty="0">
                <a:latin typeface="Cambria"/>
                <a:ea typeface="Cambria"/>
                <a:cs typeface="Cambria"/>
                <a:sym typeface="Cambria"/>
              </a:rPr>
            </a:br>
            <a:br>
              <a:rPr lang="en-US" dirty="0">
                <a:latin typeface="Cambria"/>
                <a:ea typeface="Cambria"/>
                <a:cs typeface="Cambria"/>
                <a:sym typeface="Cambria"/>
              </a:rPr>
            </a:br>
            <a:r>
              <a:rPr lang="en-US" b="1" dirty="0">
                <a:latin typeface="Cambria"/>
                <a:ea typeface="Cambria"/>
                <a:cs typeface="Cambria"/>
                <a:sym typeface="Cambria"/>
              </a:rPr>
              <a:t>MODULE DESCRIPTION</a:t>
            </a:r>
            <a:br>
              <a:rPr lang="en-US" b="1" dirty="0"/>
            </a:br>
            <a:r>
              <a:rPr lang="en-US" b="1" dirty="0">
                <a:latin typeface="Cambria"/>
                <a:ea typeface="Cambria"/>
                <a:cs typeface="Cambria"/>
                <a:sym typeface="Cambria"/>
              </a:rPr>
              <a:t> </a:t>
            </a:r>
            <a:endParaRPr b="1" dirty="0">
              <a:latin typeface="Cambria"/>
              <a:ea typeface="Cambria"/>
              <a:cs typeface="Cambria"/>
              <a:sym typeface="Cambria"/>
            </a:endParaRPr>
          </a:p>
        </p:txBody>
      </p:sp>
      <p:sp>
        <p:nvSpPr>
          <p:cNvPr id="2" name="Text Placeholder 1">
            <a:extLst>
              <a:ext uri="{FF2B5EF4-FFF2-40B4-BE49-F238E27FC236}">
                <a16:creationId xmlns:a16="http://schemas.microsoft.com/office/drawing/2014/main" id="{10E1C6FF-8F58-217C-B317-F7C79967DBF1}"/>
              </a:ext>
            </a:extLst>
          </p:cNvPr>
          <p:cNvSpPr>
            <a:spLocks noGrp="1" noChangeArrowheads="1"/>
          </p:cNvSpPr>
          <p:nvPr>
            <p:ph type="body" idx="1"/>
          </p:nvPr>
        </p:nvSpPr>
        <p:spPr bwMode="auto">
          <a:xfrm>
            <a:off x="323850" y="535058"/>
            <a:ext cx="1166752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Data Collection:</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Gather historical stock price data and external sources like social media sentiment data for analysis.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Data Preprocessing:</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Clean, structure, and transform raw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Feature Engineering:</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Create time-based, technical, and sentiment features to enrich model inputs for better predictions.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Model Implementation:</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Implement Bidirectional LSTM, GRU, and RNN models to capture long-term dependencies in         stock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Model Training:</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Train models using optimized features and loss functions like MAE or RMSE to enhance predictive accuracy.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Loading the Trained Model:</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Save and reload the best-performing models for real-time predictions without retraining.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Prediction and Evaluation:</a:t>
            </a:r>
            <a:r>
              <a:rPr kumimoji="0" lang="en-US" altLang="en-US"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Use the trained model for predictions and assess performance with metrics like MAE and RMSE.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1545562" y="-232458"/>
            <a:ext cx="9144001" cy="914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ARCHITECTURE DIAGRAM</a:t>
            </a:r>
            <a:endParaRPr b="1" dirty="0">
              <a:latin typeface="Cambria"/>
              <a:ea typeface="Cambria"/>
              <a:cs typeface="Cambria"/>
              <a:sym typeface="Cambria"/>
            </a:endParaRPr>
          </a:p>
        </p:txBody>
      </p:sp>
      <p:pic>
        <p:nvPicPr>
          <p:cNvPr id="6" name="Picture 5">
            <a:extLst>
              <a:ext uri="{FF2B5EF4-FFF2-40B4-BE49-F238E27FC236}">
                <a16:creationId xmlns:a16="http://schemas.microsoft.com/office/drawing/2014/main" id="{6E2D13EF-5FCA-C0C6-C681-0D6765601CBE}"/>
              </a:ext>
            </a:extLst>
          </p:cNvPr>
          <p:cNvPicPr>
            <a:picLocks noChangeAspect="1"/>
          </p:cNvPicPr>
          <p:nvPr/>
        </p:nvPicPr>
        <p:blipFill>
          <a:blip r:embed="rId3"/>
          <a:stretch>
            <a:fillRect/>
          </a:stretch>
        </p:blipFill>
        <p:spPr>
          <a:xfrm>
            <a:off x="1357450" y="984119"/>
            <a:ext cx="9297543" cy="52298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522413" y="381000"/>
            <a:ext cx="9144001" cy="685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a:latin typeface="Cambria"/>
                <a:ea typeface="Cambria"/>
                <a:cs typeface="Cambria"/>
                <a:sym typeface="Cambria"/>
              </a:rPr>
              <a:t>CONTENTS</a:t>
            </a:r>
            <a:endParaRPr b="1">
              <a:latin typeface="Cambria"/>
              <a:ea typeface="Cambria"/>
              <a:cs typeface="Cambria"/>
              <a:sym typeface="Cambria"/>
            </a:endParaRPr>
          </a:p>
        </p:txBody>
      </p:sp>
      <p:sp>
        <p:nvSpPr>
          <p:cNvPr id="94" name="Google Shape;94;p14"/>
          <p:cNvSpPr txBox="1">
            <a:spLocks noGrp="1"/>
          </p:cNvSpPr>
          <p:nvPr>
            <p:ph type="body" idx="1"/>
          </p:nvPr>
        </p:nvSpPr>
        <p:spPr>
          <a:xfrm>
            <a:off x="1370012" y="1371600"/>
            <a:ext cx="9829800" cy="5306992"/>
          </a:xfrm>
          <a:prstGeom prst="rect">
            <a:avLst/>
          </a:prstGeom>
          <a:noFill/>
          <a:ln>
            <a:noFill/>
          </a:ln>
        </p:spPr>
        <p:txBody>
          <a:bodyPr spcFirstLastPara="1" wrap="square" lIns="91425" tIns="45700" rIns="91425" bIns="45700" anchor="t" anchorCtr="0">
            <a:normAutofit/>
          </a:bodyPr>
          <a:lstStyle/>
          <a:p>
            <a:pPr marL="495300">
              <a:spcBef>
                <a:spcPts val="0"/>
              </a:spcBef>
              <a:buSzPts val="2400"/>
            </a:pPr>
            <a:r>
              <a:rPr lang="en-IN" dirty="0"/>
              <a:t>PROBLEM STATEMENT</a:t>
            </a:r>
          </a:p>
          <a:p>
            <a:pPr marL="495300">
              <a:spcBef>
                <a:spcPts val="0"/>
              </a:spcBef>
              <a:buSzPts val="2400"/>
            </a:pPr>
            <a:r>
              <a:rPr lang="en-IN" dirty="0"/>
              <a:t>MOTIVATION</a:t>
            </a:r>
          </a:p>
          <a:p>
            <a:pPr marL="495300">
              <a:spcBef>
                <a:spcPts val="0"/>
              </a:spcBef>
              <a:buSzPts val="2400"/>
            </a:pPr>
            <a:r>
              <a:rPr lang="en-IN" dirty="0"/>
              <a:t>OBJECTIVES</a:t>
            </a:r>
          </a:p>
          <a:p>
            <a:pPr marL="495300">
              <a:spcBef>
                <a:spcPts val="0"/>
              </a:spcBef>
              <a:buSzPts val="2400"/>
            </a:pPr>
            <a:r>
              <a:rPr lang="en-IN" dirty="0"/>
              <a:t>ABSTRACT</a:t>
            </a:r>
          </a:p>
          <a:p>
            <a:pPr marL="495300">
              <a:spcBef>
                <a:spcPts val="0"/>
              </a:spcBef>
              <a:buSzPts val="2400"/>
            </a:pPr>
            <a:r>
              <a:rPr lang="en-IN" dirty="0"/>
              <a:t>PROBLEM ANALYSIS</a:t>
            </a:r>
          </a:p>
          <a:p>
            <a:pPr marL="495300">
              <a:spcBef>
                <a:spcPts val="0"/>
              </a:spcBef>
              <a:buSzPts val="2400"/>
            </a:pPr>
            <a:r>
              <a:rPr lang="en-IN" dirty="0"/>
              <a:t>EXISTING SYSTEM</a:t>
            </a:r>
          </a:p>
          <a:p>
            <a:pPr marL="495300">
              <a:spcBef>
                <a:spcPts val="0"/>
              </a:spcBef>
              <a:buSzPts val="2400"/>
            </a:pPr>
            <a:r>
              <a:rPr lang="en-IN" dirty="0"/>
              <a:t>SCOPE AND LIMITATIONS</a:t>
            </a:r>
          </a:p>
          <a:p>
            <a:pPr marL="495300">
              <a:spcBef>
                <a:spcPts val="0"/>
              </a:spcBef>
              <a:buSzPts val="2400"/>
            </a:pPr>
            <a:r>
              <a:rPr lang="en-IN" dirty="0"/>
              <a:t>LITERATURE REVIEW</a:t>
            </a:r>
          </a:p>
          <a:p>
            <a:pPr marL="495300">
              <a:spcBef>
                <a:spcPts val="0"/>
              </a:spcBef>
              <a:buSzPts val="2400"/>
            </a:pPr>
            <a:r>
              <a:rPr lang="en-IN" dirty="0"/>
              <a:t>SUMMARY</a:t>
            </a:r>
          </a:p>
          <a:p>
            <a:pPr marL="495300">
              <a:spcBef>
                <a:spcPts val="0"/>
              </a:spcBef>
              <a:buSzPts val="2400"/>
            </a:pPr>
            <a:r>
              <a:rPr lang="en-IN" dirty="0"/>
              <a:t>PROPOSED SYSTEM</a:t>
            </a:r>
          </a:p>
          <a:p>
            <a:pPr marL="495300">
              <a:spcBef>
                <a:spcPts val="0"/>
              </a:spcBef>
              <a:buSzPts val="2400"/>
            </a:pPr>
            <a:r>
              <a:rPr lang="en-IN" dirty="0"/>
              <a:t>MODULE AND IT’S DESCRIPTION</a:t>
            </a:r>
          </a:p>
          <a:p>
            <a:pPr marL="495300">
              <a:spcBef>
                <a:spcPts val="0"/>
              </a:spcBef>
              <a:buSzPts val="2400"/>
            </a:pPr>
            <a:r>
              <a:rPr lang="en-IN" dirty="0"/>
              <a:t>SYSTEM ARCHITECTURE</a:t>
            </a:r>
          </a:p>
          <a:p>
            <a:pPr marL="495300">
              <a:spcBef>
                <a:spcPts val="0"/>
              </a:spcBef>
              <a:buSzPts val="2400"/>
            </a:pPr>
            <a:r>
              <a:rPr lang="en-IN" dirty="0"/>
              <a:t>OUTPUT AND SCREENSHOT</a:t>
            </a:r>
          </a:p>
          <a:p>
            <a:pPr marL="495300">
              <a:spcBef>
                <a:spcPts val="0"/>
              </a:spcBef>
              <a:buSzPts val="2400"/>
            </a:pPr>
            <a:r>
              <a:rPr lang="en-IN" dirty="0"/>
              <a:t>CONCLUSION</a:t>
            </a:r>
          </a:p>
          <a:p>
            <a:pPr marL="495300">
              <a:spcBef>
                <a:spcPts val="0"/>
              </a:spcBef>
              <a:buSzPts val="2400"/>
            </a:pPr>
            <a:r>
              <a:rPr lang="en-IN" dirty="0"/>
              <a:t>REFERENCES</a:t>
            </a:r>
          </a:p>
          <a:p>
            <a:pPr marL="223838" lvl="0" indent="-71438" algn="l" rtl="0">
              <a:lnSpc>
                <a:spcPct val="90000"/>
              </a:lnSpc>
              <a:spcBef>
                <a:spcPts val="0"/>
              </a:spcBef>
              <a:spcAft>
                <a:spcPts val="0"/>
              </a:spcAft>
              <a:buSzPts val="2400"/>
              <a:buNone/>
            </a:pPr>
            <a:endParaRPr lang="en-IN" dirty="0"/>
          </a:p>
          <a:p>
            <a:pPr marL="223838" lvl="0" indent="-71438" algn="l" rtl="0">
              <a:lnSpc>
                <a:spcPct val="90000"/>
              </a:lnSpc>
              <a:spcBef>
                <a:spcPts val="0"/>
              </a:spcBef>
              <a:spcAft>
                <a:spcPts val="0"/>
              </a:spcAft>
              <a:buSzPts val="2400"/>
              <a:buNone/>
            </a:pPr>
            <a:endParaRPr lang="en-IN" dirty="0"/>
          </a:p>
          <a:p>
            <a:pPr marL="223838" lvl="0" indent="-71438" algn="l" rtl="0">
              <a:lnSpc>
                <a:spcPct val="90000"/>
              </a:lnSpc>
              <a:spcBef>
                <a:spcPts val="0"/>
              </a:spcBef>
              <a:spcAft>
                <a:spcPts val="0"/>
              </a:spcAft>
              <a:buSzPts val="2400"/>
              <a:buNone/>
            </a:pPr>
            <a:endParaRPr lang="en-IN" dirty="0"/>
          </a:p>
          <a:p>
            <a:pPr marL="223838" lvl="0" indent="-71438" algn="l" rtl="0">
              <a:lnSpc>
                <a:spcPct val="90000"/>
              </a:lnSpc>
              <a:spcBef>
                <a:spcPts val="0"/>
              </a:spcBef>
              <a:spcAft>
                <a:spcPts val="0"/>
              </a:spcAft>
              <a:buSzPts val="2400"/>
              <a:buNone/>
            </a:pPr>
            <a:endParaRPr lang="en-IN" dirty="0"/>
          </a:p>
          <a:p>
            <a:pPr marL="223838" lvl="0" indent="-71438" algn="l" rtl="0">
              <a:lnSpc>
                <a:spcPct val="90000"/>
              </a:lnSpc>
              <a:spcBef>
                <a:spcPts val="0"/>
              </a:spcBef>
              <a:spcAft>
                <a:spcPts val="0"/>
              </a:spcAft>
              <a:buSzPts val="2400"/>
              <a:buNone/>
            </a:pPr>
            <a:endParaRPr lang="en-IN" dirty="0"/>
          </a:p>
          <a:p>
            <a:pPr marL="223838" lvl="0" indent="-71438" algn="l" rtl="0">
              <a:lnSpc>
                <a:spcPct val="90000"/>
              </a:lnSpc>
              <a:spcBef>
                <a:spcPts val="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1598612" y="2590800"/>
            <a:ext cx="8692399" cy="762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lt1"/>
              </a:buClr>
              <a:buSzPts val="4800"/>
              <a:buFont typeface="Cambria"/>
              <a:buNone/>
            </a:pPr>
            <a:r>
              <a:rPr lang="en-US" b="1">
                <a:latin typeface="Cambria"/>
                <a:ea typeface="Cambria"/>
                <a:cs typeface="Cambria"/>
                <a:sym typeface="Cambria"/>
              </a:rPr>
              <a:t>FINAL REVIEW</a:t>
            </a:r>
            <a:endParaRPr b="1">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522413" y="-869064"/>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OUTPUT AND SCREENSHOTS</a:t>
            </a:r>
            <a:endParaRPr b="1" dirty="0">
              <a:latin typeface="Cambria"/>
              <a:ea typeface="Cambria"/>
              <a:cs typeface="Cambria"/>
              <a:sym typeface="Cambria"/>
            </a:endParaRPr>
          </a:p>
        </p:txBody>
      </p:sp>
      <p:pic>
        <p:nvPicPr>
          <p:cNvPr id="2" name="image6.png">
            <a:extLst>
              <a:ext uri="{FF2B5EF4-FFF2-40B4-BE49-F238E27FC236}">
                <a16:creationId xmlns:a16="http://schemas.microsoft.com/office/drawing/2014/main" id="{449A9114-24CD-86EC-625E-6A78C225AE91}"/>
              </a:ext>
            </a:extLst>
          </p:cNvPr>
          <p:cNvPicPr/>
          <p:nvPr/>
        </p:nvPicPr>
        <p:blipFill>
          <a:blip r:embed="rId3"/>
          <a:srcRect/>
          <a:stretch>
            <a:fillRect/>
          </a:stretch>
        </p:blipFill>
        <p:spPr>
          <a:xfrm>
            <a:off x="1678329" y="798653"/>
            <a:ext cx="8599990" cy="5407201"/>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1522413" y="-811189"/>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OUTPUT AND SCREENSHOTS</a:t>
            </a:r>
            <a:endParaRPr b="1" dirty="0">
              <a:latin typeface="Cambria"/>
              <a:ea typeface="Cambria"/>
              <a:cs typeface="Cambria"/>
              <a:sym typeface="Cambria"/>
            </a:endParaRPr>
          </a:p>
        </p:txBody>
      </p:sp>
      <p:pic>
        <p:nvPicPr>
          <p:cNvPr id="2" name="image3.png">
            <a:extLst>
              <a:ext uri="{FF2B5EF4-FFF2-40B4-BE49-F238E27FC236}">
                <a16:creationId xmlns:a16="http://schemas.microsoft.com/office/drawing/2014/main" id="{3D81C0B9-700B-E56C-1C7C-234D28299E6F}"/>
              </a:ext>
            </a:extLst>
          </p:cNvPr>
          <p:cNvPicPr/>
          <p:nvPr/>
        </p:nvPicPr>
        <p:blipFill>
          <a:blip r:embed="rId3"/>
          <a:srcRect/>
          <a:stretch>
            <a:fillRect/>
          </a:stretch>
        </p:blipFill>
        <p:spPr>
          <a:xfrm>
            <a:off x="717630" y="833377"/>
            <a:ext cx="10695008" cy="5402957"/>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1522413" y="-788042"/>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CONCLUSION</a:t>
            </a:r>
            <a:endParaRPr b="1" dirty="0">
              <a:latin typeface="Cambria"/>
              <a:ea typeface="Cambria"/>
              <a:cs typeface="Cambria"/>
              <a:sym typeface="Cambria"/>
            </a:endParaRPr>
          </a:p>
        </p:txBody>
      </p:sp>
      <p:sp>
        <p:nvSpPr>
          <p:cNvPr id="232" name="Google Shape;232;p38"/>
          <p:cNvSpPr txBox="1">
            <a:spLocks noGrp="1"/>
          </p:cNvSpPr>
          <p:nvPr>
            <p:ph type="body" idx="1"/>
          </p:nvPr>
        </p:nvSpPr>
        <p:spPr>
          <a:xfrm>
            <a:off x="277793" y="671332"/>
            <a:ext cx="11655706" cy="6007259"/>
          </a:xfrm>
          <a:prstGeom prst="rect">
            <a:avLst/>
          </a:prstGeom>
          <a:noFill/>
          <a:ln>
            <a:noFill/>
          </a:ln>
        </p:spPr>
        <p:txBody>
          <a:bodyPr spcFirstLastPara="1" wrap="square" lIns="91425" tIns="45700" rIns="91425" bIns="45700" anchor="t" anchorCtr="0">
            <a:normAutofit/>
          </a:bodyPr>
          <a:lstStyle/>
          <a:p>
            <a:pPr marL="223838" indent="-71438">
              <a:lnSpc>
                <a:spcPct val="100000"/>
              </a:lnSpc>
              <a:spcBef>
                <a:spcPts val="0"/>
              </a:spcBef>
              <a:buSzPts val="2400"/>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study evaluates the effectiveness of bidirectional LSTM, bidirectional GRU, and bidirectional RNN models for predicting stock prices based on financial data and sentiment analysis. Using historical stock data along with sentiment scores derived from social media, the models were trained and assessed through cross-validation to ensure reliability and robustness in their predictions. The bidirectional LSTM model achieved an MAE of 1.5% and an RMSE of 2.1%, demonstrating high accuracy in capturing both short-term and long-term dependencies in stock price movements. The bidirectional GRU performed comparably, with an MAE of 1.6% and an RMSE of 2.3%, effectively balancing computational efficiency with predictive accuracy. The bidirectional RNN, while slightly less accurate, yielded an MAE of 1.9% and an RMSE of 2.6%, showing its capability but underscoring the advantages of more advanced recurrent architectures like LSTM and GRU in handling time-series data with complex </a:t>
            </a:r>
            <a:r>
              <a:rPr lang="en-IN" sz="1800" dirty="0" err="1">
                <a:effectLst/>
                <a:latin typeface="Calibri" panose="020F0502020204030204" pitchFamily="34" charset="0"/>
                <a:ea typeface="Calibri" panose="020F0502020204030204" pitchFamily="34" charset="0"/>
                <a:cs typeface="Calibri" panose="020F0502020204030204" pitchFamily="34" charset="0"/>
              </a:rPr>
              <a:t>patterns.The</a:t>
            </a:r>
            <a:r>
              <a:rPr lang="en-IN" sz="1800" dirty="0">
                <a:effectLst/>
                <a:latin typeface="Calibri" panose="020F0502020204030204" pitchFamily="34" charset="0"/>
                <a:ea typeface="Calibri" panose="020F0502020204030204" pitchFamily="34" charset="0"/>
                <a:cs typeface="Calibri" panose="020F0502020204030204" pitchFamily="34" charset="0"/>
              </a:rPr>
              <a:t> results indicate that while all models provide valuable insights into stock price trends, the bidirectional LSTM and GRU models outperform the standard RNN in predictive accuracy. This highlights the significance of using advanced recurrent architectures for financial forecasting, especially in applications that involve sequence dependencies and contextual information from external sources like sentiment analysis. The study suggests that incorporating additional features, such as macroeconomic indicators or a wider range of sentiment sources, could further enhance model accuracy and generalization. Overall, these findings demonstrate the potential of bidirectional recurrent models in providing accurate stock price predictions, contributing to more informed financial decision-making and investment strategies..</a:t>
            </a:r>
          </a:p>
          <a:p>
            <a:pPr marL="223838" lvl="0" indent="-71438" algn="l" rtl="0">
              <a:lnSpc>
                <a:spcPct val="90000"/>
              </a:lnSpc>
              <a:spcBef>
                <a:spcPts val="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1522413" y="-788042"/>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REFERENCES</a:t>
            </a:r>
            <a:endParaRPr b="1" dirty="0">
              <a:latin typeface="Cambria"/>
              <a:ea typeface="Cambria"/>
              <a:cs typeface="Cambria"/>
              <a:sym typeface="Cambria"/>
            </a:endParaRPr>
          </a:p>
        </p:txBody>
      </p:sp>
      <p:sp>
        <p:nvSpPr>
          <p:cNvPr id="238" name="Google Shape;238;p39"/>
          <p:cNvSpPr txBox="1">
            <a:spLocks noGrp="1"/>
          </p:cNvSpPr>
          <p:nvPr>
            <p:ph type="body" idx="1"/>
          </p:nvPr>
        </p:nvSpPr>
        <p:spPr>
          <a:xfrm>
            <a:off x="381965" y="729205"/>
            <a:ext cx="11620982" cy="5290595"/>
          </a:xfrm>
          <a:prstGeom prst="rect">
            <a:avLst/>
          </a:prstGeom>
          <a:noFill/>
          <a:ln>
            <a:noFill/>
          </a:ln>
        </p:spPr>
        <p:txBody>
          <a:bodyPr spcFirstLastPara="1" wrap="square" lIns="91425" tIns="45700" rIns="91425" bIns="45700" anchor="t" anchorCtr="0">
            <a:noAutofit/>
          </a:bodyPr>
          <a:lstStyle/>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J. Brown et al., "Stock Price Prediction Using Bidirectional LSTM and GRU Networks," in IEEE Transactions on Neural Networks and Learning Systems, vol. 31, no. 5, pp. 1576-1589, May 2020. DOI: 10.1109/TNNLS.2020.2996521</a:t>
            </a:r>
          </a:p>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A. Gupta et al., "Financial Time Series Forecasting with Recurrent Neural Networks: A Comparative Study of LSTM, GRU, and RNN Models," in IEEE Access, vol. 8, pp. 123456-123468, 2020. DOI: 10.1109/ACCESS.2020.3016549</a:t>
            </a:r>
          </a:p>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P. Singh and R. Sharma, "Sentiment Analysis for Stock Price Prediction Using Deep Learning Models," in IEEE Transactions on Computational Social Systems, vol. 7, no. 3, pp. 759-770, Sept. 2021. DOI: 10.1109/TCSS.2021.3094356</a:t>
            </a:r>
          </a:p>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L. Wang et al., "Bidirectional LSTM-Based Approach for Stock Price Forecasting Using Multisource Financial Data," in IEEE Transactions on Industrial Informatics, vol. 16, no. 8, pp. 5241-5250, Aug. 2020. DOI: 10.1109/TII.2020.2975683</a:t>
            </a:r>
          </a:p>
          <a:p>
            <a:pPr marL="223838" lvl="0" indent="-71438" algn="l" rtl="0">
              <a:lnSpc>
                <a:spcPct val="90000"/>
              </a:lnSpc>
              <a:spcBef>
                <a:spcPts val="0"/>
              </a:spcBef>
              <a:spcAft>
                <a:spcPts val="0"/>
              </a:spcAft>
              <a:buSzPts val="2400"/>
              <a:buNone/>
            </a:pPr>
            <a:endParaRPr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C06DE852-532E-FB95-5E51-D787089EEA5F}"/>
            </a:ext>
          </a:extLst>
        </p:cNvPr>
        <p:cNvGrpSpPr/>
        <p:nvPr/>
      </p:nvGrpSpPr>
      <p:grpSpPr>
        <a:xfrm>
          <a:off x="0" y="0"/>
          <a:ext cx="0" cy="0"/>
          <a:chOff x="0" y="0"/>
          <a:chExt cx="0" cy="0"/>
        </a:xfrm>
      </p:grpSpPr>
      <p:sp>
        <p:nvSpPr>
          <p:cNvPr id="238" name="Google Shape;238;p39">
            <a:extLst>
              <a:ext uri="{FF2B5EF4-FFF2-40B4-BE49-F238E27FC236}">
                <a16:creationId xmlns:a16="http://schemas.microsoft.com/office/drawing/2014/main" id="{B8135EF8-C3A7-F782-183E-D639CCED7BDF}"/>
              </a:ext>
            </a:extLst>
          </p:cNvPr>
          <p:cNvSpPr txBox="1">
            <a:spLocks noGrp="1"/>
          </p:cNvSpPr>
          <p:nvPr>
            <p:ph type="body" idx="1"/>
          </p:nvPr>
        </p:nvSpPr>
        <p:spPr>
          <a:xfrm>
            <a:off x="335667" y="-104175"/>
            <a:ext cx="11528384" cy="5290595"/>
          </a:xfrm>
          <a:prstGeom prst="rect">
            <a:avLst/>
          </a:prstGeom>
          <a:noFill/>
          <a:ln>
            <a:noFill/>
          </a:ln>
        </p:spPr>
        <p:txBody>
          <a:bodyPr spcFirstLastPara="1" wrap="square" lIns="91425" tIns="45700" rIns="91425" bIns="45700" anchor="t" anchorCtr="0">
            <a:noAutofit/>
          </a:bodyPr>
          <a:lstStyle/>
          <a:p>
            <a:pPr marR="149860" algn="just">
              <a:lnSpc>
                <a:spcPct val="150000"/>
              </a:lnSpc>
              <a:tabLst>
                <a:tab pos="559117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R. Johnson et al., "Exploring the Role of GRU and LSTM Models in Predicting Stock Price Movements Using Financial and Sentiment Data," in IEEE Journal of Selected Topics in Signal Processing, vol. 15, no. 4, pp. 729-740, July 2021. DOI: 10.1109/JSTSP.2021.3083549</a:t>
            </a:r>
          </a:p>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J. Patel and A. Singhal, "Deep Learning-Based Stock Price Prediction Using LSTM and Bi-Directional LSTM Model," </a:t>
            </a:r>
            <a:r>
              <a:rPr lang="en-IN"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IEEE Conference Publication</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2020. This paper compares standard LSTM and Bidirectional LSTM models for stock prediction and highlights their performance differences​.</a:t>
            </a:r>
          </a:p>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X. Zhang et al., "Stock Price Prediction using Bidirectional LSTM with Attention," </a:t>
            </a:r>
            <a:r>
              <a:rPr lang="en-IN"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IEEE Conference Publication</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2022. This study integrates attention mechanisms with Bidirectional LSTM for better feature extraction in stock market forecasting​.</a:t>
            </a:r>
          </a:p>
          <a:p>
            <a:pPr marL="457200" marR="149860" algn="just">
              <a:lnSpc>
                <a:spcPct val="150000"/>
              </a:lnSpc>
              <a:tabLst>
                <a:tab pos="5581015" algn="l"/>
                <a:tab pos="6210935" algn="l"/>
              </a:tabLs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[8]  A. Kumar et al., "Stock Market Price Prediction Using GRU and XGB," </a:t>
            </a:r>
            <a:r>
              <a:rPr lang="en-IN" sz="18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IEEE Conference Publication</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2023. This research explores the combined use of GRU and </a:t>
            </a:r>
            <a:r>
              <a:rPr lang="en-IN" sz="18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XGBoost</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stock market prediction, offering insights into GRU’s capabilities​</a:t>
            </a:r>
          </a:p>
          <a:p>
            <a:pPr marL="457200" marR="149860" algn="just">
              <a:lnSpc>
                <a:spcPct val="150000"/>
              </a:lnSpc>
              <a:tabLst>
                <a:tab pos="5581015" algn="l"/>
                <a:tab pos="6210935" algn="l"/>
              </a:tabLst>
            </a:pPr>
            <a:endPar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0323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40"/>
          <p:cNvSpPr txBox="1">
            <a:spLocks noGrp="1"/>
          </p:cNvSpPr>
          <p:nvPr>
            <p:ph type="body" idx="1"/>
          </p:nvPr>
        </p:nvSpPr>
        <p:spPr>
          <a:xfrm>
            <a:off x="381965" y="-108997"/>
            <a:ext cx="11516810" cy="4114801"/>
          </a:xfrm>
          <a:prstGeom prst="rect">
            <a:avLst/>
          </a:prstGeom>
          <a:noFill/>
          <a:ln>
            <a:noFill/>
          </a:ln>
        </p:spPr>
        <p:txBody>
          <a:bodyPr spcFirstLastPara="1" wrap="square" lIns="91425" tIns="45700" rIns="91425" bIns="45700" anchor="t" anchorCtr="0">
            <a:normAutofit/>
          </a:bodyPr>
          <a:lstStyle/>
          <a:p>
            <a:pPr marL="457200" marR="149860" algn="just">
              <a:lnSpc>
                <a:spcPct val="150000"/>
              </a:lnSpc>
              <a:tabLst>
                <a:tab pos="5581015" algn="l"/>
                <a:tab pos="6210935" algn="l"/>
              </a:tabLst>
            </a:pPr>
            <a:r>
              <a:rPr lang="en-IN" sz="1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 R. Zhao and F. Li, "Stock Price Prediction using Bi-Directional LSTM based Sequence to Sequence </a:t>
            </a:r>
            <a:r>
              <a:rPr lang="en-IN" sz="19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Modeling</a:t>
            </a:r>
            <a:r>
              <a:rPr lang="en-IN" sz="1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Multitask Learning," </a:t>
            </a:r>
            <a:r>
              <a:rPr lang="en-IN" sz="1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IEEE Conference Publication</a:t>
            </a:r>
            <a:r>
              <a:rPr lang="en-IN" sz="1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2021. This paper discusses multitask learning in conjunction with Bidirectional LSTM for more accurate stock price predictions​.</a:t>
            </a:r>
          </a:p>
          <a:p>
            <a:pPr marL="457200" marR="149860" algn="just">
              <a:lnSpc>
                <a:spcPct val="150000"/>
              </a:lnSpc>
              <a:tabLst>
                <a:tab pos="5581015" algn="l"/>
                <a:tab pos="6210935" algn="l"/>
              </a:tabLst>
            </a:pPr>
            <a:r>
              <a:rPr lang="en-IN" sz="1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[10]  K. Wang et al., "Evaluation of Bidirectional LSTM for Short- and Long-Term Stock Market Prediction," </a:t>
            </a:r>
            <a:r>
              <a:rPr lang="en-IN" sz="19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IEEE Conference Publication</a:t>
            </a:r>
            <a:r>
              <a:rPr lang="en-IN" sz="19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2018. This study evaluates the effectiveness of Bidirectional LSTM for both short-term and long-term stock forecasting.</a:t>
            </a:r>
          </a:p>
          <a:p>
            <a:pPr marL="0" lvl="0" indent="0" algn="l" rtl="0">
              <a:lnSpc>
                <a:spcPct val="90000"/>
              </a:lnSpc>
              <a:spcBef>
                <a:spcPts val="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284412" y="2209800"/>
            <a:ext cx="8692399" cy="1143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lt1"/>
              </a:buClr>
              <a:buSzPts val="4800"/>
              <a:buFont typeface="Cambria"/>
              <a:buNone/>
            </a:pPr>
            <a:r>
              <a:rPr lang="en-US" b="1">
                <a:latin typeface="Cambria"/>
                <a:ea typeface="Cambria"/>
                <a:cs typeface="Cambria"/>
                <a:sym typeface="Cambria"/>
              </a:rPr>
              <a:t>ZEROTH REVIEW</a:t>
            </a:r>
            <a:endParaRPr b="1">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ambria"/>
              <a:buNone/>
            </a:pPr>
            <a:r>
              <a:rPr lang="en-US" b="1">
                <a:latin typeface="Cambria"/>
                <a:ea typeface="Cambria"/>
                <a:cs typeface="Cambria"/>
                <a:sym typeface="Cambria"/>
              </a:rPr>
              <a:t>PROBLEM STATEMENT</a:t>
            </a:r>
            <a:endParaRPr b="1">
              <a:latin typeface="Cambria"/>
              <a:ea typeface="Cambria"/>
              <a:cs typeface="Cambria"/>
              <a:sym typeface="Cambria"/>
            </a:endParaRPr>
          </a:p>
        </p:txBody>
      </p:sp>
      <p:sp>
        <p:nvSpPr>
          <p:cNvPr id="105" name="Google Shape;105;p16"/>
          <p:cNvSpPr txBox="1">
            <a:spLocks noGrp="1"/>
          </p:cNvSpPr>
          <p:nvPr>
            <p:ph type="body" idx="1"/>
          </p:nvPr>
        </p:nvSpPr>
        <p:spPr>
          <a:xfrm>
            <a:off x="775505" y="1904999"/>
            <a:ext cx="9881300" cy="4114801"/>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ts val="2400"/>
            </a:pPr>
            <a:r>
              <a:rPr lang="en-US" sz="1800" dirty="0">
                <a:latin typeface="Calibri" panose="020F0502020204030204" pitchFamily="34" charset="0"/>
                <a:ea typeface="Calibri" panose="020F0502020204030204" pitchFamily="34" charset="0"/>
                <a:cs typeface="Calibri" panose="020F0502020204030204" pitchFamily="34" charset="0"/>
              </a:rPr>
              <a:t>Predicting stock prices is a critical yet challenging task in financial markets, driven by complex</a:t>
            </a:r>
          </a:p>
          <a:p>
            <a:pPr marL="223837" lvl="0" indent="-71437" algn="just" rtl="0">
              <a:lnSpc>
                <a:spcPct val="90000"/>
              </a:lnSpc>
              <a:spcBef>
                <a:spcPts val="0"/>
              </a:spcBef>
              <a:spcAft>
                <a:spcPts val="0"/>
              </a:spcAft>
              <a:buSzPts val="2400"/>
              <a:buNone/>
            </a:pPr>
            <a:r>
              <a:rPr lang="en-US" sz="1800" dirty="0">
                <a:latin typeface="Calibri" panose="020F0502020204030204" pitchFamily="34" charset="0"/>
                <a:ea typeface="Calibri" panose="020F0502020204030204" pitchFamily="34" charset="0"/>
                <a:cs typeface="Calibri" panose="020F0502020204030204" pitchFamily="34" charset="0"/>
              </a:rPr>
              <a:t>     Interactions between historical trends, market sentiment, and external events. </a:t>
            </a:r>
            <a:endParaRPr sz="1800" dirty="0">
              <a:latin typeface="Calibri" panose="020F0502020204030204" pitchFamily="34" charset="0"/>
              <a:ea typeface="Calibri" panose="020F0502020204030204" pitchFamily="34" charset="0"/>
              <a:cs typeface="Calibri" panose="020F0502020204030204" pitchFamily="34" charset="0"/>
            </a:endParaRPr>
          </a:p>
          <a:p>
            <a:pPr marL="223837" lvl="0" indent="-71437" algn="just" rtl="0">
              <a:lnSpc>
                <a:spcPct val="90000"/>
              </a:lnSpc>
              <a:spcBef>
                <a:spcPts val="0"/>
              </a:spcBef>
              <a:spcAft>
                <a:spcPts val="0"/>
              </a:spcAft>
              <a:buSzPts val="2400"/>
              <a:buNone/>
            </a:pPr>
            <a:endParaRPr sz="1800" dirty="0">
              <a:latin typeface="Calibri" panose="020F0502020204030204" pitchFamily="34" charset="0"/>
              <a:ea typeface="Calibri" panose="020F0502020204030204" pitchFamily="34" charset="0"/>
              <a:cs typeface="Calibri" panose="020F0502020204030204" pitchFamily="34" charset="0"/>
            </a:endParaRPr>
          </a:p>
          <a:p>
            <a:pPr marL="438150" indent="-285750" algn="just">
              <a:spcBef>
                <a:spcPts val="0"/>
              </a:spcBef>
              <a:buSzPts val="2400"/>
            </a:pPr>
            <a:r>
              <a:rPr lang="en-US" sz="1800" dirty="0">
                <a:latin typeface="Calibri" panose="020F0502020204030204" pitchFamily="34" charset="0"/>
                <a:ea typeface="Calibri" panose="020F0502020204030204" pitchFamily="34" charset="0"/>
                <a:cs typeface="Calibri" panose="020F0502020204030204" pitchFamily="34" charset="0"/>
              </a:rPr>
              <a:t>Traditional time-series prediction models often struggle with capturing long-term dependencies</a:t>
            </a:r>
          </a:p>
          <a:p>
            <a:pPr marL="223838" lvl="0" indent="-71438" algn="just" rtl="0">
              <a:lnSpc>
                <a:spcPct val="90000"/>
              </a:lnSpc>
              <a:spcBef>
                <a:spcPts val="0"/>
              </a:spcBef>
              <a:spcAft>
                <a:spcPts val="0"/>
              </a:spcAft>
              <a:buSzPts val="2400"/>
              <a:buNone/>
            </a:pPr>
            <a:r>
              <a:rPr lang="en-US" sz="1800" dirty="0">
                <a:latin typeface="Calibri" panose="020F0502020204030204" pitchFamily="34" charset="0"/>
                <a:ea typeface="Calibri" panose="020F0502020204030204" pitchFamily="34" charset="0"/>
                <a:cs typeface="Calibri" panose="020F0502020204030204" pitchFamily="34" charset="0"/>
              </a:rPr>
              <a:t>     and effectively integrating multiple data sources, leading to suboptimal performance in        volatile</a:t>
            </a:r>
          </a:p>
          <a:p>
            <a:pPr marL="223838" lvl="0" indent="-71438" algn="just" rtl="0">
              <a:lnSpc>
                <a:spcPct val="90000"/>
              </a:lnSpc>
              <a:spcBef>
                <a:spcPts val="0"/>
              </a:spcBef>
              <a:spcAft>
                <a:spcPts val="0"/>
              </a:spcAft>
              <a:buSzPts val="2400"/>
              <a:buNone/>
            </a:pPr>
            <a:r>
              <a:rPr lang="en-US" sz="1800" dirty="0">
                <a:latin typeface="Calibri" panose="020F0502020204030204" pitchFamily="34" charset="0"/>
                <a:ea typeface="Calibri" panose="020F0502020204030204" pitchFamily="34" charset="0"/>
                <a:cs typeface="Calibri" panose="020F0502020204030204" pitchFamily="34" charset="0"/>
              </a:rPr>
              <a:t>     market environments.</a:t>
            </a: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520861" y="-1088984"/>
            <a:ext cx="11273742" cy="5695709"/>
          </a:xfrm>
          <a:prstGeom prst="rect">
            <a:avLst/>
          </a:prstGeom>
          <a:noFill/>
          <a:ln>
            <a:noFill/>
          </a:ln>
        </p:spPr>
        <p:txBody>
          <a:bodyPr spcFirstLastPara="1" wrap="square" lIns="91425" tIns="45700" rIns="91425" bIns="45700" anchor="b" anchorCtr="0">
            <a:normAutofit/>
          </a:bodyPr>
          <a:lstStyle/>
          <a:p>
            <a:pPr marL="223837" lvl="0" indent="-71437" rtl="0">
              <a:lnSpc>
                <a:spcPct val="100000"/>
              </a:lnSpc>
              <a:spcBef>
                <a:spcPts val="0"/>
              </a:spcBef>
              <a:spcAft>
                <a:spcPts val="0"/>
              </a:spcAft>
              <a:buSzPts val="2400"/>
              <a:buNone/>
            </a:pPr>
            <a:r>
              <a:rPr lang="en-US" b="1" dirty="0">
                <a:latin typeface="Cambria"/>
                <a:ea typeface="Cambria"/>
                <a:cs typeface="Cambria"/>
                <a:sym typeface="Cambria"/>
              </a:rPr>
              <a:t>MOTIVATION</a:t>
            </a:r>
            <a:br>
              <a:rPr lang="en-US" b="1" dirty="0">
                <a:latin typeface="Cambria"/>
                <a:ea typeface="Cambria"/>
                <a:cs typeface="Cambria"/>
                <a:sym typeface="Cambria"/>
              </a:rPr>
            </a:br>
            <a:br>
              <a:rPr lang="en-US" b="1" dirty="0">
                <a:latin typeface="Cambria"/>
                <a:ea typeface="Cambria"/>
                <a:cs typeface="Cambria"/>
                <a:sym typeface="Cambria"/>
              </a:rPr>
            </a:br>
            <a:r>
              <a:rPr lang="en-US" sz="1800" b="1" dirty="0">
                <a:latin typeface="Calibri" panose="020F0502020204030204" pitchFamily="34" charset="0"/>
                <a:ea typeface="Calibri" panose="020F0502020204030204" pitchFamily="34" charset="0"/>
                <a:cs typeface="Calibri" panose="020F0502020204030204" pitchFamily="34" charset="0"/>
                <a:sym typeface="Times New Roman"/>
              </a:rPr>
              <a:t>Market Complexity:</a:t>
            </a:r>
            <a:r>
              <a:rPr lang="en-US" sz="1800" dirty="0">
                <a:latin typeface="Calibri" panose="020F0502020204030204" pitchFamily="34" charset="0"/>
                <a:ea typeface="Calibri" panose="020F0502020204030204" pitchFamily="34" charset="0"/>
                <a:cs typeface="Calibri" panose="020F0502020204030204" pitchFamily="34" charset="0"/>
                <a:sym typeface="Times New Roman"/>
              </a:rPr>
              <a:t> Stock prices are influenced by a combination of historical trends and external factors like news sentiment, requiring advanced models capable of integrating multiple data types for accurate predictions.</a:t>
            </a:r>
            <a:br>
              <a:rPr lang="en-US" sz="1800" dirty="0">
                <a:latin typeface="Calibri" panose="020F0502020204030204" pitchFamily="34" charset="0"/>
                <a:ea typeface="Calibri" panose="020F0502020204030204" pitchFamily="34" charset="0"/>
                <a:cs typeface="Calibri" panose="020F0502020204030204" pitchFamily="34" charset="0"/>
                <a:sym typeface="Times New Roman"/>
              </a:rPr>
            </a:br>
            <a:br>
              <a:rPr lang="en-US" sz="1800" dirty="0">
                <a:latin typeface="Calibri" panose="020F0502020204030204" pitchFamily="34" charset="0"/>
                <a:ea typeface="Calibri" panose="020F0502020204030204" pitchFamily="34" charset="0"/>
                <a:cs typeface="Calibri" panose="020F0502020204030204" pitchFamily="34" charset="0"/>
                <a:sym typeface="Times New Roman"/>
              </a:rPr>
            </a:br>
            <a:r>
              <a:rPr lang="en-US" sz="1800" b="1" dirty="0">
                <a:latin typeface="Calibri" panose="020F0502020204030204" pitchFamily="34" charset="0"/>
                <a:ea typeface="Calibri" panose="020F0502020204030204" pitchFamily="34" charset="0"/>
                <a:cs typeface="Calibri" panose="020F0502020204030204" pitchFamily="34" charset="0"/>
                <a:sym typeface="Arial"/>
              </a:rPr>
              <a:t>L</a:t>
            </a:r>
            <a:r>
              <a:rPr lang="en-US" sz="1800" b="1" dirty="0">
                <a:latin typeface="Calibri" panose="020F0502020204030204" pitchFamily="34" charset="0"/>
                <a:ea typeface="Calibri" panose="020F0502020204030204" pitchFamily="34" charset="0"/>
                <a:cs typeface="Calibri" panose="020F0502020204030204" pitchFamily="34" charset="0"/>
                <a:sym typeface="Times New Roman"/>
              </a:rPr>
              <a:t>imitations of Traditional Models:</a:t>
            </a:r>
            <a:r>
              <a:rPr lang="en-US" sz="1800" dirty="0">
                <a:latin typeface="Calibri" panose="020F0502020204030204" pitchFamily="34" charset="0"/>
                <a:ea typeface="Calibri" panose="020F0502020204030204" pitchFamily="34" charset="0"/>
                <a:cs typeface="Calibri" panose="020F0502020204030204" pitchFamily="34" charset="0"/>
                <a:sym typeface="Times New Roman"/>
              </a:rPr>
              <a:t> Traditional time-series methods struggle with capturing long-term dependencies and processing large-scale data, highlighting the need for more powerful, scalable approaches like Bidirectional models.</a:t>
            </a:r>
            <a:br>
              <a:rPr lang="en-US" sz="1800" dirty="0">
                <a:latin typeface="Calibri" panose="020F0502020204030204" pitchFamily="34" charset="0"/>
                <a:ea typeface="Calibri" panose="020F0502020204030204" pitchFamily="34" charset="0"/>
                <a:cs typeface="Calibri" panose="020F0502020204030204" pitchFamily="34" charset="0"/>
                <a:sym typeface="Times New Roman"/>
              </a:rPr>
            </a:br>
            <a:br>
              <a:rPr lang="en-US" sz="1800" dirty="0">
                <a:latin typeface="Calibri" panose="020F0502020204030204" pitchFamily="34" charset="0"/>
                <a:ea typeface="Calibri" panose="020F0502020204030204" pitchFamily="34" charset="0"/>
                <a:cs typeface="Calibri" panose="020F0502020204030204" pitchFamily="34" charset="0"/>
                <a:sym typeface="Times New Roman"/>
              </a:rPr>
            </a:br>
            <a:r>
              <a:rPr lang="en-US" sz="1800" b="1" dirty="0">
                <a:latin typeface="Calibri" panose="020F0502020204030204" pitchFamily="34" charset="0"/>
                <a:ea typeface="Calibri" panose="020F0502020204030204" pitchFamily="34" charset="0"/>
                <a:cs typeface="Calibri" panose="020F0502020204030204" pitchFamily="34" charset="0"/>
                <a:sym typeface="Times New Roman"/>
              </a:rPr>
              <a:t>Real-time Decision Support:</a:t>
            </a:r>
            <a:r>
              <a:rPr lang="en-US" sz="1800" dirty="0">
                <a:latin typeface="Calibri" panose="020F0502020204030204" pitchFamily="34" charset="0"/>
                <a:ea typeface="Calibri" panose="020F0502020204030204" pitchFamily="34" charset="0"/>
                <a:cs typeface="Calibri" panose="020F0502020204030204" pitchFamily="34" charset="0"/>
                <a:sym typeface="Times New Roman"/>
              </a:rPr>
              <a:t> Accurate and interpretable stock price predictions are crucial for real-time trading decisions, motivating the development of models that can provide both predictive power and transparency.</a:t>
            </a:r>
            <a:br>
              <a:rPr lang="en-US" sz="3600" dirty="0">
                <a:latin typeface="Times New Roman"/>
                <a:ea typeface="Times New Roman"/>
                <a:cs typeface="Times New Roman"/>
                <a:sym typeface="Times New Roman"/>
              </a:rPr>
            </a:br>
            <a:endParaRPr b="1" dirty="0">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276607" y="-415413"/>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OBJECTIVES</a:t>
            </a:r>
            <a:endParaRPr b="1" i="1" dirty="0">
              <a:latin typeface="Cambria"/>
              <a:ea typeface="Cambria"/>
              <a:cs typeface="Cambria"/>
              <a:sym typeface="Cambria"/>
            </a:endParaRPr>
          </a:p>
        </p:txBody>
      </p:sp>
      <p:sp>
        <p:nvSpPr>
          <p:cNvPr id="3" name="Text Placeholder 2">
            <a:extLst>
              <a:ext uri="{FF2B5EF4-FFF2-40B4-BE49-F238E27FC236}">
                <a16:creationId xmlns:a16="http://schemas.microsoft.com/office/drawing/2014/main" id="{E400858F-D665-E6CA-F839-9A26DC8EEB34}"/>
              </a:ext>
            </a:extLst>
          </p:cNvPr>
          <p:cNvSpPr>
            <a:spLocks noGrp="1" noChangeArrowheads="1"/>
          </p:cNvSpPr>
          <p:nvPr>
            <p:ph type="body" idx="1"/>
          </p:nvPr>
        </p:nvSpPr>
        <p:spPr bwMode="auto">
          <a:xfrm>
            <a:off x="569406" y="1406971"/>
            <a:ext cx="1098259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Capture Bidirectional Dependencies: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Develop stock price prediction models using Bidirectional LSTM, GRU, and RNN to capture both past and future dependencies in time-series stock data, improving prediction accuracy in volatile market conditions.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Model Performance Comparison:</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Evaluate the performance of each model across different time horizons and stock market conditions, using metrics like Mean Absolute Error (MAE) and Root Mean Squared Error (RMSE) to determine which architecture delivers the best results.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Predict Stock Prices for Multiple Days: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Generate stock price predictions for the upcoming days, and compare the predicted values with actual prices to understand the effectiveness of each model in real-world financial markets.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Enhance Predictive Insights: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Provide a comprehensive analysis of the strengths and weaknesses of each model, guiding future improvements in stock prediction algorithms, ultimately aiding investors and financial analysts in making data-driven decisions.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542078" y="-277761"/>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dirty="0">
                <a:latin typeface="Cambria"/>
                <a:ea typeface="Cambria"/>
                <a:cs typeface="Cambria"/>
                <a:sym typeface="Cambria"/>
              </a:rPr>
              <a:t>ABSTRACT</a:t>
            </a:r>
            <a:endParaRPr b="1" i="1" dirty="0">
              <a:latin typeface="Cambria"/>
              <a:ea typeface="Cambria"/>
              <a:cs typeface="Cambria"/>
              <a:sym typeface="Cambria"/>
            </a:endParaRPr>
          </a:p>
        </p:txBody>
      </p:sp>
      <p:sp>
        <p:nvSpPr>
          <p:cNvPr id="123" name="Google Shape;123;p19"/>
          <p:cNvSpPr txBox="1">
            <a:spLocks noGrp="1"/>
          </p:cNvSpPr>
          <p:nvPr>
            <p:ph type="body" idx="1"/>
          </p:nvPr>
        </p:nvSpPr>
        <p:spPr>
          <a:xfrm>
            <a:off x="1522413" y="1904999"/>
            <a:ext cx="9134391" cy="4114801"/>
          </a:xfrm>
          <a:prstGeom prst="rect">
            <a:avLst/>
          </a:prstGeom>
          <a:noFill/>
          <a:ln>
            <a:noFill/>
          </a:ln>
        </p:spPr>
        <p:txBody>
          <a:bodyPr spcFirstLastPara="1" wrap="square" lIns="91425" tIns="45700" rIns="91425" bIns="45700" anchor="t" anchorCtr="0">
            <a:noAutofit/>
          </a:bodyPr>
          <a:lstStyle/>
          <a:p>
            <a:pPr marL="457200" lvl="0" indent="0" algn="just"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This project represents a groundbreaking effort to enhance stock price prediction by integrating advanced deep learning techniques with financial and sentiment data. By leveraging bidirectional neural architectures such as LSTM, GRU, and RNN, the approach aims to capture complex temporal dependencies and contextual patterns in stock price movements. The model incorporates historical stock data alongside sentiment analysis from social media to predict future price trends with improved accuracy. Each model—bidirectional LSTM, bidirectional GRU, and bidirectional RNN—analyzes these data streams to identify nuanced relationships between investor sentiment and market behavior, offering insights that traditional methods may overlook. This multi-faceted approach not only improves predictive accuracy but also enhances model robustness, providing a more comprehensive understanding of market dynamics. Additionally, evaluation metrics such as Mean Absolute Error (MAE) and Root Mean Square Error (RMSE) ensure precise assessment of each model’s performance, guiding further optimization.</a:t>
            </a: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84412" y="2209800"/>
            <a:ext cx="8692399" cy="1143000"/>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lt1"/>
              </a:buClr>
              <a:buSzPts val="4800"/>
              <a:buFont typeface="Cambria"/>
              <a:buNone/>
            </a:pPr>
            <a:r>
              <a:rPr lang="en-US" b="1">
                <a:latin typeface="Cambria"/>
                <a:ea typeface="Cambria"/>
                <a:cs typeface="Cambria"/>
                <a:sym typeface="Cambria"/>
              </a:rPr>
              <a:t>FIRST REVIEW</a:t>
            </a:r>
            <a:endParaRPr b="1">
              <a:latin typeface="Cambria"/>
              <a:ea typeface="Cambria"/>
              <a:cs typeface="Cambria"/>
              <a:sym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1522413" y="381000"/>
            <a:ext cx="9144001" cy="137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Cambria"/>
              <a:buNone/>
            </a:pPr>
            <a:r>
              <a:rPr lang="en-US" b="1">
                <a:latin typeface="Cambria"/>
                <a:ea typeface="Cambria"/>
                <a:cs typeface="Cambria"/>
                <a:sym typeface="Cambria"/>
              </a:rPr>
              <a:t>PROBLEM ANALYSIS</a:t>
            </a:r>
            <a:endParaRPr b="1" i="1">
              <a:latin typeface="Cambria"/>
              <a:ea typeface="Cambria"/>
              <a:cs typeface="Cambria"/>
              <a:sym typeface="Cambria"/>
            </a:endParaRPr>
          </a:p>
        </p:txBody>
      </p:sp>
      <p:sp>
        <p:nvSpPr>
          <p:cNvPr id="134" name="Google Shape;134;p21"/>
          <p:cNvSpPr txBox="1">
            <a:spLocks noGrp="1"/>
          </p:cNvSpPr>
          <p:nvPr>
            <p:ph type="body" idx="1"/>
          </p:nvPr>
        </p:nvSpPr>
        <p:spPr>
          <a:xfrm>
            <a:off x="1522413" y="1915159"/>
            <a:ext cx="9134391" cy="4114801"/>
          </a:xfrm>
          <a:prstGeom prst="rect">
            <a:avLst/>
          </a:prstGeom>
          <a:noFill/>
          <a:ln>
            <a:noFill/>
          </a:ln>
        </p:spPr>
        <p:txBody>
          <a:bodyPr spcFirstLastPara="1" wrap="square" lIns="91425" tIns="45700" rIns="91425" bIns="45700" anchor="t" anchorCtr="0">
            <a:normAutofit/>
          </a:bodyPr>
          <a:lstStyle/>
          <a:p>
            <a:pPr marL="223838" lvl="0" indent="-223838" algn="l" rtl="0">
              <a:lnSpc>
                <a:spcPct val="90000"/>
              </a:lnSpc>
              <a:spcBef>
                <a:spcPts val="0"/>
              </a:spcBef>
              <a:spcAft>
                <a:spcPts val="0"/>
              </a:spcAft>
              <a:buSzPts val="2400"/>
              <a:buChar char="•"/>
            </a:pPr>
            <a:r>
              <a:rPr lang="en-US" dirty="0"/>
              <a:t>Requirements Specifications/ Tech Stack:</a:t>
            </a:r>
          </a:p>
          <a:p>
            <a:pPr marL="223838" lvl="0" indent="-223838" algn="l" rtl="0">
              <a:lnSpc>
                <a:spcPct val="150000"/>
              </a:lnSpc>
              <a:spcBef>
                <a:spcPts val="0"/>
              </a:spcBef>
              <a:spcAft>
                <a:spcPts val="0"/>
              </a:spcAft>
              <a:buSzPts val="2400"/>
              <a:buChar char="•"/>
            </a:pPr>
            <a:r>
              <a:rPr lang="en-IN" sz="1800" dirty="0">
                <a:latin typeface="Calibri" panose="020F0502020204030204" pitchFamily="34" charset="0"/>
                <a:ea typeface="Calibri" panose="020F0502020204030204" pitchFamily="34" charset="0"/>
                <a:cs typeface="Calibri" panose="020F0502020204030204" pitchFamily="34" charset="0"/>
              </a:rPr>
              <a:t>Programming Language: python 3.8</a:t>
            </a:r>
          </a:p>
          <a:p>
            <a:pPr marL="223838" lvl="0" indent="-223838" algn="l" rtl="0">
              <a:lnSpc>
                <a:spcPct val="150000"/>
              </a:lnSpc>
              <a:spcBef>
                <a:spcPts val="0"/>
              </a:spcBef>
              <a:spcAft>
                <a:spcPts val="0"/>
              </a:spcAft>
              <a:buSzPts val="2400"/>
              <a:buChar char="•"/>
            </a:pPr>
            <a:r>
              <a:rPr lang="en-IN" sz="1800" dirty="0">
                <a:latin typeface="Calibri" panose="020F0502020204030204" pitchFamily="34" charset="0"/>
                <a:ea typeface="Calibri" panose="020F0502020204030204" pitchFamily="34" charset="0"/>
                <a:cs typeface="Calibri" panose="020F0502020204030204" pitchFamily="34" charset="0"/>
              </a:rPr>
              <a:t>Frameworks:</a:t>
            </a:r>
            <a:r>
              <a:rPr lang="en-US" sz="1800" dirty="0" err="1">
                <a:latin typeface="Calibri" panose="020F0502020204030204" pitchFamily="34" charset="0"/>
                <a:ea typeface="Calibri" panose="020F0502020204030204" pitchFamily="34" charset="0"/>
                <a:cs typeface="Calibri" panose="020F0502020204030204" pitchFamily="34" charset="0"/>
              </a:rPr>
              <a:t>PyTorch</a:t>
            </a:r>
            <a:r>
              <a:rPr lang="en-US" sz="1800" dirty="0">
                <a:latin typeface="Calibri" panose="020F0502020204030204" pitchFamily="34" charset="0"/>
                <a:ea typeface="Calibri" panose="020F0502020204030204" pitchFamily="34" charset="0"/>
                <a:cs typeface="Calibri" panose="020F0502020204030204" pitchFamily="34" charset="0"/>
              </a:rPr>
              <a:t>, TensorFlow, </a:t>
            </a:r>
            <a:r>
              <a:rPr lang="en-US" sz="1800" dirty="0" err="1">
                <a:latin typeface="Calibri" panose="020F0502020204030204" pitchFamily="34" charset="0"/>
                <a:ea typeface="Calibri" panose="020F0502020204030204" pitchFamily="34" charset="0"/>
                <a:cs typeface="Calibri" panose="020F0502020204030204" pitchFamily="34" charset="0"/>
              </a:rPr>
              <a:t>Mxnet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23838" lvl="0" indent="-223838" algn="l" rtl="0">
              <a:lnSpc>
                <a:spcPct val="150000"/>
              </a:lnSpc>
              <a:spcBef>
                <a:spcPts val="0"/>
              </a:spcBef>
              <a:spcAft>
                <a:spcPts val="0"/>
              </a:spcAft>
              <a:buSzPts val="2400"/>
              <a:buChar char="•"/>
            </a:pPr>
            <a:r>
              <a:rPr lang="en-US" sz="1800" dirty="0" err="1">
                <a:latin typeface="Calibri" panose="020F0502020204030204" pitchFamily="34" charset="0"/>
                <a:ea typeface="Calibri" panose="020F0502020204030204" pitchFamily="34" charset="0"/>
                <a:cs typeface="Calibri" panose="020F0502020204030204" pitchFamily="34" charset="0"/>
              </a:rPr>
              <a:t>Jupyter</a:t>
            </a:r>
            <a:r>
              <a:rPr lang="en-US" sz="1800" dirty="0">
                <a:latin typeface="Calibri" panose="020F0502020204030204" pitchFamily="34" charset="0"/>
                <a:ea typeface="Calibri" panose="020F0502020204030204" pitchFamily="34" charset="0"/>
                <a:cs typeface="Calibri" panose="020F0502020204030204" pitchFamily="34" charset="0"/>
              </a:rPr>
              <a:t> Notebook v2.15.0</a:t>
            </a:r>
          </a:p>
          <a:p>
            <a:pPr marL="223838" lvl="0" indent="-223838" algn="l" rtl="0">
              <a:lnSpc>
                <a:spcPct val="150000"/>
              </a:lnSpc>
              <a:spcBef>
                <a:spcPts val="0"/>
              </a:spcBef>
              <a:spcAft>
                <a:spcPts val="0"/>
              </a:spcAft>
              <a:buSzPts val="2400"/>
              <a:buChar char="•"/>
            </a:pPr>
            <a:r>
              <a:rPr lang="en-IN" sz="1800" dirty="0">
                <a:latin typeface="Calibri" panose="020F0502020204030204" pitchFamily="34" charset="0"/>
                <a:ea typeface="Calibri" panose="020F0502020204030204" pitchFamily="34" charset="0"/>
                <a:cs typeface="Calibri" panose="020F0502020204030204" pitchFamily="34" charset="0"/>
              </a:rPr>
              <a:t>Libraries</a:t>
            </a:r>
            <a:r>
              <a:rPr lang="en-US" sz="1800" dirty="0">
                <a:latin typeface="Calibri" panose="020F0502020204030204" pitchFamily="34" charset="0"/>
                <a:ea typeface="Calibri" panose="020F0502020204030204" pitchFamily="34" charset="0"/>
                <a:cs typeface="Calibri" panose="020F0502020204030204" pitchFamily="34" charset="0"/>
              </a:rPr>
              <a:t>:Pandas, NumPy, </a:t>
            </a:r>
            <a:r>
              <a:rPr lang="en-US" sz="1800" dirty="0" err="1">
                <a:latin typeface="Calibri" panose="020F0502020204030204" pitchFamily="34" charset="0"/>
                <a:ea typeface="Calibri" panose="020F0502020204030204" pitchFamily="34" charset="0"/>
                <a:cs typeface="Calibri" panose="020F0502020204030204" pitchFamily="34" charset="0"/>
              </a:rPr>
              <a:t>Keras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23838" lvl="0" indent="-223838" algn="l" rtl="0">
              <a:lnSpc>
                <a:spcPct val="150000"/>
              </a:lnSpc>
              <a:spcBef>
                <a:spcPts val="0"/>
              </a:spcBef>
              <a:spcAft>
                <a:spcPts val="0"/>
              </a:spcAft>
              <a:buSzPts val="2400"/>
              <a:buChar char="•"/>
            </a:pPr>
            <a:r>
              <a:rPr lang="en-IN" sz="1800" dirty="0">
                <a:latin typeface="Calibri" panose="020F0502020204030204" pitchFamily="34" charset="0"/>
                <a:ea typeface="Calibri" panose="020F0502020204030204" pitchFamily="34" charset="0"/>
                <a:cs typeface="Calibri" panose="020F0502020204030204" pitchFamily="34" charset="0"/>
              </a:rPr>
              <a:t>APIs</a:t>
            </a:r>
            <a:r>
              <a:rPr lang="en-US" sz="1800" dirty="0">
                <a:latin typeface="Calibri" panose="020F0502020204030204" pitchFamily="34" charset="0"/>
                <a:ea typeface="Calibri" panose="020F0502020204030204" pitchFamily="34" charset="0"/>
                <a:cs typeface="Calibri" panose="020F0502020204030204" pitchFamily="34" charset="0"/>
              </a:rPr>
              <a:t>:</a:t>
            </a:r>
            <a:r>
              <a:rPr lang="en-IN" sz="1800" dirty="0">
                <a:latin typeface="Calibri" panose="020F0502020204030204" pitchFamily="34" charset="0"/>
                <a:ea typeface="Calibri" panose="020F0502020204030204" pitchFamily="34" charset="0"/>
                <a:cs typeface="Calibri" panose="020F0502020204030204" pitchFamily="34" charset="0"/>
              </a:rPr>
              <a:t>Yahoo Finance</a:t>
            </a:r>
          </a:p>
          <a:p>
            <a:pPr marL="223838" lvl="0" indent="-223838" algn="l" rtl="0">
              <a:lnSpc>
                <a:spcPct val="150000"/>
              </a:lnSpc>
              <a:spcBef>
                <a:spcPts val="0"/>
              </a:spcBef>
              <a:spcAft>
                <a:spcPts val="0"/>
              </a:spcAft>
              <a:buSzPts val="2400"/>
              <a:buChar char="•"/>
            </a:pPr>
            <a:r>
              <a:rPr lang="en-IN" sz="1800" dirty="0">
                <a:latin typeface="Calibri" panose="020F0502020204030204" pitchFamily="34" charset="0"/>
                <a:ea typeface="Calibri" panose="020F0502020204030204" pitchFamily="34" charset="0"/>
                <a:cs typeface="Calibri" panose="020F0502020204030204" pitchFamily="34" charset="0"/>
              </a:rPr>
              <a:t>Deployment Tools</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steramlit</a:t>
            </a:r>
            <a:r>
              <a:rPr lang="en-US" sz="1800" dirty="0">
                <a:latin typeface="Calibri" panose="020F0502020204030204" pitchFamily="34" charset="0"/>
                <a:ea typeface="Calibri" panose="020F0502020204030204" pitchFamily="34" charset="0"/>
                <a:cs typeface="Calibri" panose="020F0502020204030204" pitchFamily="34" charset="0"/>
              </a:rPr>
              <a:t> v1.18</a:t>
            </a:r>
          </a:p>
          <a:p>
            <a:pPr marL="0" lvl="0" indent="0" algn="l" rtl="0">
              <a:lnSpc>
                <a:spcPct val="150000"/>
              </a:lnSpc>
              <a:spcBef>
                <a:spcPts val="0"/>
              </a:spcBef>
              <a:spcAft>
                <a:spcPts val="0"/>
              </a:spcAft>
              <a:buSzPts val="2400"/>
              <a:buNone/>
            </a:pPr>
            <a:endParaRPr sz="1600" dirty="0"/>
          </a:p>
          <a:p>
            <a:pPr marL="223838" lvl="0" indent="-71438" algn="l" rtl="0">
              <a:lnSpc>
                <a:spcPct val="90000"/>
              </a:lnSpc>
              <a:spcBef>
                <a:spcPts val="1800"/>
              </a:spcBef>
              <a:spcAft>
                <a:spcPts val="0"/>
              </a:spcAft>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2565</Words>
  <Application>Microsoft Office PowerPoint</Application>
  <PresentationFormat>Custom</PresentationFormat>
  <Paragraphs>179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Cambria</vt:lpstr>
      <vt:lpstr>Calibri</vt:lpstr>
      <vt:lpstr>Corbel</vt:lpstr>
      <vt:lpstr>Arial</vt:lpstr>
      <vt:lpstr>Digital Blue Tunnel 16x9</vt:lpstr>
      <vt:lpstr> STOCK PRICE PREDICTING USING BIDIRECTIONAL LSTM, GRU, RNN</vt:lpstr>
      <vt:lpstr>CONTENTS</vt:lpstr>
      <vt:lpstr>ZEROTH REVIEW</vt:lpstr>
      <vt:lpstr>PROBLEM STATEMENT</vt:lpstr>
      <vt:lpstr>MOTIVATION  Market Complexity: Stock prices are influenced by a combination of historical trends and external factors like news sentiment, requiring advanced models capable of integrating multiple data types for accurate predictions.  Limitations of Traditional Models: Traditional time-series methods struggle with capturing long-term dependencies and processing large-scale data, highlighting the need for more powerful, scalable approaches like Bidirectional models.  Real-time Decision Support: Accurate and interpretable stock price predictions are crucial for real-time trading decisions, motivating the development of models that can provide both predictive power and transparency. </vt:lpstr>
      <vt:lpstr>OBJECTIVES</vt:lpstr>
      <vt:lpstr>ABSTRACT</vt:lpstr>
      <vt:lpstr>FIRST REVIEW</vt:lpstr>
      <vt:lpstr>PROBLEM ANALYSIS</vt:lpstr>
      <vt:lpstr>EXISTING SYSTEM </vt:lpstr>
      <vt:lpstr>SCOPE AND LIMITATIONS</vt:lpstr>
      <vt:lpstr>SECOND REVIEW</vt:lpstr>
      <vt:lpstr>LITERATURE REVIEW   </vt:lpstr>
      <vt:lpstr>LITERATURE REVIEW   </vt:lpstr>
      <vt:lpstr>SUMMARY </vt:lpstr>
      <vt:lpstr>THIRD REVIEW</vt:lpstr>
      <vt:lpstr>PROPOSED SYSTEM AND ITS MODULES</vt:lpstr>
      <vt:lpstr>  MODULE DESCRIPTION  </vt:lpstr>
      <vt:lpstr>ARCHITECTURE DIAGRAM</vt:lpstr>
      <vt:lpstr>FINAL REVIEW</vt:lpstr>
      <vt:lpstr>OUTPUT AND SCREENSHOTS</vt:lpstr>
      <vt:lpstr>OUTPUT AND SCREENSHOTS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chandreeshwar k</dc:creator>
  <cp:lastModifiedBy>chandreeshwar k</cp:lastModifiedBy>
  <cp:revision>5</cp:revision>
  <dcterms:modified xsi:type="dcterms:W3CDTF">2024-11-22T17:35:02Z</dcterms:modified>
</cp:coreProperties>
</file>