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58" r:id="rId5"/>
    <p:sldId id="259" r:id="rId6"/>
    <p:sldId id="273" r:id="rId7"/>
    <p:sldId id="271" r:id="rId8"/>
    <p:sldId id="272" r:id="rId9"/>
    <p:sldId id="268"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3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5/16/2021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5/16/2021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5/16/2021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636317-EC45-C244-A3D9-EA8C110D2BF3}"/>
              </a:ext>
            </a:extLst>
          </p:cNvPr>
          <p:cNvSpPr>
            <a:spLocks noGrp="1"/>
          </p:cNvSpPr>
          <p:nvPr>
            <p:ph type="ctrTitle"/>
          </p:nvPr>
        </p:nvSpPr>
        <p:spPr/>
        <p:txBody>
          <a:bodyPr/>
          <a:lstStyle/>
          <a:p>
            <a:r>
              <a:rPr lang="en-IN"/>
              <a:t>Docker</a:t>
            </a:r>
            <a:endParaRPr lang="en-US"/>
          </a:p>
        </p:txBody>
      </p:sp>
      <p:sp>
        <p:nvSpPr>
          <p:cNvPr id="3" name="Subtitle 2">
            <a:extLst>
              <a:ext uri="{FF2B5EF4-FFF2-40B4-BE49-F238E27FC236}">
                <a16:creationId xmlns="" xmlns:a16="http://schemas.microsoft.com/office/drawing/2014/main" id="{1ACCAD81-8D75-CD4F-A3A2-1EE0DA2003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9076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BED199-5988-3649-A777-705A2852C012}"/>
              </a:ext>
            </a:extLst>
          </p:cNvPr>
          <p:cNvSpPr>
            <a:spLocks noGrp="1"/>
          </p:cNvSpPr>
          <p:nvPr>
            <p:ph type="title"/>
          </p:nvPr>
        </p:nvSpPr>
        <p:spPr/>
        <p:txBody>
          <a:bodyPr/>
          <a:lstStyle/>
          <a:p>
            <a:r>
              <a:rPr lang="en-IN" dirty="0" err="1" smtClean="0"/>
              <a:t>Docker</a:t>
            </a:r>
            <a:r>
              <a:rPr lang="en-IN" dirty="0" smtClean="0"/>
              <a:t> </a:t>
            </a:r>
            <a:r>
              <a:rPr lang="en-IN" dirty="0" smtClean="0"/>
              <a:t>Commands</a:t>
            </a:r>
            <a:endParaRPr lang="en-US" dirty="0"/>
          </a:p>
        </p:txBody>
      </p:sp>
      <p:sp>
        <p:nvSpPr>
          <p:cNvPr id="3" name="Content Placeholder 2">
            <a:extLst>
              <a:ext uri="{FF2B5EF4-FFF2-40B4-BE49-F238E27FC236}">
                <a16:creationId xmlns="" xmlns:a16="http://schemas.microsoft.com/office/drawing/2014/main" id="{ECCCB671-0E58-9841-9F17-CC45A8AFCFC0}"/>
              </a:ext>
            </a:extLst>
          </p:cNvPr>
          <p:cNvSpPr>
            <a:spLocks noGrp="1"/>
          </p:cNvSpPr>
          <p:nvPr>
            <p:ph idx="1"/>
          </p:nvPr>
        </p:nvSpPr>
        <p:spPr>
          <a:xfrm>
            <a:off x="457200" y="2362200"/>
            <a:ext cx="11201400" cy="4267200"/>
          </a:xfrm>
        </p:spPr>
        <p:txBody>
          <a:bodyPr/>
          <a:lstStyle/>
          <a:p>
            <a:r>
              <a:rPr lang="en-US" dirty="0" err="1">
                <a:latin typeface="Open Sans"/>
              </a:rPr>
              <a:t>Docker</a:t>
            </a:r>
            <a:r>
              <a:rPr lang="en-US" dirty="0">
                <a:latin typeface="Open Sans"/>
              </a:rPr>
              <a:t> </a:t>
            </a:r>
            <a:r>
              <a:rPr lang="en-US" dirty="0" smtClean="0">
                <a:latin typeface="Open Sans"/>
              </a:rPr>
              <a:t>Client </a:t>
            </a:r>
            <a:r>
              <a:rPr lang="en-US" dirty="0">
                <a:latin typeface="Open Sans"/>
              </a:rPr>
              <a:t>and Server </a:t>
            </a:r>
            <a:r>
              <a:rPr lang="en-US" dirty="0" smtClean="0">
                <a:latin typeface="Open Sans"/>
              </a:rPr>
              <a:t>versions</a:t>
            </a:r>
          </a:p>
          <a:p>
            <a:pPr marL="457200" lvl="1" indent="0">
              <a:buNone/>
            </a:pPr>
            <a:r>
              <a:rPr lang="en-US" dirty="0" smtClean="0">
                <a:latin typeface="Open Sans"/>
              </a:rPr>
              <a:t>$</a:t>
            </a:r>
            <a:r>
              <a:rPr lang="en-US" dirty="0" err="1" smtClean="0">
                <a:latin typeface="Open Sans"/>
              </a:rPr>
              <a:t>docker</a:t>
            </a:r>
            <a:r>
              <a:rPr lang="en-US" dirty="0" smtClean="0">
                <a:latin typeface="Open Sans"/>
              </a:rPr>
              <a:t> </a:t>
            </a:r>
            <a:r>
              <a:rPr lang="en-US" dirty="0" smtClean="0">
                <a:latin typeface="Open Sans"/>
              </a:rPr>
              <a:t>version 	$</a:t>
            </a:r>
            <a:r>
              <a:rPr lang="en-US" dirty="0" err="1" smtClean="0">
                <a:latin typeface="Open Sans"/>
              </a:rPr>
              <a:t>docker</a:t>
            </a:r>
            <a:r>
              <a:rPr lang="en-US" dirty="0" smtClean="0">
                <a:latin typeface="Open Sans"/>
              </a:rPr>
              <a:t> </a:t>
            </a:r>
            <a:r>
              <a:rPr lang="en-US" dirty="0" smtClean="0">
                <a:latin typeface="Open Sans"/>
              </a:rPr>
              <a:t>–</a:t>
            </a:r>
            <a:r>
              <a:rPr lang="en-US" dirty="0" smtClean="0">
                <a:latin typeface="Open Sans"/>
              </a:rPr>
              <a:t>help		$</a:t>
            </a:r>
            <a:r>
              <a:rPr lang="en-US" dirty="0" err="1" smtClean="0">
                <a:latin typeface="Open Sans"/>
              </a:rPr>
              <a:t>docker</a:t>
            </a:r>
            <a:r>
              <a:rPr lang="en-US" dirty="0" smtClean="0">
                <a:latin typeface="Open Sans"/>
              </a:rPr>
              <a:t> &lt;command&gt; --help		$</a:t>
            </a:r>
            <a:r>
              <a:rPr lang="en-US" dirty="0" err="1" smtClean="0">
                <a:latin typeface="Open Sans"/>
              </a:rPr>
              <a:t>docker</a:t>
            </a:r>
            <a:r>
              <a:rPr lang="en-US" dirty="0" smtClean="0">
                <a:latin typeface="Open Sans"/>
              </a:rPr>
              <a:t> login		</a:t>
            </a:r>
            <a:r>
              <a:rPr lang="en-US" dirty="0" smtClean="0">
                <a:latin typeface="Open Sans"/>
              </a:rPr>
              <a:t>$</a:t>
            </a:r>
            <a:r>
              <a:rPr lang="en-US" dirty="0" err="1" smtClean="0">
                <a:latin typeface="Open Sans"/>
              </a:rPr>
              <a:t>docker</a:t>
            </a:r>
            <a:r>
              <a:rPr lang="en-US" dirty="0" smtClean="0">
                <a:latin typeface="Open Sans"/>
              </a:rPr>
              <a:t> attach </a:t>
            </a:r>
            <a:r>
              <a:rPr lang="en-US" dirty="0" smtClean="0">
                <a:latin typeface="Open Sans"/>
              </a:rPr>
              <a:t>$</a:t>
            </a:r>
            <a:r>
              <a:rPr lang="en-US" dirty="0" err="1" smtClean="0">
                <a:latin typeface="Open Sans"/>
              </a:rPr>
              <a:t>docker</a:t>
            </a:r>
            <a:r>
              <a:rPr lang="en-US" dirty="0" smtClean="0">
                <a:latin typeface="Open Sans"/>
              </a:rPr>
              <a:t> build		$</a:t>
            </a:r>
            <a:r>
              <a:rPr lang="en-US" dirty="0" err="1" smtClean="0">
                <a:latin typeface="Open Sans"/>
              </a:rPr>
              <a:t>docker</a:t>
            </a:r>
            <a:r>
              <a:rPr lang="en-US" dirty="0" smtClean="0">
                <a:latin typeface="Open Sans"/>
              </a:rPr>
              <a:t> builder	</a:t>
            </a:r>
            <a:r>
              <a:rPr lang="en-US" dirty="0" smtClean="0">
                <a:latin typeface="Open Sans"/>
              </a:rPr>
              <a:t>$</a:t>
            </a:r>
            <a:r>
              <a:rPr lang="en-US" dirty="0" err="1" smtClean="0">
                <a:latin typeface="Open Sans"/>
              </a:rPr>
              <a:t>docker</a:t>
            </a:r>
            <a:r>
              <a:rPr lang="en-US" dirty="0" smtClean="0">
                <a:latin typeface="Open Sans"/>
              </a:rPr>
              <a:t> checkpoint		$</a:t>
            </a:r>
            <a:r>
              <a:rPr lang="en-US" dirty="0" err="1">
                <a:latin typeface="Open Sans"/>
              </a:rPr>
              <a:t>docker</a:t>
            </a:r>
            <a:r>
              <a:rPr lang="en-US" dirty="0">
                <a:latin typeface="Open Sans"/>
              </a:rPr>
              <a:t> </a:t>
            </a:r>
            <a:r>
              <a:rPr lang="en-US" dirty="0" smtClean="0">
                <a:latin typeface="Open Sans"/>
              </a:rPr>
              <a:t>commit	$</a:t>
            </a:r>
            <a:r>
              <a:rPr lang="en-US" dirty="0" err="1" smtClean="0">
                <a:latin typeface="Open Sans"/>
              </a:rPr>
              <a:t>docker</a:t>
            </a:r>
            <a:r>
              <a:rPr lang="en-US" dirty="0" smtClean="0">
                <a:latin typeface="Open Sans"/>
              </a:rPr>
              <a:t> </a:t>
            </a:r>
            <a:r>
              <a:rPr lang="en-US" dirty="0" err="1" smtClean="0">
                <a:latin typeface="Open Sans"/>
              </a:rPr>
              <a:t>config</a:t>
            </a:r>
            <a:r>
              <a:rPr lang="en-US" dirty="0" smtClean="0">
                <a:latin typeface="Open Sans"/>
              </a:rPr>
              <a:t>		     $</a:t>
            </a:r>
            <a:r>
              <a:rPr lang="en-US" dirty="0" err="1" smtClean="0">
                <a:latin typeface="Open Sans"/>
              </a:rPr>
              <a:t>docker</a:t>
            </a:r>
            <a:r>
              <a:rPr lang="en-US" dirty="0" smtClean="0">
                <a:latin typeface="Open Sans"/>
              </a:rPr>
              <a:t> container	$</a:t>
            </a:r>
            <a:r>
              <a:rPr lang="en-US" dirty="0" err="1" smtClean="0">
                <a:latin typeface="Open Sans"/>
              </a:rPr>
              <a:t>docker</a:t>
            </a:r>
            <a:r>
              <a:rPr lang="en-US" dirty="0" smtClean="0">
                <a:latin typeface="Open Sans"/>
              </a:rPr>
              <a:t> context	$</a:t>
            </a:r>
            <a:r>
              <a:rPr lang="en-US" dirty="0" err="1" smtClean="0">
                <a:latin typeface="Open Sans"/>
              </a:rPr>
              <a:t>docker</a:t>
            </a:r>
            <a:r>
              <a:rPr lang="en-US" dirty="0" smtClean="0">
                <a:latin typeface="Open Sans"/>
              </a:rPr>
              <a:t> </a:t>
            </a:r>
            <a:r>
              <a:rPr lang="en-US" dirty="0" err="1" smtClean="0">
                <a:latin typeface="Open Sans"/>
              </a:rPr>
              <a:t>cp</a:t>
            </a:r>
            <a:r>
              <a:rPr lang="en-US" dirty="0" smtClean="0">
                <a:latin typeface="Open Sans"/>
              </a:rPr>
              <a:t>			$</a:t>
            </a:r>
            <a:r>
              <a:rPr lang="en-US" dirty="0" err="1" smtClean="0">
                <a:latin typeface="Open Sans"/>
              </a:rPr>
              <a:t>docker</a:t>
            </a:r>
            <a:r>
              <a:rPr lang="en-US" dirty="0" smtClean="0">
                <a:latin typeface="Open Sans"/>
              </a:rPr>
              <a:t> create		$</a:t>
            </a:r>
            <a:r>
              <a:rPr lang="en-US" dirty="0" err="1" smtClean="0">
                <a:latin typeface="Open Sans"/>
              </a:rPr>
              <a:t>docker</a:t>
            </a:r>
            <a:r>
              <a:rPr lang="en-US" dirty="0" smtClean="0">
                <a:latin typeface="Open Sans"/>
              </a:rPr>
              <a:t> diff		       $</a:t>
            </a:r>
            <a:r>
              <a:rPr lang="en-US" dirty="0" err="1" smtClean="0">
                <a:latin typeface="Open Sans"/>
              </a:rPr>
              <a:t>docker</a:t>
            </a:r>
            <a:r>
              <a:rPr lang="en-US" dirty="0" smtClean="0">
                <a:latin typeface="Open Sans"/>
              </a:rPr>
              <a:t> events	$</a:t>
            </a:r>
            <a:r>
              <a:rPr lang="en-US" dirty="0" err="1" smtClean="0">
                <a:latin typeface="Open Sans"/>
              </a:rPr>
              <a:t>docker</a:t>
            </a:r>
            <a:r>
              <a:rPr lang="en-US" dirty="0" smtClean="0">
                <a:latin typeface="Open Sans"/>
              </a:rPr>
              <a:t> exec		$</a:t>
            </a:r>
            <a:r>
              <a:rPr lang="en-US" dirty="0" err="1" smtClean="0">
                <a:latin typeface="Open Sans"/>
              </a:rPr>
              <a:t>docker</a:t>
            </a:r>
            <a:r>
              <a:rPr lang="en-US" dirty="0" smtClean="0">
                <a:latin typeface="Open Sans"/>
              </a:rPr>
              <a:t> export			$</a:t>
            </a:r>
            <a:r>
              <a:rPr lang="en-US" dirty="0" err="1" smtClean="0">
                <a:latin typeface="Open Sans"/>
              </a:rPr>
              <a:t>docker</a:t>
            </a:r>
            <a:r>
              <a:rPr lang="en-US" dirty="0" smtClean="0">
                <a:latin typeface="Open Sans"/>
              </a:rPr>
              <a:t> history	$</a:t>
            </a:r>
            <a:r>
              <a:rPr lang="en-US" dirty="0" err="1" smtClean="0">
                <a:latin typeface="Open Sans"/>
              </a:rPr>
              <a:t>docker</a:t>
            </a:r>
            <a:r>
              <a:rPr lang="en-US" dirty="0" smtClean="0">
                <a:latin typeface="Open Sans"/>
              </a:rPr>
              <a:t> image 	      $</a:t>
            </a:r>
            <a:r>
              <a:rPr lang="en-US" dirty="0" err="1" smtClean="0">
                <a:latin typeface="Open Sans"/>
              </a:rPr>
              <a:t>docker</a:t>
            </a:r>
            <a:r>
              <a:rPr lang="en-US" dirty="0" smtClean="0">
                <a:latin typeface="Open Sans"/>
              </a:rPr>
              <a:t> images	$</a:t>
            </a:r>
            <a:r>
              <a:rPr lang="en-US" dirty="0" err="1" smtClean="0">
                <a:latin typeface="Open Sans"/>
              </a:rPr>
              <a:t>docker</a:t>
            </a:r>
            <a:r>
              <a:rPr lang="en-US" dirty="0" smtClean="0">
                <a:latin typeface="Open Sans"/>
              </a:rPr>
              <a:t> import		$</a:t>
            </a:r>
            <a:r>
              <a:rPr lang="en-US" dirty="0" err="1" smtClean="0">
                <a:latin typeface="Open Sans"/>
              </a:rPr>
              <a:t>docker</a:t>
            </a:r>
            <a:r>
              <a:rPr lang="en-US" dirty="0" smtClean="0">
                <a:latin typeface="Open Sans"/>
              </a:rPr>
              <a:t> info			$</a:t>
            </a:r>
            <a:r>
              <a:rPr lang="en-US" dirty="0" err="1" smtClean="0">
                <a:latin typeface="Open Sans"/>
              </a:rPr>
              <a:t>docker</a:t>
            </a:r>
            <a:r>
              <a:rPr lang="en-US" dirty="0" smtClean="0">
                <a:latin typeface="Open Sans"/>
              </a:rPr>
              <a:t> inspect	$</a:t>
            </a:r>
            <a:r>
              <a:rPr lang="en-US" dirty="0" err="1" smtClean="0">
                <a:latin typeface="Open Sans"/>
              </a:rPr>
              <a:t>docker</a:t>
            </a:r>
            <a:r>
              <a:rPr lang="en-US" dirty="0" smtClean="0">
                <a:latin typeface="Open Sans"/>
              </a:rPr>
              <a:t> kill		      $</a:t>
            </a:r>
            <a:r>
              <a:rPr lang="en-US" dirty="0" err="1" smtClean="0">
                <a:latin typeface="Open Sans"/>
              </a:rPr>
              <a:t>docker</a:t>
            </a:r>
            <a:r>
              <a:rPr lang="en-US" dirty="0" smtClean="0">
                <a:latin typeface="Open Sans"/>
              </a:rPr>
              <a:t> load 		$</a:t>
            </a:r>
            <a:r>
              <a:rPr lang="en-US" dirty="0" err="1" smtClean="0">
                <a:latin typeface="Open Sans"/>
              </a:rPr>
              <a:t>docker</a:t>
            </a:r>
            <a:r>
              <a:rPr lang="en-US" dirty="0" smtClean="0">
                <a:latin typeface="Open Sans"/>
              </a:rPr>
              <a:t> logout 	$</a:t>
            </a:r>
            <a:r>
              <a:rPr lang="en-US" dirty="0" err="1" smtClean="0">
                <a:latin typeface="Open Sans"/>
              </a:rPr>
              <a:t>docker</a:t>
            </a:r>
            <a:r>
              <a:rPr lang="en-US" dirty="0" smtClean="0">
                <a:latin typeface="Open Sans"/>
              </a:rPr>
              <a:t> logs 			$</a:t>
            </a:r>
            <a:r>
              <a:rPr lang="en-US" dirty="0" err="1" smtClean="0">
                <a:latin typeface="Open Sans"/>
              </a:rPr>
              <a:t>docker</a:t>
            </a:r>
            <a:r>
              <a:rPr lang="en-US" dirty="0" smtClean="0">
                <a:latin typeface="Open Sans"/>
              </a:rPr>
              <a:t> manifest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network 	     $</a:t>
            </a:r>
            <a:r>
              <a:rPr lang="en-US" dirty="0" err="1">
                <a:latin typeface="Open Sans"/>
              </a:rPr>
              <a:t>docker</a:t>
            </a:r>
            <a:r>
              <a:rPr lang="en-US" dirty="0">
                <a:latin typeface="Open Sans"/>
              </a:rPr>
              <a:t> </a:t>
            </a:r>
            <a:r>
              <a:rPr lang="en-US" dirty="0" smtClean="0">
                <a:latin typeface="Open Sans"/>
              </a:rPr>
              <a:t>node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pause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pluggin</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port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ps</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pull</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push 		$</a:t>
            </a:r>
            <a:r>
              <a:rPr lang="en-US" dirty="0" err="1">
                <a:latin typeface="Open Sans"/>
              </a:rPr>
              <a:t>docker</a:t>
            </a:r>
            <a:r>
              <a:rPr lang="en-US" dirty="0">
                <a:latin typeface="Open Sans"/>
              </a:rPr>
              <a:t> </a:t>
            </a:r>
            <a:r>
              <a:rPr lang="en-US" dirty="0" smtClean="0">
                <a:latin typeface="Open Sans"/>
              </a:rPr>
              <a:t>rename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restart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rmi</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rm</a:t>
            </a:r>
            <a:r>
              <a:rPr lang="en-US" dirty="0">
                <a:latin typeface="Open Sans"/>
              </a:rPr>
              <a:t> </a:t>
            </a:r>
            <a:r>
              <a:rPr lang="en-US" dirty="0" smtClean="0">
                <a:latin typeface="Open Sans"/>
              </a:rPr>
              <a:t>		$</a:t>
            </a:r>
            <a:r>
              <a:rPr lang="en-US" dirty="0" err="1" smtClean="0">
                <a:latin typeface="Open Sans"/>
              </a:rPr>
              <a:t>docker</a:t>
            </a:r>
            <a:r>
              <a:rPr lang="en-US" dirty="0" smtClean="0">
                <a:latin typeface="Open Sans"/>
              </a:rPr>
              <a:t> run</a:t>
            </a:r>
            <a:r>
              <a:rPr lang="en-US" dirty="0">
                <a:latin typeface="Open Sans"/>
              </a:rPr>
              <a:t> </a:t>
            </a:r>
            <a:r>
              <a:rPr lang="en-US" dirty="0" smtClean="0">
                <a:latin typeface="Open Sans"/>
              </a:rPr>
              <a:t>		$</a:t>
            </a:r>
            <a:r>
              <a:rPr lang="en-US" dirty="0" err="1" smtClean="0">
                <a:latin typeface="Open Sans"/>
              </a:rPr>
              <a:t>docker</a:t>
            </a:r>
            <a:r>
              <a:rPr lang="en-US" dirty="0" smtClean="0">
                <a:latin typeface="Open Sans"/>
              </a:rPr>
              <a:t> save</a:t>
            </a:r>
            <a:r>
              <a:rPr lang="en-US" dirty="0">
                <a:latin typeface="Open Sans"/>
              </a:rPr>
              <a:t> </a:t>
            </a:r>
            <a:r>
              <a:rPr lang="en-US" dirty="0" smtClean="0">
                <a:latin typeface="Open Sans"/>
              </a:rPr>
              <a:t>			$</a:t>
            </a:r>
            <a:r>
              <a:rPr lang="en-US" dirty="0" err="1" smtClean="0">
                <a:latin typeface="Open Sans"/>
              </a:rPr>
              <a:t>docker</a:t>
            </a:r>
            <a:r>
              <a:rPr lang="en-US" dirty="0" smtClean="0">
                <a:latin typeface="Open Sans"/>
              </a:rPr>
              <a:t> search 	$</a:t>
            </a:r>
            <a:r>
              <a:rPr lang="en-US" dirty="0" err="1" smtClean="0">
                <a:latin typeface="Open Sans"/>
              </a:rPr>
              <a:t>docker</a:t>
            </a:r>
            <a:r>
              <a:rPr lang="en-US" dirty="0" smtClean="0">
                <a:latin typeface="Open Sans"/>
              </a:rPr>
              <a:t> secret 	     $</a:t>
            </a:r>
            <a:r>
              <a:rPr lang="en-US" dirty="0" err="1" smtClean="0">
                <a:latin typeface="Open Sans"/>
              </a:rPr>
              <a:t>docker</a:t>
            </a:r>
            <a:r>
              <a:rPr lang="en-US" dirty="0" smtClean="0">
                <a:latin typeface="Open Sans"/>
              </a:rPr>
              <a:t> service 	$</a:t>
            </a:r>
            <a:r>
              <a:rPr lang="en-US" dirty="0" err="1" smtClean="0">
                <a:latin typeface="Open Sans"/>
              </a:rPr>
              <a:t>docker</a:t>
            </a:r>
            <a:r>
              <a:rPr lang="en-US" dirty="0" smtClean="0">
                <a:latin typeface="Open Sans"/>
              </a:rPr>
              <a:t> stack 		$</a:t>
            </a:r>
            <a:r>
              <a:rPr lang="en-US" dirty="0" err="1">
                <a:latin typeface="Open Sans"/>
              </a:rPr>
              <a:t>docker</a:t>
            </a:r>
            <a:r>
              <a:rPr lang="en-US" dirty="0" smtClean="0">
                <a:latin typeface="Open Sans"/>
              </a:rPr>
              <a:t> start/stop 		$</a:t>
            </a:r>
            <a:r>
              <a:rPr lang="en-US" dirty="0" err="1">
                <a:latin typeface="Open Sans"/>
              </a:rPr>
              <a:t>docker</a:t>
            </a:r>
            <a:r>
              <a:rPr lang="en-US" dirty="0">
                <a:latin typeface="Open Sans"/>
              </a:rPr>
              <a:t> </a:t>
            </a:r>
            <a:r>
              <a:rPr lang="en-US" dirty="0" smtClean="0">
                <a:latin typeface="Open Sans"/>
              </a:rPr>
              <a:t>swarm</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system</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tag</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top</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trust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unpause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update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version</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volume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wait</a:t>
            </a:r>
          </a:p>
          <a:p>
            <a:pPr marL="457200" lvl="1" indent="0">
              <a:buNone/>
            </a:pPr>
            <a:endParaRPr lang="en-US" dirty="0">
              <a:latin typeface="Open Sans"/>
            </a:endParaRPr>
          </a:p>
          <a:p>
            <a:pPr marL="457200" lvl="1" indent="0">
              <a:buNone/>
            </a:pPr>
            <a:r>
              <a:rPr lang="en-US" dirty="0" smtClean="0">
                <a:latin typeface="Open Sans"/>
              </a:rPr>
              <a:t>Ref: https://docs.docker.com/engine/reference/commandline/docker/</a:t>
            </a:r>
            <a:endParaRPr lang="en-US" dirty="0" smtClean="0">
              <a:latin typeface="Open Sans"/>
            </a:endParaRPr>
          </a:p>
        </p:txBody>
      </p:sp>
    </p:spTree>
    <p:extLst>
      <p:ext uri="{BB962C8B-B14F-4D97-AF65-F5344CB8AC3E}">
        <p14:creationId xmlns:p14="http://schemas.microsoft.com/office/powerpoint/2010/main" val="413438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A1904D-3783-564B-8293-3ACF5C93F8BE}"/>
              </a:ext>
            </a:extLst>
          </p:cNvPr>
          <p:cNvSpPr>
            <a:spLocks noGrp="1"/>
          </p:cNvSpPr>
          <p:nvPr>
            <p:ph type="title"/>
          </p:nvPr>
        </p:nvSpPr>
        <p:spPr/>
        <p:txBody>
          <a:bodyPr/>
          <a:lstStyle/>
          <a:p>
            <a:r>
              <a:rPr lang="en-IN"/>
              <a:t>An introduction</a:t>
            </a:r>
            <a:endParaRPr lang="en-US"/>
          </a:p>
        </p:txBody>
      </p:sp>
      <p:sp>
        <p:nvSpPr>
          <p:cNvPr id="3" name="Content Placeholder 2">
            <a:extLst>
              <a:ext uri="{FF2B5EF4-FFF2-40B4-BE49-F238E27FC236}">
                <a16:creationId xmlns="" xmlns:a16="http://schemas.microsoft.com/office/drawing/2014/main" id="{71366C8A-5967-BF47-B1BA-B0D4AA74949F}"/>
              </a:ext>
            </a:extLst>
          </p:cNvPr>
          <p:cNvSpPr>
            <a:spLocks noGrp="1"/>
          </p:cNvSpPr>
          <p:nvPr>
            <p:ph idx="1"/>
          </p:nvPr>
        </p:nvSpPr>
        <p:spPr>
          <a:xfrm>
            <a:off x="533400" y="2603500"/>
            <a:ext cx="11277600" cy="4025900"/>
          </a:xfrm>
        </p:spPr>
        <p:txBody>
          <a:bodyPr>
            <a:normAutofit lnSpcReduction="10000"/>
          </a:bodyPr>
          <a:lstStyle/>
          <a:p>
            <a:r>
              <a:rPr lang="en-US" sz="1900" b="1" dirty="0" err="1">
                <a:solidFill>
                  <a:srgbClr val="4A4A4A"/>
                </a:solidFill>
                <a:latin typeface="Open Sans"/>
              </a:rPr>
              <a:t>Docker</a:t>
            </a:r>
            <a:r>
              <a:rPr lang="en-US" sz="1900" dirty="0">
                <a:solidFill>
                  <a:srgbClr val="4A4A4A"/>
                </a:solidFill>
                <a:latin typeface="Open Sans"/>
              </a:rPr>
              <a:t> is a containerization platform which packages your application and all its dependencies together in the form of containers so as to ensure that your application works seamlessly in any environment, be it development, test or production. </a:t>
            </a:r>
            <a:r>
              <a:rPr lang="en-US" sz="1900" dirty="0" err="1">
                <a:solidFill>
                  <a:srgbClr val="4A4A4A"/>
                </a:solidFill>
                <a:latin typeface="Open Sans"/>
              </a:rPr>
              <a:t>Docker</a:t>
            </a:r>
            <a:r>
              <a:rPr lang="en-US" sz="1900" dirty="0">
                <a:solidFill>
                  <a:srgbClr val="4A4A4A"/>
                </a:solidFill>
                <a:latin typeface="Open Sans"/>
              </a:rPr>
              <a:t> containers, wrap a piece of software in a complete </a:t>
            </a:r>
            <a:r>
              <a:rPr lang="en-US" sz="1900" dirty="0" err="1">
                <a:solidFill>
                  <a:srgbClr val="4A4A4A"/>
                </a:solidFill>
                <a:latin typeface="Open Sans"/>
              </a:rPr>
              <a:t>filesystem</a:t>
            </a:r>
            <a:r>
              <a:rPr lang="en-US" sz="1900" dirty="0">
                <a:solidFill>
                  <a:srgbClr val="4A4A4A"/>
                </a:solidFill>
                <a:latin typeface="Open Sans"/>
              </a:rPr>
              <a:t> that contains everything needed to run: code, runtime, system tools, system libraries, etc. It wraps basically anything that can be installed on a server. This guarantees that the software will always run the same, regardless of its environment</a:t>
            </a:r>
            <a:r>
              <a:rPr lang="en-US" sz="1900" dirty="0" smtClean="0">
                <a:solidFill>
                  <a:srgbClr val="4A4A4A"/>
                </a:solidFill>
                <a:latin typeface="Open Sans"/>
              </a:rPr>
              <a:t>.</a:t>
            </a:r>
          </a:p>
          <a:p>
            <a:pPr algn="just"/>
            <a:r>
              <a:rPr lang="en-US" sz="1900" dirty="0">
                <a:solidFill>
                  <a:srgbClr val="4A4A4A"/>
                </a:solidFill>
                <a:latin typeface="Open Sans"/>
              </a:rPr>
              <a:t>A </a:t>
            </a:r>
            <a:r>
              <a:rPr lang="en-US" sz="1900" b="1" dirty="0">
                <a:solidFill>
                  <a:srgbClr val="4A4A4A"/>
                </a:solidFill>
                <a:latin typeface="Open Sans"/>
              </a:rPr>
              <a:t>hypervisor</a:t>
            </a:r>
            <a:r>
              <a:rPr lang="en-US" sz="1900" dirty="0">
                <a:solidFill>
                  <a:srgbClr val="4A4A4A"/>
                </a:solidFill>
                <a:latin typeface="Open Sans"/>
              </a:rPr>
              <a:t> is a software that makes virtualization possible. It is also called Virtual Machine Monitor. It divides the host system and allocates the resources to each divided virtual environment. You can basically have multiple OS on a single host system. There are two types of Hypervisors:</a:t>
            </a:r>
          </a:p>
          <a:p>
            <a:pPr lvl="1" algn="just">
              <a:buFont typeface="Arial"/>
              <a:buChar char="•"/>
            </a:pPr>
            <a:r>
              <a:rPr lang="en-US" sz="1700" dirty="0">
                <a:solidFill>
                  <a:srgbClr val="4A4A4A"/>
                </a:solidFill>
                <a:latin typeface="Open Sans"/>
              </a:rPr>
              <a:t>Type 1: It’s also called Native Hypervisor or Bare metal Hypervisor. It runs directly on the underlying host system. It has direct access to your host’s system hardware and hence does not require a base server operating system.</a:t>
            </a:r>
          </a:p>
          <a:p>
            <a:pPr lvl="1" algn="just">
              <a:buFont typeface="Arial"/>
              <a:buChar char="•"/>
            </a:pPr>
            <a:r>
              <a:rPr lang="en-US" sz="1700" dirty="0">
                <a:solidFill>
                  <a:srgbClr val="4A4A4A"/>
                </a:solidFill>
                <a:latin typeface="Open Sans"/>
              </a:rPr>
              <a:t>Type 2: This kind of hypervisor makes use of the underlying host operating system. It’s also called Hosted Hypervisor</a:t>
            </a:r>
            <a:r>
              <a:rPr lang="en-US" sz="1700" dirty="0" smtClean="0">
                <a:solidFill>
                  <a:srgbClr val="4A4A4A"/>
                </a:solidFill>
                <a:latin typeface="Open Sans"/>
              </a:rPr>
              <a:t>.</a:t>
            </a:r>
            <a:endParaRPr lang="en-US" sz="1700" dirty="0">
              <a:solidFill>
                <a:srgbClr val="4A4A4A"/>
              </a:solidFill>
              <a:latin typeface="Open Sans"/>
            </a:endParaRPr>
          </a:p>
        </p:txBody>
      </p:sp>
    </p:spTree>
    <p:extLst>
      <p:ext uri="{BB962C8B-B14F-4D97-AF65-F5344CB8AC3E}">
        <p14:creationId xmlns:p14="http://schemas.microsoft.com/office/powerpoint/2010/main" val="183473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and Containerization</a:t>
            </a:r>
            <a:endParaRPr lang="en-US" dirty="0"/>
          </a:p>
        </p:txBody>
      </p:sp>
      <p:sp>
        <p:nvSpPr>
          <p:cNvPr id="3" name="Content Placeholder 2"/>
          <p:cNvSpPr>
            <a:spLocks noGrp="1"/>
          </p:cNvSpPr>
          <p:nvPr>
            <p:ph idx="1"/>
          </p:nvPr>
        </p:nvSpPr>
        <p:spPr>
          <a:xfrm>
            <a:off x="457200" y="2362200"/>
            <a:ext cx="11353800" cy="4343400"/>
          </a:xfrm>
        </p:spPr>
        <p:txBody>
          <a:bodyPr/>
          <a:lstStyle/>
          <a:p>
            <a:r>
              <a:rPr lang="en-US" b="1" dirty="0">
                <a:solidFill>
                  <a:srgbClr val="4A4A4A"/>
                </a:solidFill>
                <a:latin typeface="Open Sans"/>
              </a:rPr>
              <a:t>Virtualization</a:t>
            </a:r>
            <a:r>
              <a:rPr lang="en-US" dirty="0">
                <a:solidFill>
                  <a:srgbClr val="4A4A4A"/>
                </a:solidFill>
                <a:latin typeface="Open Sans"/>
              </a:rPr>
              <a:t> is the process of creating a software-based, virtual version of something(compute storage, servers, application, etc.). These virtual versions or environments are created from a single physical hardware system. Virtualization lets you split one system into many different sections which act like separate, distinct individual systems. A software called Hypervisor makes this kind of splitting possible. The virtual environment created by the hypervisor is called Virtual Machine</a:t>
            </a:r>
            <a:r>
              <a:rPr lang="en-US" dirty="0" smtClean="0">
                <a:solidFill>
                  <a:srgbClr val="4A4A4A"/>
                </a:solidFill>
                <a:latin typeface="Open Sans"/>
              </a:rPr>
              <a:t>.</a:t>
            </a:r>
          </a:p>
          <a:p>
            <a:r>
              <a:rPr lang="en-US" dirty="0" smtClean="0">
                <a:solidFill>
                  <a:srgbClr val="4A4A4A"/>
                </a:solidFill>
                <a:latin typeface="Open Sans"/>
              </a:rPr>
              <a:t>In </a:t>
            </a:r>
            <a:r>
              <a:rPr lang="en-US" dirty="0">
                <a:solidFill>
                  <a:srgbClr val="4A4A4A"/>
                </a:solidFill>
                <a:latin typeface="Open Sans"/>
              </a:rPr>
              <a:t>the software development process, code developed on one machine might not work perfectly fine on any other machine because of the dependencies. This problem was solved by the </a:t>
            </a:r>
            <a:r>
              <a:rPr lang="en-US" b="1" dirty="0">
                <a:solidFill>
                  <a:srgbClr val="4A4A4A"/>
                </a:solidFill>
                <a:latin typeface="Open Sans"/>
              </a:rPr>
              <a:t>containerization</a:t>
            </a:r>
            <a:r>
              <a:rPr lang="en-US" dirty="0">
                <a:solidFill>
                  <a:srgbClr val="4A4A4A"/>
                </a:solidFill>
                <a:latin typeface="Open Sans"/>
              </a:rPr>
              <a:t> concept. So basically, an application that is being developed and deployed is bundled and wrapped together with all its configuration files and dependencies. This bundle is called a container. Now when you wish to run the application on another system, the container is deployed which will give a bug-free environment as all the dependencies and libraries are wrapped together. Most famous containerization environments are </a:t>
            </a:r>
            <a:r>
              <a:rPr lang="en-US" dirty="0" err="1">
                <a:solidFill>
                  <a:srgbClr val="4A4A4A"/>
                </a:solidFill>
                <a:latin typeface="Open Sans"/>
              </a:rPr>
              <a:t>Docker</a:t>
            </a:r>
            <a:r>
              <a:rPr lang="en-US" dirty="0">
                <a:solidFill>
                  <a:srgbClr val="4A4A4A"/>
                </a:solidFill>
                <a:latin typeface="Open Sans"/>
              </a:rPr>
              <a:t> and </a:t>
            </a:r>
            <a:r>
              <a:rPr lang="en-US" dirty="0" err="1">
                <a:solidFill>
                  <a:srgbClr val="4A4A4A"/>
                </a:solidFill>
                <a:latin typeface="Open Sans"/>
              </a:rPr>
              <a:t>Kubernetes</a:t>
            </a:r>
            <a:r>
              <a:rPr lang="en-US" dirty="0">
                <a:solidFill>
                  <a:srgbClr val="4A4A4A"/>
                </a:solidFill>
                <a:latin typeface="Open Sans"/>
              </a:rPr>
              <a:t>.</a:t>
            </a:r>
            <a:endParaRPr lang="en-US" dirty="0"/>
          </a:p>
        </p:txBody>
      </p:sp>
    </p:spTree>
    <p:extLst>
      <p:ext uri="{BB962C8B-B14F-4D97-AF65-F5344CB8AC3E}">
        <p14:creationId xmlns:p14="http://schemas.microsoft.com/office/powerpoint/2010/main" val="1122287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20923-99EF-B74A-9C1D-414CE50BBB09}"/>
              </a:ext>
            </a:extLst>
          </p:cNvPr>
          <p:cNvSpPr>
            <a:spLocks noGrp="1"/>
          </p:cNvSpPr>
          <p:nvPr>
            <p:ph type="title"/>
          </p:nvPr>
        </p:nvSpPr>
        <p:spPr/>
        <p:txBody>
          <a:bodyPr/>
          <a:lstStyle/>
          <a:p>
            <a:r>
              <a:rPr lang="en-IN" dirty="0" err="1"/>
              <a:t>Docker</a:t>
            </a:r>
            <a:r>
              <a:rPr lang="en-IN" dirty="0"/>
              <a:t> </a:t>
            </a:r>
            <a:r>
              <a:rPr lang="en-IN" dirty="0" smtClean="0"/>
              <a:t>– Images and Volumes</a:t>
            </a:r>
            <a:endParaRPr lang="en-US" dirty="0"/>
          </a:p>
        </p:txBody>
      </p:sp>
      <p:sp>
        <p:nvSpPr>
          <p:cNvPr id="3" name="Content Placeholder 2">
            <a:extLst>
              <a:ext uri="{FF2B5EF4-FFF2-40B4-BE49-F238E27FC236}">
                <a16:creationId xmlns="" xmlns:a16="http://schemas.microsoft.com/office/drawing/2014/main" id="{070B9698-93FF-0C47-A943-A0FF369D0681}"/>
              </a:ext>
            </a:extLst>
          </p:cNvPr>
          <p:cNvSpPr>
            <a:spLocks noGrp="1"/>
          </p:cNvSpPr>
          <p:nvPr>
            <p:ph idx="1"/>
          </p:nvPr>
        </p:nvSpPr>
        <p:spPr>
          <a:xfrm>
            <a:off x="457200" y="2286000"/>
            <a:ext cx="11277600" cy="4419600"/>
          </a:xfrm>
        </p:spPr>
        <p:txBody>
          <a:bodyPr>
            <a:normAutofit/>
          </a:bodyPr>
          <a:lstStyle/>
          <a:p>
            <a:pPr algn="just"/>
            <a:r>
              <a:rPr lang="en-US" dirty="0" err="1">
                <a:latin typeface="Open Sans"/>
              </a:rPr>
              <a:t>Docker</a:t>
            </a:r>
            <a:r>
              <a:rPr lang="en-US" dirty="0">
                <a:latin typeface="Open Sans"/>
              </a:rPr>
              <a:t> image is the source of </a:t>
            </a:r>
            <a:r>
              <a:rPr lang="en-US" dirty="0" err="1">
                <a:latin typeface="Open Sans"/>
              </a:rPr>
              <a:t>Docker</a:t>
            </a:r>
            <a:r>
              <a:rPr lang="en-US" dirty="0">
                <a:latin typeface="Open Sans"/>
              </a:rPr>
              <a:t> container. In other words, </a:t>
            </a:r>
            <a:r>
              <a:rPr lang="en-US" dirty="0" err="1">
                <a:latin typeface="Open Sans"/>
              </a:rPr>
              <a:t>Docker</a:t>
            </a:r>
            <a:r>
              <a:rPr lang="en-US" dirty="0">
                <a:latin typeface="Open Sans"/>
              </a:rPr>
              <a:t> images are used to create containers. When a user runs a </a:t>
            </a:r>
            <a:r>
              <a:rPr lang="en-US" dirty="0" err="1">
                <a:latin typeface="Open Sans"/>
              </a:rPr>
              <a:t>Docker</a:t>
            </a:r>
            <a:r>
              <a:rPr lang="en-US" dirty="0">
                <a:latin typeface="Open Sans"/>
              </a:rPr>
              <a:t> image, an instance of a container is created. These </a:t>
            </a:r>
            <a:r>
              <a:rPr lang="en-US" dirty="0" err="1">
                <a:latin typeface="Open Sans"/>
              </a:rPr>
              <a:t>docker</a:t>
            </a:r>
            <a:r>
              <a:rPr lang="en-US" dirty="0">
                <a:latin typeface="Open Sans"/>
              </a:rPr>
              <a:t> images can be </a:t>
            </a:r>
            <a:r>
              <a:rPr lang="en-US" dirty="0" smtClean="0">
                <a:latin typeface="Open Sans"/>
              </a:rPr>
              <a:t>deployed </a:t>
            </a:r>
            <a:r>
              <a:rPr lang="en-US" dirty="0">
                <a:latin typeface="Open Sans"/>
              </a:rPr>
              <a:t>to any </a:t>
            </a:r>
            <a:r>
              <a:rPr lang="en-US" dirty="0" err="1">
                <a:latin typeface="Open Sans"/>
              </a:rPr>
              <a:t>Docker</a:t>
            </a:r>
            <a:r>
              <a:rPr lang="en-US" dirty="0">
                <a:latin typeface="Open Sans"/>
              </a:rPr>
              <a:t> environment</a:t>
            </a:r>
            <a:r>
              <a:rPr lang="en-US" dirty="0" smtClean="0">
                <a:latin typeface="Open Sans"/>
              </a:rPr>
              <a:t>.</a:t>
            </a:r>
          </a:p>
          <a:p>
            <a:pPr algn="just"/>
            <a:r>
              <a:rPr lang="en-US" dirty="0" err="1" smtClean="0">
                <a:latin typeface="Open Sans"/>
              </a:rPr>
              <a:t>Docker</a:t>
            </a:r>
            <a:r>
              <a:rPr lang="en-US" dirty="0" smtClean="0">
                <a:latin typeface="Open Sans"/>
              </a:rPr>
              <a:t> volumes are the preferred mechanism for persisting data generated by and used by </a:t>
            </a:r>
            <a:r>
              <a:rPr lang="en-US" dirty="0" err="1" smtClean="0">
                <a:latin typeface="Open Sans"/>
              </a:rPr>
              <a:t>docker</a:t>
            </a:r>
            <a:r>
              <a:rPr lang="en-US" dirty="0" smtClean="0">
                <a:latin typeface="Open Sans"/>
              </a:rPr>
              <a:t> containers. Volumes are completely managed by </a:t>
            </a:r>
            <a:r>
              <a:rPr lang="en-US" dirty="0" err="1" smtClean="0">
                <a:latin typeface="Open Sans"/>
              </a:rPr>
              <a:t>docker</a:t>
            </a:r>
            <a:r>
              <a:rPr lang="en-US" dirty="0" smtClean="0">
                <a:latin typeface="Open Sans"/>
              </a:rPr>
              <a:t>. I have many advantages</a:t>
            </a:r>
          </a:p>
          <a:p>
            <a:pPr lvl="1" algn="just"/>
            <a:r>
              <a:rPr lang="en-US" dirty="0" smtClean="0">
                <a:latin typeface="Open Sans"/>
              </a:rPr>
              <a:t>Easier to backup or migrate than bind mounts, Work on all </a:t>
            </a:r>
            <a:r>
              <a:rPr lang="en-US" dirty="0" err="1" smtClean="0">
                <a:latin typeface="Open Sans"/>
              </a:rPr>
              <a:t>plateform</a:t>
            </a:r>
            <a:r>
              <a:rPr lang="en-US" dirty="0" smtClean="0">
                <a:latin typeface="Open Sans"/>
              </a:rPr>
              <a:t> containers, can be safely shared. One can </a:t>
            </a:r>
            <a:r>
              <a:rPr lang="en-US" dirty="0" err="1" smtClean="0">
                <a:latin typeface="Open Sans"/>
              </a:rPr>
              <a:t>managevolumes</a:t>
            </a:r>
            <a:r>
              <a:rPr lang="en-US" dirty="0" smtClean="0">
                <a:latin typeface="Open Sans"/>
              </a:rPr>
              <a:t> using </a:t>
            </a:r>
            <a:r>
              <a:rPr lang="en-US" dirty="0" err="1" smtClean="0">
                <a:latin typeface="Open Sans"/>
              </a:rPr>
              <a:t>docker</a:t>
            </a:r>
            <a:r>
              <a:rPr lang="en-US" dirty="0" smtClean="0">
                <a:latin typeface="Open Sans"/>
              </a:rPr>
              <a:t> CLI commands or </a:t>
            </a:r>
            <a:r>
              <a:rPr lang="en-US" dirty="0" err="1" smtClean="0">
                <a:latin typeface="Open Sans"/>
              </a:rPr>
              <a:t>docker</a:t>
            </a:r>
            <a:r>
              <a:rPr lang="en-US" dirty="0" smtClean="0">
                <a:latin typeface="Open Sans"/>
              </a:rPr>
              <a:t> API.</a:t>
            </a:r>
          </a:p>
          <a:p>
            <a:pPr lvl="1" algn="just"/>
            <a:r>
              <a:rPr lang="en-US" dirty="0" smtClean="0">
                <a:latin typeface="Open Sans"/>
              </a:rPr>
              <a:t>Volume drivers let you store volumes on remote hosts or cloud providers, to encrypt the contents or other functionality. Volumes on </a:t>
            </a:r>
            <a:r>
              <a:rPr lang="en-US" dirty="0" err="1" smtClean="0">
                <a:latin typeface="Open Sans"/>
              </a:rPr>
              <a:t>docker</a:t>
            </a:r>
            <a:r>
              <a:rPr lang="en-US" dirty="0" smtClean="0">
                <a:latin typeface="Open Sans"/>
              </a:rPr>
              <a:t> desktop have higher performance than bind mounts from Mac or Windows hosts.</a:t>
            </a:r>
            <a:endParaRPr lang="en-US" dirty="0">
              <a:latin typeface="Open Sans"/>
            </a:endParaRPr>
          </a:p>
          <a:p>
            <a:pPr algn="just"/>
            <a:r>
              <a:rPr lang="en-US" dirty="0" smtClean="0">
                <a:latin typeface="Open Sans"/>
              </a:rPr>
              <a:t>Commands</a:t>
            </a:r>
          </a:p>
          <a:p>
            <a:pPr lvl="1" algn="just"/>
            <a:r>
              <a:rPr lang="en-US" dirty="0" smtClean="0">
                <a:latin typeface="Open Sans"/>
              </a:rPr>
              <a:t>To create a volume: $</a:t>
            </a:r>
            <a:r>
              <a:rPr lang="en-US" dirty="0" err="1" smtClean="0">
                <a:latin typeface="Open Sans"/>
              </a:rPr>
              <a:t>docker</a:t>
            </a:r>
            <a:r>
              <a:rPr lang="en-US" dirty="0" smtClean="0">
                <a:latin typeface="Open Sans"/>
              </a:rPr>
              <a:t> volume  create &lt;</a:t>
            </a:r>
            <a:r>
              <a:rPr lang="en-US" dirty="0" err="1" smtClean="0">
                <a:latin typeface="Open Sans"/>
              </a:rPr>
              <a:t>Vol_name</a:t>
            </a:r>
            <a:r>
              <a:rPr lang="en-US" dirty="0" smtClean="0">
                <a:latin typeface="Open Sans"/>
              </a:rPr>
              <a:t>&gt;</a:t>
            </a:r>
          </a:p>
          <a:p>
            <a:pPr lvl="1" algn="just"/>
            <a:r>
              <a:rPr lang="en-US" dirty="0" smtClean="0">
                <a:latin typeface="Open Sans"/>
              </a:rPr>
              <a:t>Listing: $</a:t>
            </a:r>
            <a:r>
              <a:rPr lang="en-US" dirty="0" err="1" smtClean="0">
                <a:latin typeface="Open Sans"/>
              </a:rPr>
              <a:t>docker</a:t>
            </a:r>
            <a:r>
              <a:rPr lang="en-US" dirty="0" smtClean="0">
                <a:latin typeface="Open Sans"/>
              </a:rPr>
              <a:t> volume </a:t>
            </a:r>
            <a:r>
              <a:rPr lang="en-US" dirty="0" err="1" smtClean="0">
                <a:latin typeface="Open Sans"/>
              </a:rPr>
              <a:t>ls</a:t>
            </a:r>
            <a:endParaRPr lang="en-US" dirty="0" smtClean="0">
              <a:latin typeface="Open Sans"/>
            </a:endParaRPr>
          </a:p>
          <a:p>
            <a:pPr lvl="1" algn="just"/>
            <a:r>
              <a:rPr lang="en-US" dirty="0" smtClean="0">
                <a:latin typeface="Open Sans"/>
              </a:rPr>
              <a:t>To remove: $</a:t>
            </a:r>
            <a:r>
              <a:rPr lang="en-US" dirty="0" err="1" smtClean="0">
                <a:latin typeface="Open Sans"/>
              </a:rPr>
              <a:t>docker</a:t>
            </a:r>
            <a:r>
              <a:rPr lang="en-US" dirty="0" smtClean="0">
                <a:latin typeface="Open Sans"/>
              </a:rPr>
              <a:t> volume </a:t>
            </a:r>
            <a:r>
              <a:rPr lang="en-US" dirty="0" err="1" smtClean="0">
                <a:latin typeface="Open Sans"/>
              </a:rPr>
              <a:t>rm</a:t>
            </a:r>
            <a:r>
              <a:rPr lang="en-US" dirty="0" smtClean="0">
                <a:latin typeface="Open Sans"/>
              </a:rPr>
              <a:t> &lt;</a:t>
            </a:r>
            <a:r>
              <a:rPr lang="en-US" dirty="0" err="1" smtClean="0">
                <a:latin typeface="Open Sans"/>
              </a:rPr>
              <a:t>Vol_name</a:t>
            </a:r>
            <a:r>
              <a:rPr lang="en-US" dirty="0" smtClean="0">
                <a:latin typeface="Open Sans"/>
              </a:rPr>
              <a:t>&gt;</a:t>
            </a:r>
          </a:p>
        </p:txBody>
      </p:sp>
    </p:spTree>
    <p:extLst>
      <p:ext uri="{BB962C8B-B14F-4D97-AF65-F5344CB8AC3E}">
        <p14:creationId xmlns:p14="http://schemas.microsoft.com/office/powerpoint/2010/main" val="3976184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A6B393-B7CD-FB4C-AD69-4CA7CD97F1B7}"/>
              </a:ext>
            </a:extLst>
          </p:cNvPr>
          <p:cNvSpPr>
            <a:spLocks noGrp="1"/>
          </p:cNvSpPr>
          <p:nvPr>
            <p:ph type="title"/>
          </p:nvPr>
        </p:nvSpPr>
        <p:spPr/>
        <p:txBody>
          <a:bodyPr/>
          <a:lstStyle/>
          <a:p>
            <a:r>
              <a:rPr lang="en-IN"/>
              <a:t>Docker - Container</a:t>
            </a:r>
            <a:endParaRPr lang="en-US"/>
          </a:p>
        </p:txBody>
      </p:sp>
      <p:sp>
        <p:nvSpPr>
          <p:cNvPr id="3" name="Content Placeholder 2">
            <a:extLst>
              <a:ext uri="{FF2B5EF4-FFF2-40B4-BE49-F238E27FC236}">
                <a16:creationId xmlns="" xmlns:a16="http://schemas.microsoft.com/office/drawing/2014/main" id="{0221C280-9F5B-F342-84F1-E34D26C4B1A7}"/>
              </a:ext>
            </a:extLst>
          </p:cNvPr>
          <p:cNvSpPr>
            <a:spLocks noGrp="1"/>
          </p:cNvSpPr>
          <p:nvPr>
            <p:ph idx="1"/>
          </p:nvPr>
        </p:nvSpPr>
        <p:spPr>
          <a:xfrm>
            <a:off x="533400" y="2603500"/>
            <a:ext cx="11277600" cy="3416300"/>
          </a:xfrm>
        </p:spPr>
        <p:txBody>
          <a:bodyPr>
            <a:normAutofit lnSpcReduction="10000"/>
          </a:bodyPr>
          <a:lstStyle/>
          <a:p>
            <a:r>
              <a:rPr lang="en-US" b="1" dirty="0" err="1">
                <a:solidFill>
                  <a:srgbClr val="4A4A4A"/>
                </a:solidFill>
                <a:latin typeface="Open Sans"/>
              </a:rPr>
              <a:t>Docker</a:t>
            </a:r>
            <a:r>
              <a:rPr lang="en-US" b="1" dirty="0">
                <a:solidFill>
                  <a:srgbClr val="4A4A4A"/>
                </a:solidFill>
                <a:latin typeface="Open Sans"/>
              </a:rPr>
              <a:t> Containers </a:t>
            </a:r>
            <a:r>
              <a:rPr lang="en-US" dirty="0">
                <a:latin typeface="Open Sans"/>
              </a:rPr>
              <a:t>include the application and all of its dependencies. It shares the kernel with other containers, running as isolated processes in user space on the host operating system. </a:t>
            </a:r>
            <a:r>
              <a:rPr lang="en-US" dirty="0" err="1">
                <a:latin typeface="Open Sans"/>
              </a:rPr>
              <a:t>Docker</a:t>
            </a:r>
            <a:r>
              <a:rPr lang="en-US" dirty="0">
                <a:latin typeface="Open Sans"/>
              </a:rPr>
              <a:t> containers are not tied to any specific infrastructure: they run on any computer, on any infrastructure, and in any cloud. </a:t>
            </a:r>
            <a:r>
              <a:rPr lang="en-US" dirty="0" err="1">
                <a:latin typeface="Open Sans"/>
              </a:rPr>
              <a:t>Docker</a:t>
            </a:r>
            <a:r>
              <a:rPr lang="en-US" dirty="0">
                <a:latin typeface="Open Sans"/>
              </a:rPr>
              <a:t> containers are basically runtime instances of </a:t>
            </a:r>
            <a:r>
              <a:rPr lang="en-US" dirty="0" err="1">
                <a:latin typeface="Open Sans"/>
              </a:rPr>
              <a:t>Docker</a:t>
            </a:r>
            <a:r>
              <a:rPr lang="en-US" dirty="0">
                <a:latin typeface="Open Sans"/>
              </a:rPr>
              <a:t> images</a:t>
            </a:r>
            <a:r>
              <a:rPr lang="en-US" dirty="0" smtClean="0">
                <a:latin typeface="Open Sans"/>
              </a:rPr>
              <a:t>.</a:t>
            </a:r>
          </a:p>
          <a:p>
            <a:r>
              <a:rPr lang="en-US" b="1" dirty="0">
                <a:solidFill>
                  <a:srgbClr val="4A4A4A"/>
                </a:solidFill>
                <a:latin typeface="Open Sans"/>
              </a:rPr>
              <a:t>Containers</a:t>
            </a:r>
            <a:r>
              <a:rPr lang="en-US" dirty="0">
                <a:solidFill>
                  <a:srgbClr val="4A4A4A"/>
                </a:solidFill>
                <a:latin typeface="Open Sans"/>
              </a:rPr>
              <a:t> provide an isolated environment for running the application. The entire user space is explicitly dedicated to the application. Any changes made inside the container is never reflected on the host or even other containers running on the same host. Containers are an abstraction of the application layer. Each container is a different application</a:t>
            </a:r>
            <a:r>
              <a:rPr lang="en-US" dirty="0" smtClean="0">
                <a:solidFill>
                  <a:srgbClr val="4A4A4A"/>
                </a:solidFill>
                <a:latin typeface="Open Sans"/>
              </a:rPr>
              <a:t>.</a:t>
            </a:r>
          </a:p>
          <a:p>
            <a:r>
              <a:rPr lang="en-US" dirty="0" err="1">
                <a:solidFill>
                  <a:srgbClr val="4A4A4A"/>
                </a:solidFill>
                <a:latin typeface="Open Sans"/>
              </a:rPr>
              <a:t>Docker</a:t>
            </a:r>
            <a:r>
              <a:rPr lang="en-US" dirty="0">
                <a:solidFill>
                  <a:srgbClr val="4A4A4A"/>
                </a:solidFill>
                <a:latin typeface="Open Sans"/>
              </a:rPr>
              <a:t> can build images automatically by reading the instructions from a file called </a:t>
            </a:r>
            <a:r>
              <a:rPr lang="en-US" dirty="0" err="1">
                <a:solidFill>
                  <a:srgbClr val="4A4A4A"/>
                </a:solidFill>
                <a:latin typeface="Open Sans"/>
              </a:rPr>
              <a:t>Dockerfile</a:t>
            </a:r>
            <a:r>
              <a:rPr lang="en-US" dirty="0">
                <a:solidFill>
                  <a:srgbClr val="4A4A4A"/>
                </a:solidFill>
                <a:latin typeface="Open Sans"/>
              </a:rPr>
              <a:t>. A </a:t>
            </a:r>
            <a:r>
              <a:rPr lang="en-US" b="1" dirty="0" err="1">
                <a:solidFill>
                  <a:srgbClr val="4A4A4A"/>
                </a:solidFill>
                <a:latin typeface="Open Sans"/>
              </a:rPr>
              <a:t>Dockerfile</a:t>
            </a:r>
            <a:r>
              <a:rPr lang="en-US" dirty="0">
                <a:solidFill>
                  <a:srgbClr val="4A4A4A"/>
                </a:solidFill>
                <a:latin typeface="Open Sans"/>
              </a:rPr>
              <a:t> is a text document that contains all the commands a user could call on the command line to assemble an image. Using </a:t>
            </a:r>
            <a:r>
              <a:rPr lang="en-US" dirty="0" err="1">
                <a:solidFill>
                  <a:srgbClr val="4A4A4A"/>
                </a:solidFill>
                <a:latin typeface="Open Sans"/>
              </a:rPr>
              <a:t>docker</a:t>
            </a:r>
            <a:r>
              <a:rPr lang="en-US" dirty="0">
                <a:solidFill>
                  <a:srgbClr val="4A4A4A"/>
                </a:solidFill>
                <a:latin typeface="Open Sans"/>
              </a:rPr>
              <a:t> build, users can create an automated build that executes several command-line instructions in succession.</a:t>
            </a:r>
            <a:endParaRPr lang="en-US" dirty="0"/>
          </a:p>
          <a:p>
            <a:endParaRPr lang="en-US" b="1" dirty="0">
              <a:latin typeface="Open Sans"/>
            </a:endParaRPr>
          </a:p>
          <a:p>
            <a:endParaRPr lang="en-US" dirty="0"/>
          </a:p>
        </p:txBody>
      </p:sp>
    </p:spTree>
    <p:extLst>
      <p:ext uri="{BB962C8B-B14F-4D97-AF65-F5344CB8AC3E}">
        <p14:creationId xmlns:p14="http://schemas.microsoft.com/office/powerpoint/2010/main" val="3600009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of </a:t>
            </a:r>
            <a:r>
              <a:rPr lang="en-US" dirty="0" err="1" smtClean="0"/>
              <a:t>Docker</a:t>
            </a:r>
            <a:r>
              <a:rPr lang="en-US" dirty="0" smtClean="0"/>
              <a:t> Container</a:t>
            </a:r>
            <a:endParaRPr lang="en-US" dirty="0"/>
          </a:p>
        </p:txBody>
      </p:sp>
      <p:sp>
        <p:nvSpPr>
          <p:cNvPr id="3" name="Content Placeholder 2"/>
          <p:cNvSpPr>
            <a:spLocks noGrp="1"/>
          </p:cNvSpPr>
          <p:nvPr>
            <p:ph idx="1"/>
          </p:nvPr>
        </p:nvSpPr>
        <p:spPr>
          <a:xfrm>
            <a:off x="533400" y="2286000"/>
            <a:ext cx="10591800" cy="4343400"/>
          </a:xfrm>
        </p:spPr>
        <p:txBody>
          <a:bodyPr>
            <a:normAutofit/>
          </a:bodyPr>
          <a:lstStyle/>
          <a:p>
            <a:pPr algn="just"/>
            <a:r>
              <a:rPr lang="en-US" dirty="0" err="1" smtClean="0">
                <a:solidFill>
                  <a:srgbClr val="4A4A4A"/>
                </a:solidFill>
                <a:latin typeface="Open Sans"/>
              </a:rPr>
              <a:t>Docker</a:t>
            </a:r>
            <a:r>
              <a:rPr lang="en-US" dirty="0" smtClean="0">
                <a:solidFill>
                  <a:srgbClr val="4A4A4A"/>
                </a:solidFill>
                <a:latin typeface="Open Sans"/>
              </a:rPr>
              <a:t> </a:t>
            </a:r>
            <a:r>
              <a:rPr lang="en-US" dirty="0">
                <a:solidFill>
                  <a:srgbClr val="4A4A4A"/>
                </a:solidFill>
                <a:latin typeface="Open Sans"/>
              </a:rPr>
              <a:t>containers have the following lifecycle:</a:t>
            </a:r>
          </a:p>
          <a:p>
            <a:pPr lvl="1" algn="just">
              <a:buFont typeface="Arial"/>
              <a:buChar char="•"/>
            </a:pPr>
            <a:r>
              <a:rPr lang="en-US" sz="1800" dirty="0">
                <a:solidFill>
                  <a:srgbClr val="4A4A4A"/>
                </a:solidFill>
                <a:latin typeface="Open Sans"/>
              </a:rPr>
              <a:t>Create a container</a:t>
            </a:r>
          </a:p>
          <a:p>
            <a:pPr lvl="1" algn="just">
              <a:buFont typeface="Arial"/>
              <a:buChar char="•"/>
            </a:pPr>
            <a:r>
              <a:rPr lang="en-US" sz="1800" dirty="0">
                <a:solidFill>
                  <a:srgbClr val="4A4A4A"/>
                </a:solidFill>
                <a:latin typeface="Open Sans"/>
              </a:rPr>
              <a:t>Run the container</a:t>
            </a:r>
          </a:p>
          <a:p>
            <a:pPr lvl="2" algn="just">
              <a:buFont typeface="Wingdings" pitchFamily="2" charset="2"/>
              <a:buChar char="q"/>
            </a:pPr>
            <a:r>
              <a:rPr lang="en-US" sz="1600" dirty="0">
                <a:solidFill>
                  <a:srgbClr val="4A4A4A"/>
                </a:solidFill>
                <a:latin typeface="Open Sans"/>
              </a:rPr>
              <a:t>Pause the container(optional)</a:t>
            </a:r>
          </a:p>
          <a:p>
            <a:pPr lvl="2" algn="just">
              <a:buFont typeface="Wingdings" pitchFamily="2" charset="2"/>
              <a:buChar char="q"/>
            </a:pPr>
            <a:r>
              <a:rPr lang="en-US" sz="1600" dirty="0">
                <a:solidFill>
                  <a:srgbClr val="4A4A4A"/>
                </a:solidFill>
                <a:latin typeface="Open Sans"/>
              </a:rPr>
              <a:t>Un-pause the container(optional)</a:t>
            </a:r>
          </a:p>
          <a:p>
            <a:pPr lvl="2" algn="just">
              <a:buFont typeface="Wingdings" pitchFamily="2" charset="2"/>
              <a:buChar char="q"/>
            </a:pPr>
            <a:r>
              <a:rPr lang="en-US" sz="1600" dirty="0">
                <a:solidFill>
                  <a:srgbClr val="4A4A4A"/>
                </a:solidFill>
                <a:latin typeface="Open Sans"/>
              </a:rPr>
              <a:t>Start the container</a:t>
            </a:r>
          </a:p>
          <a:p>
            <a:pPr lvl="2" algn="just">
              <a:buFont typeface="Wingdings" pitchFamily="2" charset="2"/>
              <a:buChar char="q"/>
            </a:pPr>
            <a:r>
              <a:rPr lang="en-US" sz="1600" dirty="0">
                <a:solidFill>
                  <a:srgbClr val="4A4A4A"/>
                </a:solidFill>
                <a:latin typeface="Open Sans"/>
              </a:rPr>
              <a:t>Stop the container</a:t>
            </a:r>
          </a:p>
          <a:p>
            <a:pPr lvl="2" algn="just">
              <a:buFont typeface="Wingdings" pitchFamily="2" charset="2"/>
              <a:buChar char="q"/>
            </a:pPr>
            <a:r>
              <a:rPr lang="en-US" sz="1600" dirty="0">
                <a:solidFill>
                  <a:srgbClr val="4A4A4A"/>
                </a:solidFill>
                <a:latin typeface="Open Sans"/>
              </a:rPr>
              <a:t>Restart the container</a:t>
            </a:r>
          </a:p>
          <a:p>
            <a:pPr lvl="2" algn="just">
              <a:buFont typeface="Wingdings" pitchFamily="2" charset="2"/>
              <a:buChar char="q"/>
            </a:pPr>
            <a:r>
              <a:rPr lang="en-US" sz="1600" dirty="0">
                <a:solidFill>
                  <a:srgbClr val="4A4A4A"/>
                </a:solidFill>
                <a:latin typeface="Open Sans"/>
              </a:rPr>
              <a:t>Kill the container</a:t>
            </a:r>
          </a:p>
          <a:p>
            <a:pPr lvl="1" algn="just">
              <a:buFont typeface="Arial"/>
              <a:buChar char="•"/>
            </a:pPr>
            <a:r>
              <a:rPr lang="en-US" sz="1800" dirty="0">
                <a:solidFill>
                  <a:srgbClr val="4A4A4A"/>
                </a:solidFill>
                <a:latin typeface="Open Sans"/>
              </a:rPr>
              <a:t>Destroy the container</a:t>
            </a:r>
          </a:p>
          <a:p>
            <a:endParaRPr lang="en-US" dirty="0"/>
          </a:p>
        </p:txBody>
      </p:sp>
    </p:spTree>
    <p:extLst>
      <p:ext uri="{BB962C8B-B14F-4D97-AF65-F5344CB8AC3E}">
        <p14:creationId xmlns:p14="http://schemas.microsoft.com/office/powerpoint/2010/main" val="688499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Hub</a:t>
            </a:r>
            <a:endParaRPr lang="en-US" dirty="0"/>
          </a:p>
        </p:txBody>
      </p:sp>
      <p:sp>
        <p:nvSpPr>
          <p:cNvPr id="3" name="Content Placeholder 2"/>
          <p:cNvSpPr>
            <a:spLocks noGrp="1"/>
          </p:cNvSpPr>
          <p:nvPr>
            <p:ph idx="1"/>
          </p:nvPr>
        </p:nvSpPr>
        <p:spPr>
          <a:xfrm>
            <a:off x="533400" y="2603500"/>
            <a:ext cx="9447213" cy="3416300"/>
          </a:xfrm>
        </p:spPr>
        <p:txBody>
          <a:bodyPr/>
          <a:lstStyle/>
          <a:p>
            <a:r>
              <a:rPr lang="en-US" dirty="0" err="1">
                <a:solidFill>
                  <a:srgbClr val="4A4A4A"/>
                </a:solidFill>
                <a:latin typeface="Open Sans"/>
              </a:rPr>
              <a:t>Docker</a:t>
            </a:r>
            <a:r>
              <a:rPr lang="en-US" dirty="0">
                <a:solidFill>
                  <a:srgbClr val="4A4A4A"/>
                </a:solidFill>
                <a:latin typeface="Open Sans"/>
              </a:rPr>
              <a:t> images create </a:t>
            </a:r>
            <a:r>
              <a:rPr lang="en-US" dirty="0" err="1">
                <a:solidFill>
                  <a:srgbClr val="4A4A4A"/>
                </a:solidFill>
                <a:latin typeface="Open Sans"/>
              </a:rPr>
              <a:t>docker</a:t>
            </a:r>
            <a:r>
              <a:rPr lang="en-US" dirty="0">
                <a:solidFill>
                  <a:srgbClr val="4A4A4A"/>
                </a:solidFill>
                <a:latin typeface="Open Sans"/>
              </a:rPr>
              <a:t> containers. There has to be a registry where these </a:t>
            </a:r>
            <a:r>
              <a:rPr lang="en-US" dirty="0" err="1">
                <a:solidFill>
                  <a:srgbClr val="4A4A4A"/>
                </a:solidFill>
                <a:latin typeface="Open Sans"/>
              </a:rPr>
              <a:t>docker</a:t>
            </a:r>
            <a:r>
              <a:rPr lang="en-US" dirty="0">
                <a:solidFill>
                  <a:srgbClr val="4A4A4A"/>
                </a:solidFill>
                <a:latin typeface="Open Sans"/>
              </a:rPr>
              <a:t> images live. This registry is </a:t>
            </a:r>
            <a:r>
              <a:rPr lang="en-US" dirty="0" err="1">
                <a:solidFill>
                  <a:srgbClr val="4A4A4A"/>
                </a:solidFill>
                <a:latin typeface="Open Sans"/>
              </a:rPr>
              <a:t>Docker</a:t>
            </a:r>
            <a:r>
              <a:rPr lang="en-US" dirty="0">
                <a:solidFill>
                  <a:srgbClr val="4A4A4A"/>
                </a:solidFill>
                <a:latin typeface="Open Sans"/>
              </a:rPr>
              <a:t> Hub. Users can pick up images from </a:t>
            </a:r>
            <a:r>
              <a:rPr lang="en-US" dirty="0" err="1">
                <a:solidFill>
                  <a:srgbClr val="4A4A4A"/>
                </a:solidFill>
                <a:latin typeface="Open Sans"/>
              </a:rPr>
              <a:t>Docker</a:t>
            </a:r>
            <a:r>
              <a:rPr lang="en-US" dirty="0">
                <a:solidFill>
                  <a:srgbClr val="4A4A4A"/>
                </a:solidFill>
                <a:latin typeface="Open Sans"/>
              </a:rPr>
              <a:t> Hub and use them to create customized images and containers. Currently, </a:t>
            </a:r>
            <a:r>
              <a:rPr lang="en-US" dirty="0" smtClean="0">
                <a:solidFill>
                  <a:srgbClr val="4A4A4A"/>
                </a:solidFill>
                <a:latin typeface="Open Sans"/>
              </a:rPr>
              <a:t>the </a:t>
            </a:r>
            <a:r>
              <a:rPr lang="en-US" dirty="0" err="1" smtClean="0">
                <a:solidFill>
                  <a:srgbClr val="4A4A4A"/>
                </a:solidFill>
                <a:latin typeface="Open Sans"/>
              </a:rPr>
              <a:t>Docker</a:t>
            </a:r>
            <a:r>
              <a:rPr lang="en-US" dirty="0" smtClean="0">
                <a:solidFill>
                  <a:srgbClr val="4A4A4A"/>
                </a:solidFill>
                <a:latin typeface="Open Sans"/>
              </a:rPr>
              <a:t> hub(hub.docker.com)</a:t>
            </a:r>
            <a:r>
              <a:rPr lang="en-US" dirty="0">
                <a:solidFill>
                  <a:srgbClr val="4A4A4A"/>
                </a:solidFill>
                <a:latin typeface="Open Sans"/>
              </a:rPr>
              <a:t> is the world’s largest public repository of image containers</a:t>
            </a:r>
            <a:r>
              <a:rPr lang="en-US" dirty="0" smtClean="0">
                <a:solidFill>
                  <a:srgbClr val="4A4A4A"/>
                </a:solidFill>
                <a:latin typeface="Open Sans"/>
              </a:rPr>
              <a:t>.</a:t>
            </a:r>
          </a:p>
          <a:p>
            <a:r>
              <a:rPr lang="en-US" b="1" dirty="0" err="1">
                <a:solidFill>
                  <a:srgbClr val="4A4A4A"/>
                </a:solidFill>
                <a:latin typeface="Open Sans"/>
              </a:rPr>
              <a:t>Docker</a:t>
            </a:r>
            <a:r>
              <a:rPr lang="en-US" b="1" dirty="0">
                <a:solidFill>
                  <a:srgbClr val="4A4A4A"/>
                </a:solidFill>
                <a:latin typeface="Open Sans"/>
              </a:rPr>
              <a:t> machine </a:t>
            </a:r>
            <a:r>
              <a:rPr lang="en-US" dirty="0">
                <a:solidFill>
                  <a:srgbClr val="4A4A4A"/>
                </a:solidFill>
                <a:latin typeface="Open Sans"/>
              </a:rPr>
              <a:t>is a tool that lets you install </a:t>
            </a:r>
            <a:r>
              <a:rPr lang="en-US" dirty="0" err="1">
                <a:solidFill>
                  <a:srgbClr val="4A4A4A"/>
                </a:solidFill>
                <a:latin typeface="Open Sans"/>
              </a:rPr>
              <a:t>Docker</a:t>
            </a:r>
            <a:r>
              <a:rPr lang="en-US" dirty="0">
                <a:solidFill>
                  <a:srgbClr val="4A4A4A"/>
                </a:solidFill>
                <a:latin typeface="Open Sans"/>
              </a:rPr>
              <a:t> Engine on virtual hosts. These hosts can now be managed using the </a:t>
            </a:r>
            <a:r>
              <a:rPr lang="en-US" dirty="0" err="1">
                <a:solidFill>
                  <a:srgbClr val="4A4A4A"/>
                </a:solidFill>
                <a:latin typeface="Open Sans"/>
              </a:rPr>
              <a:t>docker</a:t>
            </a:r>
            <a:r>
              <a:rPr lang="en-US" dirty="0">
                <a:solidFill>
                  <a:srgbClr val="4A4A4A"/>
                </a:solidFill>
                <a:latin typeface="Open Sans"/>
              </a:rPr>
              <a:t>-machine commands. </a:t>
            </a:r>
            <a:r>
              <a:rPr lang="en-US" dirty="0" err="1">
                <a:solidFill>
                  <a:srgbClr val="4A4A4A"/>
                </a:solidFill>
                <a:latin typeface="Open Sans"/>
              </a:rPr>
              <a:t>Docker</a:t>
            </a:r>
            <a:r>
              <a:rPr lang="en-US" dirty="0">
                <a:solidFill>
                  <a:srgbClr val="4A4A4A"/>
                </a:solidFill>
                <a:latin typeface="Open Sans"/>
              </a:rPr>
              <a:t> machine also lets you provision </a:t>
            </a:r>
            <a:r>
              <a:rPr lang="en-US" dirty="0" err="1">
                <a:solidFill>
                  <a:srgbClr val="4A4A4A"/>
                </a:solidFill>
                <a:latin typeface="Open Sans"/>
              </a:rPr>
              <a:t>Docker</a:t>
            </a:r>
            <a:r>
              <a:rPr lang="en-US" dirty="0">
                <a:solidFill>
                  <a:srgbClr val="4A4A4A"/>
                </a:solidFill>
                <a:latin typeface="Open Sans"/>
              </a:rPr>
              <a:t> Swarm Clusters.</a:t>
            </a:r>
            <a:endParaRPr lang="en-US" dirty="0"/>
          </a:p>
        </p:txBody>
      </p:sp>
    </p:spTree>
    <p:extLst>
      <p:ext uri="{BB962C8B-B14F-4D97-AF65-F5344CB8AC3E}">
        <p14:creationId xmlns:p14="http://schemas.microsoft.com/office/powerpoint/2010/main" val="1417969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Open Sans"/>
              </a:rPr>
              <a:t>Docker</a:t>
            </a:r>
            <a:r>
              <a:rPr lang="en-US" dirty="0">
                <a:latin typeface="Open Sans"/>
              </a:rPr>
              <a:t> Architecture</a:t>
            </a:r>
            <a:endParaRPr lang="en-US" dirty="0"/>
          </a:p>
        </p:txBody>
      </p:sp>
      <p:sp>
        <p:nvSpPr>
          <p:cNvPr id="3" name="Content Placeholder 2"/>
          <p:cNvSpPr>
            <a:spLocks noGrp="1"/>
          </p:cNvSpPr>
          <p:nvPr>
            <p:ph idx="1"/>
          </p:nvPr>
        </p:nvSpPr>
        <p:spPr>
          <a:xfrm>
            <a:off x="457200" y="2603500"/>
            <a:ext cx="11353800" cy="3416300"/>
          </a:xfrm>
        </p:spPr>
        <p:txBody>
          <a:bodyPr/>
          <a:lstStyle/>
          <a:p>
            <a:pPr marL="0" indent="0">
              <a:buNone/>
            </a:pPr>
            <a:r>
              <a:rPr lang="en-US" dirty="0" err="1" smtClean="0">
                <a:latin typeface="Open Sans"/>
              </a:rPr>
              <a:t>Docker</a:t>
            </a:r>
            <a:r>
              <a:rPr lang="en-US" dirty="0" smtClean="0">
                <a:latin typeface="Open Sans"/>
              </a:rPr>
              <a:t> have client server architecture having three major components</a:t>
            </a:r>
          </a:p>
          <a:p>
            <a:r>
              <a:rPr lang="en-US" dirty="0" smtClean="0">
                <a:latin typeface="Open Sans"/>
              </a:rPr>
              <a:t>Client</a:t>
            </a:r>
          </a:p>
          <a:p>
            <a:pPr lvl="1"/>
            <a:r>
              <a:rPr lang="en-US" dirty="0" err="1" smtClean="0">
                <a:latin typeface="Open Sans"/>
              </a:rPr>
              <a:t>Docker</a:t>
            </a:r>
            <a:r>
              <a:rPr lang="en-US" dirty="0" smtClean="0">
                <a:latin typeface="Open Sans"/>
              </a:rPr>
              <a:t> build, </a:t>
            </a:r>
            <a:r>
              <a:rPr lang="en-US" dirty="0" err="1" smtClean="0">
                <a:latin typeface="Open Sans"/>
              </a:rPr>
              <a:t>Docker</a:t>
            </a:r>
            <a:r>
              <a:rPr lang="en-US" dirty="0" smtClean="0">
                <a:latin typeface="Open Sans"/>
              </a:rPr>
              <a:t> pull, </a:t>
            </a:r>
            <a:r>
              <a:rPr lang="en-US" dirty="0" err="1" smtClean="0">
                <a:latin typeface="Open Sans"/>
              </a:rPr>
              <a:t>Docker</a:t>
            </a:r>
            <a:r>
              <a:rPr lang="en-US" dirty="0" smtClean="0">
                <a:latin typeface="Open Sans"/>
              </a:rPr>
              <a:t> run etc</a:t>
            </a:r>
            <a:r>
              <a:rPr lang="en-US" dirty="0">
                <a:latin typeface="Open Sans"/>
              </a:rPr>
              <a:t>.</a:t>
            </a:r>
            <a:endParaRPr lang="en-US" dirty="0" smtClean="0">
              <a:latin typeface="Open Sans"/>
            </a:endParaRPr>
          </a:p>
          <a:p>
            <a:r>
              <a:rPr lang="en-US" sz="1800" dirty="0" err="1" smtClean="0">
                <a:latin typeface="Open Sans"/>
              </a:rPr>
              <a:t>Docker</a:t>
            </a:r>
            <a:r>
              <a:rPr lang="en-US" sz="1800" dirty="0" smtClean="0">
                <a:latin typeface="Open Sans"/>
              </a:rPr>
              <a:t> Host</a:t>
            </a:r>
          </a:p>
          <a:p>
            <a:pPr lvl="1"/>
            <a:r>
              <a:rPr lang="en-US" sz="1600" dirty="0" err="1" smtClean="0">
                <a:latin typeface="Open Sans"/>
              </a:rPr>
              <a:t>Docker</a:t>
            </a:r>
            <a:r>
              <a:rPr lang="en-US" sz="1600" dirty="0" smtClean="0">
                <a:latin typeface="Open Sans"/>
              </a:rPr>
              <a:t> daemon</a:t>
            </a:r>
          </a:p>
          <a:p>
            <a:r>
              <a:rPr lang="en-US" dirty="0" err="1" smtClean="0">
                <a:latin typeface="Open Sans"/>
              </a:rPr>
              <a:t>Regitry</a:t>
            </a:r>
            <a:endParaRPr lang="en-US" dirty="0" smtClean="0">
              <a:latin typeface="Open Sans"/>
            </a:endParaRPr>
          </a:p>
          <a:p>
            <a:pPr lvl="1"/>
            <a:r>
              <a:rPr lang="en-US" sz="1600" dirty="0" smtClean="0">
                <a:latin typeface="Open Sans"/>
              </a:rPr>
              <a:t>Like </a:t>
            </a:r>
            <a:r>
              <a:rPr lang="en-US" sz="1600" dirty="0" err="1" smtClean="0">
                <a:latin typeface="Open Sans"/>
              </a:rPr>
              <a:t>nginx</a:t>
            </a:r>
            <a:r>
              <a:rPr lang="en-US" dirty="0" smtClean="0">
                <a:latin typeface="Open Sans"/>
              </a:rPr>
              <a:t>, </a:t>
            </a:r>
            <a:r>
              <a:rPr lang="en-US" dirty="0" err="1" smtClean="0">
                <a:latin typeface="Open Sans"/>
              </a:rPr>
              <a:t>ubuntu</a:t>
            </a:r>
            <a:r>
              <a:rPr lang="en-US" sz="1600" dirty="0" smtClean="0">
                <a:latin typeface="Open Sans"/>
              </a:rPr>
              <a:t> </a:t>
            </a:r>
            <a:r>
              <a:rPr lang="en-US" sz="1600" dirty="0" err="1" smtClean="0">
                <a:latin typeface="Open Sans"/>
              </a:rPr>
              <a:t>etc</a:t>
            </a:r>
            <a:endParaRPr lang="en-US" sz="1600" dirty="0" smtClean="0">
              <a:latin typeface="Open Sans"/>
            </a:endParaRPr>
          </a:p>
          <a:p>
            <a:endParaRPr lang="en-US" dirty="0"/>
          </a:p>
        </p:txBody>
      </p:sp>
    </p:spTree>
    <p:extLst>
      <p:ext uri="{BB962C8B-B14F-4D97-AF65-F5344CB8AC3E}">
        <p14:creationId xmlns:p14="http://schemas.microsoft.com/office/powerpoint/2010/main" val="1023722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2EF37B-0053-5445-92AD-0BFB56B8098A}"/>
              </a:ext>
            </a:extLst>
          </p:cNvPr>
          <p:cNvSpPr>
            <a:spLocks noGrp="1"/>
          </p:cNvSpPr>
          <p:nvPr>
            <p:ph type="title"/>
          </p:nvPr>
        </p:nvSpPr>
        <p:spPr/>
        <p:txBody>
          <a:bodyPr/>
          <a:lstStyle/>
          <a:p>
            <a:r>
              <a:rPr lang="en-IN"/>
              <a:t>Docker Registry</a:t>
            </a:r>
            <a:endParaRPr lang="en-US"/>
          </a:p>
        </p:txBody>
      </p:sp>
      <p:sp>
        <p:nvSpPr>
          <p:cNvPr id="3" name="Content Placeholder 2">
            <a:extLst>
              <a:ext uri="{FF2B5EF4-FFF2-40B4-BE49-F238E27FC236}">
                <a16:creationId xmlns="" xmlns:a16="http://schemas.microsoft.com/office/drawing/2014/main" id="{5D72B523-BBC6-CD48-9A35-296DF2B31BD1}"/>
              </a:ext>
            </a:extLst>
          </p:cNvPr>
          <p:cNvSpPr>
            <a:spLocks noGrp="1"/>
          </p:cNvSpPr>
          <p:nvPr>
            <p:ph idx="1"/>
          </p:nvPr>
        </p:nvSpPr>
        <p:spPr>
          <a:xfrm>
            <a:off x="533400" y="2286000"/>
            <a:ext cx="11277600" cy="4343400"/>
          </a:xfrm>
        </p:spPr>
        <p:txBody>
          <a:bodyPr/>
          <a:lstStyle/>
          <a:p>
            <a:pPr algn="just"/>
            <a:r>
              <a:rPr lang="en-US" dirty="0" smtClean="0">
                <a:latin typeface="Open Sans"/>
              </a:rPr>
              <a:t>The </a:t>
            </a:r>
            <a:r>
              <a:rPr lang="en-US" dirty="0" err="1" smtClean="0">
                <a:latin typeface="Open Sans"/>
              </a:rPr>
              <a:t>Docker</a:t>
            </a:r>
            <a:r>
              <a:rPr lang="en-US" dirty="0" smtClean="0">
                <a:latin typeface="Open Sans"/>
              </a:rPr>
              <a:t> Registry is the stateless, highly scalable server side application that stores and let </a:t>
            </a:r>
            <a:r>
              <a:rPr lang="en-US" dirty="0" err="1" smtClean="0">
                <a:latin typeface="Open Sans"/>
              </a:rPr>
              <a:t>distributedocker</a:t>
            </a:r>
            <a:r>
              <a:rPr lang="en-US" dirty="0" smtClean="0">
                <a:latin typeface="Open Sans"/>
              </a:rPr>
              <a:t> images. It allows:</a:t>
            </a:r>
          </a:p>
          <a:p>
            <a:pPr lvl="1" algn="just"/>
            <a:r>
              <a:rPr lang="en-US" dirty="0" smtClean="0">
                <a:latin typeface="Open Sans"/>
              </a:rPr>
              <a:t>Tightly control where your images are stored.</a:t>
            </a:r>
          </a:p>
          <a:p>
            <a:pPr lvl="1" algn="just"/>
            <a:r>
              <a:rPr lang="en-US" dirty="0" smtClean="0">
                <a:latin typeface="Open Sans"/>
              </a:rPr>
              <a:t>Fully own your image distribution pipeline</a:t>
            </a:r>
          </a:p>
          <a:p>
            <a:pPr lvl="1" algn="just"/>
            <a:r>
              <a:rPr lang="en-US" dirty="0" smtClean="0">
                <a:latin typeface="Open Sans"/>
              </a:rPr>
              <a:t>Integrate image storage and distribution tightly into your in-house development workflow.</a:t>
            </a:r>
          </a:p>
          <a:p>
            <a:pPr lvl="1" algn="just"/>
            <a:r>
              <a:rPr lang="en-US" dirty="0" smtClean="0">
                <a:latin typeface="Open Sans"/>
              </a:rPr>
              <a:t>Commands:</a:t>
            </a:r>
          </a:p>
          <a:p>
            <a:pPr marL="457200" lvl="1" indent="0" algn="just">
              <a:buNone/>
            </a:pPr>
            <a:r>
              <a:rPr lang="en-US" dirty="0">
                <a:latin typeface="Open Sans"/>
              </a:rPr>
              <a:t>	</a:t>
            </a:r>
            <a:r>
              <a:rPr lang="en-US" dirty="0" smtClean="0">
                <a:latin typeface="Open Sans"/>
              </a:rPr>
              <a:t>To start registry: </a:t>
            </a:r>
            <a:r>
              <a:rPr lang="en-US" dirty="0" err="1" smtClean="0">
                <a:latin typeface="Open Sans"/>
              </a:rPr>
              <a:t>docker</a:t>
            </a:r>
            <a:r>
              <a:rPr lang="en-US" dirty="0" smtClean="0">
                <a:latin typeface="Open Sans"/>
              </a:rPr>
              <a:t> run –d –p 5000:5000 –name registry registry:2</a:t>
            </a:r>
          </a:p>
          <a:p>
            <a:pPr marL="457200" lvl="1" indent="0" algn="just">
              <a:buNone/>
            </a:pPr>
            <a:r>
              <a:rPr lang="en-US" dirty="0">
                <a:latin typeface="Open Sans"/>
              </a:rPr>
              <a:t>	</a:t>
            </a:r>
            <a:r>
              <a:rPr lang="en-US" dirty="0" smtClean="0">
                <a:latin typeface="Open Sans"/>
              </a:rPr>
              <a:t>To stop Registry: </a:t>
            </a:r>
            <a:r>
              <a:rPr lang="en-US" dirty="0" err="1" smtClean="0">
                <a:latin typeface="Open Sans"/>
              </a:rPr>
              <a:t>docker</a:t>
            </a:r>
            <a:r>
              <a:rPr lang="en-US" dirty="0" smtClean="0">
                <a:latin typeface="Open Sans"/>
              </a:rPr>
              <a:t> container stop registry &amp;&amp;  </a:t>
            </a:r>
            <a:r>
              <a:rPr lang="en-US" dirty="0" err="1" smtClean="0">
                <a:latin typeface="Open Sans"/>
              </a:rPr>
              <a:t>docker</a:t>
            </a:r>
            <a:r>
              <a:rPr lang="en-US" dirty="0" smtClean="0">
                <a:latin typeface="Open Sans"/>
              </a:rPr>
              <a:t> container </a:t>
            </a:r>
            <a:r>
              <a:rPr lang="en-US" dirty="0" err="1" smtClean="0">
                <a:latin typeface="Open Sans"/>
              </a:rPr>
              <a:t>rm</a:t>
            </a:r>
            <a:r>
              <a:rPr lang="en-US" dirty="0" smtClean="0">
                <a:latin typeface="Open Sans"/>
              </a:rPr>
              <a:t> –v registry </a:t>
            </a:r>
            <a:endParaRPr lang="en-US" dirty="0">
              <a:latin typeface="Open Sans"/>
            </a:endParaRPr>
          </a:p>
        </p:txBody>
      </p:sp>
    </p:spTree>
    <p:extLst>
      <p:ext uri="{BB962C8B-B14F-4D97-AF65-F5344CB8AC3E}">
        <p14:creationId xmlns:p14="http://schemas.microsoft.com/office/powerpoint/2010/main" val="16991130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114</TotalTime>
  <Words>910</Words>
  <Application>Microsoft Office PowerPoint</Application>
  <PresentationFormat>Custom</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 Boardroom</vt:lpstr>
      <vt:lpstr>Docker</vt:lpstr>
      <vt:lpstr>An introduction</vt:lpstr>
      <vt:lpstr>Virtualization and Containerization</vt:lpstr>
      <vt:lpstr>Docker – Images and Volumes</vt:lpstr>
      <vt:lpstr>Docker - Container</vt:lpstr>
      <vt:lpstr>Lifecycle of Docker Container</vt:lpstr>
      <vt:lpstr>Docker Hub</vt:lpstr>
      <vt:lpstr>Docker Architecture</vt:lpstr>
      <vt:lpstr>Docker Registry</vt:lpstr>
      <vt:lpstr>Docker Commands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Unknown User</dc:creator>
  <cp:lastModifiedBy>dubey</cp:lastModifiedBy>
  <cp:revision>45</cp:revision>
  <dcterms:created xsi:type="dcterms:W3CDTF">2021-04-29T07:57:14Z</dcterms:created>
  <dcterms:modified xsi:type="dcterms:W3CDTF">2021-05-16T07:52:51Z</dcterms:modified>
</cp:coreProperties>
</file>