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1" r:id="rId6"/>
    <p:sldId id="279" r:id="rId7"/>
    <p:sldId id="280" r:id="rId8"/>
    <p:sldId id="261" r:id="rId9"/>
    <p:sldId id="276" r:id="rId10"/>
    <p:sldId id="277"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36317-EC45-C244-A3D9-EA8C110D2BF3}"/>
              </a:ext>
            </a:extLst>
          </p:cNvPr>
          <p:cNvSpPr>
            <a:spLocks noGrp="1"/>
          </p:cNvSpPr>
          <p:nvPr>
            <p:ph type="ctrTitle"/>
          </p:nvPr>
        </p:nvSpPr>
        <p:spPr/>
        <p:txBody>
          <a:bodyPr/>
          <a:lstStyle/>
          <a:p>
            <a:r>
              <a:rPr lang="en-IN" dirty="0" smtClean="0"/>
              <a:t>Git</a:t>
            </a:r>
            <a:endParaRPr lang="en-US" dirty="0"/>
          </a:p>
        </p:txBody>
      </p:sp>
      <p:sp>
        <p:nvSpPr>
          <p:cNvPr id="3" name="Subtitle 2">
            <a:extLst>
              <a:ext uri="{FF2B5EF4-FFF2-40B4-BE49-F238E27FC236}">
                <a16:creationId xmlns="" xmlns:a16="http://schemas.microsoft.com/office/drawing/2014/main" id="{1ACCAD81-8D75-CD4F-A3A2-1EE0DA2003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10820400" cy="5867400"/>
          </a:xfrm>
        </p:spPr>
        <p:txBody>
          <a:bodyPr>
            <a:normAutofit fontScale="85000" lnSpcReduction="20000"/>
          </a:bodyPr>
          <a:lstStyle/>
          <a:p>
            <a:pPr marL="514350" indent="-285750"/>
            <a:r>
              <a:rPr lang="en-US" dirty="0">
                <a:latin typeface="Open Sans"/>
              </a:rPr>
              <a:t>INSPECT &amp; COMPARE </a:t>
            </a:r>
            <a:endParaRPr lang="en-US" dirty="0" smtClean="0">
              <a:latin typeface="Open Sans"/>
            </a:endParaRPr>
          </a:p>
          <a:p>
            <a:pPr marL="914400" lvl="1"/>
            <a:r>
              <a:rPr lang="en-US" dirty="0" smtClean="0">
                <a:latin typeface="Open Sans"/>
              </a:rPr>
              <a:t>Examining </a:t>
            </a:r>
            <a:r>
              <a:rPr lang="en-US" dirty="0">
                <a:latin typeface="Open Sans"/>
              </a:rPr>
              <a:t>logs, diffs and object information </a:t>
            </a:r>
            <a:endParaRPr lang="en-US"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a:t>
            </a:r>
            <a:r>
              <a:rPr lang="en-US" sz="1600" dirty="0" smtClean="0">
                <a:latin typeface="Open Sans"/>
              </a:rPr>
              <a:t>					show </a:t>
            </a:r>
            <a:r>
              <a:rPr lang="en-US" sz="1600" dirty="0">
                <a:latin typeface="Open Sans"/>
              </a:rPr>
              <a:t>the commit history for the currently active branch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a:t>
            </a:r>
            <a:r>
              <a:rPr lang="en-US" sz="1600" dirty="0" err="1">
                <a:latin typeface="Open Sans"/>
              </a:rPr>
              <a:t>branchB</a:t>
            </a:r>
            <a:r>
              <a:rPr lang="en-US" sz="1600" dirty="0">
                <a:latin typeface="Open Sans"/>
              </a:rPr>
              <a:t>..</a:t>
            </a:r>
            <a:r>
              <a:rPr lang="en-US" sz="1600" dirty="0" err="1">
                <a:latin typeface="Open Sans"/>
              </a:rPr>
              <a:t>branchA</a:t>
            </a:r>
            <a:r>
              <a:rPr lang="en-US" sz="1600" dirty="0">
                <a:latin typeface="Open Sans"/>
              </a:rPr>
              <a:t> </a:t>
            </a:r>
            <a:r>
              <a:rPr lang="en-US" sz="1600" dirty="0" smtClean="0">
                <a:latin typeface="Open Sans"/>
              </a:rPr>
              <a:t>	show </a:t>
            </a:r>
            <a:r>
              <a:rPr lang="en-US" sz="1600" dirty="0">
                <a:latin typeface="Open Sans"/>
              </a:rPr>
              <a:t>the commits on </a:t>
            </a:r>
            <a:r>
              <a:rPr lang="en-US" sz="1600" dirty="0" err="1">
                <a:latin typeface="Open Sans"/>
              </a:rPr>
              <a:t>branchA</a:t>
            </a:r>
            <a:r>
              <a:rPr lang="en-US" sz="1600" dirty="0">
                <a:latin typeface="Open Sans"/>
              </a:rPr>
              <a:t> that are not on </a:t>
            </a:r>
            <a:r>
              <a:rPr lang="en-US" sz="1600" dirty="0" err="1">
                <a:latin typeface="Open Sans"/>
              </a:rPr>
              <a:t>branchB</a:t>
            </a:r>
            <a:r>
              <a:rPr lang="en-US" sz="1600" dirty="0">
                <a:latin typeface="Open Sans"/>
              </a:rPr>
              <a:t>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--follow </a:t>
            </a:r>
            <a:r>
              <a:rPr lang="en-US" sz="1600" dirty="0" smtClean="0">
                <a:latin typeface="Open Sans"/>
              </a:rPr>
              <a:t>&lt;file&gt; 		show </a:t>
            </a:r>
            <a:r>
              <a:rPr lang="en-US" sz="1600" dirty="0">
                <a:latin typeface="Open Sans"/>
              </a:rPr>
              <a:t>the commits that changed file, even across renames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diff </a:t>
            </a:r>
            <a:r>
              <a:rPr lang="en-US" sz="1600" dirty="0" err="1">
                <a:latin typeface="Open Sans"/>
              </a:rPr>
              <a:t>branchB</a:t>
            </a:r>
            <a:r>
              <a:rPr lang="en-US" sz="1600" dirty="0">
                <a:latin typeface="Open Sans"/>
              </a:rPr>
              <a:t>...</a:t>
            </a:r>
            <a:r>
              <a:rPr lang="en-US" sz="1600" dirty="0" err="1">
                <a:latin typeface="Open Sans"/>
              </a:rPr>
              <a:t>branchA</a:t>
            </a:r>
            <a:r>
              <a:rPr lang="en-US" sz="1600" dirty="0">
                <a:latin typeface="Open Sans"/>
              </a:rPr>
              <a:t> </a:t>
            </a:r>
            <a:r>
              <a:rPr lang="en-US" sz="1600" dirty="0" smtClean="0">
                <a:latin typeface="Open Sans"/>
              </a:rPr>
              <a:t>	show </a:t>
            </a:r>
            <a:r>
              <a:rPr lang="en-US" sz="1600" dirty="0">
                <a:latin typeface="Open Sans"/>
              </a:rPr>
              <a:t>the diff of what is in </a:t>
            </a:r>
            <a:r>
              <a:rPr lang="en-US" sz="1600" dirty="0" err="1">
                <a:latin typeface="Open Sans"/>
              </a:rPr>
              <a:t>branchA</a:t>
            </a:r>
            <a:r>
              <a:rPr lang="en-US" sz="1600" dirty="0">
                <a:latin typeface="Open Sans"/>
              </a:rPr>
              <a:t> that is not in </a:t>
            </a:r>
            <a:r>
              <a:rPr lang="en-US" sz="1600" dirty="0" err="1">
                <a:latin typeface="Open Sans"/>
              </a:rPr>
              <a:t>branchB</a:t>
            </a:r>
            <a:r>
              <a:rPr lang="en-US" sz="1600" dirty="0">
                <a:latin typeface="Open Sans"/>
              </a:rPr>
              <a:t>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show </a:t>
            </a:r>
            <a:r>
              <a:rPr lang="en-US" sz="1600" dirty="0" smtClean="0">
                <a:latin typeface="Open Sans"/>
              </a:rPr>
              <a:t>&lt;SHA&gt; 			show </a:t>
            </a:r>
            <a:r>
              <a:rPr lang="en-US" sz="1600" dirty="0">
                <a:latin typeface="Open Sans"/>
              </a:rPr>
              <a:t>any object in </a:t>
            </a:r>
            <a:r>
              <a:rPr lang="en-US" sz="1600" dirty="0" err="1">
                <a:latin typeface="Open Sans"/>
              </a:rPr>
              <a:t>Git</a:t>
            </a:r>
            <a:r>
              <a:rPr lang="en-US" sz="1600" dirty="0">
                <a:latin typeface="Open Sans"/>
              </a:rPr>
              <a:t> in human-readable format</a:t>
            </a:r>
          </a:p>
          <a:p>
            <a:pPr marL="514350" indent="-285750"/>
            <a:r>
              <a:rPr lang="en-US" dirty="0">
                <a:latin typeface="Open Sans"/>
              </a:rPr>
              <a:t>TRACKING PATH CHANGES </a:t>
            </a:r>
            <a:endParaRPr lang="en-US" dirty="0" smtClean="0">
              <a:latin typeface="Open Sans"/>
            </a:endParaRPr>
          </a:p>
          <a:p>
            <a:pPr marL="914400" lvl="1"/>
            <a:r>
              <a:rPr lang="en-US" dirty="0" smtClean="0">
                <a:latin typeface="Open Sans"/>
              </a:rPr>
              <a:t>Versioning </a:t>
            </a:r>
            <a:r>
              <a:rPr lang="en-US" dirty="0">
                <a:latin typeface="Open Sans"/>
              </a:rPr>
              <a:t>file removes and path changes </a:t>
            </a:r>
            <a:endParaRPr lang="en-US"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err="1">
                <a:latin typeface="Open Sans"/>
              </a:rPr>
              <a:t>rm</a:t>
            </a:r>
            <a:r>
              <a:rPr lang="en-US" sz="1600" dirty="0">
                <a:latin typeface="Open Sans"/>
              </a:rPr>
              <a:t> </a:t>
            </a:r>
            <a:r>
              <a:rPr lang="en-US" sz="1600" dirty="0" smtClean="0">
                <a:latin typeface="Open Sans"/>
              </a:rPr>
              <a:t>&lt;file. 					delete </a:t>
            </a:r>
            <a:r>
              <a:rPr lang="en-US" sz="1600" dirty="0">
                <a:latin typeface="Open Sans"/>
              </a:rPr>
              <a:t>the file from project and stage the removal for commit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mv </a:t>
            </a:r>
            <a:r>
              <a:rPr lang="en-US" sz="1600" dirty="0" smtClean="0">
                <a:latin typeface="Open Sans"/>
              </a:rPr>
              <a:t>&lt;existing-path&gt; &lt;new-path&gt; 	change </a:t>
            </a:r>
            <a:r>
              <a:rPr lang="en-US" sz="1600" dirty="0">
                <a:latin typeface="Open Sans"/>
              </a:rPr>
              <a:t>an existing file path and stage the move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--stat -M </a:t>
            </a:r>
            <a:r>
              <a:rPr lang="en-US" sz="1600" dirty="0" smtClean="0">
                <a:latin typeface="Open Sans"/>
              </a:rPr>
              <a:t>				show </a:t>
            </a:r>
            <a:r>
              <a:rPr lang="en-US" sz="1600" dirty="0">
                <a:latin typeface="Open Sans"/>
              </a:rPr>
              <a:t>all commit logs with indication of any paths that moved</a:t>
            </a:r>
          </a:p>
          <a:p>
            <a:pPr marL="514350" indent="-285750"/>
            <a:r>
              <a:rPr lang="en-US" dirty="0">
                <a:latin typeface="Open Sans"/>
              </a:rPr>
              <a:t>IGNORING PATTERNS </a:t>
            </a:r>
            <a:endParaRPr lang="en-US" dirty="0" smtClean="0">
              <a:latin typeface="Open Sans"/>
            </a:endParaRPr>
          </a:p>
          <a:p>
            <a:pPr marL="914400" lvl="1"/>
            <a:r>
              <a:rPr lang="en-US" dirty="0" smtClean="0">
                <a:latin typeface="Open Sans"/>
              </a:rPr>
              <a:t>Preventing </a:t>
            </a:r>
            <a:r>
              <a:rPr lang="en-US" dirty="0">
                <a:latin typeface="Open Sans"/>
              </a:rPr>
              <a:t>unintentional staging or </a:t>
            </a:r>
            <a:r>
              <a:rPr lang="en-US" dirty="0" smtClean="0">
                <a:latin typeface="Open Sans"/>
              </a:rPr>
              <a:t>committing </a:t>
            </a:r>
            <a:r>
              <a:rPr lang="en-US" dirty="0">
                <a:latin typeface="Open Sans"/>
              </a:rPr>
              <a:t>of files </a:t>
            </a:r>
            <a:endParaRPr lang="en-US" dirty="0" smtClean="0">
              <a:latin typeface="Open Sans"/>
            </a:endParaRPr>
          </a:p>
          <a:p>
            <a:pPr marL="1085850" lvl="2" indent="0">
              <a:buNone/>
            </a:pPr>
            <a:r>
              <a:rPr lang="en-US" sz="1700" dirty="0" smtClean="0">
                <a:latin typeface="Open Sans"/>
              </a:rPr>
              <a:t>logs</a:t>
            </a:r>
            <a:r>
              <a:rPr lang="en-US" sz="1700" dirty="0">
                <a:latin typeface="Open Sans"/>
              </a:rPr>
              <a:t>/ </a:t>
            </a:r>
            <a:endParaRPr lang="en-US" sz="1700" dirty="0" smtClean="0">
              <a:latin typeface="Open Sans"/>
            </a:endParaRPr>
          </a:p>
          <a:p>
            <a:pPr marL="1085850" lvl="2" indent="0">
              <a:buNone/>
            </a:pPr>
            <a:r>
              <a:rPr lang="en-US" sz="1700" dirty="0" smtClean="0">
                <a:latin typeface="Open Sans"/>
              </a:rPr>
              <a:t>*.</a:t>
            </a:r>
            <a:r>
              <a:rPr lang="en-US" sz="1700" dirty="0">
                <a:latin typeface="Open Sans"/>
              </a:rPr>
              <a:t>notes </a:t>
            </a:r>
            <a:endParaRPr lang="en-US" sz="1700" dirty="0" smtClean="0">
              <a:latin typeface="Open Sans"/>
            </a:endParaRPr>
          </a:p>
          <a:p>
            <a:pPr marL="1085850" lvl="2" indent="0">
              <a:buNone/>
            </a:pPr>
            <a:r>
              <a:rPr lang="en-US" sz="1700" dirty="0" smtClean="0">
                <a:latin typeface="Open Sans"/>
              </a:rPr>
              <a:t>pattern</a:t>
            </a:r>
            <a:r>
              <a:rPr lang="en-US" sz="1700" dirty="0">
                <a:latin typeface="Open Sans"/>
              </a:rPr>
              <a:t>*/ </a:t>
            </a:r>
            <a:endParaRPr lang="en-US" sz="1700" dirty="0" smtClean="0">
              <a:latin typeface="Open Sans"/>
            </a:endParaRPr>
          </a:p>
          <a:p>
            <a:pPr marL="1085850" lvl="2" indent="0">
              <a:buNone/>
            </a:pPr>
            <a:r>
              <a:rPr lang="en-US" sz="1700" dirty="0" smtClean="0">
                <a:latin typeface="Open Sans"/>
              </a:rPr>
              <a:t>Save </a:t>
            </a:r>
            <a:r>
              <a:rPr lang="en-US" sz="1700" dirty="0">
                <a:latin typeface="Open Sans"/>
              </a:rPr>
              <a:t>a file with desired </a:t>
            </a:r>
            <a:r>
              <a:rPr lang="en-US" sz="1700" dirty="0" smtClean="0">
                <a:latin typeface="Open Sans"/>
              </a:rPr>
              <a:t>patterns </a:t>
            </a:r>
            <a:r>
              <a:rPr lang="en-US" sz="1700" dirty="0">
                <a:latin typeface="Open Sans"/>
              </a:rPr>
              <a:t>as .</a:t>
            </a:r>
            <a:r>
              <a:rPr lang="en-US" sz="1700" dirty="0" err="1">
                <a:latin typeface="Open Sans"/>
              </a:rPr>
              <a:t>gitignore</a:t>
            </a:r>
            <a:r>
              <a:rPr lang="en-US" sz="1700" dirty="0">
                <a:latin typeface="Open Sans"/>
              </a:rPr>
              <a:t> with either direct string matches or wildcard globs. </a:t>
            </a:r>
            <a:endParaRPr lang="en-US" sz="1700" dirty="0" smtClean="0">
              <a:latin typeface="Open Sans"/>
            </a:endParaRPr>
          </a:p>
          <a:p>
            <a:pPr marL="1085850" lvl="2" indent="0">
              <a:buNone/>
            </a:pPr>
            <a:r>
              <a:rPr lang="en-US" sz="1700" dirty="0" err="1" smtClean="0">
                <a:latin typeface="Open Sans"/>
              </a:rPr>
              <a:t>git</a:t>
            </a:r>
            <a:r>
              <a:rPr lang="en-US" sz="1700" dirty="0" smtClean="0">
                <a:latin typeface="Open Sans"/>
              </a:rPr>
              <a:t> </a:t>
            </a:r>
            <a:r>
              <a:rPr lang="en-US" sz="1700" dirty="0" err="1">
                <a:latin typeface="Open Sans"/>
              </a:rPr>
              <a:t>config</a:t>
            </a:r>
            <a:r>
              <a:rPr lang="en-US" sz="1700" dirty="0">
                <a:latin typeface="Open Sans"/>
              </a:rPr>
              <a:t> --global </a:t>
            </a:r>
            <a:r>
              <a:rPr lang="en-US" sz="1700" dirty="0" err="1">
                <a:latin typeface="Open Sans"/>
              </a:rPr>
              <a:t>core.excludesfile</a:t>
            </a:r>
            <a:r>
              <a:rPr lang="en-US" sz="1700" dirty="0">
                <a:latin typeface="Open Sans"/>
              </a:rPr>
              <a:t> </a:t>
            </a:r>
            <a:r>
              <a:rPr lang="en-US" sz="1700" dirty="0" smtClean="0">
                <a:latin typeface="Open Sans"/>
              </a:rPr>
              <a:t>&lt;file&gt; 		system </a:t>
            </a:r>
            <a:r>
              <a:rPr lang="en-US" sz="1700" dirty="0">
                <a:latin typeface="Open Sans"/>
              </a:rPr>
              <a:t>wide ignore </a:t>
            </a:r>
            <a:r>
              <a:rPr lang="en-US" sz="1700" dirty="0" smtClean="0">
                <a:latin typeface="Open Sans"/>
              </a:rPr>
              <a:t>pattern </a:t>
            </a:r>
            <a:r>
              <a:rPr lang="en-US" sz="1700" dirty="0">
                <a:latin typeface="Open Sans"/>
              </a:rPr>
              <a:t>for all local </a:t>
            </a:r>
            <a:r>
              <a:rPr lang="en-US" sz="1700" dirty="0" smtClean="0">
                <a:latin typeface="Open Sans"/>
              </a:rPr>
              <a:t>repositories</a:t>
            </a:r>
            <a:endParaRPr lang="en-US" sz="1700" dirty="0">
              <a:latin typeface="Open Sans"/>
            </a:endParaRPr>
          </a:p>
        </p:txBody>
      </p:sp>
    </p:spTree>
    <p:extLst>
      <p:ext uri="{BB962C8B-B14F-4D97-AF65-F5344CB8AC3E}">
        <p14:creationId xmlns:p14="http://schemas.microsoft.com/office/powerpoint/2010/main" val="240853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11658600" cy="6553200"/>
          </a:xfrm>
        </p:spPr>
        <p:txBody>
          <a:bodyPr>
            <a:normAutofit/>
          </a:bodyPr>
          <a:lstStyle/>
          <a:p>
            <a:pPr marL="514350" indent="-285750"/>
            <a:r>
              <a:rPr lang="en-US" dirty="0">
                <a:latin typeface="Open Sans"/>
              </a:rPr>
              <a:t>SHARE &amp; UPDATE </a:t>
            </a:r>
            <a:endParaRPr lang="en-US" dirty="0" smtClean="0">
              <a:latin typeface="Open Sans"/>
            </a:endParaRPr>
          </a:p>
          <a:p>
            <a:pPr marL="914400" lvl="1"/>
            <a:r>
              <a:rPr lang="en-US" dirty="0" smtClean="0">
                <a:latin typeface="Open Sans"/>
              </a:rPr>
              <a:t>Retrieving </a:t>
            </a:r>
            <a:r>
              <a:rPr lang="en-US" dirty="0">
                <a:latin typeface="Open Sans"/>
              </a:rPr>
              <a:t>updates from another repository and updating local repos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remote add </a:t>
            </a:r>
            <a:r>
              <a:rPr lang="en-US" dirty="0" smtClean="0">
                <a:latin typeface="Open Sans"/>
              </a:rPr>
              <a:t>&lt;alias&gt; &lt;</a:t>
            </a:r>
            <a:r>
              <a:rPr lang="en-US" dirty="0" err="1" smtClean="0">
                <a:latin typeface="Open Sans"/>
              </a:rPr>
              <a:t>url</a:t>
            </a:r>
            <a:r>
              <a:rPr lang="en-US" dirty="0" smtClean="0">
                <a:latin typeface="Open Sans"/>
              </a:rPr>
              <a:t>&gt; 		add </a:t>
            </a:r>
            <a:r>
              <a:rPr lang="en-US" dirty="0">
                <a:latin typeface="Open Sans"/>
              </a:rPr>
              <a:t>a </a:t>
            </a:r>
            <a:r>
              <a:rPr lang="en-US" dirty="0" err="1">
                <a:latin typeface="Open Sans"/>
              </a:rPr>
              <a:t>git</a:t>
            </a:r>
            <a:r>
              <a:rPr lang="en-US" dirty="0">
                <a:latin typeface="Open Sans"/>
              </a:rPr>
              <a:t> URL as an alias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fetch </a:t>
            </a:r>
            <a:r>
              <a:rPr lang="en-US" dirty="0" smtClean="0">
                <a:latin typeface="Open Sans"/>
              </a:rPr>
              <a:t>&lt;alias&gt; 				fetch </a:t>
            </a:r>
            <a:r>
              <a:rPr lang="en-US" dirty="0">
                <a:latin typeface="Open Sans"/>
              </a:rPr>
              <a:t>down all the branches from that </a:t>
            </a:r>
            <a:r>
              <a:rPr lang="en-US" dirty="0" err="1">
                <a:latin typeface="Open Sans"/>
              </a:rPr>
              <a:t>Git</a:t>
            </a:r>
            <a:r>
              <a:rPr lang="en-US" dirty="0">
                <a:latin typeface="Open Sans"/>
              </a:rPr>
              <a:t> remote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merge </a:t>
            </a:r>
            <a:r>
              <a:rPr lang="en-US" dirty="0" smtClean="0">
                <a:latin typeface="Open Sans"/>
              </a:rPr>
              <a:t>&lt;alias&gt;/&lt;branch&gt; 		merge </a:t>
            </a:r>
            <a:r>
              <a:rPr lang="en-US" dirty="0">
                <a:latin typeface="Open Sans"/>
              </a:rPr>
              <a:t>a remote branch into your current branch to bring it up to date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push </a:t>
            </a:r>
            <a:r>
              <a:rPr lang="en-US" dirty="0" smtClean="0">
                <a:latin typeface="Open Sans"/>
              </a:rPr>
              <a:t>&lt;alias&gt; &lt;branch&gt; 		Transmit </a:t>
            </a:r>
            <a:r>
              <a:rPr lang="en-US" dirty="0">
                <a:latin typeface="Open Sans"/>
              </a:rPr>
              <a:t>local branch commits to the remote repository branch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pull </a:t>
            </a:r>
            <a:r>
              <a:rPr lang="en-US" dirty="0" smtClean="0">
                <a:latin typeface="Open Sans"/>
              </a:rPr>
              <a:t>						fetch </a:t>
            </a:r>
            <a:r>
              <a:rPr lang="en-US" dirty="0">
                <a:latin typeface="Open Sans"/>
              </a:rPr>
              <a:t>and merge any commits from the tracking remote branch</a:t>
            </a:r>
          </a:p>
          <a:p>
            <a:pPr marL="514350" indent="-285750"/>
            <a:r>
              <a:rPr lang="en-US" dirty="0">
                <a:latin typeface="Open Sans"/>
              </a:rPr>
              <a:t>REWRITE HISTORY </a:t>
            </a:r>
            <a:endParaRPr lang="en-US" dirty="0" smtClean="0">
              <a:latin typeface="Open Sans"/>
            </a:endParaRPr>
          </a:p>
          <a:p>
            <a:pPr marL="914400" lvl="1"/>
            <a:r>
              <a:rPr lang="en-US" dirty="0" smtClean="0">
                <a:latin typeface="Open Sans"/>
              </a:rPr>
              <a:t>Rewriting </a:t>
            </a:r>
            <a:r>
              <a:rPr lang="en-US" dirty="0">
                <a:latin typeface="Open Sans"/>
              </a:rPr>
              <a:t>branches, updating commits and clearing history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rebase </a:t>
            </a:r>
            <a:r>
              <a:rPr lang="en-US" dirty="0" smtClean="0">
                <a:latin typeface="Open Sans"/>
              </a:rPr>
              <a:t>&lt;branch&gt;			apply </a:t>
            </a:r>
            <a:r>
              <a:rPr lang="en-US" dirty="0">
                <a:latin typeface="Open Sans"/>
              </a:rPr>
              <a:t>any commits of current branch ahead of specified one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reset --hard </a:t>
            </a:r>
            <a:r>
              <a:rPr lang="en-US" dirty="0" smtClean="0">
                <a:latin typeface="Open Sans"/>
              </a:rPr>
              <a:t>&lt;commit&gt; 		clear </a:t>
            </a:r>
            <a:r>
              <a:rPr lang="en-US" dirty="0">
                <a:latin typeface="Open Sans"/>
              </a:rPr>
              <a:t>staging area, rewrite working tree from specified commit</a:t>
            </a:r>
          </a:p>
          <a:p>
            <a:pPr marL="514350" indent="-285750"/>
            <a:r>
              <a:rPr lang="en-US" dirty="0">
                <a:latin typeface="Open Sans"/>
              </a:rPr>
              <a:t>TEMPORARY COMMITS </a:t>
            </a:r>
            <a:endParaRPr lang="en-US" dirty="0" smtClean="0">
              <a:latin typeface="Open Sans"/>
            </a:endParaRPr>
          </a:p>
          <a:p>
            <a:pPr marL="914400" lvl="1"/>
            <a:r>
              <a:rPr lang="en-US" dirty="0" smtClean="0">
                <a:latin typeface="Open Sans"/>
              </a:rPr>
              <a:t>Temporarily </a:t>
            </a:r>
            <a:r>
              <a:rPr lang="en-US" dirty="0">
                <a:latin typeface="Open Sans"/>
              </a:rPr>
              <a:t>store modified, tracked files in order to change branches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a:t>
            </a:r>
            <a:r>
              <a:rPr lang="en-US" dirty="0" smtClean="0">
                <a:latin typeface="Open Sans"/>
              </a:rPr>
              <a:t>					Save </a:t>
            </a:r>
            <a:r>
              <a:rPr lang="en-US" dirty="0">
                <a:latin typeface="Open Sans"/>
              </a:rPr>
              <a:t>modified and staged changes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list </a:t>
            </a:r>
            <a:r>
              <a:rPr lang="en-US" dirty="0" smtClean="0">
                <a:latin typeface="Open Sans"/>
              </a:rPr>
              <a:t>					list </a:t>
            </a:r>
            <a:r>
              <a:rPr lang="en-US" dirty="0">
                <a:latin typeface="Open Sans"/>
              </a:rPr>
              <a:t>stack-order of stashed file changes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pop </a:t>
            </a:r>
            <a:r>
              <a:rPr lang="en-US" dirty="0" smtClean="0">
                <a:latin typeface="Open Sans"/>
              </a:rPr>
              <a:t>					write </a:t>
            </a:r>
            <a:r>
              <a:rPr lang="en-US" dirty="0">
                <a:latin typeface="Open Sans"/>
              </a:rPr>
              <a:t>working from top of stash stack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drop </a:t>
            </a:r>
            <a:r>
              <a:rPr lang="en-US" dirty="0" smtClean="0">
                <a:latin typeface="Open Sans"/>
              </a:rPr>
              <a:t>				discard </a:t>
            </a:r>
            <a:r>
              <a:rPr lang="en-US" dirty="0">
                <a:latin typeface="Open Sans"/>
              </a:rPr>
              <a:t>the changes from top of stash stack</a:t>
            </a:r>
          </a:p>
          <a:p>
            <a:endParaRPr lang="en-US" dirty="0"/>
          </a:p>
        </p:txBody>
      </p:sp>
    </p:spTree>
    <p:extLst>
      <p:ext uri="{BB962C8B-B14F-4D97-AF65-F5344CB8AC3E}">
        <p14:creationId xmlns:p14="http://schemas.microsoft.com/office/powerpoint/2010/main" val="50485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A1904D-3783-564B-8293-3ACF5C93F8BE}"/>
              </a:ext>
            </a:extLst>
          </p:cNvPr>
          <p:cNvSpPr>
            <a:spLocks noGrp="1"/>
          </p:cNvSpPr>
          <p:nvPr>
            <p:ph type="title"/>
          </p:nvPr>
        </p:nvSpPr>
        <p:spPr/>
        <p:txBody>
          <a:bodyPr/>
          <a:lstStyle/>
          <a:p>
            <a:r>
              <a:rPr lang="en-IN"/>
              <a:t>An introduction</a:t>
            </a:r>
            <a:endParaRPr lang="en-US"/>
          </a:p>
        </p:txBody>
      </p:sp>
      <p:sp>
        <p:nvSpPr>
          <p:cNvPr id="3" name="Content Placeholder 2">
            <a:extLst>
              <a:ext uri="{FF2B5EF4-FFF2-40B4-BE49-F238E27FC236}">
                <a16:creationId xmlns="" xmlns:a16="http://schemas.microsoft.com/office/drawing/2014/main" id="{71366C8A-5967-BF47-B1BA-B0D4AA74949F}"/>
              </a:ext>
            </a:extLst>
          </p:cNvPr>
          <p:cNvSpPr>
            <a:spLocks noGrp="1"/>
          </p:cNvSpPr>
          <p:nvPr>
            <p:ph idx="1"/>
          </p:nvPr>
        </p:nvSpPr>
        <p:spPr>
          <a:xfrm>
            <a:off x="533400" y="2286000"/>
            <a:ext cx="11125200" cy="4343400"/>
          </a:xfrm>
        </p:spPr>
        <p:txBody>
          <a:bodyPr>
            <a:normAutofit/>
          </a:bodyPr>
          <a:lstStyle/>
          <a:p>
            <a:pPr algn="just"/>
            <a:r>
              <a:rPr lang="en-US" sz="1600" dirty="0" err="1" smtClean="0">
                <a:latin typeface="Open Sans"/>
              </a:rPr>
              <a:t>Git</a:t>
            </a:r>
            <a:r>
              <a:rPr lang="en-US" sz="1600" dirty="0" smtClean="0">
                <a:latin typeface="Open Sans"/>
              </a:rPr>
              <a:t> is a distributed </a:t>
            </a:r>
            <a:r>
              <a:rPr lang="en-US" sz="1600" dirty="0">
                <a:latin typeface="Open Sans"/>
              </a:rPr>
              <a:t>version control </a:t>
            </a:r>
            <a:r>
              <a:rPr lang="en-US" sz="1600" dirty="0" smtClean="0">
                <a:latin typeface="Open Sans"/>
              </a:rPr>
              <a:t>system. It helps in keeping </a:t>
            </a:r>
            <a:r>
              <a:rPr lang="en-US" sz="1600" dirty="0">
                <a:latin typeface="Open Sans"/>
              </a:rPr>
              <a:t>a history of previous </a:t>
            </a:r>
            <a:r>
              <a:rPr lang="en-US" sz="1600" dirty="0" smtClean="0">
                <a:latin typeface="Open Sans"/>
              </a:rPr>
              <a:t>versions. It allows branching and develop simultaneously </a:t>
            </a:r>
            <a:r>
              <a:rPr lang="en-US" sz="1600" dirty="0">
                <a:latin typeface="Open Sans"/>
              </a:rPr>
              <a:t>on different </a:t>
            </a:r>
            <a:r>
              <a:rPr lang="en-US" sz="1600" dirty="0" smtClean="0">
                <a:latin typeface="Open Sans"/>
              </a:rPr>
              <a:t>branches. </a:t>
            </a:r>
          </a:p>
          <a:p>
            <a:pPr algn="just"/>
            <a:r>
              <a:rPr lang="en-US" sz="1600" dirty="0" smtClean="0">
                <a:latin typeface="Open Sans"/>
              </a:rPr>
              <a:t>It allows to try out new features, integrate them into production or throw them out and collaborate with other developers. You can easily push and pull code from remote repositories such as </a:t>
            </a:r>
            <a:r>
              <a:rPr lang="en-US" sz="1600" dirty="0" err="1" smtClean="0">
                <a:latin typeface="Open Sans"/>
              </a:rPr>
              <a:t>Github</a:t>
            </a:r>
            <a:r>
              <a:rPr lang="en-US" sz="1600" dirty="0" smtClean="0">
                <a:latin typeface="Open Sans"/>
              </a:rPr>
              <a:t>.</a:t>
            </a:r>
          </a:p>
          <a:p>
            <a:pPr algn="just"/>
            <a:r>
              <a:rPr lang="en-US" sz="1600" dirty="0" smtClean="0">
                <a:latin typeface="Open Sans"/>
              </a:rPr>
              <a:t> </a:t>
            </a:r>
            <a:r>
              <a:rPr lang="en-US" sz="1600" dirty="0">
                <a:latin typeface="Open Sans"/>
              </a:rPr>
              <a:t>Everyone </a:t>
            </a:r>
            <a:r>
              <a:rPr lang="en-US" sz="1600" dirty="0" smtClean="0">
                <a:latin typeface="Open Sans"/>
              </a:rPr>
              <a:t>has their local copy of the project contents available on remote repository. So, everybody can do their part of development/changes at their machine without interfering others working on same project and once they are done they can push their codes on their branch.</a:t>
            </a:r>
          </a:p>
          <a:p>
            <a:pPr algn="just"/>
            <a:r>
              <a:rPr lang="en-US" sz="1600" dirty="0" err="1" smtClean="0">
                <a:latin typeface="Open Sans"/>
              </a:rPr>
              <a:t>Git</a:t>
            </a:r>
            <a:r>
              <a:rPr lang="en-US" sz="1600" dirty="0" smtClean="0">
                <a:latin typeface="Open Sans"/>
              </a:rPr>
              <a:t> is quite fast than over other version control system available(non-distributed </a:t>
            </a:r>
            <a:r>
              <a:rPr lang="en-US" sz="1600" dirty="0">
                <a:latin typeface="Open Sans"/>
              </a:rPr>
              <a:t>systems like </a:t>
            </a:r>
            <a:r>
              <a:rPr lang="en-US" sz="1600" dirty="0" err="1" smtClean="0">
                <a:latin typeface="Open Sans"/>
              </a:rPr>
              <a:t>svn</a:t>
            </a:r>
            <a:r>
              <a:rPr lang="en-US" sz="1600" dirty="0" smtClean="0">
                <a:latin typeface="Open Sans"/>
              </a:rPr>
              <a:t>) and one can perform many </a:t>
            </a:r>
            <a:r>
              <a:rPr lang="en-US" sz="1600" dirty="0">
                <a:latin typeface="Open Sans"/>
              </a:rPr>
              <a:t>local </a:t>
            </a:r>
            <a:r>
              <a:rPr lang="en-US" sz="1600" dirty="0" smtClean="0">
                <a:latin typeface="Open Sans"/>
              </a:rPr>
              <a:t>operations on </a:t>
            </a:r>
            <a:r>
              <a:rPr lang="en-US" sz="1600" dirty="0" err="1" smtClean="0">
                <a:latin typeface="Open Sans"/>
              </a:rPr>
              <a:t>git</a:t>
            </a:r>
            <a:r>
              <a:rPr lang="en-US" sz="1600" dirty="0" smtClean="0">
                <a:latin typeface="Open Sans"/>
              </a:rPr>
              <a:t>. Also, it is cheap </a:t>
            </a:r>
            <a:r>
              <a:rPr lang="en-US" sz="1600" dirty="0">
                <a:latin typeface="Open Sans"/>
              </a:rPr>
              <a:t>to create new branches, merge, etc</a:t>
            </a:r>
            <a:r>
              <a:rPr lang="en-US" sz="1600" dirty="0" smtClean="0">
                <a:latin typeface="Open Sans"/>
              </a:rPr>
              <a:t>.</a:t>
            </a: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Setup</a:t>
            </a:r>
            <a:endParaRPr lang="en-US" dirty="0"/>
          </a:p>
        </p:txBody>
      </p:sp>
      <p:sp>
        <p:nvSpPr>
          <p:cNvPr id="3" name="Content Placeholder 2"/>
          <p:cNvSpPr>
            <a:spLocks noGrp="1"/>
          </p:cNvSpPr>
          <p:nvPr>
            <p:ph idx="1"/>
          </p:nvPr>
        </p:nvSpPr>
        <p:spPr>
          <a:xfrm>
            <a:off x="457200" y="2209800"/>
            <a:ext cx="11353800" cy="4495800"/>
          </a:xfrm>
        </p:spPr>
        <p:txBody>
          <a:bodyPr>
            <a:normAutofit fontScale="92500" lnSpcReduction="20000"/>
          </a:bodyPr>
          <a:lstStyle/>
          <a:p>
            <a:r>
              <a:rPr lang="en-US" dirty="0" smtClean="0">
                <a:latin typeface="Open Sans"/>
              </a:rPr>
              <a:t>With </a:t>
            </a:r>
            <a:r>
              <a:rPr lang="en-US" dirty="0">
                <a:latin typeface="Open Sans"/>
              </a:rPr>
              <a:t>platform specific installers for </a:t>
            </a:r>
            <a:r>
              <a:rPr lang="en-US" dirty="0" err="1">
                <a:latin typeface="Open Sans"/>
              </a:rPr>
              <a:t>Git</a:t>
            </a:r>
            <a:r>
              <a:rPr lang="en-US" dirty="0">
                <a:latin typeface="Open Sans"/>
              </a:rPr>
              <a:t>, </a:t>
            </a:r>
            <a:r>
              <a:rPr lang="en-US" dirty="0" err="1">
                <a:latin typeface="Open Sans"/>
              </a:rPr>
              <a:t>GitHub</a:t>
            </a:r>
            <a:r>
              <a:rPr lang="en-US" dirty="0">
                <a:latin typeface="Open Sans"/>
              </a:rPr>
              <a:t> also provides the ease of staying up-to-date with the latest releases of the command line tool while providing a graphical user interface for day-to-day interaction, review, and repository synchronization. </a:t>
            </a:r>
            <a:endParaRPr lang="en-US" dirty="0" smtClean="0">
              <a:latin typeface="Open Sans"/>
            </a:endParaRPr>
          </a:p>
          <a:p>
            <a:pPr lvl="1"/>
            <a:r>
              <a:rPr lang="en-US" dirty="0" err="1" smtClean="0">
                <a:latin typeface="Open Sans"/>
              </a:rPr>
              <a:t>GitHub</a:t>
            </a:r>
            <a:r>
              <a:rPr lang="en-US" dirty="0" smtClean="0">
                <a:latin typeface="Open Sans"/>
              </a:rPr>
              <a:t> </a:t>
            </a:r>
            <a:r>
              <a:rPr lang="en-US" dirty="0">
                <a:latin typeface="Open Sans"/>
              </a:rPr>
              <a:t>for Windows htps://windows.github.com </a:t>
            </a:r>
            <a:endParaRPr lang="en-US" dirty="0" smtClean="0">
              <a:latin typeface="Open Sans"/>
            </a:endParaRPr>
          </a:p>
          <a:p>
            <a:pPr lvl="1"/>
            <a:r>
              <a:rPr lang="en-US" dirty="0" err="1" smtClean="0">
                <a:latin typeface="Open Sans"/>
              </a:rPr>
              <a:t>GitHub</a:t>
            </a:r>
            <a:r>
              <a:rPr lang="en-US" dirty="0" smtClean="0">
                <a:latin typeface="Open Sans"/>
              </a:rPr>
              <a:t> </a:t>
            </a:r>
            <a:r>
              <a:rPr lang="en-US" dirty="0">
                <a:latin typeface="Open Sans"/>
              </a:rPr>
              <a:t>for Mac htps://mac.github.com </a:t>
            </a:r>
            <a:endParaRPr lang="en-US" dirty="0" smtClean="0">
              <a:latin typeface="Open Sans"/>
            </a:endParaRPr>
          </a:p>
          <a:p>
            <a:pPr lvl="1"/>
            <a:r>
              <a:rPr lang="en-US" dirty="0" smtClean="0">
                <a:latin typeface="Open Sans"/>
              </a:rPr>
              <a:t>For </a:t>
            </a:r>
            <a:r>
              <a:rPr lang="en-US" dirty="0">
                <a:latin typeface="Open Sans"/>
              </a:rPr>
              <a:t>Linux and Solaris platforms, the latest release is available on the official </a:t>
            </a:r>
            <a:r>
              <a:rPr lang="en-US" dirty="0" err="1">
                <a:latin typeface="Open Sans"/>
              </a:rPr>
              <a:t>Git</a:t>
            </a:r>
            <a:r>
              <a:rPr lang="en-US" dirty="0">
                <a:latin typeface="Open Sans"/>
              </a:rPr>
              <a:t> web site. </a:t>
            </a:r>
            <a:endParaRPr lang="en-US" dirty="0" smtClean="0">
              <a:latin typeface="Open Sans"/>
            </a:endParaRPr>
          </a:p>
          <a:p>
            <a:pPr lvl="1"/>
            <a:r>
              <a:rPr lang="en-US" dirty="0" err="1" smtClean="0">
                <a:latin typeface="Open Sans"/>
              </a:rPr>
              <a:t>Git</a:t>
            </a:r>
            <a:r>
              <a:rPr lang="en-US" dirty="0" smtClean="0">
                <a:latin typeface="Open Sans"/>
              </a:rPr>
              <a:t> </a:t>
            </a:r>
            <a:r>
              <a:rPr lang="en-US" dirty="0">
                <a:latin typeface="Open Sans"/>
              </a:rPr>
              <a:t>for All Platforms htp://git-scm.com</a:t>
            </a:r>
          </a:p>
          <a:p>
            <a:r>
              <a:rPr lang="en-US" dirty="0" smtClean="0">
                <a:latin typeface="Open Sans"/>
              </a:rPr>
              <a:t>After this setup, we configure user information across all the repositories.</a:t>
            </a:r>
          </a:p>
          <a:p>
            <a:r>
              <a:rPr lang="en-US" dirty="0" err="1" smtClean="0">
                <a:latin typeface="Open Sans"/>
              </a:rPr>
              <a:t>Git</a:t>
            </a:r>
            <a:r>
              <a:rPr lang="en-US" dirty="0" smtClean="0">
                <a:latin typeface="Open Sans"/>
              </a:rPr>
              <a:t> </a:t>
            </a:r>
            <a:r>
              <a:rPr lang="en-US" dirty="0" err="1" smtClean="0">
                <a:latin typeface="Open Sans"/>
              </a:rPr>
              <a:t>config</a:t>
            </a:r>
            <a:r>
              <a:rPr lang="en-US" dirty="0" smtClean="0">
                <a:latin typeface="Open Sans"/>
              </a:rPr>
              <a:t> --global user.name &lt;Full Name&gt;</a:t>
            </a:r>
          </a:p>
          <a:p>
            <a:pPr marL="0" indent="0">
              <a:buNone/>
            </a:pPr>
            <a:r>
              <a:rPr lang="en-US" dirty="0">
                <a:latin typeface="Open Sans"/>
              </a:rPr>
              <a:t>	</a:t>
            </a:r>
            <a:r>
              <a:rPr lang="en-US" dirty="0" smtClean="0">
                <a:latin typeface="Open Sans"/>
              </a:rPr>
              <a:t>This command sets name that is identifiable for credit when review version history.</a:t>
            </a:r>
          </a:p>
          <a:p>
            <a:r>
              <a:rPr lang="en-US" dirty="0" smtClean="0">
                <a:latin typeface="Open Sans"/>
              </a:rPr>
              <a:t> </a:t>
            </a:r>
            <a:r>
              <a:rPr lang="en-US" dirty="0" err="1">
                <a:latin typeface="Open Sans"/>
              </a:rPr>
              <a:t>Git</a:t>
            </a:r>
            <a:r>
              <a:rPr lang="en-US" dirty="0">
                <a:latin typeface="Open Sans"/>
              </a:rPr>
              <a:t> </a:t>
            </a:r>
            <a:r>
              <a:rPr lang="en-US" dirty="0" err="1">
                <a:latin typeface="Open Sans"/>
              </a:rPr>
              <a:t>config</a:t>
            </a:r>
            <a:r>
              <a:rPr lang="en-US" dirty="0">
                <a:latin typeface="Open Sans"/>
              </a:rPr>
              <a:t> --global </a:t>
            </a:r>
            <a:r>
              <a:rPr lang="en-US" dirty="0" err="1" smtClean="0">
                <a:latin typeface="Open Sans"/>
              </a:rPr>
              <a:t>user.email</a:t>
            </a:r>
            <a:r>
              <a:rPr lang="en-US" dirty="0" smtClean="0">
                <a:latin typeface="Open Sans"/>
              </a:rPr>
              <a:t> &lt;Email&gt;</a:t>
            </a:r>
          </a:p>
          <a:p>
            <a:pPr marL="0" indent="0">
              <a:buNone/>
            </a:pPr>
            <a:r>
              <a:rPr lang="en-US" dirty="0">
                <a:latin typeface="Open Sans"/>
              </a:rPr>
              <a:t>	</a:t>
            </a:r>
            <a:r>
              <a:rPr lang="en-US" dirty="0" smtClean="0">
                <a:latin typeface="Open Sans"/>
              </a:rPr>
              <a:t>This command sets an email address that will associate with each history marker.</a:t>
            </a:r>
            <a:endParaRPr lang="en-US" dirty="0">
              <a:latin typeface="Open Sans"/>
            </a:endParaRPr>
          </a:p>
          <a:p>
            <a:r>
              <a:rPr lang="en-US" dirty="0" err="1">
                <a:latin typeface="Open Sans"/>
              </a:rPr>
              <a:t>Git</a:t>
            </a:r>
            <a:r>
              <a:rPr lang="en-US" dirty="0">
                <a:latin typeface="Open Sans"/>
              </a:rPr>
              <a:t> </a:t>
            </a:r>
            <a:r>
              <a:rPr lang="en-US" dirty="0" err="1">
                <a:latin typeface="Open Sans"/>
              </a:rPr>
              <a:t>config</a:t>
            </a:r>
            <a:r>
              <a:rPr lang="en-US" dirty="0">
                <a:latin typeface="Open Sans"/>
              </a:rPr>
              <a:t> --global </a:t>
            </a:r>
            <a:r>
              <a:rPr lang="en-US" dirty="0" err="1" smtClean="0">
                <a:latin typeface="Open Sans"/>
              </a:rPr>
              <a:t>color.ui</a:t>
            </a:r>
            <a:r>
              <a:rPr lang="en-US" dirty="0" smtClean="0">
                <a:latin typeface="Open Sans"/>
              </a:rPr>
              <a:t> auto</a:t>
            </a:r>
          </a:p>
          <a:p>
            <a:pPr marL="457200" lvl="1" indent="0">
              <a:buNone/>
            </a:pPr>
            <a:r>
              <a:rPr lang="en-US" dirty="0" smtClean="0">
                <a:latin typeface="Open Sans"/>
              </a:rPr>
              <a:t>This command sets automatic command line coloring for </a:t>
            </a:r>
            <a:r>
              <a:rPr lang="en-US" dirty="0" err="1" smtClean="0">
                <a:latin typeface="Open Sans"/>
              </a:rPr>
              <a:t>git</a:t>
            </a:r>
            <a:r>
              <a:rPr lang="en-US" dirty="0" smtClean="0">
                <a:latin typeface="Open Sans"/>
              </a:rPr>
              <a:t> for easy </a:t>
            </a:r>
            <a:r>
              <a:rPr lang="en-US" dirty="0" err="1" smtClean="0">
                <a:latin typeface="Open Sans"/>
              </a:rPr>
              <a:t>revewing</a:t>
            </a:r>
            <a:r>
              <a:rPr lang="en-US" dirty="0" smtClean="0">
                <a:latin typeface="Open Sans"/>
              </a:rPr>
              <a:t>.</a:t>
            </a:r>
            <a:endParaRPr lang="en-US" dirty="0">
              <a:latin typeface="Open Sans"/>
            </a:endParaRPr>
          </a:p>
          <a:p>
            <a:endParaRPr lang="en-US" dirty="0">
              <a:latin typeface="Open Sans"/>
            </a:endParaRPr>
          </a:p>
        </p:txBody>
      </p:sp>
    </p:spTree>
    <p:extLst>
      <p:ext uri="{BB962C8B-B14F-4D97-AF65-F5344CB8AC3E}">
        <p14:creationId xmlns:p14="http://schemas.microsoft.com/office/powerpoint/2010/main" val="1351344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a:t> </a:t>
            </a:r>
            <a:r>
              <a:rPr lang="en-US" dirty="0" smtClean="0"/>
              <a:t>Tools – </a:t>
            </a:r>
            <a:r>
              <a:rPr lang="en-US" dirty="0" err="1" smtClean="0"/>
              <a:t>git</a:t>
            </a:r>
            <a:r>
              <a:rPr lang="en-US" dirty="0" smtClean="0"/>
              <a:t> bash and </a:t>
            </a:r>
            <a:r>
              <a:rPr lang="en-US" dirty="0" err="1" smtClean="0"/>
              <a:t>git</a:t>
            </a:r>
            <a:r>
              <a:rPr lang="en-US" dirty="0" smtClean="0"/>
              <a:t> GUI</a:t>
            </a:r>
            <a:endParaRPr lang="en-US" dirty="0"/>
          </a:p>
        </p:txBody>
      </p:sp>
      <p:sp>
        <p:nvSpPr>
          <p:cNvPr id="3" name="Content Placeholder 2"/>
          <p:cNvSpPr>
            <a:spLocks noGrp="1"/>
          </p:cNvSpPr>
          <p:nvPr>
            <p:ph idx="1"/>
          </p:nvPr>
        </p:nvSpPr>
        <p:spPr>
          <a:xfrm>
            <a:off x="457200" y="2133600"/>
            <a:ext cx="11430000" cy="4038600"/>
          </a:xfrm>
        </p:spPr>
        <p:txBody>
          <a:bodyPr>
            <a:normAutofit/>
          </a:bodyPr>
          <a:lstStyle/>
          <a:p>
            <a:r>
              <a:rPr lang="en-US" dirty="0" err="1" smtClean="0">
                <a:latin typeface="Open Sans"/>
              </a:rPr>
              <a:t>Git</a:t>
            </a:r>
            <a:r>
              <a:rPr lang="en-US" dirty="0" smtClean="0">
                <a:latin typeface="Open Sans"/>
              </a:rPr>
              <a:t> bash and </a:t>
            </a:r>
            <a:r>
              <a:rPr lang="en-US" dirty="0" err="1" smtClean="0">
                <a:latin typeface="Open Sans"/>
              </a:rPr>
              <a:t>git</a:t>
            </a:r>
            <a:r>
              <a:rPr lang="en-US" dirty="0" smtClean="0">
                <a:latin typeface="Open Sans"/>
              </a:rPr>
              <a:t> GUI are tools provided by </a:t>
            </a:r>
            <a:r>
              <a:rPr lang="en-US" dirty="0" err="1" smtClean="0">
                <a:latin typeface="Open Sans"/>
              </a:rPr>
              <a:t>git</a:t>
            </a:r>
            <a:r>
              <a:rPr lang="en-US" dirty="0" smtClean="0">
                <a:latin typeface="Open Sans"/>
              </a:rPr>
              <a:t> to access and run </a:t>
            </a:r>
            <a:r>
              <a:rPr lang="en-US" dirty="0" err="1" smtClean="0">
                <a:latin typeface="Open Sans"/>
              </a:rPr>
              <a:t>git</a:t>
            </a:r>
            <a:r>
              <a:rPr lang="en-US" dirty="0" smtClean="0">
                <a:latin typeface="Open Sans"/>
              </a:rPr>
              <a:t> commands.</a:t>
            </a:r>
          </a:p>
          <a:p>
            <a:pPr lvl="1"/>
            <a:r>
              <a:rPr lang="en-US" dirty="0" err="1" smtClean="0">
                <a:latin typeface="Open Sans"/>
              </a:rPr>
              <a:t>Git</a:t>
            </a:r>
            <a:r>
              <a:rPr lang="en-US" dirty="0" smtClean="0">
                <a:latin typeface="Open Sans"/>
              </a:rPr>
              <a:t> bash is a command based tool t manage your got repository</a:t>
            </a:r>
          </a:p>
          <a:p>
            <a:pPr lvl="1"/>
            <a:r>
              <a:rPr lang="en-US" dirty="0" err="1" smtClean="0">
                <a:latin typeface="Open Sans"/>
              </a:rPr>
              <a:t>Git</a:t>
            </a:r>
            <a:r>
              <a:rPr lang="en-US" dirty="0" smtClean="0">
                <a:latin typeface="Open Sans"/>
              </a:rPr>
              <a:t> GUI is interactive user interface to run </a:t>
            </a:r>
            <a:r>
              <a:rPr lang="en-US" dirty="0" err="1" smtClean="0">
                <a:latin typeface="Open Sans"/>
              </a:rPr>
              <a:t>git</a:t>
            </a:r>
            <a:r>
              <a:rPr lang="en-US" dirty="0" smtClean="0">
                <a:latin typeface="Open Sans"/>
              </a:rPr>
              <a:t> commands</a:t>
            </a:r>
            <a:endParaRPr lang="en-US" dirty="0">
              <a:latin typeface="Open Sans"/>
            </a:endParaRPr>
          </a:p>
        </p:txBody>
      </p:sp>
    </p:spTree>
    <p:extLst>
      <p:ext uri="{BB962C8B-B14F-4D97-AF65-F5344CB8AC3E}">
        <p14:creationId xmlns:p14="http://schemas.microsoft.com/office/powerpoint/2010/main" val="104533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a:t>
            </a:r>
            <a:r>
              <a:rPr lang="en-US" dirty="0" err="1" smtClean="0"/>
              <a:t>Gitlab</a:t>
            </a:r>
            <a:endParaRPr lang="en-US" dirty="0"/>
          </a:p>
        </p:txBody>
      </p:sp>
      <p:sp>
        <p:nvSpPr>
          <p:cNvPr id="3" name="Content Placeholder 2"/>
          <p:cNvSpPr>
            <a:spLocks noGrp="1"/>
          </p:cNvSpPr>
          <p:nvPr>
            <p:ph idx="1"/>
          </p:nvPr>
        </p:nvSpPr>
        <p:spPr>
          <a:xfrm>
            <a:off x="533400" y="2286000"/>
            <a:ext cx="9447213" cy="3733800"/>
          </a:xfrm>
        </p:spPr>
        <p:txBody>
          <a:bodyPr/>
          <a:lstStyle/>
          <a:p>
            <a:pPr algn="just"/>
            <a:r>
              <a:rPr lang="en-US" b="1" dirty="0" err="1" smtClean="0">
                <a:latin typeface="Open Sans"/>
              </a:rPr>
              <a:t>Github</a:t>
            </a:r>
            <a:endParaRPr lang="en-US" b="1" dirty="0" smtClean="0">
              <a:latin typeface="Open Sans"/>
            </a:endParaRPr>
          </a:p>
          <a:p>
            <a:pPr lvl="1" algn="just"/>
            <a:r>
              <a:rPr lang="en-US" dirty="0" err="1" smtClean="0">
                <a:latin typeface="Open Sans"/>
              </a:rPr>
              <a:t>Github</a:t>
            </a:r>
            <a:r>
              <a:rPr lang="en-US" dirty="0" smtClean="0">
                <a:latin typeface="Open Sans"/>
              </a:rPr>
              <a:t>, Inc. is a provider of internet hosting for software development and version control using </a:t>
            </a:r>
            <a:r>
              <a:rPr lang="en-US" dirty="0" err="1" smtClean="0">
                <a:latin typeface="Open Sans"/>
              </a:rPr>
              <a:t>git</a:t>
            </a:r>
            <a:r>
              <a:rPr lang="en-US" dirty="0" smtClean="0">
                <a:latin typeface="Open Sans"/>
              </a:rPr>
              <a:t>. It offers distributed version control and source code management functionality of </a:t>
            </a:r>
            <a:r>
              <a:rPr lang="en-US" dirty="0" err="1" smtClean="0">
                <a:latin typeface="Open Sans"/>
              </a:rPr>
              <a:t>git</a:t>
            </a:r>
            <a:r>
              <a:rPr lang="en-US" dirty="0" smtClean="0">
                <a:latin typeface="Open Sans"/>
              </a:rPr>
              <a:t> , plus its own features.</a:t>
            </a:r>
          </a:p>
          <a:p>
            <a:pPr lvl="1" algn="just"/>
            <a:r>
              <a:rPr lang="en-US" dirty="0" smtClean="0">
                <a:latin typeface="Open Sans"/>
              </a:rPr>
              <a:t>It was founded in 2008 by </a:t>
            </a:r>
            <a:r>
              <a:rPr lang="en-US" dirty="0" err="1" smtClean="0">
                <a:latin typeface="Open Sans"/>
              </a:rPr>
              <a:t>microsoft</a:t>
            </a:r>
            <a:r>
              <a:rPr lang="en-US" dirty="0" smtClean="0">
                <a:latin typeface="Open Sans"/>
              </a:rPr>
              <a:t> corporation.</a:t>
            </a:r>
          </a:p>
          <a:p>
            <a:pPr algn="just"/>
            <a:r>
              <a:rPr lang="en-US" b="1" dirty="0" err="1" smtClean="0">
                <a:latin typeface="Open Sans"/>
              </a:rPr>
              <a:t>Gitlab</a:t>
            </a:r>
            <a:endParaRPr lang="en-US" dirty="0" smtClean="0">
              <a:latin typeface="Open Sans"/>
            </a:endParaRPr>
          </a:p>
          <a:p>
            <a:pPr lvl="1" algn="just"/>
            <a:r>
              <a:rPr lang="en-US" dirty="0" err="1" smtClean="0">
                <a:latin typeface="Open Sans"/>
              </a:rPr>
              <a:t>Gitlab</a:t>
            </a:r>
            <a:r>
              <a:rPr lang="en-US" dirty="0" smtClean="0">
                <a:latin typeface="Open Sans"/>
              </a:rPr>
              <a:t> is a web based </a:t>
            </a:r>
            <a:r>
              <a:rPr lang="en-US" dirty="0" err="1" smtClean="0">
                <a:latin typeface="Open Sans"/>
              </a:rPr>
              <a:t>DevOps</a:t>
            </a:r>
            <a:r>
              <a:rPr lang="en-US" dirty="0" smtClean="0">
                <a:latin typeface="Open Sans"/>
              </a:rPr>
              <a:t> lifecycle tool that provides a </a:t>
            </a:r>
            <a:r>
              <a:rPr lang="en-US" dirty="0" err="1" smtClean="0">
                <a:latin typeface="Open Sans"/>
              </a:rPr>
              <a:t>git</a:t>
            </a:r>
            <a:r>
              <a:rPr lang="en-US" dirty="0" smtClean="0">
                <a:latin typeface="Open Sans"/>
              </a:rPr>
              <a:t>-repository manager providing wiki, issue tracking and continuous integration and deployment pipeline features, using open source license, developed by </a:t>
            </a:r>
            <a:r>
              <a:rPr lang="en-US" dirty="0" err="1" smtClean="0">
                <a:latin typeface="Open Sans"/>
              </a:rPr>
              <a:t>Gitlab</a:t>
            </a:r>
            <a:r>
              <a:rPr lang="en-US" dirty="0" smtClean="0">
                <a:latin typeface="Open Sans"/>
              </a:rPr>
              <a:t> Inc. The software was created by Ukrainian developers Dmitri </a:t>
            </a:r>
            <a:r>
              <a:rPr lang="en-US" dirty="0" err="1" smtClean="0">
                <a:latin typeface="Open Sans"/>
              </a:rPr>
              <a:t>Zaporozhets</a:t>
            </a:r>
            <a:r>
              <a:rPr lang="en-US" dirty="0" smtClean="0">
                <a:latin typeface="Open Sans"/>
              </a:rPr>
              <a:t> and Valery </a:t>
            </a:r>
            <a:r>
              <a:rPr lang="en-US" dirty="0" err="1" smtClean="0">
                <a:latin typeface="Open Sans"/>
              </a:rPr>
              <a:t>Sizov</a:t>
            </a:r>
            <a:r>
              <a:rPr lang="en-US" dirty="0" smtClean="0">
                <a:latin typeface="Open Sans"/>
              </a:rPr>
              <a:t>.</a:t>
            </a:r>
            <a:endParaRPr lang="en-US" dirty="0">
              <a:latin typeface="Open Sans"/>
            </a:endParaRPr>
          </a:p>
        </p:txBody>
      </p:sp>
    </p:spTree>
    <p:extLst>
      <p:ext uri="{BB962C8B-B14F-4D97-AF65-F5344CB8AC3E}">
        <p14:creationId xmlns:p14="http://schemas.microsoft.com/office/powerpoint/2010/main" val="1417969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rPr>
              <a:t>Features</a:t>
            </a:r>
            <a:endParaRPr lang="en-US" dirty="0">
              <a:latin typeface="Open Sans"/>
            </a:endParaRPr>
          </a:p>
        </p:txBody>
      </p:sp>
      <p:sp>
        <p:nvSpPr>
          <p:cNvPr id="3" name="Content Placeholder 2"/>
          <p:cNvSpPr>
            <a:spLocks noGrp="1"/>
          </p:cNvSpPr>
          <p:nvPr>
            <p:ph idx="1"/>
          </p:nvPr>
        </p:nvSpPr>
        <p:spPr/>
        <p:txBody>
          <a:bodyPr>
            <a:normAutofit/>
          </a:bodyPr>
          <a:lstStyle/>
          <a:p>
            <a:r>
              <a:rPr lang="en-US" sz="1600" dirty="0" smtClean="0">
                <a:latin typeface="Open Sans"/>
              </a:rPr>
              <a:t>Tracks History</a:t>
            </a:r>
          </a:p>
          <a:p>
            <a:r>
              <a:rPr lang="en-US" sz="1600" dirty="0" smtClean="0">
                <a:latin typeface="Open Sans"/>
              </a:rPr>
              <a:t>Free and open source</a:t>
            </a:r>
          </a:p>
          <a:p>
            <a:r>
              <a:rPr lang="en-US" sz="1600" dirty="0" smtClean="0">
                <a:latin typeface="Open Sans"/>
              </a:rPr>
              <a:t>Supports non-linear development</a:t>
            </a:r>
          </a:p>
          <a:p>
            <a:r>
              <a:rPr lang="en-US" sz="1600" dirty="0" smtClean="0">
                <a:latin typeface="Open Sans"/>
              </a:rPr>
              <a:t>Creates backup</a:t>
            </a:r>
          </a:p>
          <a:p>
            <a:r>
              <a:rPr lang="en-US" sz="1600" dirty="0" smtClean="0">
                <a:latin typeface="Open Sans"/>
              </a:rPr>
              <a:t>Scalable</a:t>
            </a:r>
          </a:p>
          <a:p>
            <a:r>
              <a:rPr lang="en-US" sz="1600" dirty="0" smtClean="0">
                <a:latin typeface="Open Sans"/>
              </a:rPr>
              <a:t>Supports Collaboration</a:t>
            </a:r>
          </a:p>
          <a:p>
            <a:r>
              <a:rPr lang="en-US" sz="1600" dirty="0" smtClean="0">
                <a:latin typeface="Open Sans"/>
              </a:rPr>
              <a:t>Branching is easier</a:t>
            </a:r>
          </a:p>
          <a:p>
            <a:r>
              <a:rPr lang="en-US" sz="1600" dirty="0" smtClean="0">
                <a:latin typeface="Open Sans"/>
              </a:rPr>
              <a:t>Distributed development</a:t>
            </a:r>
            <a:endParaRPr lang="en-US" sz="1600" dirty="0">
              <a:latin typeface="Open Sans"/>
            </a:endParaRPr>
          </a:p>
        </p:txBody>
      </p:sp>
    </p:spTree>
    <p:extLst>
      <p:ext uri="{BB962C8B-B14F-4D97-AF65-F5344CB8AC3E}">
        <p14:creationId xmlns:p14="http://schemas.microsoft.com/office/powerpoint/2010/main" val="1210801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rPr>
              <a:t>Workflow</a:t>
            </a:r>
            <a:endParaRPr lang="en-US" dirty="0">
              <a:latin typeface="Open Sans"/>
            </a:endParaRPr>
          </a:p>
        </p:txBody>
      </p:sp>
      <p:sp>
        <p:nvSpPr>
          <p:cNvPr id="3" name="Content Placeholder 2"/>
          <p:cNvSpPr>
            <a:spLocks noGrp="1"/>
          </p:cNvSpPr>
          <p:nvPr>
            <p:ph idx="1"/>
          </p:nvPr>
        </p:nvSpPr>
        <p:spPr/>
        <p:txBody>
          <a:bodyPr>
            <a:normAutofit/>
          </a:bodyPr>
          <a:lstStyle/>
          <a:p>
            <a:pPr algn="just"/>
            <a:r>
              <a:rPr lang="en-US" sz="1600" dirty="0" err="1" smtClean="0">
                <a:latin typeface="Open Sans"/>
              </a:rPr>
              <a:t>Git</a:t>
            </a:r>
            <a:r>
              <a:rPr lang="en-US" sz="1600" dirty="0" smtClean="0">
                <a:latin typeface="Open Sans"/>
              </a:rPr>
              <a:t> workflow is </a:t>
            </a:r>
            <a:r>
              <a:rPr lang="en-US" sz="1600" dirty="0" err="1" smtClean="0">
                <a:latin typeface="Open Sans"/>
              </a:rPr>
              <a:t>devided</a:t>
            </a:r>
            <a:r>
              <a:rPr lang="en-US" sz="1600" dirty="0" smtClean="0">
                <a:latin typeface="Open Sans"/>
              </a:rPr>
              <a:t> into three states</a:t>
            </a:r>
          </a:p>
          <a:p>
            <a:pPr lvl="1" algn="just"/>
            <a:r>
              <a:rPr lang="en-US" sz="1400" dirty="0" smtClean="0">
                <a:latin typeface="Open Sans"/>
              </a:rPr>
              <a:t>Working Directory – Its located on you local machine and you modify files on your working directory</a:t>
            </a:r>
          </a:p>
          <a:p>
            <a:pPr lvl="1" algn="just"/>
            <a:r>
              <a:rPr lang="en-US" sz="1400" dirty="0" smtClean="0">
                <a:latin typeface="Open Sans"/>
              </a:rPr>
              <a:t>Staging Area – It is also termed as index to your files. You stage the files and add snapshots of them in your staging area</a:t>
            </a:r>
          </a:p>
          <a:p>
            <a:pPr lvl="1" algn="just"/>
            <a:r>
              <a:rPr lang="en-US" sz="1400" dirty="0" err="1" smtClean="0">
                <a:latin typeface="Open Sans"/>
              </a:rPr>
              <a:t>Git</a:t>
            </a:r>
            <a:r>
              <a:rPr lang="en-US" sz="1400" dirty="0" smtClean="0">
                <a:latin typeface="Open Sans"/>
              </a:rPr>
              <a:t> Directory(Repository) – It is located on remote machine and you perform a commit that stores that snapshots permanently to you </a:t>
            </a:r>
            <a:r>
              <a:rPr lang="en-US" sz="1400" dirty="0" err="1" smtClean="0">
                <a:latin typeface="Open Sans"/>
              </a:rPr>
              <a:t>git</a:t>
            </a:r>
            <a:r>
              <a:rPr lang="en-US" sz="1400" dirty="0" smtClean="0">
                <a:latin typeface="Open Sans"/>
              </a:rPr>
              <a:t> directory. You can checkout any existing version, make changes, stage and commit.</a:t>
            </a:r>
            <a:endParaRPr lang="en-US" sz="1400" dirty="0">
              <a:latin typeface="Open Sans"/>
            </a:endParaRPr>
          </a:p>
        </p:txBody>
      </p:sp>
    </p:spTree>
    <p:extLst>
      <p:ext uri="{BB962C8B-B14F-4D97-AF65-F5344CB8AC3E}">
        <p14:creationId xmlns:p14="http://schemas.microsoft.com/office/powerpoint/2010/main" val="3254203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ED199-5988-3649-A777-705A2852C012}"/>
              </a:ext>
            </a:extLst>
          </p:cNvPr>
          <p:cNvSpPr>
            <a:spLocks noGrp="1"/>
          </p:cNvSpPr>
          <p:nvPr>
            <p:ph type="title"/>
          </p:nvPr>
        </p:nvSpPr>
        <p:spPr/>
        <p:txBody>
          <a:bodyPr/>
          <a:lstStyle/>
          <a:p>
            <a:r>
              <a:rPr lang="en-IN" dirty="0" smtClean="0"/>
              <a:t>Git Commands</a:t>
            </a:r>
            <a:endParaRPr lang="en-US" dirty="0"/>
          </a:p>
        </p:txBody>
      </p:sp>
      <p:sp>
        <p:nvSpPr>
          <p:cNvPr id="3" name="Content Placeholder 2">
            <a:extLst>
              <a:ext uri="{FF2B5EF4-FFF2-40B4-BE49-F238E27FC236}">
                <a16:creationId xmlns="" xmlns:a16="http://schemas.microsoft.com/office/drawing/2014/main" id="{ECCCB671-0E58-9841-9F17-CC45A8AFCFC0}"/>
              </a:ext>
            </a:extLst>
          </p:cNvPr>
          <p:cNvSpPr>
            <a:spLocks noGrp="1"/>
          </p:cNvSpPr>
          <p:nvPr>
            <p:ph idx="1"/>
          </p:nvPr>
        </p:nvSpPr>
        <p:spPr>
          <a:xfrm>
            <a:off x="457200" y="2362200"/>
            <a:ext cx="11201400" cy="4267200"/>
          </a:xfrm>
        </p:spPr>
        <p:txBody>
          <a:bodyPr>
            <a:normAutofit/>
          </a:bodyPr>
          <a:lstStyle/>
          <a:p>
            <a:r>
              <a:rPr lang="en-US" dirty="0">
                <a:latin typeface="Open Sans"/>
              </a:rPr>
              <a:t>SETUP </a:t>
            </a:r>
            <a:endParaRPr lang="en-US" dirty="0" smtClean="0">
              <a:latin typeface="Open Sans"/>
            </a:endParaRPr>
          </a:p>
          <a:p>
            <a:pPr lvl="1"/>
            <a:r>
              <a:rPr lang="en-US" dirty="0" smtClean="0">
                <a:latin typeface="Open Sans"/>
              </a:rPr>
              <a:t>Configuring </a:t>
            </a:r>
            <a:r>
              <a:rPr lang="en-US" dirty="0">
                <a:latin typeface="Open Sans"/>
              </a:rPr>
              <a:t>user information used across all local </a:t>
            </a:r>
            <a:r>
              <a:rPr lang="en-US" dirty="0" smtClean="0">
                <a:latin typeface="Open Sans"/>
              </a:rPr>
              <a:t>repositories</a:t>
            </a:r>
          </a:p>
          <a:p>
            <a:pPr marL="914400" lvl="2" indent="0">
              <a:buNone/>
            </a:pPr>
            <a:r>
              <a:rPr lang="en-US" dirty="0">
                <a:latin typeface="Open Sans"/>
              </a:rPr>
              <a:t>$</a:t>
            </a:r>
            <a:r>
              <a:rPr lang="en-US" dirty="0" err="1" smtClean="0">
                <a:latin typeface="Open Sans"/>
              </a:rPr>
              <a:t>git</a:t>
            </a:r>
            <a:r>
              <a:rPr lang="en-US" dirty="0" smtClean="0">
                <a:latin typeface="Open Sans"/>
              </a:rPr>
              <a:t> </a:t>
            </a:r>
            <a:r>
              <a:rPr lang="en-US" dirty="0" err="1">
                <a:latin typeface="Open Sans"/>
              </a:rPr>
              <a:t>config</a:t>
            </a:r>
            <a:r>
              <a:rPr lang="en-US" dirty="0">
                <a:latin typeface="Open Sans"/>
              </a:rPr>
              <a:t> --global user.name </a:t>
            </a:r>
            <a:r>
              <a:rPr lang="en-US" dirty="0" smtClean="0">
                <a:latin typeface="Open Sans"/>
              </a:rPr>
              <a:t>&lt;name &gt;		set </a:t>
            </a:r>
            <a:r>
              <a:rPr lang="en-US" dirty="0">
                <a:latin typeface="Open Sans"/>
              </a:rPr>
              <a:t>a name that is identifiable for credit when review version history </a:t>
            </a:r>
            <a:endParaRPr lang="en-US" dirty="0" smtClean="0">
              <a:latin typeface="Open Sans"/>
            </a:endParaRPr>
          </a:p>
          <a:p>
            <a:pPr marL="914400" lvl="2" indent="0">
              <a:buNone/>
            </a:pPr>
            <a:r>
              <a:rPr lang="en-US" dirty="0" smtClean="0">
                <a:latin typeface="Open Sans"/>
              </a:rPr>
              <a:t>$</a:t>
            </a:r>
            <a:r>
              <a:rPr lang="en-US" dirty="0" err="1" smtClean="0">
                <a:latin typeface="Open Sans"/>
              </a:rPr>
              <a:t>git</a:t>
            </a:r>
            <a:r>
              <a:rPr lang="en-US" dirty="0" smtClean="0">
                <a:latin typeface="Open Sans"/>
              </a:rPr>
              <a:t> </a:t>
            </a:r>
            <a:r>
              <a:rPr lang="en-US" dirty="0" err="1">
                <a:latin typeface="Open Sans"/>
              </a:rPr>
              <a:t>config</a:t>
            </a:r>
            <a:r>
              <a:rPr lang="en-US" dirty="0">
                <a:latin typeface="Open Sans"/>
              </a:rPr>
              <a:t> --global </a:t>
            </a:r>
            <a:r>
              <a:rPr lang="en-US" dirty="0" err="1">
                <a:latin typeface="Open Sans"/>
              </a:rPr>
              <a:t>user.email</a:t>
            </a:r>
            <a:r>
              <a:rPr lang="en-US" dirty="0">
                <a:latin typeface="Open Sans"/>
              </a:rPr>
              <a:t> </a:t>
            </a:r>
            <a:r>
              <a:rPr lang="en-US" dirty="0" smtClean="0">
                <a:latin typeface="Open Sans"/>
              </a:rPr>
              <a:t>&lt;email&gt; 		set </a:t>
            </a:r>
            <a:r>
              <a:rPr lang="en-US" dirty="0">
                <a:latin typeface="Open Sans"/>
              </a:rPr>
              <a:t>an email address that will be associated with each history </a:t>
            </a:r>
            <a:r>
              <a:rPr lang="en-US" dirty="0" smtClean="0">
                <a:latin typeface="Open Sans"/>
              </a:rPr>
              <a:t>marker</a:t>
            </a:r>
          </a:p>
          <a:p>
            <a:pPr marL="914400" lvl="2" indent="0">
              <a:buNone/>
            </a:pPr>
            <a:r>
              <a:rPr lang="en-US" dirty="0">
                <a:latin typeface="Open Sans"/>
              </a:rPr>
              <a:t>$</a:t>
            </a:r>
            <a:r>
              <a:rPr lang="en-US" dirty="0" err="1" smtClean="0">
                <a:latin typeface="Open Sans"/>
              </a:rPr>
              <a:t>git</a:t>
            </a:r>
            <a:r>
              <a:rPr lang="en-US" dirty="0" smtClean="0">
                <a:latin typeface="Open Sans"/>
              </a:rPr>
              <a:t> </a:t>
            </a:r>
            <a:r>
              <a:rPr lang="en-US" dirty="0" err="1">
                <a:latin typeface="Open Sans"/>
              </a:rPr>
              <a:t>config</a:t>
            </a:r>
            <a:r>
              <a:rPr lang="en-US" dirty="0">
                <a:latin typeface="Open Sans"/>
              </a:rPr>
              <a:t> --global </a:t>
            </a:r>
            <a:r>
              <a:rPr lang="en-US" dirty="0" err="1">
                <a:latin typeface="Open Sans"/>
              </a:rPr>
              <a:t>color.ui</a:t>
            </a:r>
            <a:r>
              <a:rPr lang="en-US" dirty="0">
                <a:latin typeface="Open Sans"/>
              </a:rPr>
              <a:t> auto </a:t>
            </a:r>
            <a:r>
              <a:rPr lang="en-US" dirty="0" smtClean="0">
                <a:latin typeface="Open Sans"/>
              </a:rPr>
              <a:t>			set </a:t>
            </a:r>
            <a:r>
              <a:rPr lang="en-US" dirty="0">
                <a:latin typeface="Open Sans"/>
              </a:rPr>
              <a:t>automatic command line coloring for </a:t>
            </a:r>
            <a:r>
              <a:rPr lang="en-US" dirty="0" err="1">
                <a:latin typeface="Open Sans"/>
              </a:rPr>
              <a:t>Git</a:t>
            </a:r>
            <a:r>
              <a:rPr lang="en-US" dirty="0">
                <a:latin typeface="Open Sans"/>
              </a:rPr>
              <a:t> for easy </a:t>
            </a:r>
            <a:r>
              <a:rPr lang="en-US" dirty="0" smtClean="0">
                <a:latin typeface="Open Sans"/>
              </a:rPr>
              <a:t>reviewing</a:t>
            </a:r>
            <a:endParaRPr lang="en-US" dirty="0">
              <a:latin typeface="Open Sans"/>
            </a:endParaRPr>
          </a:p>
          <a:p>
            <a:pPr marL="400050" indent="-285750"/>
            <a:r>
              <a:rPr lang="en-US" dirty="0" smtClean="0">
                <a:latin typeface="Open Sans"/>
              </a:rPr>
              <a:t>INIT</a:t>
            </a:r>
          </a:p>
          <a:p>
            <a:pPr marL="800100" lvl="1"/>
            <a:r>
              <a:rPr lang="en-US" dirty="0" smtClean="0">
                <a:latin typeface="Open Sans"/>
              </a:rPr>
              <a:t>Configuring </a:t>
            </a:r>
            <a:r>
              <a:rPr lang="en-US" dirty="0">
                <a:latin typeface="Open Sans"/>
              </a:rPr>
              <a:t>user information, initializing and cloning repositories</a:t>
            </a:r>
            <a:r>
              <a:rPr lang="en-US" sz="1200" dirty="0">
                <a:latin typeface="Open Sans"/>
              </a:rPr>
              <a:t> </a:t>
            </a:r>
            <a:endParaRPr lang="en-US" sz="1200" dirty="0" smtClean="0">
              <a:latin typeface="Open Sans"/>
            </a:endParaRPr>
          </a:p>
          <a:p>
            <a:pPr marL="971550" lvl="2" indent="0">
              <a:buNone/>
            </a:pPr>
            <a:r>
              <a:rPr lang="en-US" dirty="0" smtClean="0">
                <a:latin typeface="Open Sans"/>
              </a:rPr>
              <a:t>$</a:t>
            </a:r>
            <a:r>
              <a:rPr lang="en-US" dirty="0" err="1" smtClean="0">
                <a:latin typeface="Open Sans"/>
              </a:rPr>
              <a:t>git</a:t>
            </a:r>
            <a:r>
              <a:rPr lang="en-US" dirty="0" smtClean="0">
                <a:latin typeface="Open Sans"/>
              </a:rPr>
              <a:t> </a:t>
            </a:r>
            <a:r>
              <a:rPr lang="en-US" dirty="0" err="1">
                <a:latin typeface="Open Sans"/>
              </a:rPr>
              <a:t>init</a:t>
            </a:r>
            <a:r>
              <a:rPr lang="en-US" dirty="0">
                <a:latin typeface="Open Sans"/>
              </a:rPr>
              <a:t> </a:t>
            </a:r>
            <a:r>
              <a:rPr lang="en-US" dirty="0" smtClean="0">
                <a:latin typeface="Open Sans"/>
              </a:rPr>
              <a:t>		initialize </a:t>
            </a:r>
            <a:r>
              <a:rPr lang="en-US" dirty="0">
                <a:latin typeface="Open Sans"/>
              </a:rPr>
              <a:t>an existing directory as a </a:t>
            </a:r>
            <a:r>
              <a:rPr lang="en-US" dirty="0" err="1">
                <a:latin typeface="Open Sans"/>
              </a:rPr>
              <a:t>Git</a:t>
            </a:r>
            <a:r>
              <a:rPr lang="en-US" dirty="0">
                <a:latin typeface="Open Sans"/>
              </a:rPr>
              <a:t> </a:t>
            </a:r>
            <a:r>
              <a:rPr lang="en-US" dirty="0" smtClean="0">
                <a:latin typeface="Open Sans"/>
              </a:rPr>
              <a:t>repository</a:t>
            </a:r>
          </a:p>
          <a:p>
            <a:pPr marL="97155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clone </a:t>
            </a:r>
            <a:r>
              <a:rPr lang="en-US" dirty="0" smtClean="0">
                <a:latin typeface="Open Sans"/>
              </a:rPr>
              <a:t>&lt;</a:t>
            </a:r>
            <a:r>
              <a:rPr lang="en-US" dirty="0" err="1" smtClean="0">
                <a:latin typeface="Open Sans"/>
              </a:rPr>
              <a:t>url</a:t>
            </a:r>
            <a:r>
              <a:rPr lang="en-US" dirty="0" smtClean="0">
                <a:latin typeface="Open Sans"/>
              </a:rPr>
              <a:t>&gt; 	retrieve </a:t>
            </a:r>
            <a:r>
              <a:rPr lang="en-US" dirty="0">
                <a:latin typeface="Open Sans"/>
              </a:rPr>
              <a:t>an entire repository from a hosted location via </a:t>
            </a:r>
            <a:r>
              <a:rPr lang="en-US" dirty="0" smtClean="0">
                <a:latin typeface="Open Sans"/>
              </a:rPr>
              <a:t>URL</a:t>
            </a: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CCB671-0E58-9841-9F17-CC45A8AFCFC0}"/>
              </a:ext>
            </a:extLst>
          </p:cNvPr>
          <p:cNvSpPr>
            <a:spLocks noGrp="1"/>
          </p:cNvSpPr>
          <p:nvPr>
            <p:ph idx="1"/>
          </p:nvPr>
        </p:nvSpPr>
        <p:spPr>
          <a:xfrm>
            <a:off x="457200" y="304800"/>
            <a:ext cx="11201400" cy="6324600"/>
          </a:xfrm>
        </p:spPr>
        <p:txBody>
          <a:bodyPr>
            <a:normAutofit/>
          </a:bodyPr>
          <a:lstStyle/>
          <a:p>
            <a:pPr marL="457200" indent="-285750"/>
            <a:r>
              <a:rPr lang="en-US" dirty="0" smtClean="0">
                <a:latin typeface="Open Sans"/>
              </a:rPr>
              <a:t>STAGE </a:t>
            </a:r>
            <a:r>
              <a:rPr lang="en-US" dirty="0">
                <a:latin typeface="Open Sans"/>
              </a:rPr>
              <a:t>&amp; </a:t>
            </a:r>
            <a:r>
              <a:rPr lang="en-US" dirty="0" smtClean="0">
                <a:latin typeface="Open Sans"/>
              </a:rPr>
              <a:t>SNAPSHOT</a:t>
            </a:r>
          </a:p>
          <a:p>
            <a:pPr marL="857250" lvl="1"/>
            <a:r>
              <a:rPr lang="en-US" dirty="0" smtClean="0">
                <a:latin typeface="Open Sans"/>
              </a:rPr>
              <a:t>Working with snapshots and the </a:t>
            </a:r>
            <a:r>
              <a:rPr lang="en-US" dirty="0" err="1" smtClean="0">
                <a:latin typeface="Open Sans"/>
              </a:rPr>
              <a:t>Git</a:t>
            </a:r>
            <a:r>
              <a:rPr lang="en-US" dirty="0" smtClean="0">
                <a:latin typeface="Open Sans"/>
              </a:rPr>
              <a:t> staging area </a:t>
            </a: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status </a:t>
            </a:r>
            <a:r>
              <a:rPr lang="en-US" dirty="0" smtClean="0">
                <a:latin typeface="Open Sans"/>
              </a:rPr>
              <a:t>			show </a:t>
            </a:r>
            <a:r>
              <a:rPr lang="en-US" dirty="0">
                <a:latin typeface="Open Sans"/>
              </a:rPr>
              <a:t>modified files in working directory, staged for your next commit </a:t>
            </a:r>
            <a:endParaRPr lang="en-US" dirty="0" smtClean="0">
              <a:latin typeface="Open Sans"/>
            </a:endParaRPr>
          </a:p>
          <a:p>
            <a:pPr marL="102870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add </a:t>
            </a:r>
            <a:r>
              <a:rPr lang="en-US" dirty="0" smtClean="0">
                <a:latin typeface="Open Sans"/>
              </a:rPr>
              <a:t>&lt;filename&gt; 		add </a:t>
            </a:r>
            <a:r>
              <a:rPr lang="en-US" dirty="0">
                <a:latin typeface="Open Sans"/>
              </a:rPr>
              <a:t>a file as it looks now to your next commit (stage) </a:t>
            </a:r>
            <a:endParaRPr lang="en-US" dirty="0" smtClean="0">
              <a:latin typeface="Open Sans"/>
            </a:endParaRPr>
          </a:p>
          <a:p>
            <a:pPr marL="102870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reset </a:t>
            </a:r>
            <a:r>
              <a:rPr lang="en-US" dirty="0" smtClean="0">
                <a:latin typeface="Open Sans"/>
              </a:rPr>
              <a:t>&lt;filename&gt; 		</a:t>
            </a:r>
            <a:r>
              <a:rPr lang="en-US" dirty="0" err="1" smtClean="0">
                <a:latin typeface="Open Sans"/>
              </a:rPr>
              <a:t>unstage</a:t>
            </a:r>
            <a:r>
              <a:rPr lang="en-US" dirty="0" smtClean="0">
                <a:latin typeface="Open Sans"/>
              </a:rPr>
              <a:t> </a:t>
            </a:r>
            <a:r>
              <a:rPr lang="en-US" dirty="0">
                <a:latin typeface="Open Sans"/>
              </a:rPr>
              <a:t>a file while retaining the changes in working directory </a:t>
            </a:r>
            <a:endParaRPr lang="en-US" dirty="0" smtClean="0">
              <a:latin typeface="Open Sans"/>
            </a:endParaRP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diff </a:t>
            </a:r>
            <a:r>
              <a:rPr lang="en-US" dirty="0" smtClean="0">
                <a:latin typeface="Open Sans"/>
              </a:rPr>
              <a:t>				diff </a:t>
            </a:r>
            <a:r>
              <a:rPr lang="en-US" dirty="0">
                <a:latin typeface="Open Sans"/>
              </a:rPr>
              <a:t>of what is changed but not staged </a:t>
            </a:r>
            <a:endParaRPr lang="en-US" dirty="0" smtClean="0">
              <a:latin typeface="Open Sans"/>
            </a:endParaRP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diff --staged </a:t>
            </a:r>
            <a:r>
              <a:rPr lang="en-US" dirty="0" smtClean="0">
                <a:latin typeface="Open Sans"/>
              </a:rPr>
              <a:t>		diff </a:t>
            </a:r>
            <a:r>
              <a:rPr lang="en-US" dirty="0">
                <a:latin typeface="Open Sans"/>
              </a:rPr>
              <a:t>of what is staged but not yet </a:t>
            </a:r>
            <a:r>
              <a:rPr lang="en-US" dirty="0" err="1">
                <a:latin typeface="Open Sans"/>
              </a:rPr>
              <a:t>commited</a:t>
            </a:r>
            <a:r>
              <a:rPr lang="en-US" dirty="0">
                <a:latin typeface="Open Sans"/>
              </a:rPr>
              <a:t> </a:t>
            </a:r>
            <a:endParaRPr lang="en-US" dirty="0" smtClean="0">
              <a:latin typeface="Open Sans"/>
            </a:endParaRP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commit -m </a:t>
            </a:r>
            <a:r>
              <a:rPr lang="en-US" dirty="0" smtClean="0">
                <a:latin typeface="Open Sans"/>
              </a:rPr>
              <a:t>“&lt;message&gt;” 	commit </a:t>
            </a:r>
            <a:r>
              <a:rPr lang="en-US" dirty="0">
                <a:latin typeface="Open Sans"/>
              </a:rPr>
              <a:t>your staged content as a new commit </a:t>
            </a:r>
            <a:r>
              <a:rPr lang="en-US" dirty="0" smtClean="0">
                <a:latin typeface="Open Sans"/>
              </a:rPr>
              <a:t>snapshot</a:t>
            </a:r>
          </a:p>
          <a:p>
            <a:pPr marL="514350" indent="-285750"/>
            <a:r>
              <a:rPr lang="en-US" dirty="0">
                <a:latin typeface="Open Sans"/>
              </a:rPr>
              <a:t>BRANCH &amp; MERGE </a:t>
            </a:r>
            <a:endParaRPr lang="en-US" dirty="0" smtClean="0">
              <a:latin typeface="Open Sans"/>
            </a:endParaRPr>
          </a:p>
          <a:p>
            <a:pPr marL="914400" lvl="1"/>
            <a:r>
              <a:rPr lang="en-US" dirty="0" smtClean="0">
                <a:latin typeface="Open Sans"/>
              </a:rPr>
              <a:t>Isolating </a:t>
            </a:r>
            <a:r>
              <a:rPr lang="en-US" dirty="0">
                <a:latin typeface="Open Sans"/>
              </a:rPr>
              <a:t>work in branches, changing context, and integrating changes </a:t>
            </a:r>
            <a:endParaRPr lang="en-US" dirty="0" smtClean="0">
              <a:latin typeface="Open Sans"/>
            </a:endParaRPr>
          </a:p>
          <a:p>
            <a:pPr marL="108585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branch </a:t>
            </a:r>
            <a:r>
              <a:rPr lang="en-US" dirty="0" smtClean="0">
                <a:latin typeface="Open Sans"/>
              </a:rPr>
              <a:t>				list </a:t>
            </a:r>
            <a:r>
              <a:rPr lang="en-US" dirty="0">
                <a:latin typeface="Open Sans"/>
              </a:rPr>
              <a:t>your branches. a * will appear next to the currently active </a:t>
            </a:r>
            <a:r>
              <a:rPr lang="en-US" dirty="0" smtClean="0">
                <a:latin typeface="Open Sans"/>
              </a:rPr>
              <a:t>branch</a:t>
            </a:r>
          </a:p>
          <a:p>
            <a:pPr marL="108585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branch </a:t>
            </a:r>
            <a:r>
              <a:rPr lang="en-US" dirty="0" smtClean="0">
                <a:latin typeface="Open Sans"/>
              </a:rPr>
              <a:t>&lt;branch-name</a:t>
            </a:r>
            <a:r>
              <a:rPr lang="en-US" dirty="0">
                <a:latin typeface="Open Sans"/>
              </a:rPr>
              <a:t>&gt;</a:t>
            </a:r>
            <a:r>
              <a:rPr lang="en-US" dirty="0" smtClean="0">
                <a:latin typeface="Open Sans"/>
              </a:rPr>
              <a:t>	create </a:t>
            </a:r>
            <a:r>
              <a:rPr lang="en-US" dirty="0">
                <a:latin typeface="Open Sans"/>
              </a:rPr>
              <a:t>a new branch at the current commit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checkout </a:t>
            </a:r>
            <a:r>
              <a:rPr lang="en-US" dirty="0" smtClean="0">
                <a:latin typeface="Open Sans"/>
              </a:rPr>
              <a:t>				switch </a:t>
            </a:r>
            <a:r>
              <a:rPr lang="en-US" dirty="0">
                <a:latin typeface="Open Sans"/>
              </a:rPr>
              <a:t>to another branch and check it out into your working directory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merge </a:t>
            </a:r>
            <a:r>
              <a:rPr lang="en-US" dirty="0" smtClean="0">
                <a:latin typeface="Open Sans"/>
              </a:rPr>
              <a:t>&lt;branch&gt; 		merge </a:t>
            </a:r>
            <a:r>
              <a:rPr lang="en-US" dirty="0">
                <a:latin typeface="Open Sans"/>
              </a:rPr>
              <a:t>the specified branch’s history into the current one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log </a:t>
            </a:r>
            <a:r>
              <a:rPr lang="en-US" dirty="0" smtClean="0">
                <a:latin typeface="Open Sans"/>
              </a:rPr>
              <a:t>					show </a:t>
            </a:r>
            <a:r>
              <a:rPr lang="en-US" dirty="0">
                <a:latin typeface="Open Sans"/>
              </a:rPr>
              <a:t>all commits in the current branch’s </a:t>
            </a:r>
            <a:r>
              <a:rPr lang="en-US" dirty="0" smtClean="0">
                <a:latin typeface="Open Sans"/>
              </a:rPr>
              <a:t>history</a:t>
            </a:r>
          </a:p>
        </p:txBody>
      </p:sp>
    </p:spTree>
    <p:extLst>
      <p:ext uri="{BB962C8B-B14F-4D97-AF65-F5344CB8AC3E}">
        <p14:creationId xmlns:p14="http://schemas.microsoft.com/office/powerpoint/2010/main" val="798814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278</TotalTime>
  <Words>581</Words>
  <Application>Microsoft Office PowerPoint</Application>
  <PresentationFormat>Custom</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Git</vt:lpstr>
      <vt:lpstr>An introduction</vt:lpstr>
      <vt:lpstr>Git Setup</vt:lpstr>
      <vt:lpstr>Git Tools – git bash and git GUI</vt:lpstr>
      <vt:lpstr>Github and Gitlab</vt:lpstr>
      <vt:lpstr>Features</vt:lpstr>
      <vt:lpstr>Workflow</vt:lpstr>
      <vt:lpstr>Git Commands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99</cp:revision>
  <dcterms:created xsi:type="dcterms:W3CDTF">2021-04-29T07:57:14Z</dcterms:created>
  <dcterms:modified xsi:type="dcterms:W3CDTF">2021-05-18T11:03:30Z</dcterms:modified>
</cp:coreProperties>
</file>