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5" r:id="rId5"/>
    <p:sldId id="276" r:id="rId6"/>
    <p:sldId id="277" r:id="rId7"/>
    <p:sldId id="258" r:id="rId8"/>
    <p:sldId id="259" r:id="rId9"/>
    <p:sldId id="273" r:id="rId10"/>
    <p:sldId id="272"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991" autoAdjust="0"/>
    <p:restoredTop sz="86323" autoAdjust="0"/>
  </p:normalViewPr>
  <p:slideViewPr>
    <p:cSldViewPr>
      <p:cViewPr varScale="1">
        <p:scale>
          <a:sx n="63" d="100"/>
          <a:sy n="63" d="100"/>
        </p:scale>
        <p:origin x="-26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36317-EC45-C244-A3D9-EA8C110D2BF3}"/>
              </a:ext>
            </a:extLst>
          </p:cNvPr>
          <p:cNvSpPr>
            <a:spLocks noGrp="1"/>
          </p:cNvSpPr>
          <p:nvPr>
            <p:ph type="ctrTitle"/>
          </p:nvPr>
        </p:nvSpPr>
        <p:spPr/>
        <p:txBody>
          <a:bodyPr/>
          <a:lstStyle/>
          <a:p>
            <a:r>
              <a:rPr lang="en-IN" dirty="0" err="1"/>
              <a:t>Docker</a:t>
            </a:r>
            <a:endParaRPr lang="en-US" dirty="0"/>
          </a:p>
        </p:txBody>
      </p:sp>
      <p:sp>
        <p:nvSpPr>
          <p:cNvPr id="3" name="Subtitle 2">
            <a:extLst>
              <a:ext uri="{FF2B5EF4-FFF2-40B4-BE49-F238E27FC236}">
                <a16:creationId xmlns="" xmlns:a16="http://schemas.microsoft.com/office/drawing/2014/main" id="{1ACCAD81-8D75-CD4F-A3A2-1EE0DA20039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9907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a:latin typeface="Open Sans"/>
              </a:rPr>
              <a:t>Docker</a:t>
            </a:r>
            <a:r>
              <a:rPr lang="en-US" dirty="0">
                <a:latin typeface="Open Sans"/>
              </a:rPr>
              <a:t> </a:t>
            </a:r>
            <a:r>
              <a:rPr lang="en-US" dirty="0" smtClean="0">
                <a:latin typeface="Open Sans"/>
              </a:rPr>
              <a:t>Architecture and</a:t>
            </a:r>
            <a:r>
              <a:rPr lang="en-IN" dirty="0" smtClean="0">
                <a:latin typeface="Open Sans"/>
              </a:rPr>
              <a:t> </a:t>
            </a:r>
            <a:r>
              <a:rPr lang="en-IN" dirty="0">
                <a:latin typeface="Open Sans"/>
              </a:rPr>
              <a:t>Registry</a:t>
            </a:r>
            <a:endParaRPr lang="en-US" dirty="0">
              <a:latin typeface="Open Sans"/>
            </a:endParaRPr>
          </a:p>
        </p:txBody>
      </p:sp>
      <p:sp>
        <p:nvSpPr>
          <p:cNvPr id="3" name="Content Placeholder 2"/>
          <p:cNvSpPr>
            <a:spLocks noGrp="1"/>
          </p:cNvSpPr>
          <p:nvPr>
            <p:ph idx="1"/>
          </p:nvPr>
        </p:nvSpPr>
        <p:spPr>
          <a:xfrm>
            <a:off x="457200" y="2133600"/>
            <a:ext cx="11353800" cy="4572000"/>
          </a:xfrm>
        </p:spPr>
        <p:txBody>
          <a:bodyPr>
            <a:normAutofit/>
          </a:bodyPr>
          <a:lstStyle/>
          <a:p>
            <a:pPr algn="just"/>
            <a:r>
              <a:rPr lang="en-US" dirty="0" err="1" smtClean="0">
                <a:latin typeface="Open Sans"/>
              </a:rPr>
              <a:t>Docker</a:t>
            </a:r>
            <a:r>
              <a:rPr lang="en-US" dirty="0" smtClean="0">
                <a:latin typeface="Open Sans"/>
              </a:rPr>
              <a:t> have client server architecture having three major components</a:t>
            </a:r>
          </a:p>
          <a:p>
            <a:pPr lvl="1" algn="just"/>
            <a:r>
              <a:rPr lang="en-US" dirty="0" smtClean="0">
                <a:latin typeface="Open Sans"/>
              </a:rPr>
              <a:t>Client - </a:t>
            </a:r>
            <a:r>
              <a:rPr lang="en-US" dirty="0" err="1" smtClean="0">
                <a:latin typeface="Open Sans"/>
              </a:rPr>
              <a:t>Docker</a:t>
            </a:r>
            <a:r>
              <a:rPr lang="en-US" dirty="0" smtClean="0">
                <a:latin typeface="Open Sans"/>
              </a:rPr>
              <a:t> build, </a:t>
            </a:r>
            <a:r>
              <a:rPr lang="en-US" dirty="0" err="1" smtClean="0">
                <a:latin typeface="Open Sans"/>
              </a:rPr>
              <a:t>Docker</a:t>
            </a:r>
            <a:r>
              <a:rPr lang="en-US" dirty="0" smtClean="0">
                <a:latin typeface="Open Sans"/>
              </a:rPr>
              <a:t> pull, </a:t>
            </a:r>
            <a:r>
              <a:rPr lang="en-US" dirty="0" err="1" smtClean="0">
                <a:latin typeface="Open Sans"/>
              </a:rPr>
              <a:t>Docker</a:t>
            </a:r>
            <a:r>
              <a:rPr lang="en-US" dirty="0" smtClean="0">
                <a:latin typeface="Open Sans"/>
              </a:rPr>
              <a:t> run etc</a:t>
            </a:r>
            <a:r>
              <a:rPr lang="en-US" dirty="0">
                <a:latin typeface="Open Sans"/>
              </a:rPr>
              <a:t>.</a:t>
            </a:r>
            <a:endParaRPr lang="en-US" dirty="0" smtClean="0">
              <a:latin typeface="Open Sans"/>
            </a:endParaRPr>
          </a:p>
          <a:p>
            <a:pPr lvl="1" algn="just"/>
            <a:r>
              <a:rPr lang="en-US" sz="1600" dirty="0" err="1" smtClean="0">
                <a:latin typeface="Open Sans"/>
              </a:rPr>
              <a:t>Docker</a:t>
            </a:r>
            <a:r>
              <a:rPr lang="en-US" sz="1600" dirty="0" smtClean="0">
                <a:latin typeface="Open Sans"/>
              </a:rPr>
              <a:t> Host - </a:t>
            </a:r>
            <a:r>
              <a:rPr lang="en-US" sz="1400" dirty="0" err="1" smtClean="0">
                <a:latin typeface="Open Sans"/>
              </a:rPr>
              <a:t>Docker</a:t>
            </a:r>
            <a:r>
              <a:rPr lang="en-US" sz="1400" dirty="0" smtClean="0">
                <a:latin typeface="Open Sans"/>
              </a:rPr>
              <a:t> daemon</a:t>
            </a:r>
          </a:p>
          <a:p>
            <a:pPr lvl="1" algn="just"/>
            <a:r>
              <a:rPr lang="en-US" dirty="0" err="1" smtClean="0">
                <a:latin typeface="Open Sans"/>
              </a:rPr>
              <a:t>Regitry</a:t>
            </a:r>
            <a:r>
              <a:rPr lang="en-US" dirty="0" smtClean="0">
                <a:latin typeface="Open Sans"/>
              </a:rPr>
              <a:t> - </a:t>
            </a:r>
            <a:r>
              <a:rPr lang="en-US" sz="1400" dirty="0" smtClean="0">
                <a:latin typeface="Open Sans"/>
              </a:rPr>
              <a:t>Like </a:t>
            </a:r>
            <a:r>
              <a:rPr lang="en-US" sz="1400" dirty="0" err="1" smtClean="0">
                <a:latin typeface="Open Sans"/>
              </a:rPr>
              <a:t>nginx</a:t>
            </a:r>
            <a:r>
              <a:rPr lang="en-US" dirty="0" smtClean="0">
                <a:latin typeface="Open Sans"/>
              </a:rPr>
              <a:t>, </a:t>
            </a:r>
            <a:r>
              <a:rPr lang="en-US" dirty="0" err="1" smtClean="0">
                <a:latin typeface="Open Sans"/>
              </a:rPr>
              <a:t>ubuntu</a:t>
            </a:r>
            <a:r>
              <a:rPr lang="en-US" sz="1400" dirty="0" smtClean="0">
                <a:latin typeface="Open Sans"/>
              </a:rPr>
              <a:t> </a:t>
            </a:r>
            <a:r>
              <a:rPr lang="en-US" sz="1400" dirty="0" err="1" smtClean="0">
                <a:latin typeface="Open Sans"/>
              </a:rPr>
              <a:t>etc</a:t>
            </a:r>
            <a:endParaRPr lang="en-US" sz="1400" dirty="0" smtClean="0">
              <a:latin typeface="Open Sans"/>
            </a:endParaRPr>
          </a:p>
          <a:p>
            <a:pPr algn="just"/>
            <a:r>
              <a:rPr lang="en-US" dirty="0">
                <a:latin typeface="Open Sans"/>
              </a:rPr>
              <a:t>The </a:t>
            </a:r>
            <a:r>
              <a:rPr lang="en-US" dirty="0" err="1">
                <a:latin typeface="Open Sans"/>
              </a:rPr>
              <a:t>Docker</a:t>
            </a:r>
            <a:r>
              <a:rPr lang="en-US" dirty="0">
                <a:latin typeface="Open Sans"/>
              </a:rPr>
              <a:t> Registry is the stateless, highly scalable server side application that stores and let </a:t>
            </a:r>
            <a:r>
              <a:rPr lang="en-US" dirty="0" smtClean="0">
                <a:latin typeface="Open Sans"/>
              </a:rPr>
              <a:t>distribute </a:t>
            </a:r>
            <a:r>
              <a:rPr lang="en-US" dirty="0" err="1" smtClean="0">
                <a:latin typeface="Open Sans"/>
              </a:rPr>
              <a:t>docker</a:t>
            </a:r>
            <a:r>
              <a:rPr lang="en-US" dirty="0" smtClean="0">
                <a:latin typeface="Open Sans"/>
              </a:rPr>
              <a:t> </a:t>
            </a:r>
            <a:r>
              <a:rPr lang="en-US" dirty="0">
                <a:latin typeface="Open Sans"/>
              </a:rPr>
              <a:t>images. It allows:</a:t>
            </a:r>
          </a:p>
          <a:p>
            <a:pPr lvl="1" algn="just"/>
            <a:r>
              <a:rPr lang="en-US" dirty="0">
                <a:latin typeface="Open Sans"/>
              </a:rPr>
              <a:t>Tightly control where your images are stored.</a:t>
            </a:r>
          </a:p>
          <a:p>
            <a:pPr lvl="1" algn="just"/>
            <a:r>
              <a:rPr lang="en-US" dirty="0">
                <a:latin typeface="Open Sans"/>
              </a:rPr>
              <a:t>Fully own your image distribution pipeline</a:t>
            </a:r>
          </a:p>
          <a:p>
            <a:pPr lvl="1" algn="just"/>
            <a:r>
              <a:rPr lang="en-US" dirty="0">
                <a:latin typeface="Open Sans"/>
              </a:rPr>
              <a:t>Integrate image storage and distribution tightly into your in-house development workflow.</a:t>
            </a:r>
          </a:p>
          <a:p>
            <a:pPr lvl="1" algn="just"/>
            <a:r>
              <a:rPr lang="en-US" dirty="0">
                <a:latin typeface="Open Sans"/>
              </a:rPr>
              <a:t>Commands:</a:t>
            </a:r>
          </a:p>
          <a:p>
            <a:pPr marL="457200" lvl="1" indent="0" algn="just">
              <a:buNone/>
            </a:pPr>
            <a:r>
              <a:rPr lang="en-US" dirty="0">
                <a:latin typeface="Open Sans"/>
              </a:rPr>
              <a:t>	To start registry: </a:t>
            </a:r>
            <a:r>
              <a:rPr lang="en-US" dirty="0" err="1">
                <a:latin typeface="Open Sans"/>
              </a:rPr>
              <a:t>docker</a:t>
            </a:r>
            <a:r>
              <a:rPr lang="en-US" dirty="0">
                <a:latin typeface="Open Sans"/>
              </a:rPr>
              <a:t> run –d –p 5000:5000 –name registry registry:2</a:t>
            </a:r>
          </a:p>
          <a:p>
            <a:pPr marL="457200" lvl="1" indent="0" algn="just">
              <a:buNone/>
            </a:pPr>
            <a:r>
              <a:rPr lang="en-US" dirty="0">
                <a:latin typeface="Open Sans"/>
              </a:rPr>
              <a:t>	To stop Registry: </a:t>
            </a:r>
            <a:r>
              <a:rPr lang="en-US" dirty="0" err="1">
                <a:latin typeface="Open Sans"/>
              </a:rPr>
              <a:t>docker</a:t>
            </a:r>
            <a:r>
              <a:rPr lang="en-US" dirty="0">
                <a:latin typeface="Open Sans"/>
              </a:rPr>
              <a:t> container stop registry &amp;&amp;  </a:t>
            </a:r>
            <a:r>
              <a:rPr lang="en-US" dirty="0" err="1">
                <a:latin typeface="Open Sans"/>
              </a:rPr>
              <a:t>docker</a:t>
            </a:r>
            <a:r>
              <a:rPr lang="en-US" dirty="0">
                <a:latin typeface="Open Sans"/>
              </a:rPr>
              <a:t> container </a:t>
            </a:r>
            <a:r>
              <a:rPr lang="en-US" dirty="0" err="1">
                <a:latin typeface="Open Sans"/>
              </a:rPr>
              <a:t>rm</a:t>
            </a:r>
            <a:r>
              <a:rPr lang="en-US" dirty="0">
                <a:latin typeface="Open Sans"/>
              </a:rPr>
              <a:t> –v registry </a:t>
            </a:r>
          </a:p>
          <a:p>
            <a:pPr algn="just"/>
            <a:endParaRPr lang="en-US" dirty="0"/>
          </a:p>
        </p:txBody>
      </p:sp>
    </p:spTree>
    <p:extLst>
      <p:ext uri="{BB962C8B-B14F-4D97-AF65-F5344CB8AC3E}">
        <p14:creationId xmlns:p14="http://schemas.microsoft.com/office/powerpoint/2010/main" val="1023722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BED199-5988-3649-A777-705A2852C012}"/>
              </a:ext>
            </a:extLst>
          </p:cNvPr>
          <p:cNvSpPr>
            <a:spLocks noGrp="1"/>
          </p:cNvSpPr>
          <p:nvPr>
            <p:ph type="title"/>
          </p:nvPr>
        </p:nvSpPr>
        <p:spPr/>
        <p:txBody>
          <a:bodyPr/>
          <a:lstStyle/>
          <a:p>
            <a:r>
              <a:rPr lang="en-IN" dirty="0" err="1" smtClean="0"/>
              <a:t>Docker</a:t>
            </a:r>
            <a:r>
              <a:rPr lang="en-IN" dirty="0" smtClean="0"/>
              <a:t> Commands</a:t>
            </a:r>
            <a:endParaRPr lang="en-US" dirty="0"/>
          </a:p>
        </p:txBody>
      </p:sp>
      <p:sp>
        <p:nvSpPr>
          <p:cNvPr id="3" name="Content Placeholder 2">
            <a:extLst>
              <a:ext uri="{FF2B5EF4-FFF2-40B4-BE49-F238E27FC236}">
                <a16:creationId xmlns="" xmlns:a16="http://schemas.microsoft.com/office/drawing/2014/main" id="{ECCCB671-0E58-9841-9F17-CC45A8AFCFC0}"/>
              </a:ext>
            </a:extLst>
          </p:cNvPr>
          <p:cNvSpPr>
            <a:spLocks noGrp="1"/>
          </p:cNvSpPr>
          <p:nvPr>
            <p:ph idx="1"/>
          </p:nvPr>
        </p:nvSpPr>
        <p:spPr>
          <a:xfrm>
            <a:off x="457200" y="2362200"/>
            <a:ext cx="11201400" cy="4267200"/>
          </a:xfrm>
        </p:spPr>
        <p:txBody>
          <a:bodyPr/>
          <a:lstStyle/>
          <a:p>
            <a:r>
              <a:rPr lang="en-US" dirty="0" err="1">
                <a:latin typeface="Open Sans"/>
              </a:rPr>
              <a:t>Docker</a:t>
            </a:r>
            <a:r>
              <a:rPr lang="en-US" dirty="0">
                <a:latin typeface="Open Sans"/>
              </a:rPr>
              <a:t> </a:t>
            </a:r>
            <a:r>
              <a:rPr lang="en-US" dirty="0" smtClean="0">
                <a:latin typeface="Open Sans"/>
              </a:rPr>
              <a:t>Client </a:t>
            </a:r>
            <a:r>
              <a:rPr lang="en-US" dirty="0">
                <a:latin typeface="Open Sans"/>
              </a:rPr>
              <a:t>and Server </a:t>
            </a:r>
            <a:r>
              <a:rPr lang="en-US" dirty="0" smtClean="0">
                <a:latin typeface="Open Sans"/>
              </a:rPr>
              <a:t>versions</a:t>
            </a:r>
          </a:p>
          <a:p>
            <a:pPr marL="457200" lvl="1" indent="0">
              <a:buNone/>
            </a:pPr>
            <a:r>
              <a:rPr lang="en-US" dirty="0" smtClean="0">
                <a:latin typeface="Open Sans"/>
              </a:rPr>
              <a:t>$</a:t>
            </a:r>
            <a:r>
              <a:rPr lang="en-US" dirty="0" err="1" smtClean="0">
                <a:latin typeface="Open Sans"/>
              </a:rPr>
              <a:t>docker</a:t>
            </a:r>
            <a:r>
              <a:rPr lang="en-US" dirty="0" smtClean="0">
                <a:latin typeface="Open Sans"/>
              </a:rPr>
              <a:t> version 	$</a:t>
            </a:r>
            <a:r>
              <a:rPr lang="en-US" dirty="0" err="1" smtClean="0">
                <a:latin typeface="Open Sans"/>
              </a:rPr>
              <a:t>docker</a:t>
            </a:r>
            <a:r>
              <a:rPr lang="en-US" dirty="0" smtClean="0">
                <a:latin typeface="Open Sans"/>
              </a:rPr>
              <a:t> –help		$</a:t>
            </a:r>
            <a:r>
              <a:rPr lang="en-US" dirty="0" err="1" smtClean="0">
                <a:latin typeface="Open Sans"/>
              </a:rPr>
              <a:t>docker</a:t>
            </a:r>
            <a:r>
              <a:rPr lang="en-US" dirty="0" smtClean="0">
                <a:latin typeface="Open Sans"/>
              </a:rPr>
              <a:t> &lt;command&gt; --help		$</a:t>
            </a:r>
            <a:r>
              <a:rPr lang="en-US" dirty="0" err="1" smtClean="0">
                <a:latin typeface="Open Sans"/>
              </a:rPr>
              <a:t>docker</a:t>
            </a:r>
            <a:r>
              <a:rPr lang="en-US" dirty="0" smtClean="0">
                <a:latin typeface="Open Sans"/>
              </a:rPr>
              <a:t> login		$</a:t>
            </a:r>
            <a:r>
              <a:rPr lang="en-US" dirty="0" err="1" smtClean="0">
                <a:latin typeface="Open Sans"/>
              </a:rPr>
              <a:t>docker</a:t>
            </a:r>
            <a:r>
              <a:rPr lang="en-US" dirty="0" smtClean="0">
                <a:latin typeface="Open Sans"/>
              </a:rPr>
              <a:t> attach $</a:t>
            </a:r>
            <a:r>
              <a:rPr lang="en-US" dirty="0" err="1" smtClean="0">
                <a:latin typeface="Open Sans"/>
              </a:rPr>
              <a:t>docker</a:t>
            </a:r>
            <a:r>
              <a:rPr lang="en-US" dirty="0" smtClean="0">
                <a:latin typeface="Open Sans"/>
              </a:rPr>
              <a:t> build		$</a:t>
            </a:r>
            <a:r>
              <a:rPr lang="en-US" dirty="0" err="1" smtClean="0">
                <a:latin typeface="Open Sans"/>
              </a:rPr>
              <a:t>docker</a:t>
            </a:r>
            <a:r>
              <a:rPr lang="en-US" dirty="0" smtClean="0">
                <a:latin typeface="Open Sans"/>
              </a:rPr>
              <a:t> builder	$</a:t>
            </a:r>
            <a:r>
              <a:rPr lang="en-US" dirty="0" err="1" smtClean="0">
                <a:latin typeface="Open Sans"/>
              </a:rPr>
              <a:t>docker</a:t>
            </a:r>
            <a:r>
              <a:rPr lang="en-US" dirty="0" smtClean="0">
                <a:latin typeface="Open Sans"/>
              </a:rPr>
              <a:t> checkpoint		$</a:t>
            </a:r>
            <a:r>
              <a:rPr lang="en-US" dirty="0" err="1">
                <a:latin typeface="Open Sans"/>
              </a:rPr>
              <a:t>docker</a:t>
            </a:r>
            <a:r>
              <a:rPr lang="en-US" dirty="0">
                <a:latin typeface="Open Sans"/>
              </a:rPr>
              <a:t> </a:t>
            </a:r>
            <a:r>
              <a:rPr lang="en-US" dirty="0" smtClean="0">
                <a:latin typeface="Open Sans"/>
              </a:rPr>
              <a:t>commit	$</a:t>
            </a:r>
            <a:r>
              <a:rPr lang="en-US" dirty="0" err="1" smtClean="0">
                <a:latin typeface="Open Sans"/>
              </a:rPr>
              <a:t>docker</a:t>
            </a:r>
            <a:r>
              <a:rPr lang="en-US" dirty="0" smtClean="0">
                <a:latin typeface="Open Sans"/>
              </a:rPr>
              <a:t> </a:t>
            </a:r>
            <a:r>
              <a:rPr lang="en-US" dirty="0" err="1" smtClean="0">
                <a:latin typeface="Open Sans"/>
              </a:rPr>
              <a:t>config</a:t>
            </a:r>
            <a:r>
              <a:rPr lang="en-US" dirty="0" smtClean="0">
                <a:latin typeface="Open Sans"/>
              </a:rPr>
              <a:t>		     $</a:t>
            </a:r>
            <a:r>
              <a:rPr lang="en-US" dirty="0" err="1" smtClean="0">
                <a:latin typeface="Open Sans"/>
              </a:rPr>
              <a:t>docker</a:t>
            </a:r>
            <a:r>
              <a:rPr lang="en-US" dirty="0" smtClean="0">
                <a:latin typeface="Open Sans"/>
              </a:rPr>
              <a:t> container	$</a:t>
            </a:r>
            <a:r>
              <a:rPr lang="en-US" dirty="0" err="1" smtClean="0">
                <a:latin typeface="Open Sans"/>
              </a:rPr>
              <a:t>docker</a:t>
            </a:r>
            <a:r>
              <a:rPr lang="en-US" dirty="0" smtClean="0">
                <a:latin typeface="Open Sans"/>
              </a:rPr>
              <a:t> context	$</a:t>
            </a:r>
            <a:r>
              <a:rPr lang="en-US" dirty="0" err="1" smtClean="0">
                <a:latin typeface="Open Sans"/>
              </a:rPr>
              <a:t>docker</a:t>
            </a:r>
            <a:r>
              <a:rPr lang="en-US" dirty="0" smtClean="0">
                <a:latin typeface="Open Sans"/>
              </a:rPr>
              <a:t> </a:t>
            </a:r>
            <a:r>
              <a:rPr lang="en-US" dirty="0" err="1" smtClean="0">
                <a:latin typeface="Open Sans"/>
              </a:rPr>
              <a:t>cp</a:t>
            </a:r>
            <a:r>
              <a:rPr lang="en-US" dirty="0" smtClean="0">
                <a:latin typeface="Open Sans"/>
              </a:rPr>
              <a:t>			$</a:t>
            </a:r>
            <a:r>
              <a:rPr lang="en-US" dirty="0" err="1" smtClean="0">
                <a:latin typeface="Open Sans"/>
              </a:rPr>
              <a:t>docker</a:t>
            </a:r>
            <a:r>
              <a:rPr lang="en-US" dirty="0" smtClean="0">
                <a:latin typeface="Open Sans"/>
              </a:rPr>
              <a:t> create		$</a:t>
            </a:r>
            <a:r>
              <a:rPr lang="en-US" dirty="0" err="1" smtClean="0">
                <a:latin typeface="Open Sans"/>
              </a:rPr>
              <a:t>docker</a:t>
            </a:r>
            <a:r>
              <a:rPr lang="en-US" dirty="0" smtClean="0">
                <a:latin typeface="Open Sans"/>
              </a:rPr>
              <a:t> diff		       $</a:t>
            </a:r>
            <a:r>
              <a:rPr lang="en-US" dirty="0" err="1" smtClean="0">
                <a:latin typeface="Open Sans"/>
              </a:rPr>
              <a:t>docker</a:t>
            </a:r>
            <a:r>
              <a:rPr lang="en-US" dirty="0" smtClean="0">
                <a:latin typeface="Open Sans"/>
              </a:rPr>
              <a:t> events	$</a:t>
            </a:r>
            <a:r>
              <a:rPr lang="en-US" dirty="0" err="1" smtClean="0">
                <a:latin typeface="Open Sans"/>
              </a:rPr>
              <a:t>docker</a:t>
            </a:r>
            <a:r>
              <a:rPr lang="en-US" dirty="0" smtClean="0">
                <a:latin typeface="Open Sans"/>
              </a:rPr>
              <a:t> exec		$</a:t>
            </a:r>
            <a:r>
              <a:rPr lang="en-US" dirty="0" err="1" smtClean="0">
                <a:latin typeface="Open Sans"/>
              </a:rPr>
              <a:t>docker</a:t>
            </a:r>
            <a:r>
              <a:rPr lang="en-US" dirty="0" smtClean="0">
                <a:latin typeface="Open Sans"/>
              </a:rPr>
              <a:t> export			$</a:t>
            </a:r>
            <a:r>
              <a:rPr lang="en-US" dirty="0" err="1" smtClean="0">
                <a:latin typeface="Open Sans"/>
              </a:rPr>
              <a:t>docker</a:t>
            </a:r>
            <a:r>
              <a:rPr lang="en-US" dirty="0" smtClean="0">
                <a:latin typeface="Open Sans"/>
              </a:rPr>
              <a:t> history	$</a:t>
            </a:r>
            <a:r>
              <a:rPr lang="en-US" dirty="0" err="1" smtClean="0">
                <a:latin typeface="Open Sans"/>
              </a:rPr>
              <a:t>docker</a:t>
            </a:r>
            <a:r>
              <a:rPr lang="en-US" dirty="0" smtClean="0">
                <a:latin typeface="Open Sans"/>
              </a:rPr>
              <a:t> image 	      $</a:t>
            </a:r>
            <a:r>
              <a:rPr lang="en-US" dirty="0" err="1" smtClean="0">
                <a:latin typeface="Open Sans"/>
              </a:rPr>
              <a:t>docker</a:t>
            </a:r>
            <a:r>
              <a:rPr lang="en-US" dirty="0" smtClean="0">
                <a:latin typeface="Open Sans"/>
              </a:rPr>
              <a:t> images	$</a:t>
            </a:r>
            <a:r>
              <a:rPr lang="en-US" dirty="0" err="1" smtClean="0">
                <a:latin typeface="Open Sans"/>
              </a:rPr>
              <a:t>docker</a:t>
            </a:r>
            <a:r>
              <a:rPr lang="en-US" dirty="0" smtClean="0">
                <a:latin typeface="Open Sans"/>
              </a:rPr>
              <a:t> import		$</a:t>
            </a:r>
            <a:r>
              <a:rPr lang="en-US" dirty="0" err="1" smtClean="0">
                <a:latin typeface="Open Sans"/>
              </a:rPr>
              <a:t>docker</a:t>
            </a:r>
            <a:r>
              <a:rPr lang="en-US" dirty="0" smtClean="0">
                <a:latin typeface="Open Sans"/>
              </a:rPr>
              <a:t> info			$</a:t>
            </a:r>
            <a:r>
              <a:rPr lang="en-US" dirty="0" err="1" smtClean="0">
                <a:latin typeface="Open Sans"/>
              </a:rPr>
              <a:t>docker</a:t>
            </a:r>
            <a:r>
              <a:rPr lang="en-US" dirty="0" smtClean="0">
                <a:latin typeface="Open Sans"/>
              </a:rPr>
              <a:t> inspect	$</a:t>
            </a:r>
            <a:r>
              <a:rPr lang="en-US" dirty="0" err="1" smtClean="0">
                <a:latin typeface="Open Sans"/>
              </a:rPr>
              <a:t>docker</a:t>
            </a:r>
            <a:r>
              <a:rPr lang="en-US" dirty="0" smtClean="0">
                <a:latin typeface="Open Sans"/>
              </a:rPr>
              <a:t> kill		      $</a:t>
            </a:r>
            <a:r>
              <a:rPr lang="en-US" dirty="0" err="1" smtClean="0">
                <a:latin typeface="Open Sans"/>
              </a:rPr>
              <a:t>docker</a:t>
            </a:r>
            <a:r>
              <a:rPr lang="en-US" dirty="0" smtClean="0">
                <a:latin typeface="Open Sans"/>
              </a:rPr>
              <a:t> load 		$</a:t>
            </a:r>
            <a:r>
              <a:rPr lang="en-US" dirty="0" err="1" smtClean="0">
                <a:latin typeface="Open Sans"/>
              </a:rPr>
              <a:t>docker</a:t>
            </a:r>
            <a:r>
              <a:rPr lang="en-US" dirty="0" smtClean="0">
                <a:latin typeface="Open Sans"/>
              </a:rPr>
              <a:t> logout 	$</a:t>
            </a:r>
            <a:r>
              <a:rPr lang="en-US" dirty="0" err="1" smtClean="0">
                <a:latin typeface="Open Sans"/>
              </a:rPr>
              <a:t>docker</a:t>
            </a:r>
            <a:r>
              <a:rPr lang="en-US" dirty="0" smtClean="0">
                <a:latin typeface="Open Sans"/>
              </a:rPr>
              <a:t> logs 			$</a:t>
            </a:r>
            <a:r>
              <a:rPr lang="en-US" dirty="0" err="1" smtClean="0">
                <a:latin typeface="Open Sans"/>
              </a:rPr>
              <a:t>docker</a:t>
            </a:r>
            <a:r>
              <a:rPr lang="en-US" dirty="0" smtClean="0">
                <a:latin typeface="Open Sans"/>
              </a:rPr>
              <a:t> manifest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network 	     $</a:t>
            </a:r>
            <a:r>
              <a:rPr lang="en-US" dirty="0" err="1">
                <a:latin typeface="Open Sans"/>
              </a:rPr>
              <a:t>docker</a:t>
            </a:r>
            <a:r>
              <a:rPr lang="en-US" dirty="0">
                <a:latin typeface="Open Sans"/>
              </a:rPr>
              <a:t> </a:t>
            </a:r>
            <a:r>
              <a:rPr lang="en-US" dirty="0" smtClean="0">
                <a:latin typeface="Open Sans"/>
              </a:rPr>
              <a:t>node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pluggin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port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ps</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pull</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push 		$</a:t>
            </a:r>
            <a:r>
              <a:rPr lang="en-US" dirty="0" err="1">
                <a:latin typeface="Open Sans"/>
              </a:rPr>
              <a:t>docker</a:t>
            </a:r>
            <a:r>
              <a:rPr lang="en-US" dirty="0">
                <a:latin typeface="Open Sans"/>
              </a:rPr>
              <a:t> </a:t>
            </a:r>
            <a:r>
              <a:rPr lang="en-US" dirty="0" smtClean="0">
                <a:latin typeface="Open Sans"/>
              </a:rPr>
              <a:t>rename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restart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rmi</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run</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save</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search 	$</a:t>
            </a:r>
            <a:r>
              <a:rPr lang="en-US" dirty="0" err="1" smtClean="0">
                <a:latin typeface="Open Sans"/>
              </a:rPr>
              <a:t>docker</a:t>
            </a:r>
            <a:r>
              <a:rPr lang="en-US" dirty="0" smtClean="0">
                <a:latin typeface="Open Sans"/>
              </a:rPr>
              <a:t> secret 	     $</a:t>
            </a:r>
            <a:r>
              <a:rPr lang="en-US" dirty="0" err="1" smtClean="0">
                <a:latin typeface="Open Sans"/>
              </a:rPr>
              <a:t>docker</a:t>
            </a:r>
            <a:r>
              <a:rPr lang="en-US" dirty="0" smtClean="0">
                <a:latin typeface="Open Sans"/>
              </a:rPr>
              <a:t> service 	$</a:t>
            </a:r>
            <a:r>
              <a:rPr lang="en-US" dirty="0" err="1" smtClean="0">
                <a:latin typeface="Open Sans"/>
              </a:rPr>
              <a:t>docker</a:t>
            </a:r>
            <a:r>
              <a:rPr lang="en-US" dirty="0" smtClean="0">
                <a:latin typeface="Open Sans"/>
              </a:rPr>
              <a:t> stack 		$</a:t>
            </a:r>
            <a:r>
              <a:rPr lang="en-US" dirty="0" err="1">
                <a:latin typeface="Open Sans"/>
              </a:rPr>
              <a:t>docker</a:t>
            </a:r>
            <a:r>
              <a:rPr lang="en-US" dirty="0" smtClean="0">
                <a:latin typeface="Open Sans"/>
              </a:rPr>
              <a:t> start/stop 		$</a:t>
            </a:r>
            <a:r>
              <a:rPr lang="en-US" dirty="0" err="1">
                <a:latin typeface="Open Sans"/>
              </a:rPr>
              <a:t>docker</a:t>
            </a:r>
            <a:r>
              <a:rPr lang="en-US" dirty="0">
                <a:latin typeface="Open Sans"/>
              </a:rPr>
              <a:t> </a:t>
            </a:r>
            <a:r>
              <a:rPr lang="en-US" dirty="0" smtClean="0">
                <a:latin typeface="Open Sans"/>
              </a:rPr>
              <a:t>swarm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system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tag</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top</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trust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unpause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update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version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volume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wait</a:t>
            </a:r>
          </a:p>
          <a:p>
            <a:pPr marL="457200" lvl="1" indent="0">
              <a:buNone/>
            </a:pPr>
            <a:endParaRPr lang="en-US" dirty="0">
              <a:latin typeface="Open Sans"/>
            </a:endParaRPr>
          </a:p>
          <a:p>
            <a:pPr marL="457200" lvl="1" indent="0">
              <a:buNone/>
            </a:pPr>
            <a:r>
              <a:rPr lang="en-US" dirty="0" smtClean="0">
                <a:latin typeface="Open Sans"/>
              </a:rPr>
              <a:t>Ref: https://docs.docker.com/engine/reference/commandline/docker/</a:t>
            </a:r>
          </a:p>
        </p:txBody>
      </p:sp>
    </p:spTree>
    <p:extLst>
      <p:ext uri="{BB962C8B-B14F-4D97-AF65-F5344CB8AC3E}">
        <p14:creationId xmlns:p14="http://schemas.microsoft.com/office/powerpoint/2010/main" val="41343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A1904D-3783-564B-8293-3ACF5C93F8BE}"/>
              </a:ext>
            </a:extLst>
          </p:cNvPr>
          <p:cNvSpPr>
            <a:spLocks noGrp="1"/>
          </p:cNvSpPr>
          <p:nvPr>
            <p:ph type="title"/>
          </p:nvPr>
        </p:nvSpPr>
        <p:spPr/>
        <p:txBody>
          <a:bodyPr/>
          <a:lstStyle/>
          <a:p>
            <a:pPr algn="just"/>
            <a:r>
              <a:rPr lang="en-IN" dirty="0"/>
              <a:t>An introduction</a:t>
            </a:r>
            <a:endParaRPr lang="en-US" dirty="0"/>
          </a:p>
        </p:txBody>
      </p:sp>
      <p:sp>
        <p:nvSpPr>
          <p:cNvPr id="3" name="Content Placeholder 2">
            <a:extLst>
              <a:ext uri="{FF2B5EF4-FFF2-40B4-BE49-F238E27FC236}">
                <a16:creationId xmlns="" xmlns:a16="http://schemas.microsoft.com/office/drawing/2014/main" id="{71366C8A-5967-BF47-B1BA-B0D4AA74949F}"/>
              </a:ext>
            </a:extLst>
          </p:cNvPr>
          <p:cNvSpPr>
            <a:spLocks noGrp="1"/>
          </p:cNvSpPr>
          <p:nvPr>
            <p:ph idx="1"/>
          </p:nvPr>
        </p:nvSpPr>
        <p:spPr>
          <a:xfrm>
            <a:off x="533400" y="2603500"/>
            <a:ext cx="11277600" cy="4025900"/>
          </a:xfrm>
        </p:spPr>
        <p:txBody>
          <a:bodyPr>
            <a:normAutofit lnSpcReduction="10000"/>
          </a:bodyPr>
          <a:lstStyle/>
          <a:p>
            <a:pPr algn="just"/>
            <a:r>
              <a:rPr lang="en-US" sz="1900" b="1" dirty="0" err="1">
                <a:solidFill>
                  <a:srgbClr val="4A4A4A"/>
                </a:solidFill>
                <a:latin typeface="Open Sans"/>
              </a:rPr>
              <a:t>Docker</a:t>
            </a:r>
            <a:r>
              <a:rPr lang="en-US" sz="1900" dirty="0">
                <a:solidFill>
                  <a:srgbClr val="4A4A4A"/>
                </a:solidFill>
                <a:latin typeface="Open Sans"/>
              </a:rPr>
              <a:t> is a containerization platform which packages your application and all its dependencies together in the form of containers so as to ensure that your application works seamlessly in any environment, be it development, test or production. </a:t>
            </a:r>
            <a:r>
              <a:rPr lang="en-US" sz="1900" dirty="0" err="1">
                <a:solidFill>
                  <a:srgbClr val="4A4A4A"/>
                </a:solidFill>
                <a:latin typeface="Open Sans"/>
              </a:rPr>
              <a:t>Docker</a:t>
            </a:r>
            <a:r>
              <a:rPr lang="en-US" sz="1900" dirty="0">
                <a:solidFill>
                  <a:srgbClr val="4A4A4A"/>
                </a:solidFill>
                <a:latin typeface="Open Sans"/>
              </a:rPr>
              <a:t> containers, wrap a piece of software in a complete </a:t>
            </a:r>
            <a:r>
              <a:rPr lang="en-US" sz="1900" dirty="0" err="1">
                <a:solidFill>
                  <a:srgbClr val="4A4A4A"/>
                </a:solidFill>
                <a:latin typeface="Open Sans"/>
              </a:rPr>
              <a:t>filesystem</a:t>
            </a:r>
            <a:r>
              <a:rPr lang="en-US" sz="1900" dirty="0">
                <a:solidFill>
                  <a:srgbClr val="4A4A4A"/>
                </a:solidFill>
                <a:latin typeface="Open Sans"/>
              </a:rPr>
              <a:t> that contains everything needed to run: code, runtime, system tools, system libraries, etc. It wraps basically anything that can be installed on a server. This guarantees that the software will always run the same, regardless of its environment</a:t>
            </a:r>
            <a:r>
              <a:rPr lang="en-US" sz="1900" dirty="0" smtClean="0">
                <a:solidFill>
                  <a:srgbClr val="4A4A4A"/>
                </a:solidFill>
                <a:latin typeface="Open Sans"/>
              </a:rPr>
              <a:t>.</a:t>
            </a:r>
          </a:p>
          <a:p>
            <a:pPr algn="just"/>
            <a:r>
              <a:rPr lang="en-US" sz="1900" dirty="0">
                <a:solidFill>
                  <a:srgbClr val="4A4A4A"/>
                </a:solidFill>
                <a:latin typeface="Open Sans"/>
              </a:rPr>
              <a:t>A </a:t>
            </a:r>
            <a:r>
              <a:rPr lang="en-US" sz="1900" b="1" dirty="0">
                <a:solidFill>
                  <a:srgbClr val="4A4A4A"/>
                </a:solidFill>
                <a:latin typeface="Open Sans"/>
              </a:rPr>
              <a:t>hypervisor</a:t>
            </a:r>
            <a:r>
              <a:rPr lang="en-US" sz="1900" dirty="0">
                <a:solidFill>
                  <a:srgbClr val="4A4A4A"/>
                </a:solidFill>
                <a:latin typeface="Open Sans"/>
              </a:rPr>
              <a:t> is a software that makes virtualization possible. It is also called Virtual Machine Monitor. It divides the host system and allocates the resources to each divided virtual environment. You can basically have multiple OS on a single host system. There are two types of Hypervisors:</a:t>
            </a:r>
          </a:p>
          <a:p>
            <a:pPr lvl="1" algn="just">
              <a:buFont typeface="Arial"/>
              <a:buChar char="•"/>
            </a:pPr>
            <a:r>
              <a:rPr lang="en-US" sz="1700" dirty="0">
                <a:solidFill>
                  <a:srgbClr val="4A4A4A"/>
                </a:solidFill>
                <a:latin typeface="Open Sans"/>
              </a:rPr>
              <a:t>Type 1: It’s also called Native Hypervisor or Bare metal Hypervisor. It runs directly on the underlying host system. It has direct access to your host’s system hardware and hence does not require a base server operating system.</a:t>
            </a:r>
          </a:p>
          <a:p>
            <a:pPr lvl="1" algn="just">
              <a:buFont typeface="Arial"/>
              <a:buChar char="•"/>
            </a:pPr>
            <a:r>
              <a:rPr lang="en-US" sz="1700" dirty="0">
                <a:solidFill>
                  <a:srgbClr val="4A4A4A"/>
                </a:solidFill>
                <a:latin typeface="Open Sans"/>
              </a:rPr>
              <a:t>Type 2: This kind of hypervisor makes use of the underlying host operating system. It’s also called Hosted Hypervisor</a:t>
            </a:r>
            <a:r>
              <a:rPr lang="en-US" sz="1700" dirty="0" smtClean="0">
                <a:solidFill>
                  <a:srgbClr val="4A4A4A"/>
                </a:solidFill>
                <a:latin typeface="Open Sans"/>
              </a:rPr>
              <a:t>.</a:t>
            </a:r>
            <a:endParaRPr lang="en-US" sz="1700" dirty="0">
              <a:solidFill>
                <a:srgbClr val="4A4A4A"/>
              </a:solidFill>
              <a:latin typeface="Open Sans"/>
            </a:endParaRPr>
          </a:p>
        </p:txBody>
      </p:sp>
    </p:spTree>
    <p:extLst>
      <p:ext uri="{BB962C8B-B14F-4D97-AF65-F5344CB8AC3E}">
        <p14:creationId xmlns:p14="http://schemas.microsoft.com/office/powerpoint/2010/main" val="18347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73668"/>
            <a:ext cx="9296400" cy="706964"/>
          </a:xfrm>
        </p:spPr>
        <p:txBody>
          <a:bodyPr/>
          <a:lstStyle/>
          <a:p>
            <a:pPr algn="just"/>
            <a:r>
              <a:rPr lang="en-US" dirty="0" smtClean="0">
                <a:latin typeface="Open Sans"/>
              </a:rPr>
              <a:t>Container Technology and </a:t>
            </a:r>
            <a:r>
              <a:rPr lang="en-US" dirty="0" err="1" smtClean="0">
                <a:latin typeface="Open Sans"/>
              </a:rPr>
              <a:t>Docker</a:t>
            </a:r>
            <a:r>
              <a:rPr lang="en-US" dirty="0" smtClean="0">
                <a:latin typeface="Open Sans"/>
              </a:rPr>
              <a:t> Container</a:t>
            </a:r>
            <a:endParaRPr lang="en-US" dirty="0">
              <a:latin typeface="Open Sans"/>
            </a:endParaRPr>
          </a:p>
        </p:txBody>
      </p:sp>
      <p:sp>
        <p:nvSpPr>
          <p:cNvPr id="3" name="Content Placeholder 2"/>
          <p:cNvSpPr>
            <a:spLocks noGrp="1"/>
          </p:cNvSpPr>
          <p:nvPr>
            <p:ph idx="1"/>
          </p:nvPr>
        </p:nvSpPr>
        <p:spPr>
          <a:xfrm>
            <a:off x="533400" y="2603500"/>
            <a:ext cx="11277600" cy="3721100"/>
          </a:xfrm>
        </p:spPr>
        <p:txBody>
          <a:bodyPr>
            <a:normAutofit/>
          </a:bodyPr>
          <a:lstStyle/>
          <a:p>
            <a:pPr algn="just"/>
            <a:r>
              <a:rPr lang="en-US" sz="1600" b="1" dirty="0">
                <a:latin typeface="Open Sans"/>
              </a:rPr>
              <a:t>Container technology</a:t>
            </a:r>
            <a:r>
              <a:rPr lang="en-US" sz="1600" dirty="0">
                <a:latin typeface="Open Sans"/>
              </a:rPr>
              <a:t>, also simply known as just a container, is a method to package an application so it can be run, with its dependencies, isolated from other </a:t>
            </a:r>
            <a:r>
              <a:rPr lang="en-US" sz="1600" dirty="0" smtClean="0">
                <a:latin typeface="Open Sans"/>
              </a:rPr>
              <a:t>processes. In other words, a container </a:t>
            </a:r>
            <a:r>
              <a:rPr lang="en-US" sz="1600" dirty="0">
                <a:latin typeface="Open Sans"/>
              </a:rPr>
              <a:t>is a standard unit of software that packages up code and all its dependencies so the application runs quickly and reliably from one computing </a:t>
            </a:r>
            <a:r>
              <a:rPr lang="en-US" sz="1600" dirty="0" smtClean="0">
                <a:latin typeface="Open Sans"/>
              </a:rPr>
              <a:t>environment </a:t>
            </a:r>
            <a:r>
              <a:rPr lang="en-US" sz="1600" dirty="0">
                <a:latin typeface="Open Sans"/>
              </a:rPr>
              <a:t>to another</a:t>
            </a:r>
            <a:r>
              <a:rPr lang="en-US" sz="1600" dirty="0" smtClean="0">
                <a:latin typeface="Open Sans"/>
              </a:rPr>
              <a:t>. </a:t>
            </a:r>
            <a:r>
              <a:rPr lang="en-US" sz="1600" dirty="0">
                <a:latin typeface="Open Sans"/>
              </a:rPr>
              <a:t>In short, by standardizing the process, and keeping the items together, the container can be moved as a unit, and it costs less to do it this way</a:t>
            </a:r>
            <a:r>
              <a:rPr lang="en-US" sz="1600" dirty="0" smtClean="0">
                <a:latin typeface="Open Sans"/>
              </a:rPr>
              <a:t>.</a:t>
            </a:r>
          </a:p>
          <a:p>
            <a:pPr algn="just"/>
            <a:r>
              <a:rPr lang="en-US" sz="1600" dirty="0">
                <a:latin typeface="Open Sans"/>
              </a:rPr>
              <a:t>A </a:t>
            </a:r>
            <a:r>
              <a:rPr lang="en-US" sz="1600" b="1" dirty="0" err="1" smtClean="0">
                <a:latin typeface="Open Sans"/>
              </a:rPr>
              <a:t>Docker</a:t>
            </a:r>
            <a:r>
              <a:rPr lang="en-US" sz="1600" b="1" dirty="0" smtClean="0">
                <a:latin typeface="Open Sans"/>
              </a:rPr>
              <a:t> Container</a:t>
            </a:r>
            <a:r>
              <a:rPr lang="en-US" sz="1600" dirty="0" smtClean="0">
                <a:latin typeface="Open Sans"/>
              </a:rPr>
              <a:t> </a:t>
            </a:r>
            <a:r>
              <a:rPr lang="en-US" sz="1600" dirty="0">
                <a:latin typeface="Open Sans"/>
              </a:rPr>
              <a:t>is a standard unit of software that packages up code and all its dependencies so the application runs quickly and reliably from one computing environment to another. A </a:t>
            </a:r>
            <a:r>
              <a:rPr lang="en-US" sz="1600" dirty="0" err="1">
                <a:latin typeface="Open Sans"/>
              </a:rPr>
              <a:t>Docker</a:t>
            </a:r>
            <a:r>
              <a:rPr lang="en-US" sz="1600" dirty="0">
                <a:latin typeface="Open Sans"/>
              </a:rPr>
              <a:t> </a:t>
            </a:r>
            <a:r>
              <a:rPr lang="en-US" sz="1600" dirty="0" smtClean="0">
                <a:latin typeface="Open Sans"/>
              </a:rPr>
              <a:t>Container </a:t>
            </a:r>
            <a:r>
              <a:rPr lang="en-US" sz="1600" dirty="0">
                <a:latin typeface="Open Sans"/>
              </a:rPr>
              <a:t>image is a lightweight, standalone, executable package of software that includes everything needed to run an application: code, runtime, system tools, system libraries and </a:t>
            </a:r>
            <a:r>
              <a:rPr lang="en-US" sz="1600" dirty="0" smtClean="0">
                <a:latin typeface="Open Sans"/>
              </a:rPr>
              <a:t>settings. Container </a:t>
            </a:r>
            <a:r>
              <a:rPr lang="en-US" sz="1600" dirty="0">
                <a:latin typeface="Open Sans"/>
              </a:rPr>
              <a:t>images become containers at runtime and in the case of </a:t>
            </a:r>
            <a:r>
              <a:rPr lang="en-US" sz="1600" dirty="0" err="1">
                <a:latin typeface="Open Sans"/>
              </a:rPr>
              <a:t>Docker</a:t>
            </a:r>
            <a:r>
              <a:rPr lang="en-US" sz="1600" dirty="0">
                <a:latin typeface="Open Sans"/>
              </a:rPr>
              <a:t> containers - images become containers when they run on</a:t>
            </a:r>
            <a:r>
              <a:rPr lang="en-US" sz="1600" dirty="0">
                <a:solidFill>
                  <a:schemeClr val="tx1"/>
                </a:solidFill>
                <a:latin typeface="Open Sans"/>
              </a:rPr>
              <a:t> </a:t>
            </a:r>
            <a:r>
              <a:rPr lang="en-US" sz="1600" dirty="0" err="1">
                <a:solidFill>
                  <a:schemeClr val="tx1"/>
                </a:solidFill>
                <a:latin typeface="Open Sans"/>
              </a:rPr>
              <a:t>Docker</a:t>
            </a:r>
            <a:r>
              <a:rPr lang="en-US" sz="1600" dirty="0">
                <a:solidFill>
                  <a:schemeClr val="tx1"/>
                </a:solidFill>
                <a:latin typeface="Open Sans"/>
              </a:rPr>
              <a:t> </a:t>
            </a:r>
            <a:r>
              <a:rPr lang="en-US" sz="1600" dirty="0" smtClean="0">
                <a:solidFill>
                  <a:schemeClr val="tx1"/>
                </a:solidFill>
                <a:latin typeface="Open Sans"/>
              </a:rPr>
              <a:t>Engine. </a:t>
            </a:r>
            <a:r>
              <a:rPr lang="en-US" sz="1600" dirty="0">
                <a:latin typeface="Open Sans"/>
              </a:rPr>
              <a:t>Available for both Linux and Windows-based applications, containerized software will always run the same, regardless of the infrastructure. Containers isolate software from its environment and ensure that it works uniformly despite differences for instance between development and staging</a:t>
            </a:r>
            <a:r>
              <a:rPr lang="en-US" sz="1600" dirty="0" smtClean="0">
                <a:latin typeface="Open Sans"/>
              </a:rPr>
              <a:t>.</a:t>
            </a:r>
            <a:endParaRPr lang="en-US" sz="1600" dirty="0">
              <a:latin typeface="Open Sans"/>
            </a:endParaRPr>
          </a:p>
        </p:txBody>
      </p:sp>
    </p:spTree>
    <p:extLst>
      <p:ext uri="{BB962C8B-B14F-4D97-AF65-F5344CB8AC3E}">
        <p14:creationId xmlns:p14="http://schemas.microsoft.com/office/powerpoint/2010/main" val="3815118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Popularity of </a:t>
            </a:r>
            <a:r>
              <a:rPr lang="en-US" dirty="0" err="1" smtClean="0"/>
              <a:t>Docker</a:t>
            </a:r>
            <a:r>
              <a:rPr lang="en-US" dirty="0" smtClean="0"/>
              <a:t> container</a:t>
            </a:r>
            <a:endParaRPr lang="en-US" dirty="0"/>
          </a:p>
        </p:txBody>
      </p:sp>
      <p:sp>
        <p:nvSpPr>
          <p:cNvPr id="3" name="Content Placeholder 2"/>
          <p:cNvSpPr>
            <a:spLocks noGrp="1"/>
          </p:cNvSpPr>
          <p:nvPr>
            <p:ph idx="1"/>
          </p:nvPr>
        </p:nvSpPr>
        <p:spPr>
          <a:xfrm>
            <a:off x="381000" y="2209800"/>
            <a:ext cx="11582400" cy="4419600"/>
          </a:xfrm>
        </p:spPr>
        <p:txBody>
          <a:bodyPr>
            <a:noAutofit/>
          </a:bodyPr>
          <a:lstStyle/>
          <a:p>
            <a:pPr algn="just"/>
            <a:r>
              <a:rPr lang="en-US" sz="1500" dirty="0" smtClean="0">
                <a:latin typeface="Open Sans"/>
              </a:rPr>
              <a:t>Containers create vast economies of scale. Systems that used to require expensive, dedicated hardware resources can now share hardware's with other systems.</a:t>
            </a:r>
            <a:r>
              <a:rPr lang="en-US" sz="1500" dirty="0">
                <a:latin typeface="Open Sans"/>
              </a:rPr>
              <a:t> Containers are sized in megabytes, or less. the number of containers running on a server by a very large number before adding servers – a large savings in capital expense  and operating expense</a:t>
            </a:r>
            <a:r>
              <a:rPr lang="en-US" sz="1500" dirty="0" smtClean="0">
                <a:latin typeface="Open Sans"/>
              </a:rPr>
              <a:t>.</a:t>
            </a:r>
          </a:p>
          <a:p>
            <a:pPr algn="just"/>
            <a:r>
              <a:rPr lang="en-US" sz="1500" b="1" dirty="0" smtClean="0">
                <a:latin typeface="Open Sans"/>
              </a:rPr>
              <a:t>Portability</a:t>
            </a:r>
            <a:r>
              <a:rPr lang="en-US" sz="1500" dirty="0" smtClean="0">
                <a:latin typeface="Open Sans"/>
              </a:rPr>
              <a:t>: Container are self contained and portable. If a container works on one host, it will work just as well as any other, as long as that host provide compatible runtime.</a:t>
            </a:r>
          </a:p>
          <a:p>
            <a:pPr algn="just"/>
            <a:r>
              <a:rPr lang="en-US" sz="1500" b="1" dirty="0" smtClean="0">
                <a:latin typeface="Open Sans"/>
              </a:rPr>
              <a:t>Uniformity</a:t>
            </a:r>
            <a:r>
              <a:rPr lang="en-US" sz="1500" dirty="0">
                <a:latin typeface="Open Sans"/>
              </a:rPr>
              <a:t>: Most development environments are built around a given OS – usually Linux – and its associated tools. As containers are written to work with a specific OS, you can build once for that OS environment</a:t>
            </a:r>
            <a:r>
              <a:rPr lang="en-US" sz="1500" dirty="0" smtClean="0">
                <a:latin typeface="Open Sans"/>
              </a:rPr>
              <a:t>.</a:t>
            </a:r>
          </a:p>
          <a:p>
            <a:pPr algn="just"/>
            <a:r>
              <a:rPr lang="en-US" sz="1500" dirty="0" smtClean="0">
                <a:latin typeface="Open Sans"/>
              </a:rPr>
              <a:t> </a:t>
            </a:r>
            <a:r>
              <a:rPr lang="en-US" sz="1500" b="1" dirty="0" smtClean="0">
                <a:latin typeface="Open Sans"/>
              </a:rPr>
              <a:t>Elasticity</a:t>
            </a:r>
            <a:r>
              <a:rPr lang="en-US" sz="1500" dirty="0">
                <a:latin typeface="Open Sans"/>
              </a:rPr>
              <a:t>: As demand for a </a:t>
            </a:r>
            <a:r>
              <a:rPr lang="en-US" sz="1500" dirty="0" err="1">
                <a:latin typeface="Open Sans"/>
              </a:rPr>
              <a:t>microservice</a:t>
            </a:r>
            <a:r>
              <a:rPr lang="en-US" sz="1500" dirty="0">
                <a:latin typeface="Open Sans"/>
              </a:rPr>
              <a:t> grows (or falls), the number of its containerized instances can be automatically grown (or reduced) with minimal overhead – a key advantage of using a cloud platform. It takes seconds to add or remove a container in contrast to minutes to spin up a VM.</a:t>
            </a:r>
          </a:p>
          <a:p>
            <a:pPr algn="just"/>
            <a:r>
              <a:rPr lang="en-US" sz="1500" b="1" dirty="0">
                <a:latin typeface="Open Sans"/>
              </a:rPr>
              <a:t>Upgradeability</a:t>
            </a:r>
            <a:r>
              <a:rPr lang="en-US" sz="1500" dirty="0">
                <a:latin typeface="Open Sans"/>
              </a:rPr>
              <a:t>: If a </a:t>
            </a:r>
            <a:r>
              <a:rPr lang="en-US" sz="1500" dirty="0" err="1">
                <a:latin typeface="Open Sans"/>
              </a:rPr>
              <a:t>microservice</a:t>
            </a:r>
            <a:r>
              <a:rPr lang="en-US" sz="1500" dirty="0">
                <a:latin typeface="Open Sans"/>
              </a:rPr>
              <a:t> needs to be replaced by a newer version or its container image is found to be faulty (maybe because a supporting library has a newly-discovered security flaw), these can be gracefully removed and replaced with the new version. And, if for some reason a container crashes, it does not affect the other containers on that server. </a:t>
            </a:r>
          </a:p>
          <a:p>
            <a:pPr algn="just"/>
            <a:r>
              <a:rPr lang="en-US" sz="1500" b="1" dirty="0">
                <a:latin typeface="Open Sans"/>
              </a:rPr>
              <a:t>Agility</a:t>
            </a:r>
            <a:r>
              <a:rPr lang="en-US" sz="1500" dirty="0">
                <a:latin typeface="Open Sans"/>
              </a:rPr>
              <a:t>: Current Agile and </a:t>
            </a:r>
            <a:r>
              <a:rPr lang="en-US" sz="1500" dirty="0" err="1">
                <a:latin typeface="Open Sans"/>
              </a:rPr>
              <a:t>DevOps</a:t>
            </a:r>
            <a:r>
              <a:rPr lang="en-US" sz="1500" dirty="0">
                <a:latin typeface="Open Sans"/>
              </a:rPr>
              <a:t> based software development has greatly reduced the time between coding, testing and deployment – often called “continuous deployment.” Starting with containers as the unit of deployment right from the start makes these workflows uniform and frictionless, and many steps can be automated using a variety of tools</a:t>
            </a:r>
            <a:r>
              <a:rPr lang="en-US" sz="1500" dirty="0" smtClean="0">
                <a:latin typeface="Open Sans"/>
              </a:rPr>
              <a:t>.</a:t>
            </a:r>
            <a:endParaRPr lang="en-US" sz="1500" dirty="0">
              <a:latin typeface="Open Sans"/>
            </a:endParaRPr>
          </a:p>
        </p:txBody>
      </p:sp>
    </p:spTree>
    <p:extLst>
      <p:ext uri="{BB962C8B-B14F-4D97-AF65-F5344CB8AC3E}">
        <p14:creationId xmlns:p14="http://schemas.microsoft.com/office/powerpoint/2010/main" val="3407688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Containers</a:t>
            </a:r>
            <a:endParaRPr lang="en-US" dirty="0"/>
          </a:p>
        </p:txBody>
      </p:sp>
      <p:sp>
        <p:nvSpPr>
          <p:cNvPr id="3" name="Content Placeholder 2"/>
          <p:cNvSpPr>
            <a:spLocks noGrp="1"/>
          </p:cNvSpPr>
          <p:nvPr>
            <p:ph idx="1"/>
          </p:nvPr>
        </p:nvSpPr>
        <p:spPr/>
        <p:txBody>
          <a:bodyPr>
            <a:normAutofit/>
          </a:bodyPr>
          <a:lstStyle/>
          <a:p>
            <a:pPr algn="just" fontAlgn="base"/>
            <a:r>
              <a:rPr lang="en-US" sz="1600" b="1" dirty="0" smtClean="0">
                <a:latin typeface="Open Sans"/>
              </a:rPr>
              <a:t>Less </a:t>
            </a:r>
            <a:r>
              <a:rPr lang="en-US" sz="1600" b="1" dirty="0">
                <a:latin typeface="Open Sans"/>
              </a:rPr>
              <a:t>overhead</a:t>
            </a:r>
            <a:r>
              <a:rPr lang="en-US" sz="1600" dirty="0">
                <a:latin typeface="Open Sans"/>
              </a:rPr>
              <a:t> - Containers require less system resources than traditional or hardware virtual machine environments because they don’t include operating system </a:t>
            </a:r>
            <a:r>
              <a:rPr lang="en-US" sz="1600" dirty="0" smtClean="0">
                <a:latin typeface="Open Sans"/>
              </a:rPr>
              <a:t>images.</a:t>
            </a:r>
          </a:p>
          <a:p>
            <a:pPr algn="just" fontAlgn="base"/>
            <a:r>
              <a:rPr lang="en-US" sz="1600" b="1" dirty="0" smtClean="0">
                <a:latin typeface="Open Sans"/>
              </a:rPr>
              <a:t>Increased </a:t>
            </a:r>
            <a:r>
              <a:rPr lang="en-US" sz="1600" b="1" dirty="0">
                <a:latin typeface="Open Sans"/>
              </a:rPr>
              <a:t>portability - </a:t>
            </a:r>
            <a:r>
              <a:rPr lang="en-US" sz="1600" dirty="0">
                <a:latin typeface="Open Sans"/>
              </a:rPr>
              <a:t>Applications running in containers can be deployed easily to multiple different operating systems and hardware </a:t>
            </a:r>
            <a:r>
              <a:rPr lang="en-US" sz="1600" dirty="0" smtClean="0">
                <a:latin typeface="Open Sans"/>
              </a:rPr>
              <a:t>platforms.</a:t>
            </a:r>
          </a:p>
          <a:p>
            <a:pPr algn="just" fontAlgn="base"/>
            <a:r>
              <a:rPr lang="en-US" sz="1600" b="1" dirty="0" smtClean="0">
                <a:latin typeface="Open Sans"/>
              </a:rPr>
              <a:t>More </a:t>
            </a:r>
            <a:r>
              <a:rPr lang="en-US" sz="1600" b="1" dirty="0">
                <a:latin typeface="Open Sans"/>
              </a:rPr>
              <a:t>consistent operation - </a:t>
            </a:r>
            <a:r>
              <a:rPr lang="en-US" sz="1600" dirty="0" err="1">
                <a:latin typeface="Open Sans"/>
              </a:rPr>
              <a:t>DevOps</a:t>
            </a:r>
            <a:r>
              <a:rPr lang="en-US" sz="1600" dirty="0">
                <a:latin typeface="Open Sans"/>
              </a:rPr>
              <a:t> teams know applications in containers will run the same, regardless of where they are </a:t>
            </a:r>
            <a:r>
              <a:rPr lang="en-US" sz="1600" dirty="0" smtClean="0">
                <a:latin typeface="Open Sans"/>
              </a:rPr>
              <a:t>deployed.</a:t>
            </a:r>
          </a:p>
          <a:p>
            <a:pPr algn="just" fontAlgn="base"/>
            <a:r>
              <a:rPr lang="en-US" sz="1600" b="1" dirty="0" smtClean="0">
                <a:latin typeface="Open Sans"/>
              </a:rPr>
              <a:t>Greater </a:t>
            </a:r>
            <a:r>
              <a:rPr lang="en-US" sz="1600" b="1" dirty="0">
                <a:latin typeface="Open Sans"/>
              </a:rPr>
              <a:t>efficiency - </a:t>
            </a:r>
            <a:r>
              <a:rPr lang="en-US" sz="1600" dirty="0">
                <a:latin typeface="Open Sans"/>
              </a:rPr>
              <a:t>Containers allow applications to be more rapidly deployed, patched, or </a:t>
            </a:r>
            <a:r>
              <a:rPr lang="en-US" sz="1600" dirty="0" smtClean="0">
                <a:latin typeface="Open Sans"/>
              </a:rPr>
              <a:t>scaled.</a:t>
            </a:r>
          </a:p>
          <a:p>
            <a:pPr algn="just" fontAlgn="base"/>
            <a:r>
              <a:rPr lang="en-US" sz="1600" b="1" dirty="0" smtClean="0">
                <a:latin typeface="Open Sans"/>
              </a:rPr>
              <a:t>Better </a:t>
            </a:r>
            <a:r>
              <a:rPr lang="en-US" sz="1600" b="1" dirty="0">
                <a:latin typeface="Open Sans"/>
              </a:rPr>
              <a:t>application development - </a:t>
            </a:r>
            <a:r>
              <a:rPr lang="en-US" sz="1600" dirty="0">
                <a:latin typeface="Open Sans"/>
              </a:rPr>
              <a:t>Containers support agile and </a:t>
            </a:r>
            <a:r>
              <a:rPr lang="en-US" sz="1600" dirty="0" err="1">
                <a:latin typeface="Open Sans"/>
              </a:rPr>
              <a:t>DevOps</a:t>
            </a:r>
            <a:r>
              <a:rPr lang="en-US" sz="1600" dirty="0">
                <a:latin typeface="Open Sans"/>
              </a:rPr>
              <a:t> efforts to accelerate development, test, and production cycles.</a:t>
            </a:r>
          </a:p>
          <a:p>
            <a:endParaRPr lang="en-US" sz="1600" dirty="0"/>
          </a:p>
        </p:txBody>
      </p:sp>
    </p:spTree>
    <p:extLst>
      <p:ext uri="{BB962C8B-B14F-4D97-AF65-F5344CB8AC3E}">
        <p14:creationId xmlns:p14="http://schemas.microsoft.com/office/powerpoint/2010/main" val="6413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Containerizing an Application</a:t>
            </a:r>
            <a:endParaRPr lang="en-US" dirty="0"/>
          </a:p>
        </p:txBody>
      </p:sp>
      <p:sp>
        <p:nvSpPr>
          <p:cNvPr id="3" name="Content Placeholder 2"/>
          <p:cNvSpPr>
            <a:spLocks noGrp="1"/>
          </p:cNvSpPr>
          <p:nvPr>
            <p:ph idx="1"/>
          </p:nvPr>
        </p:nvSpPr>
        <p:spPr>
          <a:xfrm>
            <a:off x="533400" y="2209800"/>
            <a:ext cx="11201400" cy="4419600"/>
          </a:xfrm>
        </p:spPr>
        <p:txBody>
          <a:bodyPr>
            <a:normAutofit/>
          </a:bodyPr>
          <a:lstStyle/>
          <a:p>
            <a:pPr marL="0" indent="0">
              <a:buNone/>
            </a:pPr>
            <a:r>
              <a:rPr lang="en-US" sz="1600" dirty="0" smtClean="0">
                <a:latin typeface="Open Sans"/>
              </a:rPr>
              <a:t>To containerize an application we have to follow following steps:</a:t>
            </a:r>
          </a:p>
          <a:p>
            <a:r>
              <a:rPr lang="en-US" sz="1600" dirty="0" smtClean="0">
                <a:latin typeface="Open Sans"/>
              </a:rPr>
              <a:t>Choose a base image </a:t>
            </a:r>
          </a:p>
          <a:p>
            <a:r>
              <a:rPr lang="en-US" sz="1600" dirty="0" smtClean="0">
                <a:latin typeface="Open Sans"/>
              </a:rPr>
              <a:t>Install the necessary package</a:t>
            </a:r>
          </a:p>
          <a:p>
            <a:r>
              <a:rPr lang="en-US" sz="1600" dirty="0" smtClean="0">
                <a:latin typeface="Open Sans"/>
              </a:rPr>
              <a:t>Add your custom file</a:t>
            </a:r>
          </a:p>
          <a:p>
            <a:r>
              <a:rPr lang="en-US" sz="1600" dirty="0" smtClean="0">
                <a:latin typeface="Open Sans"/>
              </a:rPr>
              <a:t>Define user/users can run your container</a:t>
            </a:r>
          </a:p>
          <a:p>
            <a:r>
              <a:rPr lang="en-US" sz="1600" dirty="0" smtClean="0">
                <a:latin typeface="Open Sans"/>
              </a:rPr>
              <a:t>Define the exposed ports</a:t>
            </a:r>
          </a:p>
          <a:p>
            <a:r>
              <a:rPr lang="en-US" sz="1600" dirty="0" smtClean="0">
                <a:latin typeface="Open Sans"/>
              </a:rPr>
              <a:t>Define the entry point</a:t>
            </a:r>
          </a:p>
          <a:p>
            <a:r>
              <a:rPr lang="en-US" sz="1600" dirty="0" smtClean="0">
                <a:latin typeface="Open Sans"/>
              </a:rPr>
              <a:t>Define a configuration method</a:t>
            </a:r>
          </a:p>
          <a:p>
            <a:r>
              <a:rPr lang="en-US" sz="1600" dirty="0" smtClean="0">
                <a:latin typeface="Open Sans"/>
              </a:rPr>
              <a:t>Externalize your data</a:t>
            </a:r>
          </a:p>
          <a:p>
            <a:r>
              <a:rPr lang="en-US" sz="1600" dirty="0" smtClean="0">
                <a:latin typeface="Open Sans"/>
              </a:rPr>
              <a:t>Handle the logs</a:t>
            </a:r>
          </a:p>
          <a:p>
            <a:pPr marL="0" indent="0">
              <a:buNone/>
            </a:pPr>
            <a:endParaRPr lang="en-US" sz="1600" dirty="0" smtClean="0">
              <a:latin typeface="Open Sans"/>
            </a:endParaRPr>
          </a:p>
          <a:p>
            <a:endParaRPr lang="en-US" sz="1600" dirty="0">
              <a:latin typeface="Open Sans"/>
            </a:endParaRPr>
          </a:p>
        </p:txBody>
      </p:sp>
    </p:spTree>
    <p:extLst>
      <p:ext uri="{BB962C8B-B14F-4D97-AF65-F5344CB8AC3E}">
        <p14:creationId xmlns:p14="http://schemas.microsoft.com/office/powerpoint/2010/main" val="185080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20923-99EF-B74A-9C1D-414CE50BBB09}"/>
              </a:ext>
            </a:extLst>
          </p:cNvPr>
          <p:cNvSpPr>
            <a:spLocks noGrp="1"/>
          </p:cNvSpPr>
          <p:nvPr>
            <p:ph type="title"/>
          </p:nvPr>
        </p:nvSpPr>
        <p:spPr/>
        <p:txBody>
          <a:bodyPr/>
          <a:lstStyle/>
          <a:p>
            <a:pPr algn="just"/>
            <a:r>
              <a:rPr lang="en-IN" dirty="0" err="1"/>
              <a:t>Docker</a:t>
            </a:r>
            <a:r>
              <a:rPr lang="en-IN" dirty="0"/>
              <a:t> </a:t>
            </a:r>
            <a:r>
              <a:rPr lang="en-IN" dirty="0" smtClean="0"/>
              <a:t>– Images and Volumes</a:t>
            </a:r>
            <a:endParaRPr lang="en-US" dirty="0"/>
          </a:p>
        </p:txBody>
      </p:sp>
      <p:sp>
        <p:nvSpPr>
          <p:cNvPr id="3" name="Content Placeholder 2">
            <a:extLst>
              <a:ext uri="{FF2B5EF4-FFF2-40B4-BE49-F238E27FC236}">
                <a16:creationId xmlns="" xmlns:a16="http://schemas.microsoft.com/office/drawing/2014/main" id="{070B9698-93FF-0C47-A943-A0FF369D0681}"/>
              </a:ext>
            </a:extLst>
          </p:cNvPr>
          <p:cNvSpPr>
            <a:spLocks noGrp="1"/>
          </p:cNvSpPr>
          <p:nvPr>
            <p:ph idx="1"/>
          </p:nvPr>
        </p:nvSpPr>
        <p:spPr>
          <a:xfrm>
            <a:off x="457200" y="2286000"/>
            <a:ext cx="11277600" cy="4419600"/>
          </a:xfrm>
        </p:spPr>
        <p:txBody>
          <a:bodyPr>
            <a:normAutofit/>
          </a:bodyPr>
          <a:lstStyle/>
          <a:p>
            <a:pPr algn="just"/>
            <a:r>
              <a:rPr lang="en-US" dirty="0" err="1">
                <a:latin typeface="Open Sans"/>
              </a:rPr>
              <a:t>Docker</a:t>
            </a:r>
            <a:r>
              <a:rPr lang="en-US" dirty="0">
                <a:latin typeface="Open Sans"/>
              </a:rPr>
              <a:t> image is the source of </a:t>
            </a:r>
            <a:r>
              <a:rPr lang="en-US" dirty="0" err="1">
                <a:latin typeface="Open Sans"/>
              </a:rPr>
              <a:t>Docker</a:t>
            </a:r>
            <a:r>
              <a:rPr lang="en-US" dirty="0">
                <a:latin typeface="Open Sans"/>
              </a:rPr>
              <a:t> container. In other words, </a:t>
            </a:r>
            <a:r>
              <a:rPr lang="en-US" dirty="0" err="1">
                <a:latin typeface="Open Sans"/>
              </a:rPr>
              <a:t>Docker</a:t>
            </a:r>
            <a:r>
              <a:rPr lang="en-US" dirty="0">
                <a:latin typeface="Open Sans"/>
              </a:rPr>
              <a:t> images are used to create containers. When a user runs a </a:t>
            </a:r>
            <a:r>
              <a:rPr lang="en-US" dirty="0" err="1">
                <a:latin typeface="Open Sans"/>
              </a:rPr>
              <a:t>Docker</a:t>
            </a:r>
            <a:r>
              <a:rPr lang="en-US" dirty="0">
                <a:latin typeface="Open Sans"/>
              </a:rPr>
              <a:t> image, an instance of a container is created. These </a:t>
            </a:r>
            <a:r>
              <a:rPr lang="en-US" dirty="0" err="1">
                <a:latin typeface="Open Sans"/>
              </a:rPr>
              <a:t>docker</a:t>
            </a:r>
            <a:r>
              <a:rPr lang="en-US" dirty="0">
                <a:latin typeface="Open Sans"/>
              </a:rPr>
              <a:t> images can be </a:t>
            </a:r>
            <a:r>
              <a:rPr lang="en-US" dirty="0" smtClean="0">
                <a:latin typeface="Open Sans"/>
              </a:rPr>
              <a:t>deployed </a:t>
            </a:r>
            <a:r>
              <a:rPr lang="en-US" dirty="0">
                <a:latin typeface="Open Sans"/>
              </a:rPr>
              <a:t>to any </a:t>
            </a:r>
            <a:r>
              <a:rPr lang="en-US" dirty="0" err="1">
                <a:latin typeface="Open Sans"/>
              </a:rPr>
              <a:t>Docker</a:t>
            </a:r>
            <a:r>
              <a:rPr lang="en-US" dirty="0">
                <a:latin typeface="Open Sans"/>
              </a:rPr>
              <a:t> environment</a:t>
            </a:r>
            <a:r>
              <a:rPr lang="en-US" dirty="0" smtClean="0">
                <a:latin typeface="Open Sans"/>
              </a:rPr>
              <a:t>.</a:t>
            </a:r>
          </a:p>
          <a:p>
            <a:pPr algn="just"/>
            <a:r>
              <a:rPr lang="en-US" dirty="0" err="1" smtClean="0">
                <a:latin typeface="Open Sans"/>
              </a:rPr>
              <a:t>Docker</a:t>
            </a:r>
            <a:r>
              <a:rPr lang="en-US" dirty="0" smtClean="0">
                <a:latin typeface="Open Sans"/>
              </a:rPr>
              <a:t> volumes are the preferred mechanism for persisting data generated by and used by </a:t>
            </a:r>
            <a:r>
              <a:rPr lang="en-US" dirty="0" err="1" smtClean="0">
                <a:latin typeface="Open Sans"/>
              </a:rPr>
              <a:t>docker</a:t>
            </a:r>
            <a:r>
              <a:rPr lang="en-US" dirty="0" smtClean="0">
                <a:latin typeface="Open Sans"/>
              </a:rPr>
              <a:t> containers. Volumes are completely managed by </a:t>
            </a:r>
            <a:r>
              <a:rPr lang="en-US" dirty="0" err="1" smtClean="0">
                <a:latin typeface="Open Sans"/>
              </a:rPr>
              <a:t>docker</a:t>
            </a:r>
            <a:r>
              <a:rPr lang="en-US" dirty="0" smtClean="0">
                <a:latin typeface="Open Sans"/>
              </a:rPr>
              <a:t>. I have many advantages</a:t>
            </a:r>
          </a:p>
          <a:p>
            <a:pPr lvl="1" algn="just"/>
            <a:r>
              <a:rPr lang="en-US" dirty="0" smtClean="0">
                <a:latin typeface="Open Sans"/>
              </a:rPr>
              <a:t>Easier to backup or migrate than bind mounts, Work on all </a:t>
            </a:r>
            <a:r>
              <a:rPr lang="en-US" dirty="0" err="1" smtClean="0">
                <a:latin typeface="Open Sans"/>
              </a:rPr>
              <a:t>plateform</a:t>
            </a:r>
            <a:r>
              <a:rPr lang="en-US" dirty="0" smtClean="0">
                <a:latin typeface="Open Sans"/>
              </a:rPr>
              <a:t> containers, can be safely shared. One can </a:t>
            </a:r>
            <a:r>
              <a:rPr lang="en-US" dirty="0" err="1" smtClean="0">
                <a:latin typeface="Open Sans"/>
              </a:rPr>
              <a:t>managevolumes</a:t>
            </a:r>
            <a:r>
              <a:rPr lang="en-US" dirty="0" smtClean="0">
                <a:latin typeface="Open Sans"/>
              </a:rPr>
              <a:t> using </a:t>
            </a:r>
            <a:r>
              <a:rPr lang="en-US" dirty="0" err="1" smtClean="0">
                <a:latin typeface="Open Sans"/>
              </a:rPr>
              <a:t>docker</a:t>
            </a:r>
            <a:r>
              <a:rPr lang="en-US" dirty="0" smtClean="0">
                <a:latin typeface="Open Sans"/>
              </a:rPr>
              <a:t> CLI commands or </a:t>
            </a:r>
            <a:r>
              <a:rPr lang="en-US" dirty="0" err="1" smtClean="0">
                <a:latin typeface="Open Sans"/>
              </a:rPr>
              <a:t>docker</a:t>
            </a:r>
            <a:r>
              <a:rPr lang="en-US" dirty="0" smtClean="0">
                <a:latin typeface="Open Sans"/>
              </a:rPr>
              <a:t> API.</a:t>
            </a:r>
          </a:p>
          <a:p>
            <a:pPr lvl="1" algn="just"/>
            <a:r>
              <a:rPr lang="en-US" dirty="0" smtClean="0">
                <a:latin typeface="Open Sans"/>
              </a:rPr>
              <a:t>Volume drivers let you store volumes on remote hosts or cloud providers, to encrypt the contents or other functionality. Volumes on </a:t>
            </a:r>
            <a:r>
              <a:rPr lang="en-US" dirty="0" err="1" smtClean="0">
                <a:latin typeface="Open Sans"/>
              </a:rPr>
              <a:t>docker</a:t>
            </a:r>
            <a:r>
              <a:rPr lang="en-US" dirty="0" smtClean="0">
                <a:latin typeface="Open Sans"/>
              </a:rPr>
              <a:t> desktop have higher performance than bind mounts from Mac or Windows hosts.</a:t>
            </a:r>
            <a:endParaRPr lang="en-US" dirty="0">
              <a:latin typeface="Open Sans"/>
            </a:endParaRPr>
          </a:p>
          <a:p>
            <a:pPr algn="just"/>
            <a:r>
              <a:rPr lang="en-US" dirty="0" smtClean="0">
                <a:latin typeface="Open Sans"/>
              </a:rPr>
              <a:t>Commands</a:t>
            </a:r>
          </a:p>
          <a:p>
            <a:pPr lvl="1" algn="just"/>
            <a:r>
              <a:rPr lang="en-US" dirty="0" smtClean="0">
                <a:latin typeface="Open Sans"/>
              </a:rPr>
              <a:t>To create a volume: $</a:t>
            </a:r>
            <a:r>
              <a:rPr lang="en-US" dirty="0" err="1" smtClean="0">
                <a:latin typeface="Open Sans"/>
              </a:rPr>
              <a:t>docker</a:t>
            </a:r>
            <a:r>
              <a:rPr lang="en-US" dirty="0" smtClean="0">
                <a:latin typeface="Open Sans"/>
              </a:rPr>
              <a:t> volume  create &lt;</a:t>
            </a:r>
            <a:r>
              <a:rPr lang="en-US" dirty="0" err="1" smtClean="0">
                <a:latin typeface="Open Sans"/>
              </a:rPr>
              <a:t>Vol_name</a:t>
            </a:r>
            <a:r>
              <a:rPr lang="en-US" dirty="0" smtClean="0">
                <a:latin typeface="Open Sans"/>
              </a:rPr>
              <a:t>&gt;</a:t>
            </a:r>
          </a:p>
          <a:p>
            <a:pPr lvl="1" algn="just"/>
            <a:r>
              <a:rPr lang="en-US" dirty="0" smtClean="0">
                <a:latin typeface="Open Sans"/>
              </a:rPr>
              <a:t>Listing: $</a:t>
            </a:r>
            <a:r>
              <a:rPr lang="en-US" dirty="0" err="1" smtClean="0">
                <a:latin typeface="Open Sans"/>
              </a:rPr>
              <a:t>docker</a:t>
            </a:r>
            <a:r>
              <a:rPr lang="en-US" dirty="0" smtClean="0">
                <a:latin typeface="Open Sans"/>
              </a:rPr>
              <a:t> volume </a:t>
            </a:r>
            <a:r>
              <a:rPr lang="en-US" dirty="0" err="1" smtClean="0">
                <a:latin typeface="Open Sans"/>
              </a:rPr>
              <a:t>ls</a:t>
            </a:r>
            <a:endParaRPr lang="en-US" dirty="0" smtClean="0">
              <a:latin typeface="Open Sans"/>
            </a:endParaRPr>
          </a:p>
          <a:p>
            <a:pPr lvl="1" algn="just"/>
            <a:r>
              <a:rPr lang="en-US" dirty="0" smtClean="0">
                <a:latin typeface="Open Sans"/>
              </a:rPr>
              <a:t>To remove: $</a:t>
            </a:r>
            <a:r>
              <a:rPr lang="en-US" dirty="0" err="1" smtClean="0">
                <a:latin typeface="Open Sans"/>
              </a:rPr>
              <a:t>docker</a:t>
            </a:r>
            <a:r>
              <a:rPr lang="en-US" dirty="0" smtClean="0">
                <a:latin typeface="Open Sans"/>
              </a:rPr>
              <a:t> volume </a:t>
            </a:r>
            <a:r>
              <a:rPr lang="en-US" dirty="0" err="1" smtClean="0">
                <a:latin typeface="Open Sans"/>
              </a:rPr>
              <a:t>rm</a:t>
            </a:r>
            <a:r>
              <a:rPr lang="en-US" dirty="0" smtClean="0">
                <a:latin typeface="Open Sans"/>
              </a:rPr>
              <a:t> &lt;</a:t>
            </a:r>
            <a:r>
              <a:rPr lang="en-US" dirty="0" err="1" smtClean="0">
                <a:latin typeface="Open Sans"/>
              </a:rPr>
              <a:t>Vol_name</a:t>
            </a:r>
            <a:r>
              <a:rPr lang="en-US" dirty="0" smtClean="0">
                <a:latin typeface="Open Sans"/>
              </a:rPr>
              <a:t>&gt;</a:t>
            </a:r>
          </a:p>
        </p:txBody>
      </p:sp>
    </p:spTree>
    <p:extLst>
      <p:ext uri="{BB962C8B-B14F-4D97-AF65-F5344CB8AC3E}">
        <p14:creationId xmlns:p14="http://schemas.microsoft.com/office/powerpoint/2010/main" val="397618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A6B393-B7CD-FB4C-AD69-4CA7CD97F1B7}"/>
              </a:ext>
            </a:extLst>
          </p:cNvPr>
          <p:cNvSpPr>
            <a:spLocks noGrp="1"/>
          </p:cNvSpPr>
          <p:nvPr>
            <p:ph type="title"/>
          </p:nvPr>
        </p:nvSpPr>
        <p:spPr/>
        <p:txBody>
          <a:bodyPr/>
          <a:lstStyle/>
          <a:p>
            <a:pPr algn="just"/>
            <a:r>
              <a:rPr lang="en-IN" dirty="0" err="1"/>
              <a:t>Docker</a:t>
            </a:r>
            <a:r>
              <a:rPr lang="en-IN" dirty="0"/>
              <a:t> - Container</a:t>
            </a:r>
            <a:endParaRPr lang="en-US" dirty="0"/>
          </a:p>
        </p:txBody>
      </p:sp>
      <p:sp>
        <p:nvSpPr>
          <p:cNvPr id="3" name="Content Placeholder 2">
            <a:extLst>
              <a:ext uri="{FF2B5EF4-FFF2-40B4-BE49-F238E27FC236}">
                <a16:creationId xmlns="" xmlns:a16="http://schemas.microsoft.com/office/drawing/2014/main" id="{0221C280-9F5B-F342-84F1-E34D26C4B1A7}"/>
              </a:ext>
            </a:extLst>
          </p:cNvPr>
          <p:cNvSpPr>
            <a:spLocks noGrp="1"/>
          </p:cNvSpPr>
          <p:nvPr>
            <p:ph idx="1"/>
          </p:nvPr>
        </p:nvSpPr>
        <p:spPr>
          <a:xfrm>
            <a:off x="533400" y="2603500"/>
            <a:ext cx="11277600" cy="3416300"/>
          </a:xfrm>
        </p:spPr>
        <p:txBody>
          <a:bodyPr>
            <a:normAutofit lnSpcReduction="10000"/>
          </a:bodyPr>
          <a:lstStyle/>
          <a:p>
            <a:pPr algn="just"/>
            <a:r>
              <a:rPr lang="en-US" b="1" dirty="0" err="1">
                <a:solidFill>
                  <a:srgbClr val="4A4A4A"/>
                </a:solidFill>
                <a:latin typeface="Open Sans"/>
              </a:rPr>
              <a:t>Docker</a:t>
            </a:r>
            <a:r>
              <a:rPr lang="en-US" b="1" dirty="0">
                <a:solidFill>
                  <a:srgbClr val="4A4A4A"/>
                </a:solidFill>
                <a:latin typeface="Open Sans"/>
              </a:rPr>
              <a:t> Containers </a:t>
            </a:r>
            <a:r>
              <a:rPr lang="en-US" dirty="0">
                <a:latin typeface="Open Sans"/>
              </a:rPr>
              <a:t>include the application and all of its dependencies. It shares the kernel with other containers, running as isolated processes in user space on the host operating system. </a:t>
            </a:r>
            <a:r>
              <a:rPr lang="en-US" dirty="0" err="1">
                <a:latin typeface="Open Sans"/>
              </a:rPr>
              <a:t>Docker</a:t>
            </a:r>
            <a:r>
              <a:rPr lang="en-US" dirty="0">
                <a:latin typeface="Open Sans"/>
              </a:rPr>
              <a:t> containers are not tied to any specific infrastructure: they run on any computer, on any infrastructure, and in any cloud. </a:t>
            </a:r>
            <a:r>
              <a:rPr lang="en-US" dirty="0" err="1">
                <a:latin typeface="Open Sans"/>
              </a:rPr>
              <a:t>Docker</a:t>
            </a:r>
            <a:r>
              <a:rPr lang="en-US" dirty="0">
                <a:latin typeface="Open Sans"/>
              </a:rPr>
              <a:t> containers are basically runtime instances of </a:t>
            </a:r>
            <a:r>
              <a:rPr lang="en-US" dirty="0" err="1">
                <a:latin typeface="Open Sans"/>
              </a:rPr>
              <a:t>Docker</a:t>
            </a:r>
            <a:r>
              <a:rPr lang="en-US" dirty="0">
                <a:latin typeface="Open Sans"/>
              </a:rPr>
              <a:t> images</a:t>
            </a:r>
            <a:r>
              <a:rPr lang="en-US" dirty="0" smtClean="0">
                <a:latin typeface="Open Sans"/>
              </a:rPr>
              <a:t>.</a:t>
            </a:r>
          </a:p>
          <a:p>
            <a:pPr algn="just"/>
            <a:r>
              <a:rPr lang="en-US" b="1" dirty="0">
                <a:solidFill>
                  <a:srgbClr val="4A4A4A"/>
                </a:solidFill>
                <a:latin typeface="Open Sans"/>
              </a:rPr>
              <a:t>Containers</a:t>
            </a:r>
            <a:r>
              <a:rPr lang="en-US" dirty="0">
                <a:solidFill>
                  <a:srgbClr val="4A4A4A"/>
                </a:solidFill>
                <a:latin typeface="Open Sans"/>
              </a:rPr>
              <a:t> provide an isolated environment for running the application. The entire user space is explicitly dedicated to the application. Any changes made inside the container is never reflected on the host or even other containers running on the same host. Containers are an abstraction of the application layer. Each container is a different application</a:t>
            </a:r>
            <a:r>
              <a:rPr lang="en-US" dirty="0" smtClean="0">
                <a:solidFill>
                  <a:srgbClr val="4A4A4A"/>
                </a:solidFill>
                <a:latin typeface="Open Sans"/>
              </a:rPr>
              <a:t>.</a:t>
            </a:r>
          </a:p>
          <a:p>
            <a:pPr algn="just"/>
            <a:r>
              <a:rPr lang="en-US" dirty="0" err="1">
                <a:solidFill>
                  <a:srgbClr val="4A4A4A"/>
                </a:solidFill>
                <a:latin typeface="Open Sans"/>
              </a:rPr>
              <a:t>Docker</a:t>
            </a:r>
            <a:r>
              <a:rPr lang="en-US" dirty="0">
                <a:solidFill>
                  <a:srgbClr val="4A4A4A"/>
                </a:solidFill>
                <a:latin typeface="Open Sans"/>
              </a:rPr>
              <a:t> can build images automatically by reading the instructions from a file called </a:t>
            </a:r>
            <a:r>
              <a:rPr lang="en-US" dirty="0" err="1">
                <a:solidFill>
                  <a:srgbClr val="4A4A4A"/>
                </a:solidFill>
                <a:latin typeface="Open Sans"/>
              </a:rPr>
              <a:t>Dockerfile</a:t>
            </a:r>
            <a:r>
              <a:rPr lang="en-US" dirty="0">
                <a:solidFill>
                  <a:srgbClr val="4A4A4A"/>
                </a:solidFill>
                <a:latin typeface="Open Sans"/>
              </a:rPr>
              <a:t>. A </a:t>
            </a:r>
            <a:r>
              <a:rPr lang="en-US" b="1" dirty="0" err="1">
                <a:solidFill>
                  <a:srgbClr val="4A4A4A"/>
                </a:solidFill>
                <a:latin typeface="Open Sans"/>
              </a:rPr>
              <a:t>Dockerfile</a:t>
            </a:r>
            <a:r>
              <a:rPr lang="en-US" dirty="0">
                <a:solidFill>
                  <a:srgbClr val="4A4A4A"/>
                </a:solidFill>
                <a:latin typeface="Open Sans"/>
              </a:rPr>
              <a:t> is a text document that contains all the commands a user could call on the command line to assemble an image. Using </a:t>
            </a:r>
            <a:r>
              <a:rPr lang="en-US" dirty="0" err="1">
                <a:solidFill>
                  <a:srgbClr val="4A4A4A"/>
                </a:solidFill>
                <a:latin typeface="Open Sans"/>
              </a:rPr>
              <a:t>docker</a:t>
            </a:r>
            <a:r>
              <a:rPr lang="en-US" dirty="0">
                <a:solidFill>
                  <a:srgbClr val="4A4A4A"/>
                </a:solidFill>
                <a:latin typeface="Open Sans"/>
              </a:rPr>
              <a:t> build, users can create an automated build that executes several command-line instructions in succession.</a:t>
            </a:r>
            <a:endParaRPr lang="en-US" dirty="0"/>
          </a:p>
          <a:p>
            <a:pPr algn="just"/>
            <a:endParaRPr lang="en-US" b="1" dirty="0">
              <a:latin typeface="Open Sans"/>
            </a:endParaRPr>
          </a:p>
          <a:p>
            <a:pPr algn="just"/>
            <a:endParaRPr lang="en-US" dirty="0"/>
          </a:p>
        </p:txBody>
      </p:sp>
    </p:spTree>
    <p:extLst>
      <p:ext uri="{BB962C8B-B14F-4D97-AF65-F5344CB8AC3E}">
        <p14:creationId xmlns:p14="http://schemas.microsoft.com/office/powerpoint/2010/main" val="3600009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Lifecycle of </a:t>
            </a:r>
            <a:r>
              <a:rPr lang="en-US" dirty="0" err="1" smtClean="0"/>
              <a:t>Docker</a:t>
            </a:r>
            <a:r>
              <a:rPr lang="en-US" dirty="0" smtClean="0"/>
              <a:t> Container and </a:t>
            </a:r>
            <a:r>
              <a:rPr lang="en-US" dirty="0" err="1" smtClean="0"/>
              <a:t>Docker</a:t>
            </a:r>
            <a:r>
              <a:rPr lang="en-US" dirty="0" smtClean="0"/>
              <a:t> Hub</a:t>
            </a:r>
            <a:endParaRPr lang="en-US" dirty="0"/>
          </a:p>
        </p:txBody>
      </p:sp>
      <p:sp>
        <p:nvSpPr>
          <p:cNvPr id="3" name="Content Placeholder 2"/>
          <p:cNvSpPr>
            <a:spLocks noGrp="1"/>
          </p:cNvSpPr>
          <p:nvPr>
            <p:ph idx="1"/>
          </p:nvPr>
        </p:nvSpPr>
        <p:spPr>
          <a:xfrm>
            <a:off x="533400" y="2133600"/>
            <a:ext cx="11506200" cy="4495800"/>
          </a:xfrm>
        </p:spPr>
        <p:txBody>
          <a:bodyPr>
            <a:normAutofit/>
          </a:bodyPr>
          <a:lstStyle/>
          <a:p>
            <a:pPr algn="just"/>
            <a:r>
              <a:rPr lang="en-US" dirty="0" err="1" smtClean="0">
                <a:solidFill>
                  <a:srgbClr val="4A4A4A"/>
                </a:solidFill>
                <a:latin typeface="Open Sans"/>
              </a:rPr>
              <a:t>Docker</a:t>
            </a:r>
            <a:r>
              <a:rPr lang="en-US" dirty="0" smtClean="0">
                <a:solidFill>
                  <a:srgbClr val="4A4A4A"/>
                </a:solidFill>
                <a:latin typeface="Open Sans"/>
              </a:rPr>
              <a:t> </a:t>
            </a:r>
            <a:r>
              <a:rPr lang="en-US" dirty="0">
                <a:solidFill>
                  <a:srgbClr val="4A4A4A"/>
                </a:solidFill>
                <a:latin typeface="Open Sans"/>
              </a:rPr>
              <a:t>containers have the following lifecycle:</a:t>
            </a:r>
          </a:p>
          <a:p>
            <a:pPr lvl="1" algn="just"/>
            <a:r>
              <a:rPr lang="en-US" dirty="0">
                <a:solidFill>
                  <a:srgbClr val="4A4A4A"/>
                </a:solidFill>
                <a:latin typeface="Open Sans"/>
              </a:rPr>
              <a:t>Create a container</a:t>
            </a:r>
          </a:p>
          <a:p>
            <a:pPr lvl="1" algn="just"/>
            <a:r>
              <a:rPr lang="en-US" dirty="0">
                <a:solidFill>
                  <a:srgbClr val="4A4A4A"/>
                </a:solidFill>
                <a:latin typeface="Open Sans"/>
              </a:rPr>
              <a:t>Run the </a:t>
            </a:r>
            <a:r>
              <a:rPr lang="en-US" dirty="0" smtClean="0">
                <a:solidFill>
                  <a:srgbClr val="4A4A4A"/>
                </a:solidFill>
                <a:latin typeface="Open Sans"/>
              </a:rPr>
              <a:t>container - </a:t>
            </a:r>
            <a:r>
              <a:rPr lang="en-US" sz="1400" dirty="0" smtClean="0">
                <a:solidFill>
                  <a:srgbClr val="4A4A4A"/>
                </a:solidFill>
                <a:latin typeface="Open Sans"/>
              </a:rPr>
              <a:t>Pause </a:t>
            </a:r>
            <a:r>
              <a:rPr lang="en-US" sz="1400" dirty="0">
                <a:solidFill>
                  <a:srgbClr val="4A4A4A"/>
                </a:solidFill>
                <a:latin typeface="Open Sans"/>
              </a:rPr>
              <a:t>the container(optional</a:t>
            </a:r>
            <a:r>
              <a:rPr lang="en-US" sz="1400" dirty="0" smtClean="0">
                <a:solidFill>
                  <a:srgbClr val="4A4A4A"/>
                </a:solidFill>
                <a:latin typeface="Open Sans"/>
              </a:rPr>
              <a:t>), </a:t>
            </a:r>
            <a:r>
              <a:rPr lang="en-US" sz="1600" dirty="0" smtClean="0">
                <a:solidFill>
                  <a:srgbClr val="4A4A4A"/>
                </a:solidFill>
                <a:latin typeface="Open Sans"/>
              </a:rPr>
              <a:t>Un-pause </a:t>
            </a:r>
            <a:r>
              <a:rPr lang="en-US" sz="1600" dirty="0">
                <a:solidFill>
                  <a:srgbClr val="4A4A4A"/>
                </a:solidFill>
                <a:latin typeface="Open Sans"/>
              </a:rPr>
              <a:t>the container(optional</a:t>
            </a:r>
            <a:r>
              <a:rPr lang="en-US" sz="1600" dirty="0" smtClean="0">
                <a:solidFill>
                  <a:srgbClr val="4A4A4A"/>
                </a:solidFill>
                <a:latin typeface="Open Sans"/>
              </a:rPr>
              <a:t>), Start </a:t>
            </a:r>
            <a:r>
              <a:rPr lang="en-US" sz="1600" dirty="0">
                <a:solidFill>
                  <a:srgbClr val="4A4A4A"/>
                </a:solidFill>
                <a:latin typeface="Open Sans"/>
              </a:rPr>
              <a:t>the </a:t>
            </a:r>
            <a:r>
              <a:rPr lang="en-US" sz="1600" dirty="0" smtClean="0">
                <a:solidFill>
                  <a:srgbClr val="4A4A4A"/>
                </a:solidFill>
                <a:latin typeface="Open Sans"/>
              </a:rPr>
              <a:t>container, Stop </a:t>
            </a:r>
            <a:r>
              <a:rPr lang="en-US" sz="1600" dirty="0">
                <a:solidFill>
                  <a:srgbClr val="4A4A4A"/>
                </a:solidFill>
                <a:latin typeface="Open Sans"/>
              </a:rPr>
              <a:t>the </a:t>
            </a:r>
            <a:r>
              <a:rPr lang="en-US" sz="1600" dirty="0" smtClean="0">
                <a:solidFill>
                  <a:srgbClr val="4A4A4A"/>
                </a:solidFill>
                <a:latin typeface="Open Sans"/>
              </a:rPr>
              <a:t>container, Restart </a:t>
            </a:r>
            <a:r>
              <a:rPr lang="en-US" sz="1600" dirty="0">
                <a:solidFill>
                  <a:srgbClr val="4A4A4A"/>
                </a:solidFill>
                <a:latin typeface="Open Sans"/>
              </a:rPr>
              <a:t>the </a:t>
            </a:r>
            <a:r>
              <a:rPr lang="en-US" sz="1600" dirty="0" smtClean="0">
                <a:solidFill>
                  <a:srgbClr val="4A4A4A"/>
                </a:solidFill>
                <a:latin typeface="Open Sans"/>
              </a:rPr>
              <a:t>container, Kill </a:t>
            </a:r>
            <a:r>
              <a:rPr lang="en-US" sz="1600" dirty="0">
                <a:solidFill>
                  <a:srgbClr val="4A4A4A"/>
                </a:solidFill>
                <a:latin typeface="Open Sans"/>
              </a:rPr>
              <a:t>the container</a:t>
            </a:r>
          </a:p>
          <a:p>
            <a:pPr lvl="1" algn="just"/>
            <a:r>
              <a:rPr lang="en-US" dirty="0">
                <a:solidFill>
                  <a:srgbClr val="4A4A4A"/>
                </a:solidFill>
                <a:latin typeface="Open Sans"/>
              </a:rPr>
              <a:t>Destroy the container</a:t>
            </a:r>
          </a:p>
          <a:p>
            <a:pPr algn="just"/>
            <a:r>
              <a:rPr lang="en-US" dirty="0" err="1">
                <a:solidFill>
                  <a:srgbClr val="4A4A4A"/>
                </a:solidFill>
                <a:latin typeface="Open Sans"/>
              </a:rPr>
              <a:t>Docker</a:t>
            </a:r>
            <a:r>
              <a:rPr lang="en-US" dirty="0">
                <a:solidFill>
                  <a:srgbClr val="4A4A4A"/>
                </a:solidFill>
                <a:latin typeface="Open Sans"/>
              </a:rPr>
              <a:t> images create </a:t>
            </a:r>
            <a:r>
              <a:rPr lang="en-US" dirty="0" err="1">
                <a:solidFill>
                  <a:srgbClr val="4A4A4A"/>
                </a:solidFill>
                <a:latin typeface="Open Sans"/>
              </a:rPr>
              <a:t>docker</a:t>
            </a:r>
            <a:r>
              <a:rPr lang="en-US" dirty="0">
                <a:solidFill>
                  <a:srgbClr val="4A4A4A"/>
                </a:solidFill>
                <a:latin typeface="Open Sans"/>
              </a:rPr>
              <a:t> containers. There has to be a registry where these </a:t>
            </a:r>
            <a:r>
              <a:rPr lang="en-US" dirty="0" err="1">
                <a:solidFill>
                  <a:srgbClr val="4A4A4A"/>
                </a:solidFill>
                <a:latin typeface="Open Sans"/>
              </a:rPr>
              <a:t>docker</a:t>
            </a:r>
            <a:r>
              <a:rPr lang="en-US" dirty="0">
                <a:solidFill>
                  <a:srgbClr val="4A4A4A"/>
                </a:solidFill>
                <a:latin typeface="Open Sans"/>
              </a:rPr>
              <a:t> images live. This registry is </a:t>
            </a:r>
            <a:r>
              <a:rPr lang="en-US" dirty="0" err="1">
                <a:solidFill>
                  <a:srgbClr val="4A4A4A"/>
                </a:solidFill>
                <a:latin typeface="Open Sans"/>
              </a:rPr>
              <a:t>Docker</a:t>
            </a:r>
            <a:r>
              <a:rPr lang="en-US" dirty="0">
                <a:solidFill>
                  <a:srgbClr val="4A4A4A"/>
                </a:solidFill>
                <a:latin typeface="Open Sans"/>
              </a:rPr>
              <a:t> Hub. Users can pick up images from </a:t>
            </a:r>
            <a:r>
              <a:rPr lang="en-US" dirty="0" err="1">
                <a:solidFill>
                  <a:srgbClr val="4A4A4A"/>
                </a:solidFill>
                <a:latin typeface="Open Sans"/>
              </a:rPr>
              <a:t>Docker</a:t>
            </a:r>
            <a:r>
              <a:rPr lang="en-US" dirty="0">
                <a:solidFill>
                  <a:srgbClr val="4A4A4A"/>
                </a:solidFill>
                <a:latin typeface="Open Sans"/>
              </a:rPr>
              <a:t> Hub and use them to create customized images and containers. Currently, the </a:t>
            </a:r>
            <a:r>
              <a:rPr lang="en-US" dirty="0" err="1">
                <a:solidFill>
                  <a:srgbClr val="4A4A4A"/>
                </a:solidFill>
                <a:latin typeface="Open Sans"/>
              </a:rPr>
              <a:t>Docker</a:t>
            </a:r>
            <a:r>
              <a:rPr lang="en-US" dirty="0">
                <a:solidFill>
                  <a:srgbClr val="4A4A4A"/>
                </a:solidFill>
                <a:latin typeface="Open Sans"/>
              </a:rPr>
              <a:t> hub(hub.docker.com) is the world’s largest public repository of image containers.</a:t>
            </a:r>
          </a:p>
          <a:p>
            <a:pPr algn="just"/>
            <a:r>
              <a:rPr lang="en-US" b="1" dirty="0" err="1">
                <a:solidFill>
                  <a:srgbClr val="4A4A4A"/>
                </a:solidFill>
                <a:latin typeface="Open Sans"/>
              </a:rPr>
              <a:t>Docker</a:t>
            </a:r>
            <a:r>
              <a:rPr lang="en-US" b="1" dirty="0">
                <a:solidFill>
                  <a:srgbClr val="4A4A4A"/>
                </a:solidFill>
                <a:latin typeface="Open Sans"/>
              </a:rPr>
              <a:t> machine </a:t>
            </a:r>
            <a:r>
              <a:rPr lang="en-US" dirty="0">
                <a:solidFill>
                  <a:srgbClr val="4A4A4A"/>
                </a:solidFill>
                <a:latin typeface="Open Sans"/>
              </a:rPr>
              <a:t>is a tool that lets you install </a:t>
            </a:r>
            <a:r>
              <a:rPr lang="en-US" dirty="0" err="1">
                <a:solidFill>
                  <a:srgbClr val="4A4A4A"/>
                </a:solidFill>
                <a:latin typeface="Open Sans"/>
              </a:rPr>
              <a:t>Docker</a:t>
            </a:r>
            <a:r>
              <a:rPr lang="en-US" dirty="0">
                <a:solidFill>
                  <a:srgbClr val="4A4A4A"/>
                </a:solidFill>
                <a:latin typeface="Open Sans"/>
              </a:rPr>
              <a:t> Engine on virtual hosts. These hosts can now be managed using the </a:t>
            </a:r>
            <a:r>
              <a:rPr lang="en-US" dirty="0" err="1">
                <a:solidFill>
                  <a:srgbClr val="4A4A4A"/>
                </a:solidFill>
                <a:latin typeface="Open Sans"/>
              </a:rPr>
              <a:t>docker</a:t>
            </a:r>
            <a:r>
              <a:rPr lang="en-US" dirty="0">
                <a:solidFill>
                  <a:srgbClr val="4A4A4A"/>
                </a:solidFill>
                <a:latin typeface="Open Sans"/>
              </a:rPr>
              <a:t>-machine commands. </a:t>
            </a:r>
            <a:r>
              <a:rPr lang="en-US" dirty="0" err="1">
                <a:solidFill>
                  <a:srgbClr val="4A4A4A"/>
                </a:solidFill>
                <a:latin typeface="Open Sans"/>
              </a:rPr>
              <a:t>Docker</a:t>
            </a:r>
            <a:r>
              <a:rPr lang="en-US" dirty="0">
                <a:solidFill>
                  <a:srgbClr val="4A4A4A"/>
                </a:solidFill>
                <a:latin typeface="Open Sans"/>
              </a:rPr>
              <a:t> machine also lets you provision </a:t>
            </a:r>
            <a:r>
              <a:rPr lang="en-US" dirty="0" err="1">
                <a:solidFill>
                  <a:srgbClr val="4A4A4A"/>
                </a:solidFill>
                <a:latin typeface="Open Sans"/>
              </a:rPr>
              <a:t>Docker</a:t>
            </a:r>
            <a:r>
              <a:rPr lang="en-US" dirty="0">
                <a:solidFill>
                  <a:srgbClr val="4A4A4A"/>
                </a:solidFill>
                <a:latin typeface="Open Sans"/>
              </a:rPr>
              <a:t> Swarm Clusters.</a:t>
            </a:r>
            <a:endParaRPr lang="en-US" dirty="0">
              <a:latin typeface="Open Sans"/>
            </a:endParaRPr>
          </a:p>
          <a:p>
            <a:pPr algn="just"/>
            <a:endParaRPr lang="en-US" dirty="0"/>
          </a:p>
        </p:txBody>
      </p:sp>
    </p:spTree>
    <p:extLst>
      <p:ext uri="{BB962C8B-B14F-4D97-AF65-F5344CB8AC3E}">
        <p14:creationId xmlns:p14="http://schemas.microsoft.com/office/powerpoint/2010/main" val="6884999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309</TotalTime>
  <Words>1405</Words>
  <Application>Microsoft Office PowerPoint</Application>
  <PresentationFormat>Custom</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Docker</vt:lpstr>
      <vt:lpstr>An introduction</vt:lpstr>
      <vt:lpstr>Container Technology and Docker Container</vt:lpstr>
      <vt:lpstr>Popularity of Docker container</vt:lpstr>
      <vt:lpstr>Benefits of Containers</vt:lpstr>
      <vt:lpstr>Containerizing an Application</vt:lpstr>
      <vt:lpstr>Docker – Images and Volumes</vt:lpstr>
      <vt:lpstr>Docker - Container</vt:lpstr>
      <vt:lpstr>Lifecycle of Docker Container and Docker Hub</vt:lpstr>
      <vt:lpstr>Docker Architecture and Registry</vt:lpstr>
      <vt:lpstr>Docker Commands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Unknown User</dc:creator>
  <cp:lastModifiedBy>dubey</cp:lastModifiedBy>
  <cp:revision>84</cp:revision>
  <dcterms:created xsi:type="dcterms:W3CDTF">2021-04-29T07:57:14Z</dcterms:created>
  <dcterms:modified xsi:type="dcterms:W3CDTF">2021-05-24T12:06:51Z</dcterms:modified>
</cp:coreProperties>
</file>